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6"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A8AAE-9A03-49E2-A6BD-4200D64A5444}" v="4" dt="2023-07-27T18:58:43.3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260" y="288"/>
      </p:cViewPr>
      <p:guideLst>
        <p:guide orient="horz" pos="4321"/>
        <p:guide pos="76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A55A8AAE-9A03-49E2-A6BD-4200D64A5444}"/>
    <pc:docChg chg="modSld">
      <pc:chgData name="HESSAEL LOPEZ GARCIA" userId="7612423d-7246-417c-bc9d-cab00dca8062" providerId="ADAL" clId="{A55A8AAE-9A03-49E2-A6BD-4200D64A5444}" dt="2023-07-27T18:58:31.674" v="2" actId="14100"/>
      <pc:docMkLst>
        <pc:docMk/>
      </pc:docMkLst>
      <pc:sldChg chg="modSp mod">
        <pc:chgData name="HESSAEL LOPEZ GARCIA" userId="7612423d-7246-417c-bc9d-cab00dca8062" providerId="ADAL" clId="{A55A8AAE-9A03-49E2-A6BD-4200D64A5444}" dt="2023-07-27T18:58:31.674" v="2" actId="14100"/>
        <pc:sldMkLst>
          <pc:docMk/>
          <pc:sldMk cId="3961241009" sldId="293"/>
        </pc:sldMkLst>
        <pc:graphicFrameChg chg="mod">
          <ac:chgData name="HESSAEL LOPEZ GARCIA" userId="7612423d-7246-417c-bc9d-cab00dca8062" providerId="ADAL" clId="{A55A8AAE-9A03-49E2-A6BD-4200D64A5444}" dt="2023-07-27T18:58:31.674" v="2" actId="14100"/>
          <ac:graphicFrameMkLst>
            <pc:docMk/>
            <pc:sldMk cId="3961241009" sldId="293"/>
            <ac:graphicFrameMk id="4" creationId="{D28E70F1-0F28-2998-A8C7-7730C3E061C1}"/>
          </ac:graphicFrameMkLst>
        </pc:graphicFrameChg>
      </pc:sldChg>
    </pc:docChg>
  </pc:docChgLst>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21T19:27:43.710" v="2052" actId="1076"/>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21T19:26:51.666" v="2048" actId="1076"/>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21T19:26:51.666" v="2048" actId="1076"/>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21T19:26:47.104" v="2047" actId="14100"/>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E0C62A8B-1B40-4DA2-899E-ED9A34E5889A}" dt="2023-06-09T18:29:14.091" v="1473" actId="47"/>
        <pc:sldMkLst>
          <pc:docMk/>
          <pc:sldMk cId="1462206244" sldId="308"/>
        </pc:sldMkLst>
      </pc:sldChg>
      <pc:sldChg chg="addSp delSp modSp mod">
        <pc:chgData name="HESSAEL LOPEZ GARCIA" userId="7612423d-7246-417c-bc9d-cab00dca8062" providerId="ADAL" clId="{E0C62A8B-1B40-4DA2-899E-ED9A34E5889A}" dt="2023-06-21T19:27:43.710" v="2052" actId="1076"/>
        <pc:sldMkLst>
          <pc:docMk/>
          <pc:sldMk cId="3268217799" sldId="330"/>
        </pc:sldMkLst>
        <pc:spChg chg="add mod">
          <ac:chgData name="HESSAEL LOPEZ GARCIA" userId="7612423d-7246-417c-bc9d-cab00dca8062" providerId="ADAL" clId="{E0C62A8B-1B40-4DA2-899E-ED9A34E5889A}" dt="2023-06-09T18:19:16.026" v="1032" actId="14100"/>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21T19:27:43.710" v="2052"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12T16:39:29.142" v="2025" actId="20577"/>
        <pc:sldMkLst>
          <pc:docMk/>
          <pc:sldMk cId="2237118614" sldId="341"/>
        </pc:sldMkLst>
        <pc:spChg chg="add del mod">
          <ac:chgData name="HESSAEL LOPEZ GARCIA" userId="7612423d-7246-417c-bc9d-cab00dca8062" providerId="ADAL" clId="{E0C62A8B-1B40-4DA2-899E-ED9A34E5889A}" dt="2023-06-12T16:39:29.142" v="2025" actId="20577"/>
          <ac:spMkLst>
            <pc:docMk/>
            <pc:sldMk cId="2237118614" sldId="341"/>
            <ac:spMk id="9" creationId="{7D2E13BA-62ED-4534-A095-40B769307B1D}"/>
          </ac:spMkLst>
        </pc:spChg>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9T18:28:47.565" v="1472" actId="20577"/>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spChg chg="mod">
          <ac:chgData name="HESSAEL LOPEZ GARCIA" userId="7612423d-7246-417c-bc9d-cab00dca8062" providerId="ADAL" clId="{E0C62A8B-1B40-4DA2-899E-ED9A34E5889A}" dt="2023-06-09T18:28:47.565" v="1472" actId="20577"/>
          <ac:spMkLst>
            <pc:docMk/>
            <pc:sldMk cId="1142197131" sldId="342"/>
            <ac:spMk id="7" creationId="{FC620B58-C9A5-BDEC-CB8F-C6FB839CA4F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21T19:27:16.242" v="2050" actId="1076"/>
        <pc:sldMkLst>
          <pc:docMk/>
          <pc:sldMk cId="3605367287" sldId="343"/>
        </pc:sldMkLst>
        <pc:spChg chg="add mod">
          <ac:chgData name="HESSAEL LOPEZ GARCIA" userId="7612423d-7246-417c-bc9d-cab00dca8062" providerId="ADAL" clId="{E0C62A8B-1B40-4DA2-899E-ED9A34E5889A}" dt="2023-06-21T18:15:39.672" v="2045" actId="1076"/>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21T19:27:16.242" v="2050" actId="1076"/>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9T18:21:04.001" v="1093"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9T18:21:04.001" v="1093"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9T18:19:53.505" v="1036"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sldChg chg="addSp delSp modSp new mod setBg">
        <pc:chgData name="HESSAEL LOPEZ GARCIA" userId="7612423d-7246-417c-bc9d-cab00dca8062" providerId="ADAL" clId="{E0C62A8B-1B40-4DA2-899E-ED9A34E5889A}" dt="2023-06-12T16:40:34.264" v="2043" actId="20577"/>
        <pc:sldMkLst>
          <pc:docMk/>
          <pc:sldMk cId="1772139673" sldId="345"/>
        </pc:sldMkLst>
        <pc:spChg chg="mod">
          <ac:chgData name="HESSAEL LOPEZ GARCIA" userId="7612423d-7246-417c-bc9d-cab00dca8062" providerId="ADAL" clId="{E0C62A8B-1B40-4DA2-899E-ED9A34E5889A}" dt="2023-06-12T16:40:34.264" v="2043" actId="20577"/>
          <ac:spMkLst>
            <pc:docMk/>
            <pc:sldMk cId="1772139673" sldId="345"/>
            <ac:spMk id="2" creationId="{D086AFBC-F3B3-6F02-A7E2-FC7B20B8515C}"/>
          </ac:spMkLst>
        </pc:spChg>
        <pc:spChg chg="del">
          <ac:chgData name="HESSAEL LOPEZ GARCIA" userId="7612423d-7246-417c-bc9d-cab00dca8062" providerId="ADAL" clId="{E0C62A8B-1B40-4DA2-899E-ED9A34E5889A}" dt="2023-06-12T16:16:28.134" v="1489" actId="478"/>
          <ac:spMkLst>
            <pc:docMk/>
            <pc:sldMk cId="1772139673" sldId="345"/>
            <ac:spMk id="3" creationId="{247FE579-D31E-B217-9CE4-1101438DF475}"/>
          </ac:spMkLst>
        </pc:spChg>
        <pc:spChg chg="add">
          <ac:chgData name="HESSAEL LOPEZ GARCIA" userId="7612423d-7246-417c-bc9d-cab00dca8062" providerId="ADAL" clId="{E0C62A8B-1B40-4DA2-899E-ED9A34E5889A}" dt="2023-06-12T16:16:31.097" v="1490" actId="26606"/>
          <ac:spMkLst>
            <pc:docMk/>
            <pc:sldMk cId="1772139673" sldId="345"/>
            <ac:spMk id="10" creationId="{47942995-B07F-4636-9A06-C6A104B260A8}"/>
          </ac:spMkLst>
        </pc:spChg>
        <pc:spChg chg="add">
          <ac:chgData name="HESSAEL LOPEZ GARCIA" userId="7612423d-7246-417c-bc9d-cab00dca8062" providerId="ADAL" clId="{E0C62A8B-1B40-4DA2-899E-ED9A34E5889A}" dt="2023-06-12T16:16:31.097" v="1490" actId="26606"/>
          <ac:spMkLst>
            <pc:docMk/>
            <pc:sldMk cId="1772139673" sldId="345"/>
            <ac:spMk id="17" creationId="{B81933D1-5615-42C7-9C0B-4EB7105CCE2D}"/>
          </ac:spMkLst>
        </pc:spChg>
        <pc:spChg chg="add">
          <ac:chgData name="HESSAEL LOPEZ GARCIA" userId="7612423d-7246-417c-bc9d-cab00dca8062" providerId="ADAL" clId="{E0C62A8B-1B40-4DA2-899E-ED9A34E5889A}" dt="2023-06-12T16:16:31.097" v="1490" actId="26606"/>
          <ac:spMkLst>
            <pc:docMk/>
            <pc:sldMk cId="1772139673" sldId="345"/>
            <ac:spMk id="19" creationId="{19C9EAEA-39D0-4B0E-A0EB-51E7B26740B1}"/>
          </ac:spMkLst>
        </pc:spChg>
        <pc:grpChg chg="add">
          <ac:chgData name="HESSAEL LOPEZ GARCIA" userId="7612423d-7246-417c-bc9d-cab00dca8062" providerId="ADAL" clId="{E0C62A8B-1B40-4DA2-899E-ED9A34E5889A}" dt="2023-06-12T16:16:31.097" v="1490" actId="26606"/>
          <ac:grpSpMkLst>
            <pc:docMk/>
            <pc:sldMk cId="1772139673" sldId="345"/>
            <ac:grpSpMk id="12" creationId="{032D8612-31EB-44CF-A1D0-14FD4C705424}"/>
          </ac:grpSpMkLst>
        </pc:grpChg>
        <pc:picChg chg="add mod">
          <ac:chgData name="HESSAEL LOPEZ GARCIA" userId="7612423d-7246-417c-bc9d-cab00dca8062" providerId="ADAL" clId="{E0C62A8B-1B40-4DA2-899E-ED9A34E5889A}" dt="2023-06-12T16:16:31.097" v="1490" actId="26606"/>
          <ac:picMkLst>
            <pc:docMk/>
            <pc:sldMk cId="1772139673" sldId="345"/>
            <ac:picMk id="5" creationId="{8F8CB8FC-3710-8DE6-9103-C1F2F23F0885}"/>
          </ac:picMkLst>
        </pc:picChg>
      </pc:sldChg>
      <pc:sldChg chg="delSp modSp new mod">
        <pc:chgData name="HESSAEL LOPEZ GARCIA" userId="7612423d-7246-417c-bc9d-cab00dca8062" providerId="ADAL" clId="{E0C62A8B-1B40-4DA2-899E-ED9A34E5889A}" dt="2023-06-12T16:31:12.076" v="1660" actId="20577"/>
        <pc:sldMkLst>
          <pc:docMk/>
          <pc:sldMk cId="1731116542" sldId="346"/>
        </pc:sldMkLst>
        <pc:spChg chg="del">
          <ac:chgData name="HESSAEL LOPEZ GARCIA" userId="7612423d-7246-417c-bc9d-cab00dca8062" providerId="ADAL" clId="{E0C62A8B-1B40-4DA2-899E-ED9A34E5889A}" dt="2023-06-12T16:28:55.451" v="1651" actId="478"/>
          <ac:spMkLst>
            <pc:docMk/>
            <pc:sldMk cId="1731116542" sldId="346"/>
            <ac:spMk id="2" creationId="{8C308B44-B615-4940-D5BD-8981F284C020}"/>
          </ac:spMkLst>
        </pc:spChg>
        <pc:spChg chg="mod">
          <ac:chgData name="HESSAEL LOPEZ GARCIA" userId="7612423d-7246-417c-bc9d-cab00dca8062" providerId="ADAL" clId="{E0C62A8B-1B40-4DA2-899E-ED9A34E5889A}" dt="2023-06-12T16:31:12.076" v="1660" actId="20577"/>
          <ac:spMkLst>
            <pc:docMk/>
            <pc:sldMk cId="1731116542" sldId="346"/>
            <ac:spMk id="3" creationId="{1BDA27A5-935E-9594-D5E3-0B1CCC26CC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a:latin typeface="Adelle Sans Light" panose="02000503000000020004" pitchFamily="50" charset="0"/>
            </a:rPr>
            <a:t>Pero también afecta al sector público, en ámbitos como el de salud, económico y de seguridad, por mencionar algunos. </a:t>
          </a:r>
          <a:endParaRPr lang="es-MX">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a:latin typeface="Adelle Sans Light" panose="02000503000000020004" pitchFamily="50" charset="0"/>
            </a:rPr>
            <a:t>Aborto</a:t>
          </a:r>
          <a:endParaRPr lang="es-MX" sz="240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a:latin typeface="Adelle Sans Light" panose="02000503000000020004" pitchFamily="50" charset="0"/>
            </a:rPr>
            <a:t>Abuso sexual</a:t>
          </a:r>
          <a:endParaRPr lang="es-MX" sz="240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a:latin typeface="Adelle Sans Light" panose="02000503000000020004" pitchFamily="50" charset="0"/>
            </a:rPr>
            <a:t>Acoso sexual</a:t>
          </a:r>
          <a:endParaRPr lang="es-MX" sz="240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a:latin typeface="Adelle Sans Light" panose="02000503000000020004" pitchFamily="50" charset="0"/>
            </a:rPr>
            <a:t>Feminicidio</a:t>
          </a:r>
          <a:endParaRPr lang="es-MX" sz="240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a:latin typeface="Adelle Sans Light" panose="02000503000000020004" pitchFamily="50" charset="0"/>
            </a:rPr>
            <a:t>Hostigamiento sexual </a:t>
          </a:r>
          <a:endParaRPr lang="es-MX" sz="240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a:latin typeface="Adelle Sans Light" panose="02000503000000020004" pitchFamily="50" charset="0"/>
            </a:rPr>
            <a:t>Otros delitos contra la familia</a:t>
          </a:r>
          <a:endParaRPr lang="es-MX" sz="240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a:latin typeface="Adelle Sans Light" panose="02000503000000020004" pitchFamily="50" charset="0"/>
            </a:rPr>
            <a:t>Otros delitos que atentan contra la libertad y la seguridad sexual</a:t>
          </a:r>
          <a:endParaRPr lang="es-MX" sz="240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a:latin typeface="Adelle Sans Light" panose="02000503000000020004" pitchFamily="50" charset="0"/>
            </a:rPr>
            <a:t>Trata de personas</a:t>
          </a:r>
          <a:endParaRPr lang="es-MX" sz="240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a:latin typeface="Adelle Sans Light" panose="02000503000000020004" pitchFamily="50" charset="0"/>
            </a:rPr>
            <a:t>Violación equiparada</a:t>
          </a:r>
          <a:endParaRPr lang="es-MX" sz="240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a:latin typeface="Adelle Sans Light" panose="02000503000000020004" pitchFamily="50" charset="0"/>
            </a:rPr>
            <a:t>Violación simple</a:t>
          </a:r>
          <a:endParaRPr lang="es-MX" sz="240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a:latin typeface="Adelle Sans Light" panose="02000503000000020004" pitchFamily="50" charset="0"/>
            </a:rPr>
            <a:t>Violencia de género en todas sus modalidades distinta a la violencia familiar</a:t>
          </a:r>
          <a:endParaRPr lang="es-MX" sz="240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a:latin typeface="Adelle Sans Light" panose="02000503000000020004" pitchFamily="50" charset="0"/>
            </a:rPr>
            <a:t>Violencia familiar.</a:t>
          </a:r>
          <a:endParaRPr lang="es-MX" sz="240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a:latin typeface="Adelle Sans Light" panose="02000503000000020004" pitchFamily="50" charset="0"/>
            </a:rPr>
            <a:t>La tipificación de estos presuntos delitos se encuentra especificada para su consulta en el Anexo 1 de este Reporte. </a:t>
          </a:r>
          <a:endParaRPr lang="es-MX">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dirty="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a:latin typeface="Adelle Sans Light" panose="02000503000000020004" pitchFamily="50" charset="0"/>
            </a:rPr>
            <a:t>15 de marzo de </a:t>
          </a:r>
          <a:r>
            <a:rPr lang="es-ES" sz="220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a:t>En el estado de Puebla se han registrado 1,845 personas desaparecidas y no localizadas.</a:t>
          </a:r>
        </a:p>
        <a:p>
          <a:endParaRPr lang="es-ES" sz="220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a:latin typeface="Adelle Sans Light" panose="02000503000000020004" pitchFamily="50" charset="0"/>
            </a:rPr>
            <a:t>Ahora bien, de las </a:t>
          </a:r>
          <a:r>
            <a:rPr lang="es-ES"/>
            <a:t>1,845</a:t>
          </a:r>
          <a:r>
            <a:rPr lang="es-ES" sz="2800" b="0" i="0">
              <a:latin typeface="Adelle Sans Light" panose="02000503000000020004" pitchFamily="50" charset="0"/>
            </a:rPr>
            <a:t> personas en comento, </a:t>
          </a:r>
          <a:r>
            <a:rPr lang="es-ES"/>
            <a:t>686</a:t>
          </a:r>
          <a:r>
            <a:rPr lang="es-ES" sz="2800" b="0" i="0">
              <a:latin typeface="Adelle Sans Light" panose="02000503000000020004" pitchFamily="50" charset="0"/>
            </a:rPr>
            <a:t> son mujeres, siendo los municipios de </a:t>
          </a:r>
          <a:r>
            <a:rPr lang="es-ES"/>
            <a:t>Puebla, Tehuacán y Tepeaca en donde se ha registrado una mayor cantidad de casos, con 285, 67 y 29 mujeres</a:t>
          </a:r>
          <a:r>
            <a:rPr lang="es-ES" sz="2800" b="0" i="0">
              <a:latin typeface="Adelle Sans Light" panose="02000503000000020004" pitchFamily="50" charset="0"/>
            </a:rPr>
            <a:t> desaparecidas y no localizadas, respectivamente. </a:t>
          </a:r>
          <a:endParaRPr lang="es-MX" sz="280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a:latin typeface="Adelle Sans Light" panose="02000503000000020004" pitchFamily="50" charset="0"/>
            </a:rPr>
            <a:t>Se reporta además que, han sido localizadas sin vida de</a:t>
          </a:r>
          <a:r>
            <a:rPr lang="es-ES"/>
            <a:t>l 15 de marzo de 1964 al 31 de enero de 2023, 55</a:t>
          </a:r>
          <a:r>
            <a:rPr lang="es-ES" sz="3200" b="0" i="0" kern="1200">
              <a:latin typeface="Adelle Sans Light" panose="02000503000000020004" pitchFamily="50" charset="0"/>
            </a:rPr>
            <a:t> mujeres. El RNPDNO registra que el rango de edad donde se cuenta con mayor número de personas sin vida, son entre los </a:t>
          </a:r>
          <a:r>
            <a:rPr lang="es-ES"/>
            <a:t>25 y 29 </a:t>
          </a:r>
          <a:r>
            <a:rPr lang="es-ES" sz="3200" b="0" i="0" kern="1200">
              <a:latin typeface="Adelle Sans Light" panose="02000503000000020004" pitchFamily="50" charset="0"/>
            </a:rPr>
            <a:t>años en Puebla.</a:t>
          </a:r>
          <a:endParaRPr lang="es-MX" sz="3200" kern="120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a:latin typeface="Adelle Sans Light" panose="02000503000000020004" pitchFamily="50" charset="0"/>
            </a:rPr>
            <a:t>Es preciso mencionar además que, en el periodo comprendido entre el </a:t>
          </a:r>
          <a:r>
            <a:rPr lang="es-ES"/>
            <a:t>1 y 28 de febrero </a:t>
          </a:r>
          <a:r>
            <a:rPr lang="es-ES" sz="2800" b="0" i="0" kern="1200">
              <a:latin typeface="Adelle Sans Light" panose="02000503000000020004" pitchFamily="50" charset="0"/>
            </a:rPr>
            <a:t>de 2023, se registraron 27 personas desaparecidas y no localizadas, mismas que fueron registradas en 14 municipios de la entidad.</a:t>
          </a:r>
          <a:br>
            <a:rPr lang="es-MX" sz="2800" b="0" i="0" kern="1200" baseline="0">
              <a:latin typeface="Adelle Sans Light" panose="02000503000000020004" pitchFamily="50" charset="0"/>
            </a:rPr>
          </a:br>
          <a:endParaRPr lang="es-MX" sz="2800" kern="120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a:latin typeface="Adelle Sans Light" panose="02000503000000020004" pitchFamily="50" charset="0"/>
            </a:rPr>
            <a:t>Pero también afecta al sector público, en ámbitos como el de salud, económico y de seguridad, por mencionar algunos. </a:t>
          </a:r>
          <a:endParaRPr lang="es-MX" sz="4300" kern="120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Aborto</a:t>
          </a:r>
          <a:endParaRPr lang="es-MX" sz="2400" kern="120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Abuso sexual</a:t>
          </a:r>
          <a:endParaRPr lang="es-MX" sz="2400" kern="120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Acoso sexual</a:t>
          </a:r>
          <a:endParaRPr lang="es-MX" sz="2400" kern="120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Feminicidio</a:t>
          </a:r>
          <a:endParaRPr lang="es-MX" sz="2400" kern="120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Hostigamiento sexual </a:t>
          </a:r>
          <a:endParaRPr lang="es-MX" sz="2400" kern="120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Otros delitos contra la familia</a:t>
          </a:r>
          <a:endParaRPr lang="es-MX" sz="2400" kern="120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Otros delitos que atentan contra la libertad y la seguridad sexual</a:t>
          </a:r>
          <a:endParaRPr lang="es-MX" sz="2400" kern="120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Trata de personas</a:t>
          </a:r>
          <a:endParaRPr lang="es-MX" sz="2400" kern="120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Violación equiparada</a:t>
          </a:r>
          <a:endParaRPr lang="es-MX" sz="2400" kern="120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Violación simple</a:t>
          </a:r>
          <a:endParaRPr lang="es-MX" sz="2400" kern="120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Violencia de género en todas sus modalidades distinta a la violencia familiar</a:t>
          </a:r>
          <a:endParaRPr lang="es-MX" sz="2400" kern="120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Violencia familiar.</a:t>
          </a:r>
          <a:endParaRPr lang="es-MX" sz="2400" kern="120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a:latin typeface="Adelle Sans Light" panose="02000503000000020004" pitchFamily="50" charset="0"/>
            </a:rPr>
            <a:t>La tipificación de estos presuntos delitos se encuentra especificada para su consulta en el Anexo 1 de este Reporte. </a:t>
          </a:r>
          <a:endParaRPr lang="es-MX" sz="3900" kern="120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2662472"/>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MX" sz="3900" b="0" i="0" kern="1200" dirty="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sz="3900" kern="1200" dirty="0"/>
        </a:p>
      </dsp:txBody>
      <dsp:txXfrm>
        <a:off x="129971" y="129971"/>
        <a:ext cx="20065173" cy="2402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a:latin typeface="Adelle Sans Light" panose="02000503000000020004" pitchFamily="50" charset="0"/>
            </a:rPr>
            <a:t>15 de marzo de </a:t>
          </a:r>
          <a:r>
            <a:rPr lang="es-ES" sz="220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Ahora bien, de las </a:t>
          </a:r>
          <a:r>
            <a:rPr lang="es-ES" sz="2200" kern="1200"/>
            <a:t>1,845</a:t>
          </a:r>
          <a:r>
            <a:rPr lang="es-ES" sz="2200" b="0" i="0" kern="1200">
              <a:latin typeface="Adelle Sans Light" panose="02000503000000020004" pitchFamily="50" charset="0"/>
            </a:rPr>
            <a:t> personas en comento, </a:t>
          </a:r>
          <a:r>
            <a:rPr lang="es-ES" sz="2200" kern="1200"/>
            <a:t>686</a:t>
          </a:r>
          <a:r>
            <a:rPr lang="es-ES" sz="2200" b="0" i="0" kern="1200">
              <a:latin typeface="Adelle Sans Light" panose="02000503000000020004" pitchFamily="50" charset="0"/>
            </a:rPr>
            <a:t> son mujeres, siendo los municipios de </a:t>
          </a:r>
          <a:r>
            <a:rPr lang="es-ES" sz="2200" kern="1200"/>
            <a:t>Puebla, Tehuacán y Tepeaca en donde se ha registrado una mayor cantidad de casos, con 285, 67 y 29 mujeres</a:t>
          </a:r>
          <a:r>
            <a:rPr lang="es-ES" sz="2200" b="0" i="0" kern="1200">
              <a:latin typeface="Adelle Sans Light" panose="02000503000000020004" pitchFamily="50" charset="0"/>
            </a:rPr>
            <a:t> desaparecidas y no localizadas, respectivamente. </a:t>
          </a:r>
          <a:endParaRPr lang="es-MX" sz="2200" kern="120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Se reporta además que, han sido localizadas sin vida de</a:t>
          </a:r>
          <a:r>
            <a:rPr lang="es-ES" sz="2200"/>
            <a:t>l 15 de marzo de 1964 al 31 de enero de 2023, 55</a:t>
          </a:r>
          <a:r>
            <a:rPr lang="es-ES" sz="2200" b="0" i="0" kern="1200">
              <a:latin typeface="Adelle Sans Light" panose="02000503000000020004" pitchFamily="50" charset="0"/>
            </a:rPr>
            <a:t> mujeres. El RNPDNO registra que el rango de edad donde se cuenta con mayor número de personas sin vida, son entre los </a:t>
          </a:r>
          <a:r>
            <a:rPr lang="es-ES" sz="2200"/>
            <a:t>25 y 29 </a:t>
          </a:r>
          <a:r>
            <a:rPr lang="es-ES" sz="2200" b="0" i="0" kern="1200">
              <a:latin typeface="Adelle Sans Light" panose="02000503000000020004" pitchFamily="50" charset="0"/>
            </a:rPr>
            <a:t>años en Puebla.</a:t>
          </a:r>
          <a:endParaRPr lang="es-MX" sz="2200" kern="120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Es preciso mencionar además que, en el periodo comprendido entre el </a:t>
          </a:r>
          <a:r>
            <a:rPr lang="es-ES" sz="2200"/>
            <a:t>1 y 28 de febrero </a:t>
          </a:r>
          <a:r>
            <a:rPr lang="es-ES" sz="2200" b="0" i="0" kern="1200">
              <a:latin typeface="Adelle Sans Light" panose="02000503000000020004" pitchFamily="50" charset="0"/>
            </a:rPr>
            <a:t>de 2023, se registraron 27 personas desaparecidas y no localizadas, mismas que fueron registradas en 14 municipios de la entidad.</a:t>
          </a:r>
          <a:br>
            <a:rPr lang="es-MX" sz="2200" b="0" i="0" kern="1200" baseline="0">
              <a:latin typeface="Adelle Sans Light" panose="02000503000000020004" pitchFamily="50" charset="0"/>
            </a:rPr>
          </a:br>
          <a:endParaRPr lang="es-MX" sz="2200" kern="120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links/C8sxQ2eb_0?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11/relationships/webextension" Target="../webextensions/webextension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a:solidFill>
                  <a:schemeClr val="bg1"/>
                </a:solidFill>
                <a:latin typeface="Adelle Sans" panose="02000503000000020004" pitchFamily="50" charset="0"/>
              </a:rPr>
              <a:t>Marzo 2023</a:t>
            </a:r>
            <a:endParaRPr lang="es-MX" sz="3000" b="1">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5 CuadroTexto">
            <a:extLst>
              <a:ext uri="{FF2B5EF4-FFF2-40B4-BE49-F238E27FC236}">
                <a16:creationId xmlns:a16="http://schemas.microsoft.com/office/drawing/2014/main" id="{FC620B58-C9A5-BDEC-CB8F-C6FB839CA4FF}"/>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a:solidFill>
                  <a:srgbClr val="5B4F63"/>
                </a:solidFill>
                <a:latin typeface="Adelle Sans" panose="02000503000000020004" pitchFamily="2" charset="77"/>
                <a:ea typeface="+mn-ea"/>
              </a:rPr>
              <a:t>Incremento de la violencia en los municipios de alerta</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mplemento 4" title="Microsoft Power BI">
                <a:extLst>
                  <a:ext uri="{FF2B5EF4-FFF2-40B4-BE49-F238E27FC236}">
                    <a16:creationId xmlns:a16="http://schemas.microsoft.com/office/drawing/2014/main" id="{0B0C344B-610A-25FF-E0BD-A2D112FD42C4}"/>
                  </a:ext>
                </a:extLst>
              </p:cNvPr>
              <p:cNvGraphicFramePr>
                <a:graphicFrameLocks noGrp="1"/>
              </p:cNvGraphicFramePr>
              <p:nvPr>
                <p:extLst>
                  <p:ext uri="{D42A27DB-BD31-4B8C-83A1-F6EECF244321}">
                    <p14:modId xmlns:p14="http://schemas.microsoft.com/office/powerpoint/2010/main" val="2381345969"/>
                  </p:ext>
                </p:extLst>
              </p:nvPr>
            </p:nvGraphicFramePr>
            <p:xfrm>
              <a:off x="2265218" y="1452936"/>
              <a:ext cx="19050000" cy="111408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Complemento 4" title="Microsoft Power BI">
                <a:extLst>
                  <a:ext uri="{FF2B5EF4-FFF2-40B4-BE49-F238E27FC236}">
                    <a16:creationId xmlns:a16="http://schemas.microsoft.com/office/drawing/2014/main" id="{0B0C344B-610A-25FF-E0BD-A2D112FD42C4}"/>
                  </a:ext>
                </a:extLst>
              </p:cNvPr>
              <p:cNvPicPr>
                <a:picLocks noGrp="1" noRot="1" noChangeAspect="1" noMove="1" noResize="1" noEditPoints="1" noAdjustHandles="1" noChangeArrowheads="1" noChangeShapeType="1"/>
              </p:cNvPicPr>
              <p:nvPr/>
            </p:nvPicPr>
            <p:blipFill>
              <a:blip r:embed="rId3"/>
              <a:stretch>
                <a:fillRect/>
              </a:stretch>
            </p:blipFill>
            <p:spPr>
              <a:xfrm>
                <a:off x="2265218" y="1452936"/>
                <a:ext cx="19050000" cy="11140845"/>
              </a:xfrm>
              <a:prstGeom prst="rect">
                <a:avLst/>
              </a:prstGeom>
            </p:spPr>
          </p:pic>
        </mc:Fallback>
      </mc:AlternateContent>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a:solidFill>
                  <a:srgbClr val="000000"/>
                </a:solidFill>
                <a:effectLst/>
              </a:rPr>
              <a:t>1 La población utilizada fue tomada de los </a:t>
            </a:r>
            <a:r>
              <a:rPr lang="es-MX" sz="6600" b="0" u="none" strike="noStrike" err="1">
                <a:solidFill>
                  <a:srgbClr val="000000"/>
                </a:solidFill>
                <a:effectLst/>
              </a:rPr>
              <a:t>resutados</a:t>
            </a:r>
            <a:r>
              <a:rPr lang="es-MX" sz="6600" b="0" u="none" strike="noStrike">
                <a:solidFill>
                  <a:srgbClr val="000000"/>
                </a:solidFill>
                <a:effectLst/>
              </a:rPr>
              <a:t> del Censo 2020 realizado por el Instituto Nacional de Estadística y Geografía (INEGI).</a:t>
            </a:r>
            <a:br>
              <a:rPr lang="es-MX" sz="6600" b="0" u="none" strike="noStrike">
                <a:solidFill>
                  <a:srgbClr val="000000"/>
                </a:solidFill>
                <a:effectLst/>
              </a:rPr>
            </a:br>
            <a:r>
              <a:rPr lang="es-MX" sz="6600" b="0" u="none" strike="noStrike">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a:solidFill>
                  <a:srgbClr val="000000"/>
                </a:solidFill>
                <a:effectLst/>
              </a:rPr>
            </a:br>
            <a:r>
              <a:rPr lang="es-MX" sz="6600" b="0" u="none" strike="noStrike">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a:solidFill>
                <a:srgbClr val="000000"/>
              </a:solidFill>
              <a:effectLst/>
              <a:latin typeface="Adelle Sans Light" panose="02000503000000020004" pitchFamily="50" charset="0"/>
            </a:endParaRPr>
          </a:p>
          <a:p>
            <a:r>
              <a:rPr lang="es-MX"/>
              <a:t>Puede acceder a los paneles interactivos para realizar más consultas. Visite el siguiente enlace: </a:t>
            </a:r>
            <a:r>
              <a:rPr lang="es-MX">
                <a:hlinkClick r:id="rId2"/>
              </a:rPr>
              <a:t>https://app.powerbi.com/links/C8sxQ2eb_0?ctid=3ae3c7c7-ea51-46de-9540-12f4110eac9b&amp;pbi_source=linkShare</a:t>
            </a:r>
            <a:endParaRPr lang="es-MX"/>
          </a:p>
          <a:p>
            <a:endParaRPr lang="es-MX"/>
          </a:p>
          <a:p>
            <a:endParaRPr lang="es-MX"/>
          </a:p>
          <a:p>
            <a:endParaRPr lang="es-MX"/>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399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86AFBC-F3B3-6F02-A7E2-FC7B20B8515C}"/>
              </a:ext>
            </a:extLst>
          </p:cNvPr>
          <p:cNvSpPr>
            <a:spLocks noGrp="1"/>
          </p:cNvSpPr>
          <p:nvPr>
            <p:ph type="title"/>
          </p:nvPr>
        </p:nvSpPr>
        <p:spPr>
          <a:xfrm>
            <a:off x="1807069" y="3934086"/>
            <a:ext cx="8684854" cy="7953114"/>
          </a:xfrm>
        </p:spPr>
        <p:txBody>
          <a:bodyPr vert="horz" lIns="91440" tIns="45720" rIns="91440" bIns="45720" rtlCol="0" anchor="t">
            <a:noAutofit/>
          </a:bodyPr>
          <a:lstStyle/>
          <a:p>
            <a:pPr algn="l">
              <a:lnSpc>
                <a:spcPct val="90000"/>
              </a:lnSpc>
              <a:spcBef>
                <a:spcPct val="0"/>
              </a:spcBef>
            </a:pPr>
            <a:r>
              <a:rPr lang="en-US" sz="8000" kern="1200" err="1">
                <a:solidFill>
                  <a:schemeClr val="tx1"/>
                </a:solidFill>
                <a:latin typeface="+mj-lt"/>
                <a:ea typeface="+mj-ea"/>
                <a:cs typeface="+mj-cs"/>
              </a:rPr>
              <a:t>Incidencia</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delictiva</a:t>
            </a:r>
            <a:r>
              <a:rPr lang="en-US" sz="8000" kern="1200">
                <a:solidFill>
                  <a:schemeClr val="tx1"/>
                </a:solidFill>
                <a:latin typeface="+mj-lt"/>
                <a:ea typeface="+mj-ea"/>
                <a:cs typeface="+mj-cs"/>
              </a:rPr>
              <a:t> contra las </a:t>
            </a:r>
            <a:r>
              <a:rPr lang="en-US" sz="8000" kern="1200" err="1">
                <a:solidFill>
                  <a:schemeClr val="tx1"/>
                </a:solidFill>
                <a:latin typeface="+mj-lt"/>
                <a:ea typeface="+mj-ea"/>
                <a:cs typeface="+mj-cs"/>
              </a:rPr>
              <a:t>mujeres</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en</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el</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estado</a:t>
            </a:r>
            <a:r>
              <a:rPr lang="en-US" sz="8000" kern="1200">
                <a:solidFill>
                  <a:schemeClr val="tx1"/>
                </a:solidFill>
                <a:latin typeface="+mj-lt"/>
                <a:ea typeface="+mj-ea"/>
                <a:cs typeface="+mj-cs"/>
              </a:rPr>
              <a:t> de Puebla.</a:t>
            </a:r>
            <a:br>
              <a:rPr lang="en-US" sz="8000" kern="1200">
                <a:solidFill>
                  <a:schemeClr val="tx1"/>
                </a:solidFill>
                <a:latin typeface="+mj-lt"/>
                <a:ea typeface="+mj-ea"/>
                <a:cs typeface="+mj-cs"/>
              </a:rPr>
            </a:br>
            <a:r>
              <a:rPr lang="en-US" sz="8000" kern="1200">
                <a:solidFill>
                  <a:schemeClr val="tx1"/>
                </a:solidFill>
                <a:latin typeface="+mj-lt"/>
                <a:ea typeface="+mj-ea"/>
                <a:cs typeface="+mj-cs"/>
              </a:rPr>
              <a:t>Mapa de </a:t>
            </a:r>
            <a:r>
              <a:rPr lang="en-US" sz="8000" kern="1200" err="1">
                <a:solidFill>
                  <a:schemeClr val="tx1"/>
                </a:solidFill>
                <a:latin typeface="+mj-lt"/>
                <a:ea typeface="+mj-ea"/>
                <a:cs typeface="+mj-cs"/>
              </a:rPr>
              <a:t>calor</a:t>
            </a:r>
            <a:r>
              <a:rPr lang="en-US" sz="8000" kern="1200">
                <a:solidFill>
                  <a:schemeClr val="tx1"/>
                </a:solidFill>
                <a:latin typeface="+mj-lt"/>
                <a:ea typeface="+mj-ea"/>
                <a:cs typeface="+mj-cs"/>
              </a:rPr>
              <a:t>.</a:t>
            </a:r>
            <a:br>
              <a:rPr lang="en-US" sz="8000" kern="1200">
                <a:solidFill>
                  <a:schemeClr val="tx1"/>
                </a:solidFill>
                <a:latin typeface="+mj-lt"/>
                <a:ea typeface="+mj-ea"/>
                <a:cs typeface="+mj-cs"/>
              </a:rPr>
            </a:br>
            <a:r>
              <a:rPr lang="en-US" sz="8000" kern="1200" err="1">
                <a:solidFill>
                  <a:schemeClr val="tx1"/>
                </a:solidFill>
                <a:latin typeface="+mj-lt"/>
                <a:ea typeface="+mj-ea"/>
                <a:cs typeface="+mj-cs"/>
              </a:rPr>
              <a:t>Marzo</a:t>
            </a:r>
            <a:r>
              <a:rPr lang="en-US" sz="8000" kern="1200">
                <a:solidFill>
                  <a:schemeClr val="tx1"/>
                </a:solidFill>
                <a:latin typeface="+mj-lt"/>
                <a:ea typeface="+mj-ea"/>
                <a:cs typeface="+mj-cs"/>
              </a:rPr>
              <a:t> 2023</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5969984"/>
            <a:ext cx="1463040" cy="134692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395340" y="0"/>
            <a:ext cx="2988660"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1620" y="783772"/>
            <a:ext cx="12018732" cy="1203415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F8CB8FC-3710-8DE6-9103-C1F2F23F0885}"/>
              </a:ext>
            </a:extLst>
          </p:cNvPr>
          <p:cNvPicPr>
            <a:picLocks noChangeAspect="1"/>
          </p:cNvPicPr>
          <p:nvPr/>
        </p:nvPicPr>
        <p:blipFill>
          <a:blip r:embed="rId2"/>
          <a:stretch>
            <a:fillRect/>
          </a:stretch>
        </p:blipFill>
        <p:spPr>
          <a:xfrm>
            <a:off x="12174821" y="1333456"/>
            <a:ext cx="10412328" cy="10931582"/>
          </a:xfrm>
          <a:prstGeom prst="rect">
            <a:avLst/>
          </a:prstGeom>
        </p:spPr>
      </p:pic>
    </p:spTree>
    <p:extLst>
      <p:ext uri="{BB962C8B-B14F-4D97-AF65-F5344CB8AC3E}">
        <p14:creationId xmlns:p14="http://schemas.microsoft.com/office/powerpoint/2010/main" val="17721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mplemento 5" title="Microsoft Power BI">
                <a:extLst>
                  <a:ext uri="{FF2B5EF4-FFF2-40B4-BE49-F238E27FC236}">
                    <a16:creationId xmlns:a16="http://schemas.microsoft.com/office/drawing/2014/main" id="{9D94E502-A014-DD1F-A5DC-EC8D03F5931D}"/>
                  </a:ext>
                </a:extLst>
              </p:cNvPr>
              <p:cNvGraphicFramePr>
                <a:graphicFrameLocks noGrp="1"/>
              </p:cNvGraphicFramePr>
              <p:nvPr>
                <p:extLst>
                  <p:ext uri="{D42A27DB-BD31-4B8C-83A1-F6EECF244321}">
                    <p14:modId xmlns:p14="http://schemas.microsoft.com/office/powerpoint/2010/main" val="3432328579"/>
                  </p:ext>
                </p:extLst>
              </p:nvPr>
            </p:nvGraphicFramePr>
            <p:xfrm>
              <a:off x="2666999" y="291830"/>
              <a:ext cx="19050000" cy="117824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Complemento 5" title="Microsoft Power BI">
                <a:extLst>
                  <a:ext uri="{FF2B5EF4-FFF2-40B4-BE49-F238E27FC236}">
                    <a16:creationId xmlns:a16="http://schemas.microsoft.com/office/drawing/2014/main" id="{9D94E502-A014-DD1F-A5DC-EC8D03F5931D}"/>
                  </a:ext>
                </a:extLst>
              </p:cNvPr>
              <p:cNvPicPr>
                <a:picLocks noGrp="1" noRot="1" noChangeAspect="1" noMove="1" noResize="1" noEditPoints="1" noAdjustHandles="1" noChangeArrowheads="1" noChangeShapeType="1"/>
              </p:cNvPicPr>
              <p:nvPr/>
            </p:nvPicPr>
            <p:blipFill>
              <a:blip r:embed="rId5"/>
              <a:stretch>
                <a:fillRect/>
              </a:stretch>
            </p:blipFill>
            <p:spPr>
              <a:xfrm>
                <a:off x="2666999" y="291830"/>
                <a:ext cx="19050000" cy="11782406"/>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4254189481"/>
              </p:ext>
            </p:extLst>
          </p:nvPr>
        </p:nvGraphicFramePr>
        <p:xfrm>
          <a:off x="2371375" y="10439400"/>
          <a:ext cx="20325115" cy="27210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mplemento 2" title="Microsoft Power BI">
                <a:extLst>
                  <a:ext uri="{FF2B5EF4-FFF2-40B4-BE49-F238E27FC236}">
                    <a16:creationId xmlns:a16="http://schemas.microsoft.com/office/drawing/2014/main" id="{92CBAAF4-9185-534D-4D89-816953C1D1E1}"/>
                  </a:ext>
                </a:extLst>
              </p:cNvPr>
              <p:cNvGraphicFramePr>
                <a:graphicFrameLocks noGrp="1"/>
              </p:cNvGraphicFramePr>
              <p:nvPr>
                <p:extLst>
                  <p:ext uri="{D42A27DB-BD31-4B8C-83A1-F6EECF244321}">
                    <p14:modId xmlns:p14="http://schemas.microsoft.com/office/powerpoint/2010/main" val="3716869477"/>
                  </p:ext>
                </p:extLst>
              </p:nvPr>
            </p:nvGraphicFramePr>
            <p:xfrm>
              <a:off x="1899007" y="849584"/>
              <a:ext cx="19050000" cy="128664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mplemento 2" title="Microsoft Power BI">
                <a:extLst>
                  <a:ext uri="{FF2B5EF4-FFF2-40B4-BE49-F238E27FC236}">
                    <a16:creationId xmlns:a16="http://schemas.microsoft.com/office/drawing/2014/main" id="{92CBAAF4-9185-534D-4D89-816953C1D1E1}"/>
                  </a:ext>
                </a:extLst>
              </p:cNvPr>
              <p:cNvPicPr>
                <a:picLocks noGrp="1" noRot="1" noChangeAspect="1" noMove="1" noResize="1" noEditPoints="1" noAdjustHandles="1" noChangeArrowheads="1" noChangeShapeType="1"/>
              </p:cNvPicPr>
              <p:nvPr/>
            </p:nvPicPr>
            <p:blipFill>
              <a:blip r:embed="rId3"/>
              <a:stretch>
                <a:fillRect/>
              </a:stretch>
            </p:blipFill>
            <p:spPr>
              <a:xfrm>
                <a:off x="1899007" y="849584"/>
                <a:ext cx="19050000" cy="12866416"/>
              </a:xfrm>
              <a:prstGeom prst="rect">
                <a:avLst/>
              </a:prstGeom>
            </p:spPr>
          </p:pic>
        </mc:Fallback>
      </mc:AlternateContent>
      <p:sp>
        <p:nvSpPr>
          <p:cNvPr id="4" name="CuadroTexto 3">
            <a:extLst>
              <a:ext uri="{FF2B5EF4-FFF2-40B4-BE49-F238E27FC236}">
                <a16:creationId xmlns:a16="http://schemas.microsoft.com/office/drawing/2014/main" id="{6889F9FB-A57D-C202-625E-A22C2A20DE93}"/>
              </a:ext>
            </a:extLst>
          </p:cNvPr>
          <p:cNvSpPr txBox="1"/>
          <p:nvPr/>
        </p:nvSpPr>
        <p:spPr>
          <a:xfrm>
            <a:off x="107576" y="12084016"/>
            <a:ext cx="24168847"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Podemos notar que, si bien, estos municipios ocupan los puestos con mayor tasa delictiva, 13 de ellos tienen una densidad de población femenina menor a 5000 en los cuales sólo se concentra el 17.1%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mplemento 1" title="Microsoft Power BI">
                <a:extLst>
                  <a:ext uri="{FF2B5EF4-FFF2-40B4-BE49-F238E27FC236}">
                    <a16:creationId xmlns:a16="http://schemas.microsoft.com/office/drawing/2014/main" id="{58280998-813F-D65B-2C68-64D6F458398B}"/>
                  </a:ext>
                </a:extLst>
              </p:cNvPr>
              <p:cNvGraphicFramePr>
                <a:graphicFrameLocks noGrp="1"/>
              </p:cNvGraphicFramePr>
              <p:nvPr>
                <p:extLst>
                  <p:ext uri="{D42A27DB-BD31-4B8C-83A1-F6EECF244321}">
                    <p14:modId xmlns:p14="http://schemas.microsoft.com/office/powerpoint/2010/main" val="3633312017"/>
                  </p:ext>
                </p:extLst>
              </p:nvPr>
            </p:nvGraphicFramePr>
            <p:xfrm>
              <a:off x="2438400" y="0"/>
              <a:ext cx="19050000" cy="132502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Complemento 1" title="Microsoft Power BI">
                <a:extLst>
                  <a:ext uri="{FF2B5EF4-FFF2-40B4-BE49-F238E27FC236}">
                    <a16:creationId xmlns:a16="http://schemas.microsoft.com/office/drawing/2014/main" id="{58280998-813F-D65B-2C68-64D6F458398B}"/>
                  </a:ext>
                </a:extLst>
              </p:cNvPr>
              <p:cNvPicPr>
                <a:picLocks noGrp="1" noRot="1" noChangeAspect="1" noMove="1" noResize="1" noEditPoints="1" noAdjustHandles="1" noChangeArrowheads="1" noChangeShapeType="1"/>
              </p:cNvPicPr>
              <p:nvPr/>
            </p:nvPicPr>
            <p:blipFill>
              <a:blip r:embed="rId4"/>
              <a:stretch>
                <a:fillRect/>
              </a:stretch>
            </p:blipFill>
            <p:spPr>
              <a:xfrm>
                <a:off x="2438400" y="0"/>
                <a:ext cx="19050000" cy="13250277"/>
              </a:xfrm>
              <a:prstGeom prst="rect">
                <a:avLst/>
              </a:prstGeom>
            </p:spPr>
          </p:pic>
        </mc:Fallback>
      </mc:AlternateContent>
      <p:sp>
        <p:nvSpPr>
          <p:cNvPr id="4" name="CuadroTexto 3">
            <a:extLst>
              <a:ext uri="{FF2B5EF4-FFF2-40B4-BE49-F238E27FC236}">
                <a16:creationId xmlns:a16="http://schemas.microsoft.com/office/drawing/2014/main" id="{E3A46035-BFD8-C7CC-3842-4C631F4105F8}"/>
              </a:ext>
            </a:extLst>
          </p:cNvPr>
          <p:cNvSpPr txBox="1"/>
          <p:nvPr/>
        </p:nvSpPr>
        <p:spPr>
          <a:xfrm>
            <a:off x="0" y="12021671"/>
            <a:ext cx="24276423"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Los municipios con población femenina mayor a 5000 con mayor tasa de incidencia concentran el 67.7%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1FF72BA0-E80E-9F24-E267-7F267643A201}"/>
                  </a:ext>
                </a:extLst>
              </p:cNvPr>
              <p:cNvGraphicFramePr>
                <a:graphicFrameLocks noGrp="1"/>
              </p:cNvGraphicFramePr>
              <p:nvPr>
                <p:extLst>
                  <p:ext uri="{D42A27DB-BD31-4B8C-83A1-F6EECF244321}">
                    <p14:modId xmlns:p14="http://schemas.microsoft.com/office/powerpoint/2010/main" val="4095150647"/>
                  </p:ext>
                </p:extLst>
              </p:nvPr>
            </p:nvGraphicFramePr>
            <p:xfrm>
              <a:off x="2666999" y="207818"/>
              <a:ext cx="19050000" cy="14401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mplemento 3" title="Microsoft Power BI">
                <a:extLst>
                  <a:ext uri="{FF2B5EF4-FFF2-40B4-BE49-F238E27FC236}">
                    <a16:creationId xmlns:a16="http://schemas.microsoft.com/office/drawing/2014/main" id="{1FF72BA0-E80E-9F24-E267-7F267643A201}"/>
                  </a:ext>
                </a:extLst>
              </p:cNvPr>
              <p:cNvPicPr>
                <a:picLocks noGrp="1" noRot="1" noChangeAspect="1" noMove="1" noResize="1" noEditPoints="1" noAdjustHandles="1" noChangeArrowheads="1" noChangeShapeType="1"/>
              </p:cNvPicPr>
              <p:nvPr/>
            </p:nvPicPr>
            <p:blipFill>
              <a:blip r:embed="rId3"/>
              <a:stretch>
                <a:fillRect/>
              </a:stretch>
            </p:blipFill>
            <p:spPr>
              <a:xfrm>
                <a:off x="2666999" y="207818"/>
                <a:ext cx="19050000" cy="14401800"/>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5" y="11959326"/>
            <a:ext cx="24168847"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Estos fueron los 20 municipios con mayor número de incidentes delictivos asociados con la violencia contra las mujeres en marzo 2023, donde se concentró el 77% de la incidencia.</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a:solidFill>
                  <a:srgbClr val="5B4F63"/>
                </a:solidFill>
                <a:latin typeface="Adelle Sans" panose="02000503000000020004" pitchFamily="2" charset="77"/>
                <a:ea typeface="+mn-ea"/>
              </a:rPr>
              <a:t>Incidencia delictiva por región y en sus respectivos municipios en el mes de marzo.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nvGraphicFramePr>
            <p:xfrm>
              <a:off x="7429500" y="4000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7429500" y="4000499"/>
                <a:ext cx="9525000" cy="57150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7A542305-A322-0BF7-58D3-249249D9AA8F}"/>
                  </a:ext>
                </a:extLst>
              </p:cNvPr>
              <p:cNvGraphicFramePr>
                <a:graphicFrameLocks noGrp="1"/>
              </p:cNvGraphicFramePr>
              <p:nvPr>
                <p:extLst>
                  <p:ext uri="{D42A27DB-BD31-4B8C-83A1-F6EECF244321}">
                    <p14:modId xmlns:p14="http://schemas.microsoft.com/office/powerpoint/2010/main" val="2982777858"/>
                  </p:ext>
                </p:extLst>
              </p:nvPr>
            </p:nvGraphicFramePr>
            <p:xfrm>
              <a:off x="2667000" y="1409955"/>
              <a:ext cx="19050000" cy="1151922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Complemento 3" title="Microsoft Power BI">
                <a:extLst>
                  <a:ext uri="{FF2B5EF4-FFF2-40B4-BE49-F238E27FC236}">
                    <a16:creationId xmlns:a16="http://schemas.microsoft.com/office/drawing/2014/main" id="{7A542305-A322-0BF7-58D3-249249D9AA8F}"/>
                  </a:ext>
                </a:extLst>
              </p:cNvPr>
              <p:cNvPicPr>
                <a:picLocks noGrp="1" noRot="1" noChangeAspect="1" noMove="1" noResize="1" noEditPoints="1" noAdjustHandles="1" noChangeArrowheads="1" noChangeShapeType="1"/>
              </p:cNvPicPr>
              <p:nvPr/>
            </p:nvPicPr>
            <p:blipFill>
              <a:blip r:embed="rId5"/>
              <a:stretch>
                <a:fillRect/>
              </a:stretch>
            </p:blipFill>
            <p:spPr>
              <a:xfrm>
                <a:off x="2667000" y="1409955"/>
                <a:ext cx="19050000" cy="11519220"/>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E69A0BD3-13CC-42B9-9FA1-C803B76F67A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3W7bNhR+FUE3vTEG/Zj6yV2aJViBdg2SILsYenFEHitsJVElqSyu4Qfa9R6hL7ZDSl7SoE0cbF3T1IBh+5Afzx95viPaq1BI0zew/BVaDPfCV6A5CKWDOJyF3Tj2XKl3Leh3KSwiVjCWMeARfc5FDIRSvZWqM+HeKrSga7Tn0gzQOIU0+PubWQhNcwy1kxbQGJyFPWqjOmjkBxzBNGX1gOtZiFd9ozQ4lacWLDq1lwQnmVyJf0rJInArL/EUuR1HT7BX2k5yxnnFYpFUSYmQRxXLWUlrzDjr3bwf74x6xw5UZ0F25IAbi5M5zhepYDzNoaqqiI/YhWzsBKmWh1e9prhXm/Qd+Uks0zinlTBnwOKowBwycssue4c5oEhrpSWHhgZHdU7b+SbyZBYeadV6vdNWJYQ87Ky0SydEicvMmVcXrSnpv12QUY+nGIQcU7UKX/h35yMaMybEQ5qhvTXjpFM1aI4nuLgWvOU17dSxVrSP3vqZ7FUgkF6NtIpmyf45NIM/AKT+paR4KDQXkRumJc/2K9oD9cyDvwgZjAoMXtFG3A3kajvgEbayk1wKebflX5SxsoZWYme3UvzaamWm+E3A6dRoCBoIFqSjkfCAte8HDOg00LHrbuhpZEW5BhEsnWSwHrQUJG7h2hlVE7jdmarO3Ik+l6oBLj/+1QX4fpA9aBB3u39jhZFt3+C9aOy49B7VH/+k0lIBdoFVAkxgBhO09K1xwSElRdI+UCoCn4TLf9ZOadVbmvoE/mZNbyPT3DjpW1XAp+V2XxHMwgv1x4FG2k0R7sXr2WpT7vviEjpOo7e92K9rjTVsivXwP3aR2P3D6NnR0E3sGd12NPLZMbKrm4mdr+lw5JeQg3a+q+otcaijPVqgtED9fOnp5GepN+RMxHX4CEKkmGgoiUqWzRmrCizLZF5hkbEt+TtlGIkyXuQJpkkmqAki2/H3jr93/P2D8He0FX9raS9atJI76SUu7Ldk9RNZX3gHTjmBxeHlmODHwMez0Sd3P3DCa4KDVcSZ6VPum73EgwvQ9nvrnZsrF2Hf3rhHTV1vuX0LelgBukon0znjMZ+zqIIUAEohKrFl086rIq5izgTdvDgwoL69a9q7pv0/NO2n34Yf9rjymC9drxDMoPHfuPGi4xpbd25PkLvzi595fviq16qvFcR4cSqjmJcZ53GELGEZQlrGW3JwMV+IXGRVnOUpZCXwJBfXHPzIO/rsVjDzKhF0B4yjiHKBRRVRc/qhG8ptbv9mdf50f7NY8KLk7pfnjImiwLKI0i+X3vdRVk90s/zj6rXPYYu69oysBmt64HgM3VjM/ahPosfRFkEnUEzfPWd8ptj8nyehN+ON/Q2IpiD1vBkAAA==&quot;"/>
    <we:property name="creatorSessionId" value="&quot;b931a757-8086-4149-9f4e-85efd2b6090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cNhB+FUGXXIRCPytpldvGtdEgcWzYhnsojGJEzmoZaEWFpLbeGHmgnPsIebEOKbm2N3asNEgdxwvsYTkckt98M5whqQufC93WsH4DS/Sf+/ugGHCpvMgP/KaXvTg4eLU/O3r155vZ/i6JZWuEbLT//MI3oCo0p0J3UNsZSPjHWeBDXR9CZVtzqDUGfotKywZq8R57ZeoyqsMPgY/nbS0V2CmPDRi0065Indq0dvRLQisCM2KFx8hMLz3CVioztDPGyjTicRkXCHlYpnla0Bjd9zqY9+vbRR2wHdkYEA0BsLJ4zqYFi+IJZimfTrGYhomVz0VtBpVyvXveKrKb2Fi3lq8ZX0HDkPvOOIW6t+XCn1WVwgrM0Ny90bkj6255i/xYdorhEc5dV2OEWdMacRgn/gei71BJItfJyHfvpRPudc1AVWibC/nXjkLillvBGUm0aKp6cMWV7Sc9fgbKYpflWyLM2kgDpOKoXqydmb8KdemJONhA+zAmkk0kKsKIFeTdKMQ0TjOEpIjudtYQ3HuuczqZ85xnZZTlCWQFsDi3FDwOhwYbxkzKmEfzPApD4gKnZQh5emXMDg2rpBKMPB8M3Fgkp5d7jny6p+TSkTRkhZg0byIN/D5YKJwC//cFKnT6tHu4uKTj5YbxelAZQUvfcCtvcHIiWulxpF8tjCWH1j+FunOph6Z/LciePqidmIY828OlaAQTXMhndsSZi5hNZ367vz7DdtNT0c+79SjCWMQmaVhCAgAF5yUfufXychqVEUt5nnAGKWQ8fdrROiupVvWBGtyp0mnpaTynyPmyIpPjFDe3yF16v0ltRAVLgY0ZNfGBUVIP9muPUXVV4NXgzWmOWsBXjH3XoUfRQOW5uTZPLUriGri3ti2NVacEp+YIaKdC1sDEp78bD991ogUF/MuAro3QYtnWeK82NkyAjYDq00c6VEgPG89IDtrTnfaW9K+2cJHMFMQsGec5s1b/jh2IUiOXGqV+Qucth2o4l+mHTYvB/UenfQTdKfwWGC8bpnBp4/YImY1f/AzKdz4cfS8j+hwch0WaTdK0pGNqEU9KnGbpyBycpBjygs4MMSYxJeAsxW0O3ubg/yEH356Jnm7GfqAcHI7JwTMlzGKJRjDbeo1z85B3oCNRLRyAY0bKfHfVE/wjnImDHpN9C7GNA1IHIylnJv+p9v0Yt8x7K2MrcGcByjy2+8vl8xLpvr32ZjRUvfX4EvR1G9Du9MC3T0uTecJTluRQlmXI+seoEUUbiySiO1MKkxTSKJxiDtm2aG+L9rZoP5Gi/TMVj8f58OVS+BVmf4mqctc72RndAsNDaPqM2fbzCXR65CJoOPLhv0vMt8Sb+3jiu0WILFHWeM8A+0nFd7AcuH8AMR54eN0ZAAA=&quot;"/>
    <we:property name="isFiltersActionButtonVisible" value="true"/>
    <we:property name="pageDisplayName" value="&quot;Delitos por categoria&quot;"/>
    <we:property name="pageName" value="&quot;ReportSection6ccb51d2b29ea70b5759&quot;"/>
    <we:property name="pptInsertionSessionID" value="&quot;81E6DCC7-E803-4537-AAEB-BA0A272D7C62&quot;"/>
    <we:property name="reportEmbeddedTime" value="&quot;2023-06-07T22:58:37.453Z&quot;"/>
    <we:property name="reportName" value="&quot;Dashboard SIS&quot;"/>
    <we:property name="reportState" value="&quot;CONNECTED&quot;"/>
    <we:property name="reportUrl" value="&quot;/groups/me/reports/dbd82660-a732-49f5-9058-7dd014f60862/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F7D1503-2EA5-462B-ACAF-0647D4AA5DBB}">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zW7bOBB+FUGXXoxCUiT/5JZmE3SB3TabBOmhKIoRNVK5pUiVpLx2Az/QnvcR+mIdUlLWdmPHadPFGoZBDocz38xwPtK3YcFNI2D5CmoMj8MXSn2sQX8M4nAUyk1ZGk8mR1lUJJjGLM+yyRhS0lKN5Uqa8Pg2tKArtDfctCCcQRK+DctiFs+yEuIkyeIoy3JMp+G7UQhCXEDldEoQBkdhg9ooCYJ/xs4ELVnd4moU4qIRSoNzdGXBonM2J3WaE8D4+RHhAGb5HK+Q2U56iY3Stp9Pk2Q8ZWwcxeMMWTKNJjNGe0y36sE/rE9KJReW/LphvjxbNJoivB0Sde4XZ1GZQhwlkzQtIItjdoQOnl02TueU0FdKcwaChJ05Z+1miCYZheda1d5uX5SENM+k5XbpJlHizF17c9GKEvnmA2r0+qdKFrwL/zb81f86jGhMF6RXEW29teJmV6rVDC+x/HfiPa8o+xdaUW2892veqKBA+gpuFa2S/xsQrS81mf+NUzwUmovIiWnLs5Oc8qqeeeWdKq1RgcEFVX2/IlOHKZ5jzSVnvOD7Pb9UxvIKao7SHmT4tdXK9PGbgClpNQQCgpJsCA6P2PupxYBOg7Qg1+wInlOuoQiWbmawajUvaHoAtGvqEHDV6TvJ7NW+4UoA41/+kQF+ankDGor98Nd2GF43Ah/URsm4R1R9+VuiVgHKwKoCTGBaE9Q0Ei44pKRwqgOlIvBJmN/t7dOqD3S1of5uRT8de6yd9IM6YLPdHmqCUfhB/XWqkapZhMexdzr3FEYdaYHLnjLupcKdrNIzxrVqXj0JVYzutEyb0+HTS6e8mYNhgcZ/DIMfoKYrFMSnT0E8v7eumxtO6R4NzkuOogidn9e6QP1i6R39wvVwByTb8Z1UlcYKBoo8e/zB2I3whC4kus+8+LyVPYRo5TmSikhw3GTIT/JfU/daBj0iyAXu3n53RFarn9RF63g2G8gf1f70nxRzkIyk2wB+vJT70YH+rL6t5XcAfRwWVxaI4/dJMt2GdKHygX5LrFFyCQFBj/6X+dvZDbuhbj6NflISL7FyW7/F4Y644bIS/ePTPzH9qOtXetxSw5wt3Is3/5MYxtE17VH3U0/89NTzffmmwEg0jcuoHKeAUKTAJnkM0czZ3B8xLmyutiL2n3VJWCO9+t1AtdY0wPACZEdqTYePo9ejioIsXLb92N9l99zm/t/AQDv0+Qo9gy/aowwAAA==&quot;"/>
    <we:property name="creatorSessionId" value="&quot;1aa11e62-f3e3-4339-86d5-4fbec70ed29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y27bOhD9FUGbboxCUuPUyc5NHfSiN48mQboogmJMjdQpKFIlKTdu4A+66/sJ/bEOKSm109px+kKDwOBjOHPmDOeIN3FOtpYwP4YK4/34CIyAXJsojQexateenZy8PBqfvXx7PD6a8LKuHWll4/2b2IEp0V2SbUB6D7z45moQg5SnUPpZAdLiIK7RWK1A0idsjXnLmQYXgxiva6kNeJfnDhx6tzM25znHTh8/4YggHM3wHIVrV8+w1sZ181GW7Y6E2E3S3SGKbJQ83RN8xra7Aeb99mxUkHQc1w+n88l1bTiXm56Dw7C5lxQ7kCbZ052dHIZpKp6gh+fmtbc5YPSlNiRA8mLrznu77LPJBvGh0VXw2/GdseVEOXJzP0ky7+4iuEsWTOTrd2gw2B9olVOb/k38T/j1GNHaNslgIpvqzo6fnevGCDzD4uskRF4w+6dGc21C9AuqdZQj/0tymnc5/iXIJhSV3f9LnA+n5jPyy3zk0XjKvOpHwXitSWN1ZPGaq77ZUOjtDA+xIkWCctoc+YW2jkqoCJXbyvGJM9p2+dtIaOUMRBKign1Iggec/dBgxLdBOVBLfiRNmWvIo7mfWSwbQzlPt4B2wR0CvjpdJ9mN1pekJQj6/L+K8ENDNRjIN8NfOmGpqiXea41KUEBUfv5PodERqsjpHGxkGxtVPJI+OWRSiOvAVESBhNnt2Y5Ws2WoFfOrBf+06rF007fqgNV2u68JBvE7/fHAIFczj/fTEHQWJIw70gGpTjKKfC/dGxaQZtkwTYbDKe6M1qtKpxgXuj7+JVIxuLWyzZQvn5l741UO+g0ev+oHPyFN5yhZT3+F8Bw1vptrYroHffCCUOaxj3NicjTP5iHQczL9NyC7m9+4LA2W0Evk5OEXYz3CMX+Q+HsWlg8b1UFIFkEjuYgMx096frI/Ld1LDAZEMJW4/vjtFVksflMXLeNZbaBwVbvbP85noASv3gXw86XcjA7MJ/1tLX8A6MOw+LJAmr7NstFdSKd62stvgRUqUhAx9OSv5G9tN6yHuvo0+k0knmHpj36Lw19xS6qU3eMzPDHDqO1XfsZyw0yu/dt2+p4Vxss1n9F/THp+jO/FVejgZdRxhfwi9wPdOFuDwFNQrQzVrUfCYMc1AJV7fsI4fH2+8/0N7/c4BGHGqNOVDQf8q74XFv77AlrlHsRgDAAA&quot;"/>
    <we:property name="isFiltersActionButtonVisible" value="true"/>
    <we:property name="pageDisplayName" value="&quot;Top 20 municipios&quot;"/>
    <we:property name="pageName" value="&quot;ReportSection82268cc60165ec28079c&quot;"/>
    <we:property name="pptInsertionSessionID" value="&quot;81E6DCC7-E803-4537-AAEB-BA0A272D7C62&quot;"/>
    <we:property name="reportEmbeddedTime" value="&quot;2023-06-07T23:00:52.415Z&quot;"/>
    <we:property name="reportName" value="&quot;Dashboard SIS&quot;"/>
    <we:property name="reportState" value="&quot;CONNECTED&quot;"/>
    <we:property name="reportUrl" value="&quot;/groups/me/reports/dbd82660-a732-49f5-9058-7dd014f60862/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489E986-77FE-462A-9B98-F715397B76F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3W7bNhR+FUE3vTEK/Tl2cpdmCTosbbMkyC6GojgSjxS2FKmSlGc38AP1eo/QF9shJaW2OzvOlhY1DIM/H8//+UjfhYybRsDiNdQYHoWvQBfAlA7icBTKbu2FUh9q0B/icQSTaJwjRBhneZxhMiaUaixX0oRHd6EFXaG94aYF4QTS4p9vRyEIcQGVm5UgDI7CBrVREgT/hB2YtqxucTkKcd4IpcGJvLJg0YmdEZzmZEr8PCWNUFg+wyssbLd6iY3Stp/naTZN04gl6TQ9YEUUTdMpnTHdrjfzYTyBSi4s6XXDfHE6bzT5cjeE5MxvHkZlBnGUTLKMwTiOixSdeXbROMwJWV8pzQsQtNiJc9JuBm+SUXimVe3l9uFPCHkqLbcLN4kSJ+7ai4uWFMg/blGjx58oyXjn/l34q/91NqIxnZMeItp6Y8fNrlSrC7zE8uvEa15S9C+0otx47de8UQFD+gpuFe2S/hsQrU8qiT/n5A+55jxyy3Tk2XFOcVXPPHgrpDUqMDinrO8GFmo/4BnWXPKCM75b80tlLK+g5ijtXoLfWK1M778JCiWthkBAUJIMweERZz+2GFA1SAtyRY7gOcUaWLBwM4NVqzmj6R6mXVOHgMtO30lmJ/qGKwEF//K3DPBjyxvQwHabv3LC8LoR+CAaZcG9RdWXzxK1ClAGVjEwgWlNUNNIOOeQgsIpDxSKwAdhdn+2D6veU9Ua/O2Sfjr2WKn0vTpgvd0eaoJReKv+OtFI2WThUeyVzjyFUUda4LKnDIByGqcH5SHEeZRPcDKd4HZW6RnjWjWvn4QqRvco0+ZUfHrhwOsxGDZo/Psw+B/UdIWC+PQpiOdV67q54RTu0aC85ChY6PS80Qz1i4VX9AvXwx2QbPp3XFUaKxgo8vTxhbHdwmO6kOg+88tnrexNiJaeIymJZI6bDPFJfjR1r0TQWwS5wO3H70tkufxOXbRqz3oD+VLtq/+YzUAWtLpvB9jVinROQhy/S5LpXnfmiaqJB7nZnP3GJfPazrG0j68Vu+n7hcoHJi2xRsklBBSjyOMueXXrlfwL1Y2jKDp/mpysxuYx5u2RKXzipttdR6A/qW+77uczdCtBbDd1/bX4nbJ9iZU7+q0drsIMl5Xo3+P+1e1HXSfRy5445HTunvv5eyJdd4PRGfXD2Pi/xZsco6Usiw8mh1gkWCAUh+M8Z5mTudtjnNtcbXjsP6srYY30l8cNVGtNAwVegOzopuns4+hxlFGQzEXbj/WWrvd/kIaup88/SKu2HKANAAA=&quot;"/>
    <we:property name="creatorSessionId" value="&quot;3b45b441-b18b-4ab0-811d-4d6ed107dfb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XW2/bNhT+K4Je+mIMuqSNmzc3c7Ah1zlB9jAExZF0pJyBIlWS8uIG/kF93k/oH9shJaV2WjvOlhYLAoOHPPfLR+o+LMg0AhZnUGN4EJ6CzqFQOojDUSi7vXfn58enk9nx+7PJ6ZS3VWNJSRMe3IcWdIX2mkwLwmngzT9uRiEIcQGVo0oQBkdhg9ooCYI+YsfMR1a3uByFeNcIpcGpvLRg0amdMzvTbDv+KWWLkFua4yXmttudYaO07eks3RunaVQk6Th9U+RRNE7HLGO6U+/m0/zMVJKwbNcts8X0rtEcy/2QgyN/+DYq9yCOkv29vQJex3GeonPPLhrHc8jeV0pTDoI3O3VO2/UQTTIKj7Sqvd4+3wlzTqUlu3BElDh1V15dtORE/n6LGj3/oZIFdeHfh7/6X+cjGtMF6VlEWz86cdSlanWOMyy/EN7ykrN/oRXXxlu/okYFBfK/IKv4lO1fg2h9UVn9CXE8HJqLyG2zyKtJxnlVrzzzRpbWqMDgHVd9O2OudmM8wpok5VTQdsu/KGOpgppQ2p0Un1utTB+/CXIlrYZAQFCyDkHwDNkPLQbcDdKCXNEjKONcQxEsHGWwajUVTO7g2hVPCLjq9JNktnJfkxKQ0+e/ZYAfWmpAQ7Hd/RUJQ3Uj8ElulDl5j6rPnyRqFaAMrCrABKY1Qc0r4YJDTgpxHTgVgU/C/EG2T6ve0dQa+82Sfzr0WOn0nSZgfdyeGoJReKv+OtTI1SzCg9gbnXsI44m0QLKHDIByHKdvyrcQZ1G2j/vjfdyMKj1iXKnm7EWgYvTAZdqMm08vHPN6DoYDXv82LP4DNF2iYDx9CeA5bd00N8TpHg3GS0JRhM7OuS5Qv1t4Qz+THu6A5HF8k6rSWMEAkdPnN8ZmDyd8IfF95rePWtm7EC09RnIR2R1HDPlJfjR0r2TQewSZwM3iDy2yXH6nKVr1Z32AfKv23T8p5iBz3t11AuxqR7ogIY7fJ8l4pzvzUNWMg2QeU8ckC2/tBEv7/F6xj2O/UNmApCXWKElCwDmKPN+Mqltv5BtQ9zqKopOXqclqbp7j3g6Vwhceuu19BPqj+nrq/n+ObgSIza6uvxa/U7VnWDnRr/1wHWZIVqJ/j/tXt191k8Qve8aQ6Z177md/Mui6G4xl1A9D43+X7+WNH6BVr8Ma+SPFLVRrTQM5XoDsAKLpNBJ6Pq4ByMLlx6/1hjn1nzShN8IZox5qtwi4D51hrvnvH8nbYB1zDQAA&quot;"/>
    <we:property name="isFiltersActionButtonVisible" value="true"/>
    <we:property name="pageDisplayName" value="&quot;Top 20 municipios y poblacion femenina&gt;5k&quot;"/>
    <we:property name="pageName" value="&quot;ReportSectionb348330d23836dc00838&quot;"/>
    <we:property name="pptInsertionSessionID" value="&quot;81E6DCC7-E803-4537-AAEB-BA0A272D7C62&quot;"/>
    <we:property name="reportEmbeddedTime" value="&quot;2023-06-07T23:01:45.320Z&quot;"/>
    <we:property name="reportName" value="&quot;Dashboard SIS&quot;"/>
    <we:property name="reportState" value="&quot;CONNECTED&quot;"/>
    <we:property name="reportUrl" value="&quot;/groups/me/reports/dbd82660-a732-49f5-9058-7dd014f60862/ReportSectionb348330d23836dc008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524DFBB-C7AC-4316-8CBF-EBCB7EE041D2}">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0b97767dc0556b2b2390?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0b97767dc0556b2b2390&quot;"/>
    <we:property name="pageDisplayName" value="&quot;Duplicado de Top 20 municipios mayor IncidenciaDel&quot;"/>
    <we:property name="datasetId" value="&quot;a014ecbf-205c-455b-8f73-ccef1d55e5e9&quot;"/>
    <we:property name="backgroundColor" value="&quot;#FFFFFF&quot;"/>
    <we:property name="bookmark" value="&quot;H4sIAAAAAAAAA81W3W7TMBR+lSg33FQoSdeW7m6MTSDxM7ZpXKAJncSn4YBjB9spK1MfiGsegRfj2ElGO1jX8SemrvKxP5/znd/6MhZkawmL51BhvBs/A1OA0CZK40Gs2r2HWr+vwLyfjsczAZMsH4vRZFik42kxYpSuHWll493L2IEp0Z2RbUB6hbz5+nwQg5RHUHppBtLiIK7RWK1A0idswXzkTIPLQYwXtdQGvMoTBw692jnDWWYq6f0hW4TC0RxPsHDt7jHW2rhOTvLpZDKeiCIZjcZ5lmfDacJ3bHsaaN6OZ9CMpGO7fpkvDi5qw75c9iE5DIfTZLYDaZJNdnYEjNK0GKKn5xa1x+wz+1IbKkDyZqvOazvrvckG8aHRVdDbhT9j5IFy5BZeSDKv7jSoS5YcyFdv0WDA72slqHX/Mn4Svj1HtLZ1MkBkU1078dKJbkyBxzj7LgTLS47+kdGcm2D9lGodCeSPJKf5lO2fgWxCUln9U2J/2DXvkd/mK/f2co6rvhfAN0IaqyOLF5z1zcBCbwc8xIoUFSRos+XH2joqoSJUbivFL5zRtvPfRoVWzkAkIZqxDklwh7sfGoy4GpQDtaJHUs6xBhEtvGSxbAwJFregdsodAj47XSfZjegz0hIK+vpFRfihoRoMiM30V25YqmqJt6JRFRQYlV8/KzQ6QhU5LcBGtrFRxSvpnUMOCnEeOBRRCML86m4XVrOlqTX4+ZK/2umxUulbdcB6u93WBIP4rf64b5CzKeLdNBidhxHGHemAVDcyUsCd0Yj/YZiJJINcjCc3T5VuYpzq+vkfGRWDK5Rtci4+s/Dg9Rj0B7x+2S9+YzSdoOR5+icGz7PGd3NNHO5Bb3xGKEXs7bwwAs3DRTD0iEz/G5Bd92+vLA2W0I/Ig7sXxgaGYD61xXDYqI5AsgwTklPIZLzQRyf714N7JX6BEeQSb75+VSDL5V/qoVU+6+0TCrWr/T0xB1Xw7nUCv5/Izex+nstfIHo3Lj4tkKZvsuzBdUpHOu+H7wwrVKQgYurJfxm/PX6c8dvuLhFcfxj9pSAeY+mv/sjDl7glVcru6RkemGHV9is/YrlhDi78yzZ/x/PFD2u+o//Z4PmVel2eh/5d5RxXyK9xv9CNszUUeASqHUJ1q48w4DgDoISPTliHX56f/PaGt3s/JvjvG7hUwGc7DAAA&quot;"/>
    <we:property name="initialStateBookmark" value="&quot;H4sIAAAAAAAAA81W227TTBB+Fcs33ETIdpvmb+9CSQXi74G2KheoQmPvxAxa75rddWio8kBc8wi8GLNruySFpiknUaXRHmZnvvnmkLmOBdlawvwIKoz34kMwBQhtojQexKo9e3J8/OJwfPrizdH4cMLHunaklY33rmMHpkR3QbYB6TXw4evLQQxSnkDpd1OQFgdxjcZqBZI+YivMV840uBjEeFVLbcCrPHPg0KudsTjv2Xb6eIstQuFohmdYuPb0FGttXLdP8t3RaGckimQ43MmzPNvaTfiNbW8DzPvlWWhK0rFdv8znk6vasC/XPQcH4XI3mW5DmmSj7W0BwzQtttDDc/Pay+wz+lIbKkDyYavOa7vovckG8YHRVdDb8Z2x5EQ5cnO/STKv7jyoSxZM5Ku3aDDI72slqHX/On4evj1GtLZ1MojIprp143dnujEFnuL02yZYXjD7J0ZzbIL1c6p1JJA/kpzmW7Z/AbIJQWX1/xP7w655j/wxP3k0zplX/SgI3ynSWB1ZvOKorxcs9GaCB1iRooIErbf8TFtHJVSEym2k+NgZbTv/bVRo5QxEEqIp65AED3j7vsGIs0E5UEt6JOXMNYho7ncWy8aQ4O0G0M65QsBHp6sku1b6grSEgr58VhG+b6gGA2I9/KUXlqpa4r3SqAoKiMovnxQaHaGKnBZgI9vYqOKV9M4hk0IcB6YiCiTMbt52tJoNTa2IXy74q+0eS5m+UQWsltt9RTCI3+oP+wY5miLeS4PRWWhhXJEOSHUtIwXcHg75H7YykWSQi53R3V2l6xjnuj76La1icCNlm5yTz8y98CoH/QWvX/aLX2hNZyi5n/6OxnPY+Gquieke9ManhFLE3s6xEWiezIOhp2T634Dstn/jsjRYQt8iJw9PjDUIwXxsk+GgUR2AZBE6JIeQwfhNz072txv3En8BEeQS735+kyCLxR+qoWU8q+UTErXL/bGYgSr49DaAXw/kenQ/juVPAH0YFh8WSNM3WfbfbUgnOu+b7xQrVKQgYujJP8nfmIcznu0ewuDqYPSHSDzF0j/9HodPcUuqlN3oGQbMsGrrlYdYLpjJlZ9s83fcX3yz5jf6rzWen8nXxWWo32XMcYU8jfuFbpytocATUG0Tqlt9hEGOIwBKeHbCOvzy/OC3N8zucTDCfFHXVdY88BN931b47ytIHYsfXAwAAA==&quot;"/>
    <we:property name="isFiltersActionButtonVisible" value="true"/>
    <we:property name="reportEmbeddedTime" value="&quot;2023-06-07T23:03:32.639Z&quot;"/>
    <we:property name="creatorTenantId" value="&quot;3ae3c7c7-ea51-46de-9540-12f4110eac9b&quot;"/>
    <we:property name="creatorUserId" value="&quot;10030000AC9BC73D&quot;"/>
    <we:property name="creatorSessionId" value="&quot;24528099-ec8d-4fda-a364-7514914a71d7&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D04508E-BE12-401E-9E38-8181A89FE484}">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227cNhD9FUEveVkUuuxNfrNduw0aJ65tuA+BUYzIWZkJJSok5Xpj7Af1uZ+QH+uQ0jpeZ73erLd2UMAGRGo4lzMzh6O9CbkwtYTpWygx3AmPQDPgSgdx2Aurdm9PqY8l6I/xIOY8gTTKU55mQ+TABiSlaitUZcKdm9CCLtCeC9OAdApp830Y84hFEZ+kHDM2jIZZNsrCi14IUh5D4WQmIA32whq1URVI8RlbFfTK6gZnvRCva6k0OEOnFiw6Y1ckTmtyMP4pJT+AWXGFp8hsu3uCtdK2W/dZNMjj4QD7eTYeD3ieRYzOmPatd/5xeWfUO7avKguiIgfcHoNRP2YsZVmfDSBjSTaO3P5ESNuJ5NOD61oTGoTRtHag7vIrqBjy0Aen0bSx3IRHCKbRPsKDhRenqtEMT3DiX1VW2CnpSaIkDWcE0bFWBKDfExUTHCuLJrDKgiSMncSl+mtfI6HHw51o1nsWV347fr3S9j5tFUoLBvIb8/tKNmW1rvUzyCXE8Z9JMr7vxAkW7ui3flzQjhFVIbuC+5rhs9Y9S0rx4NpVef6BKsMlc+b09DGLsxTHw3g4jNNRErE0ezTn2wt2GdRnolYBR/qTwqpNojVSMNQLwYYlUku7hwKp3t0hiqdurQo0X2NefDqfN2fSCw+1Kv2xjmMSsrAYSS9sPSAfe+Efl+hq7r3DpOLCdkC8vgeO6UTWgK1deMuPYUb2z0E2nrlI/Rth26Bv2m068mo3J5pQr7zwgyKNUYHBa8J2tSBT6wkeYikqQW0tVlv+VRkrCigFtf9ait9ZrUwXvwkYEZuGQEIwIR1SwHec/dRgQKVGzFjd0SNFTlgDD6ZuZbBotOC0XMO1MyJ8cNnpLgazUvpcKAlMfPmnCvBTI2rQwFe7f+eEEWUt8VFpJGL1HhVf/qZuUAFWxLAcTGAaE5T0JF1wxLt0q1pBUAQehKvbsx2sek1Ta4kfamh46/wFkZP7d3XMCb0l3Upe+n5GT07LNe6BEcwpbNXN71ZqnA93LszbRvlP2OvC82w8YEk66UejjMUDxHww4o/frWeqfkuc8nQ26t1KmSan+tZTJ7wY4fwFPf8+f3gC+52iJIi3wW1HjSOMWhCYvbnxiUDJQ2fnneao96be0M9Cz6em5H58680AD3uxdBZxDlCSwp048llu40+em/3vIOQ9cpf9w8dvS6Bri+3f4Hf9eZlx7YefHDeb2Gix1XL/fgxbGl36KfR8U+MmI/Iayd4tCo0FzFv1YNtdAfpz2xGHTdXlLdqgMmqB+5eg7aal8TJhOmJaevt2ZTHd4P5dpw7a63ccj/opHw7SASSjqD8aDzm88GfOE0lyVwt7WaIV/nP+DU7sS5bwiSguvQOnjIT5wVVbtz9C4fVanyixnrrekThYRYlON2FljVhC/T9pvV+0auotzb0LM4ifLGbLv79VY00NDI+hwiVjPVU5VNylY+Vo739qux3sZ7N/ARZXgNMAFAAA&quot;"/>
    <we:property name="creatorSessionId" value="&quot;fe2e066c-67b9-4559-bc40-2d30e0558bca&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227bOBD9FUEvfTEWuvimvDlZZ7dI02STIPtQBMWYHCssaFElqWzcIB+0z/sJ/bEdUnIap46jOt6kWCABRGo4lzMzhyPfhFyYUsL8Pcww3AkPQTPgSgdx2AmLem/36OjgcHRy8PH96HBM26q0QhUm3LkJLegc7bkwFUingTY/XHRCkPIYcreagjTYCUvURhUgxReshemV1RXedkK8LqXS4FSeWrDo1F6ROK3JdvxLShaBWXGFp8hsvXuCpdK2WXdZ1JvE/R52J9lw2OOTLGJ0xtRvvZtPyzuj3rE9VVgQBTng9hgMujFjKcu6rAcZS7Jh5PanQtpGZDIfX5ea4iY05qXDa8SvoGDIQx+cRlPHchMeIphK+wjHSy9OVaUZnuDUvyqssHPSk0RJGt4SRMdaEYB+TxRMcCwsmsAqC5IwdhKX6q89jYQeD3ei286LuHJw/Hat7T3aypUWDOR35veUrGZFW+tnMJEQxx+TZPjQiRPM3dHv/bigHSOKXDYF9y3DZ7V7lpTi+NrV8+QTVYZL5q3T08UszlIc9uN+P04HScTS7Mmcby/YVVCfiVIFHOlPCqs2idZIwVAvBRvOkJrXPeRI9e4OUTxlbVWg+Rbz8tP5ojmTTriv1cwfa+gjIQvLkXTC2gPysRP+eYmu5j44TAoubAPE2wfgmEakBWz1wlt+CjOyfw6y8hxF6t8JWwd9U2/TkTejCdGEeuOFHxWpjAoMXhO26wWZaie4jzNRCGprsd7y78pYkcNMUPu3UnxktTJN/CZgRGwaAgnBlHRIAT9w9nOFAZUaMWNxT48UE8IaeDB3K4N5pQWnZQvXzojwwWWnuRjMWulzoSQw8fWfIsDPlShBA1/v/r0TRsxKiU9KIxGr9yj/+jd1gwqwIIblYAJTmWBGT9IFR7xLF6YVBEXgQbi6O9vAqluaaiW+r6HitfMXRE7u39UxJ/RWdCt56fsZPTmt1rgLRjCnsFa3uFupcT7duzDvGuU/Ya8Lz7NxjyXptBsNMhb3ECe9AX/6bj1T5XvilOezUedOylQTqm89d8LLES5e0PMfi4dnsN8pSoJ4G9x2WDnCKAWB2VkYnwqUPHR2jjRHvTv3hn4VejE1JQ/jazcDPO7FylnEOUBJCnfiyGe5jj95afa/h5D3yF32jx+/K4GmLbZ/g9/353XGtZ9+ctxsYqPFVsv9xzGsaTTmEYsiPk05Zqwf9bNs8JJT4yYjcotkj/JcYw6LVh1vuytAf6k7Yr8qmrxFG1RGKXDvErTdtDReJ0xHTCtv36Ys5hvcv23qoL5+h/Ggm/J+L+1BMoi6g2Gfwyt/5jyTJEda2MsZWuE/59/h1L5mCZ+I/NI7cMpImI+v6rr9GQqvU/vkfqtxiyMSB6so0ekmrKwRZ1D+T1rvN62qcktz79IM4ieL29Xf36qypgSGx1DgirGeqhwK7tKxdrR3v6eF3gblRzTzTgv5xrl/ATjcdvwKFAAA&quot;"/>
    <we:property name="isFiltersActionButtonVisible" value="true"/>
    <we:property name="pageDisplayName" value="&quot;Top Regiones&quot;"/>
    <we:property name="pageName" value="&quot;ReportSection4c05b165e4b9885db90c&quot;"/>
    <we:property name="pptInsertionSessionID" value="&quot;81E6DCC7-E803-4537-AAEB-BA0A272D7C62&quot;"/>
    <we:property name="reportEmbeddedTime" value="&quot;2023-06-08T21:57:12.663Z&quot;"/>
    <we:property name="reportName" value="&quot;Dashboard SIS&quot;"/>
    <we:property name="reportState" value="&quot;CONNECTED&quot;"/>
    <we:property name="reportUrl" value="&quot;/groups/me/reports/dbd82660-a732-49f5-9058-7dd014f60862/ReportSection4c05b165e4b9885db90c?experience=power-bi&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BC9F26E1-D0D1-4789-BEB8-CCE8BD154CBA}">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fbbe3191b0e650105ad8?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fbbe3191b0e650105ad8&quot;"/>
    <we:property name="pageDisplayName" value="&quot;Municipios de riesgo&quot;"/>
    <we:property name="datasetId" value="&quot;a014ecbf-205c-455b-8f73-ccef1d55e5e9&quot;"/>
    <we:property name="backgroundColor" value="&quot;#FFFFFF&quot;"/>
    <we:property name="bookmark" value="&quot;H4sIAAAAAAAAA91YzW7bOBB+FUGXXoxCsiM7zi1NY2yxmzbbBNnDoocROVa5pUiVpLx2Az9Qz/sIfbEdUrJrG41jN05aNAgM/nyc+TjkfEP7NubCVhJmr6HE+CS+AMOAaxOlcSdWzdgLrT+UYD70MzboJ8M8zVjKjjFN2PGAULpyQisbn9zGDkyB7kbYGqQ3SIN/v+vEIOUlFL43BmmxE1dorFYgxSdswDTlTI3zTozTSmoD3uSVA4fe7ITg1Ccq6fMeeQTmxASvkLlm9C1W2ri2P85z7KXDNE+wnyVpkgE/pjW2mQ0078cTaCykI7++mc/Op5WhvdwuQjIKk73xcHiUDrJ82E/4UW+QQNfTc7PKY86IfaGNYCBpsDHnrd0sdtPtxCOjy2C3DX+XkOfKCTfznSSYuw7mkjkF8q/3aDDgz7Tiotn+bfwqfHqOaG2zyQCRdbkx43tXujYM3+L4ayd4nlP0L42mswner0WlI470L4XTNEv+b0DW4VDJ/B+C9kNb8zvyw7Tk2WlOcdXPAvhOSG11ZHFKp74dyPRuwBGWQgkmuNju+TdtnSigFKjcTobfOKNtu38bMa2cgUhCNCYbUsAeaz/WGNFtUA7Uih0pcoo18GjmexaL2ghO3R2oXVOGgD+dNpPsVvSN0BKY+PKfivBjLSowwLfTX1lhRVlJvBeNionAqPjyWaHREarIaQ42srWNSmpJvzmkoAg6BwpFFIIwWa5tw2p2dLUGfzenj0Y9Vm76Thmwnm73JUEnfq//PTNIp8njkzQ4nQQJo4x0IFQrGdhDzNJ+0sUk6Sdp1u9nw7tVpVWMa129PohUdJYoW+d0+czMg9djsJig9p+LxsP9lauoi9rnZSVCJkRGoC30uqBdoSQVPoRcLX3FNN6SGQuUPPZ+3hiO5sUsOHopzKJydDejcloUBgtYCOv5/tdpybC8k6EPBkjSoDYiHjeqVcupNw9SS3chPsmSuZ9sAtZ96gqwEtLACHKJdy9f3rT5/JGScZXPZh52lkl0yiegGI1uEnj42W5lN8LckO5tnGaySTX5CajSI+/TYYheINja4EPICFJzTqWRKoPTDiS9L34Uld8vX231vf6ie8j1/qYy7qMX6xR9tlmhCtk+p8OjObQa6aCHOeXu+dS/1vN/SP18AaI1ekdZfKxjJuKEysdsyDIGCcBxPuSD4RHLD1srD1cFn6q+7VE9ftly992vikcskvts86lr5kFFZaeSuh+/M+31RtF3D7tJa2Xqefp9+v8oXLo/rBbtVBbv1f0Sqp9R80Oaf2UVl2iK4EnXzlbA8BJUk8BVY01g861qWoHifu+hHXT/G98Sw69Mi5yiv/8BXkzKNeUSAAA=&quot;"/>
    <we:property name="initialStateBookmark" value="&quot;H4sIAAAAAAAAA91YzW7bOBB+FYGXXoxCsmOnzs3N2tgi6yRNguxhUSxG0ljlgiJVknLtBn6gnvsIfbEOKdm1jcaRGyctFggM/nyc+TjkfEPljqXcFALm55AjO2Fj0AmkSgcRazFZjb2+uDgbD67O/j0fjIc0rArLlTTs5I5Z0BnaW25KEM4CDf7zrsVAiEvIXG8CwmCLFaiNkiD4J6zANGV1iYsWw1khlAZn8tqCRWd2SnDqk+/oZYc8QmL5FK8xsdXoFRZK27o/iWPsRP0oDrHXDaOwC+krWmOqWU/zYTyBJlxY8uua8Xw4KzTt5W4Zg5Gf7Ez6/aPouBv3e2F61DkOoe3o2XnhMKfEPlOaJyBosDLnrN0ud9NusZFWubdbx7tNyKG03M5dJ/Tmbry5cEGB/Ps9avT4UyVTXm3/jr3xv44jGlNt0kNEmW/NuN61KnWCVzj53vGeFxT9S63obLz3G16oIEX6E9wqmiX/tyBKf6hk/i9O+6GtuR25YVryYhBTXNULD74XUhoVGJzRqe8GJqoZcIQ5lzzhKd/t+U9lLM8g5yhtI8MXVitT798EiZJWQyAgmJANwWGPtR9KDOg2SAtyzY7gMcUa0mDuegazUvOUug2o3VCGgDudOpPMTvQtVwIS/vWLDPBDyQvQkO6mv7bC8LwQ+CAaZcI9o+zrZ4laBSgDq1IwgSlNkFNLuM0hBYXTOVAoAh+E6WptHVbd0NUG/N2Cfir1WLvpjTJgM90eSoIWe68+nmqk00zZSeSdTr2EUUZa4LKWDOwgdqNe2MYw7IVRt9fr9u9XlVoxblRxfhCpaK1Qpozp8um5A2/GYDlB7bfLxuP95euocenysuA+EwLN0WRqU9CuUZAKH0KuVr4YjddkJhxFypyfC52ifj33jv7gelk52ttRGWSZxgyWwjrc/zqtGOb3MnTBAEEaVEfE4UalrDl1Fl5q6S6wk264cJNVwNrPXQHWQuoZQSzw/uWrm7ZYPFEyrvPZzsPWKokG6RRkQqPbBB5/tjvZjTDWpHtbpxluUw1/A6r0qvt0GKJjBFNqfAwZTmqeUmmkymCVBUHvi19F5ezyzU7fmy+6x1zvHyrjPnqxSdFlm+EyE/Vz2j+afauSDnqYU+4OZ+61Hv9H6ucKEK1RDWXxqY6ZiBMqniT9pJtACPAq7qfH/aMkPmytPFwVfK76tkf1+N+Wu59+VTxhkdxnm89dMw8qKo1K6n78TpXTG0nfHmab1trUy+jn9P9JuLR/WS1qVBYf1P0cit9R832af2fFctSZ96RKawpI8BJklcBFZY1j9VU1K0Cmbu++7XX/B1+J7l9JzPugYPA6Axvga27fABwyz6wFEwAA&quot;"/>
    <we:property name="isFiltersActionButtonVisible" value="true"/>
    <we:property name="reportEmbeddedTime" value="&quot;2023-06-08T21:58:22.124Z&quot;"/>
    <we:property name="creatorTenantId" value="&quot;3ae3c7c7-ea51-46de-9540-12f4110eac9b&quot;"/>
    <we:property name="creatorUserId" value="&quot;10030000AC9BC73D&quot;"/>
    <we:property name="creatorSessionId" value="&quot;2dee6027-24b2-4bc4-8f2c-c3643bfe6b2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0</TotalTime>
  <Words>1057</Words>
  <Application>Microsoft Office PowerPoint</Application>
  <PresentationFormat>Personalizado</PresentationFormat>
  <Paragraphs>57</Paragraphs>
  <Slides>15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Adelle Sans</vt:lpstr>
      <vt:lpstr>Adelle Sans Light</vt:lpstr>
      <vt:lpstr>Arial</vt:lpstr>
      <vt:lpstr>Calibri</vt:lpstr>
      <vt:lpstr>Tema de Office</vt:lpstr>
      <vt:lpstr>Presentación de PowerPoint</vt:lpstr>
      <vt:lpstr>Presentación de PowerPoint</vt:lpstr>
      <vt:lpstr>Presentación de PowerPoint</vt:lpstr>
      <vt:lpstr>Incidencia delictiva contra las mujeres en el estado de Puebla. Mapa de calor. Marzo 2023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7</cp:revision>
  <dcterms:modified xsi:type="dcterms:W3CDTF">2023-07-27T18:58:50Z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