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sv"/>
              <a:t>Pitch:</a:t>
            </a:r>
            <a:endParaRPr/>
          </a:p>
          <a:p>
            <a:pPr indent="0" lvl="0" marL="0" rtl="0" algn="l">
              <a:lnSpc>
                <a:spcPct val="115000"/>
              </a:lnSpc>
              <a:spcBef>
                <a:spcPts val="0"/>
              </a:spcBef>
              <a:spcAft>
                <a:spcPts val="0"/>
              </a:spcAft>
              <a:buClr>
                <a:schemeClr val="dk1"/>
              </a:buClr>
              <a:buSzPts val="1100"/>
              <a:buFont typeface="Arial"/>
              <a:buNone/>
            </a:pPr>
            <a:r>
              <a:rPr lang="sv"/>
              <a:t>Hej, välkommen till vår presentation, vi är team Codehard och vi tänkte prata lite om våra tankar om hur det har gått med att jobba agilt och visa hur vår ERDiagram ser ut och Erik har förbered en liten demonstration</a:t>
            </a:r>
            <a:endParaRPr/>
          </a:p>
          <a:p>
            <a:pPr indent="0" lvl="0" marL="0" rtl="0" algn="l">
              <a:lnSpc>
                <a:spcPct val="115000"/>
              </a:lnSpc>
              <a:spcBef>
                <a:spcPts val="0"/>
              </a:spcBef>
              <a:spcAft>
                <a:spcPts val="0"/>
              </a:spcAft>
              <a:buClr>
                <a:schemeClr val="dk1"/>
              </a:buClr>
              <a:buSzPts val="1100"/>
              <a:buFont typeface="Arial"/>
              <a:buNone/>
            </a:pPr>
            <a:r>
              <a:rPr lang="sv"/>
              <a:t> </a:t>
            </a:r>
            <a:endParaRPr/>
          </a:p>
          <a:p>
            <a:pPr indent="0" lvl="0" marL="0" rtl="0" algn="l">
              <a:lnSpc>
                <a:spcPct val="115000"/>
              </a:lnSpc>
              <a:spcBef>
                <a:spcPts val="0"/>
              </a:spcBef>
              <a:spcAft>
                <a:spcPts val="0"/>
              </a:spcAft>
              <a:buClr>
                <a:schemeClr val="dk1"/>
              </a:buClr>
              <a:buSzPts val="1100"/>
              <a:buFont typeface="Arial"/>
              <a:buNone/>
            </a:pPr>
            <a:r>
              <a:rPr lang="sv"/>
              <a:t>först tänkte jag berätta lite om hur vi fick uppdraget att bygga en databas åt vår kund:</a:t>
            </a:r>
            <a:endParaRPr/>
          </a:p>
          <a:p>
            <a:pPr indent="0" lvl="0" marL="0" rtl="0" algn="l">
              <a:lnSpc>
                <a:spcPct val="115000"/>
              </a:lnSpc>
              <a:spcBef>
                <a:spcPts val="0"/>
              </a:spcBef>
              <a:spcAft>
                <a:spcPts val="0"/>
              </a:spcAft>
              <a:buClr>
                <a:schemeClr val="dk1"/>
              </a:buClr>
              <a:buSzPts val="1100"/>
              <a:buFont typeface="Arial"/>
              <a:buNone/>
            </a:pPr>
            <a:r>
              <a:rPr lang="sv"/>
              <a:t> </a:t>
            </a:r>
            <a:endParaRPr/>
          </a:p>
          <a:p>
            <a:pPr indent="0" lvl="0" marL="0" rtl="0" algn="l">
              <a:lnSpc>
                <a:spcPct val="115000"/>
              </a:lnSpc>
              <a:spcBef>
                <a:spcPts val="0"/>
              </a:spcBef>
              <a:spcAft>
                <a:spcPts val="0"/>
              </a:spcAft>
              <a:buClr>
                <a:schemeClr val="dk1"/>
              </a:buClr>
              <a:buSzPts val="1100"/>
              <a:buFont typeface="Arial"/>
              <a:buNone/>
            </a:pPr>
            <a:r>
              <a:rPr lang="sv"/>
              <a:t>En industrialist har planer att bygga upp detaljhandel riktat mot husdjur med en inbyggd socialt nätverk för att djurägare ska kunna prata med varandra, skapa egna communities samtidigt de handlar produkter av högkvalite, sen är tanken att det ska expanderas överallt på jorden och även på månen och mars inom en snar framtid.</a:t>
            </a:r>
            <a:endParaRPr/>
          </a:p>
          <a:p>
            <a:pPr indent="0" lvl="0" marL="0" rtl="0" algn="l">
              <a:lnSpc>
                <a:spcPct val="115000"/>
              </a:lnSpc>
              <a:spcBef>
                <a:spcPts val="0"/>
              </a:spcBef>
              <a:spcAft>
                <a:spcPts val="0"/>
              </a:spcAft>
              <a:buClr>
                <a:schemeClr val="dk1"/>
              </a:buClr>
              <a:buSzPts val="1100"/>
              <a:buFont typeface="Arial"/>
              <a:buNone/>
            </a:pPr>
            <a:r>
              <a:rPr lang="sv"/>
              <a:t> </a:t>
            </a:r>
            <a:endParaRPr/>
          </a:p>
          <a:p>
            <a:pPr indent="0" lvl="0" marL="0" rtl="0" algn="l">
              <a:lnSpc>
                <a:spcPct val="115000"/>
              </a:lnSpc>
              <a:spcBef>
                <a:spcPts val="0"/>
              </a:spcBef>
              <a:spcAft>
                <a:spcPts val="0"/>
              </a:spcAft>
              <a:buClr>
                <a:schemeClr val="dk1"/>
              </a:buClr>
              <a:buSzPts val="1100"/>
              <a:buFont typeface="Arial"/>
              <a:buNone/>
            </a:pPr>
            <a:r>
              <a:rPr lang="sv"/>
              <a:t>Även om Industrialisten är grym på att bygga bilar och raket,så visste han inte jätte mycket om hur en databas ska se ut i något så nytt som det här, och det är därför beslutade han att anlita specialister inom databasdesign för att implementera den.</a:t>
            </a:r>
            <a:endParaRPr/>
          </a:p>
          <a:p>
            <a:pPr indent="0" lvl="0" marL="0" rtl="0" algn="l">
              <a:lnSpc>
                <a:spcPct val="115000"/>
              </a:lnSpc>
              <a:spcBef>
                <a:spcPts val="0"/>
              </a:spcBef>
              <a:spcAft>
                <a:spcPts val="0"/>
              </a:spcAft>
              <a:buClr>
                <a:schemeClr val="dk1"/>
              </a:buClr>
              <a:buSzPts val="1100"/>
              <a:buFont typeface="Arial"/>
              <a:buNone/>
            </a:pPr>
            <a:r>
              <a:rPr lang="sv"/>
              <a:t> </a:t>
            </a:r>
            <a:endParaRPr/>
          </a:p>
          <a:p>
            <a:pPr indent="0" lvl="0" marL="0" rtl="0" algn="l">
              <a:lnSpc>
                <a:spcPct val="115000"/>
              </a:lnSpc>
              <a:spcBef>
                <a:spcPts val="0"/>
              </a:spcBef>
              <a:spcAft>
                <a:spcPts val="0"/>
              </a:spcAft>
              <a:buClr>
                <a:schemeClr val="dk1"/>
              </a:buClr>
              <a:buSzPts val="1100"/>
              <a:buFont typeface="Arial"/>
              <a:buNone/>
            </a:pPr>
            <a:r>
              <a:rPr lang="sv"/>
              <a:t>industrialisten ville anlita en team som hade teknisk kompetens men också brinnande intresse för djur, med anledningen att bygga en databas som är anpassad för djurägare och deras behov, Team Codehard blev vald för att vi är inte bara specialister inom DB design men vi har brinnande intresse för djurens välmående och förstår vad djurägare har för behov i en community och inom detaljhandel.</a:t>
            </a:r>
            <a:endParaRPr/>
          </a:p>
          <a:p>
            <a:pPr indent="0" lvl="0" marL="0" rtl="0" algn="l">
              <a:lnSpc>
                <a:spcPct val="115000"/>
              </a:lnSpc>
              <a:spcBef>
                <a:spcPts val="0"/>
              </a:spcBef>
              <a:spcAft>
                <a:spcPts val="0"/>
              </a:spcAft>
              <a:buClr>
                <a:schemeClr val="dk1"/>
              </a:buClr>
              <a:buSzPts val="1100"/>
              <a:buFont typeface="Arial"/>
              <a:buNone/>
            </a:pPr>
            <a:r>
              <a:rPr lang="sv"/>
              <a:t> </a:t>
            </a:r>
            <a:endParaRPr/>
          </a:p>
          <a:p>
            <a:pPr indent="0" lvl="0" marL="0" rtl="0" algn="l">
              <a:lnSpc>
                <a:spcPct val="115000"/>
              </a:lnSpc>
              <a:spcBef>
                <a:spcPts val="0"/>
              </a:spcBef>
              <a:spcAft>
                <a:spcPts val="0"/>
              </a:spcAft>
              <a:buClr>
                <a:schemeClr val="dk1"/>
              </a:buClr>
              <a:buSzPts val="1100"/>
              <a:buFont typeface="Arial"/>
              <a:buNone/>
            </a:pPr>
            <a:r>
              <a:rPr lang="sv"/>
              <a:t>Med det sagt lämnar jag ordet över till Sara</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0111561e8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10111561e8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sz="1300"/>
              <a:t>Tack Jani!</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sv" sz="1300"/>
              <a:t>I det här </a:t>
            </a:r>
            <a:r>
              <a:rPr lang="sv" sz="1300"/>
              <a:t>hedervärda</a:t>
            </a:r>
            <a:r>
              <a:rPr lang="sv" sz="1300"/>
              <a:t> uppdraget så  valde vi att arbeta agilt.</a:t>
            </a:r>
            <a:endParaRPr sz="1300"/>
          </a:p>
          <a:p>
            <a:pPr indent="0" lvl="0" marL="0" rtl="0" algn="l">
              <a:spcBef>
                <a:spcPts val="0"/>
              </a:spcBef>
              <a:spcAft>
                <a:spcPts val="0"/>
              </a:spcAft>
              <a:buNone/>
            </a:pPr>
            <a:r>
              <a:rPr lang="sv" sz="1300"/>
              <a:t>Jag ska berätta lite övergripande om hur vi som grupp upplevde det agila arbetet. Vad har vi för reflektioner helt enkelt.</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sv" sz="1300"/>
              <a:t>Tydligt:</a:t>
            </a:r>
            <a:r>
              <a:rPr lang="sv" sz="1300"/>
              <a:t> Det agila arbetet ger en tydlighet. Det blir tydligt genom att man visualiserar </a:t>
            </a:r>
            <a:r>
              <a:rPr lang="sv" sz="1300"/>
              <a:t>arbetsgången</a:t>
            </a:r>
            <a:r>
              <a:rPr lang="sv" sz="1300"/>
              <a:t> i ett visuellt verktyg.</a:t>
            </a:r>
            <a:endParaRPr sz="1300"/>
          </a:p>
          <a:p>
            <a:pPr indent="0" lvl="0" marL="0" rtl="0" algn="l">
              <a:spcBef>
                <a:spcPts val="0"/>
              </a:spcBef>
              <a:spcAft>
                <a:spcPts val="0"/>
              </a:spcAft>
              <a:buNone/>
            </a:pPr>
            <a:r>
              <a:rPr lang="sv" sz="1300"/>
              <a:t> I vårt fall var det Trello. Planeringen blir</a:t>
            </a:r>
            <a:r>
              <a:rPr lang="sv" sz="1300">
                <a:solidFill>
                  <a:schemeClr val="dk1"/>
                </a:solidFill>
              </a:rPr>
              <a:t> tydlig och även </a:t>
            </a:r>
            <a:r>
              <a:rPr lang="sv" sz="1300"/>
              <a:t> förväntningarna av teammedlemmarna.</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sv" sz="1300"/>
              <a:t>Delaktighet:</a:t>
            </a:r>
            <a:r>
              <a:rPr b="1" lang="sv" sz="1300"/>
              <a:t> Vi har upplevt att alla känt sig delaktiga.</a:t>
            </a:r>
            <a:r>
              <a:rPr lang="sv" sz="1300"/>
              <a:t> Alla har fått komma till tals och vi har haft en bra gruppdynamik.</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sv" sz="1300"/>
              <a:t>Anpassat arbetsgången efter våra behov från sprint till sprint.</a:t>
            </a:r>
            <a:r>
              <a:rPr lang="sv" sz="1300"/>
              <a:t> Vi har varit </a:t>
            </a:r>
            <a:r>
              <a:rPr b="1" lang="sv" sz="1300"/>
              <a:t>flexibla </a:t>
            </a:r>
            <a:r>
              <a:rPr lang="sv" sz="1300"/>
              <a:t>i vårt arbete och det anser </a:t>
            </a:r>
            <a:r>
              <a:rPr b="1" lang="sv" sz="1300"/>
              <a:t>vi</a:t>
            </a:r>
            <a:r>
              <a:rPr lang="sv" sz="1300"/>
              <a:t> vara en nyckel till framgång.</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sv" sz="1300"/>
              <a:t>Bra dialog</a:t>
            </a:r>
            <a:r>
              <a:rPr lang="sv" sz="1300"/>
              <a:t> i gruppen. Vi valde att arbeta öppet och med öppet menar jag att vi kontinuerligt har haft </a:t>
            </a:r>
            <a:r>
              <a:rPr lang="sv" sz="1300">
                <a:solidFill>
                  <a:schemeClr val="dk1"/>
                </a:solidFill>
              </a:rPr>
              <a:t>inblick i alla teammedlemars arbete. </a:t>
            </a:r>
            <a:endParaRPr sz="1300">
              <a:solidFill>
                <a:schemeClr val="dk1"/>
              </a:solidFill>
            </a:endParaRPr>
          </a:p>
          <a:p>
            <a:pPr indent="0" lvl="0" marL="0" rtl="0" algn="l">
              <a:spcBef>
                <a:spcPts val="0"/>
              </a:spcBef>
              <a:spcAft>
                <a:spcPts val="0"/>
              </a:spcAft>
              <a:buNone/>
            </a:pPr>
            <a:r>
              <a:rPr lang="sv" sz="1300">
                <a:solidFill>
                  <a:schemeClr val="dk1"/>
                </a:solidFill>
              </a:rPr>
              <a:t>Det ledde till vi jobbade ihop oss,  så att vi fick samsyn i saker vi innan hade olika synsätt på.</a:t>
            </a:r>
            <a:r>
              <a:rPr lang="sv" sz="1300"/>
              <a:t> På så vis fick vi en gemensam röd tråd. </a:t>
            </a:r>
            <a:endParaRPr sz="1300"/>
          </a:p>
          <a:p>
            <a:pPr indent="0" lvl="0" marL="0" rtl="0" algn="l">
              <a:spcBef>
                <a:spcPts val="0"/>
              </a:spcBef>
              <a:spcAft>
                <a:spcPts val="0"/>
              </a:spcAft>
              <a:buNone/>
            </a:pPr>
            <a:r>
              <a:t/>
            </a:r>
            <a:endParaRPr sz="1300"/>
          </a:p>
          <a:p>
            <a:pPr indent="0" lvl="0" marL="0" rtl="0" algn="l">
              <a:spcBef>
                <a:spcPts val="0"/>
              </a:spcBef>
              <a:spcAft>
                <a:spcPts val="0"/>
              </a:spcAft>
              <a:buClr>
                <a:schemeClr val="dk1"/>
              </a:buClr>
              <a:buSzPts val="1100"/>
              <a:buFont typeface="Arial"/>
              <a:buNone/>
            </a:pPr>
            <a:r>
              <a:rPr lang="sv" sz="1300">
                <a:solidFill>
                  <a:schemeClr val="dk1"/>
                </a:solidFill>
              </a:rPr>
              <a:t>Det agila arbetet drev vi igång direkt. </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lang="sv" sz="1300">
                <a:solidFill>
                  <a:schemeClr val="dk1"/>
                </a:solidFill>
              </a:rPr>
              <a:t>Nu ska Selim berätta lite mer i detalj arbetsgången i de olika sprintarna. </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lang="sv" sz="1300">
                <a:solidFill>
                  <a:schemeClr val="dk1"/>
                </a:solidFill>
              </a:rPr>
              <a:t>(Vi kom igång väldigt snabbt med det agila arbetet. Med daily standup, fixa strukturen, slackgrupp m.m. Vi började samarbeta väldigt snabbt.)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0111561f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10111561f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
                <a:solidFill>
                  <a:schemeClr val="dk1"/>
                </a:solidFill>
              </a:rPr>
              <a:t>Sprint zero. Första veckan. Skaffa kompetens kring databaser samt sätta struktur för möten och arbetet. </a:t>
            </a:r>
            <a:endParaRPr>
              <a:solidFill>
                <a:schemeClr val="dk1"/>
              </a:solidFill>
            </a:endParaRPr>
          </a:p>
          <a:p>
            <a:pPr indent="0" lvl="0" marL="0" rtl="0" algn="l">
              <a:spcBef>
                <a:spcPts val="0"/>
              </a:spcBef>
              <a:spcAft>
                <a:spcPts val="0"/>
              </a:spcAft>
              <a:buClr>
                <a:schemeClr val="dk1"/>
              </a:buClr>
              <a:buSzPts val="1100"/>
              <a:buFont typeface="Arial"/>
              <a:buNone/>
            </a:pPr>
            <a:r>
              <a:rPr lang="sv">
                <a:solidFill>
                  <a:schemeClr val="dk1"/>
                </a:solidFill>
              </a:rPr>
              <a:t>Visa varje sprint som bilder. </a:t>
            </a:r>
            <a:endParaRPr>
              <a:solidFill>
                <a:schemeClr val="dk1"/>
              </a:solidFill>
            </a:endParaRPr>
          </a:p>
          <a:p>
            <a:pPr indent="0" lvl="0" marL="0" rtl="0" algn="l">
              <a:spcBef>
                <a:spcPts val="0"/>
              </a:spcBef>
              <a:spcAft>
                <a:spcPts val="0"/>
              </a:spcAft>
              <a:buClr>
                <a:schemeClr val="dk1"/>
              </a:buClr>
              <a:buSzPts val="1100"/>
              <a:buFont typeface="Arial"/>
              <a:buNone/>
            </a:pPr>
            <a:r>
              <a:rPr lang="sv">
                <a:solidFill>
                  <a:schemeClr val="dk1"/>
                </a:solidFill>
              </a:rPr>
              <a:t>Vi kom igång väldigt snabbt med det agila arbetet. Med daily standup, fixa strukturen, slackgrupp m.m. Vi började samarbeta väldigt snabbt.</a:t>
            </a:r>
            <a:endParaRPr>
              <a:solidFill>
                <a:schemeClr val="dk1"/>
              </a:solidFill>
            </a:endParaRPr>
          </a:p>
          <a:p>
            <a:pPr indent="0" lvl="0" marL="0" rtl="0" algn="l">
              <a:spcBef>
                <a:spcPts val="0"/>
              </a:spcBef>
              <a:spcAft>
                <a:spcPts val="0"/>
              </a:spcAft>
              <a:buClr>
                <a:schemeClr val="dk1"/>
              </a:buClr>
              <a:buSzPts val="1100"/>
              <a:buFont typeface="Arial"/>
              <a:buNone/>
            </a:pPr>
            <a:r>
              <a:rPr lang="sv">
                <a:solidFill>
                  <a:schemeClr val="dk1"/>
                </a:solidFill>
              </a:rPr>
              <a:t>Vi använde trello för retrospective/review.</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sv">
                <a:solidFill>
                  <a:schemeClr val="dk1"/>
                </a:solidFill>
              </a:rPr>
              <a:t>Sprint one. </a:t>
            </a:r>
            <a:endParaRPr>
              <a:solidFill>
                <a:schemeClr val="dk1"/>
              </a:solidFill>
            </a:endParaRPr>
          </a:p>
          <a:p>
            <a:pPr indent="0" lvl="0" marL="0" rtl="0" algn="l">
              <a:spcBef>
                <a:spcPts val="0"/>
              </a:spcBef>
              <a:spcAft>
                <a:spcPts val="0"/>
              </a:spcAft>
              <a:buClr>
                <a:schemeClr val="dk1"/>
              </a:buClr>
              <a:buSzPts val="1100"/>
              <a:buFont typeface="Arial"/>
              <a:buNone/>
            </a:pPr>
            <a:r>
              <a:rPr lang="sv">
                <a:solidFill>
                  <a:schemeClr val="dk1"/>
                </a:solidFill>
              </a:rPr>
              <a:t>Tidsestimeringen. Hur gjorde vi det? </a:t>
            </a:r>
            <a:endParaRPr>
              <a:solidFill>
                <a:schemeClr val="dk1"/>
              </a:solidFill>
            </a:endParaRPr>
          </a:p>
          <a:p>
            <a:pPr indent="0" lvl="0" marL="0" rtl="0" algn="l">
              <a:spcBef>
                <a:spcPts val="0"/>
              </a:spcBef>
              <a:spcAft>
                <a:spcPts val="0"/>
              </a:spcAft>
              <a:buClr>
                <a:schemeClr val="dk1"/>
              </a:buClr>
              <a:buSzPts val="1100"/>
              <a:buFont typeface="Arial"/>
              <a:buNone/>
            </a:pPr>
            <a:r>
              <a:rPr lang="sv">
                <a:solidFill>
                  <a:schemeClr val="dk1"/>
                </a:solidFill>
              </a:rPr>
              <a:t>Vi valde en-flera entiteter per dag där alla som hemuppgift fick fylla på med attribut. Sen diskuterade vi det på nästa daily standup. </a:t>
            </a:r>
            <a:endParaRPr>
              <a:solidFill>
                <a:schemeClr val="dk1"/>
              </a:solidFill>
            </a:endParaRPr>
          </a:p>
          <a:p>
            <a:pPr indent="0" lvl="0" marL="0" rtl="0" algn="l">
              <a:spcBef>
                <a:spcPts val="0"/>
              </a:spcBef>
              <a:spcAft>
                <a:spcPts val="0"/>
              </a:spcAft>
              <a:buClr>
                <a:schemeClr val="dk1"/>
              </a:buClr>
              <a:buSzPts val="1100"/>
              <a:buFont typeface="Arial"/>
              <a:buNone/>
            </a:pPr>
            <a:r>
              <a:rPr lang="sv">
                <a:solidFill>
                  <a:schemeClr val="dk1"/>
                </a:solidFill>
              </a:rPr>
              <a:t>Vi valde att alla gjorde allt sen diskuterade på standup.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sv">
                <a:solidFill>
                  <a:schemeClr val="dk1"/>
                </a:solidFill>
              </a:rPr>
              <a:t>Sprint two</a:t>
            </a:r>
            <a:endParaRPr>
              <a:solidFill>
                <a:schemeClr val="dk1"/>
              </a:solidFill>
            </a:endParaRPr>
          </a:p>
          <a:p>
            <a:pPr indent="0" lvl="0" marL="0" rtl="0" algn="l">
              <a:spcBef>
                <a:spcPts val="0"/>
              </a:spcBef>
              <a:spcAft>
                <a:spcPts val="0"/>
              </a:spcAft>
              <a:buClr>
                <a:schemeClr val="dk1"/>
              </a:buClr>
              <a:buSzPts val="1100"/>
              <a:buFont typeface="Arial"/>
              <a:buNone/>
            </a:pPr>
            <a:r>
              <a:rPr lang="sv">
                <a:solidFill>
                  <a:schemeClr val="dk1"/>
                </a:solidFill>
              </a:rPr>
              <a:t>Skala av entiter och attribut </a:t>
            </a:r>
            <a:endParaRPr>
              <a:solidFill>
                <a:schemeClr val="dk1"/>
              </a:solidFill>
            </a:endParaRPr>
          </a:p>
          <a:p>
            <a:pPr indent="0" lvl="0" marL="0" rtl="0" algn="l">
              <a:spcBef>
                <a:spcPts val="0"/>
              </a:spcBef>
              <a:spcAft>
                <a:spcPts val="0"/>
              </a:spcAft>
              <a:buClr>
                <a:schemeClr val="dk1"/>
              </a:buClr>
              <a:buSzPts val="1100"/>
              <a:buFont typeface="Arial"/>
              <a:buNone/>
            </a:pPr>
            <a:r>
              <a:rPr lang="sv">
                <a:solidFill>
                  <a:schemeClr val="dk1"/>
                </a:solidFill>
              </a:rPr>
              <a:t>Började med logiska modellen.</a:t>
            </a:r>
            <a:endParaRPr>
              <a:solidFill>
                <a:schemeClr val="dk1"/>
              </a:solidFill>
            </a:endParaRPr>
          </a:p>
          <a:p>
            <a:pPr indent="0" lvl="0" marL="0" rtl="0" algn="l">
              <a:spcBef>
                <a:spcPts val="0"/>
              </a:spcBef>
              <a:spcAft>
                <a:spcPts val="0"/>
              </a:spcAft>
              <a:buClr>
                <a:schemeClr val="dk1"/>
              </a:buClr>
              <a:buSzPts val="1100"/>
              <a:buFont typeface="Arial"/>
              <a:buNone/>
            </a:pPr>
            <a:r>
              <a:rPr lang="sv">
                <a:solidFill>
                  <a:schemeClr val="dk1"/>
                </a:solidFill>
              </a:rPr>
              <a:t>Efter technical review så gjorde vi om ERD. VI skalade ner till allt det nödvändiga.  </a:t>
            </a:r>
            <a:endParaRPr>
              <a:solidFill>
                <a:schemeClr val="dk1"/>
              </a:solidFill>
            </a:endParaRPr>
          </a:p>
          <a:p>
            <a:pPr indent="0" lvl="0" marL="0" rtl="0" algn="l">
              <a:spcBef>
                <a:spcPts val="0"/>
              </a:spcBef>
              <a:spcAft>
                <a:spcPts val="0"/>
              </a:spcAft>
              <a:buClr>
                <a:schemeClr val="dk1"/>
              </a:buClr>
              <a:buSzPts val="1100"/>
              <a:buFont typeface="Arial"/>
              <a:buNone/>
            </a:pPr>
            <a:r>
              <a:rPr lang="sv">
                <a:solidFill>
                  <a:schemeClr val="dk1"/>
                </a:solidFill>
              </a:rPr>
              <a:t>Mer jobbat live i gruppmöten. </a:t>
            </a:r>
            <a:endParaRPr>
              <a:solidFill>
                <a:schemeClr val="dk1"/>
              </a:solidFill>
            </a:endParaRPr>
          </a:p>
          <a:p>
            <a:pPr indent="0" lvl="0" marL="0" rtl="0" algn="l">
              <a:spcBef>
                <a:spcPts val="0"/>
              </a:spcBef>
              <a:spcAft>
                <a:spcPts val="0"/>
              </a:spcAft>
              <a:buClr>
                <a:schemeClr val="dk1"/>
              </a:buClr>
              <a:buSzPts val="1100"/>
              <a:buFont typeface="Arial"/>
              <a:buNone/>
            </a:pPr>
            <a:r>
              <a:rPr lang="sv">
                <a:solidFill>
                  <a:schemeClr val="dk1"/>
                </a:solidFill>
              </a:rPr>
              <a:t>Jobbat mycket med förberedande av presentationen.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26803792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26803792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retroreview:Vi pratade om det som gick bra och hur vi fick inte användning för scrumpoker, eftersom vi uppskattade tidsåtgången för varje kort när vi satte en deadline på korten.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0111561e8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10111561e8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Processen om hur vi skapade diagrammen:</a:t>
            </a:r>
            <a:endParaRPr/>
          </a:p>
          <a:p>
            <a:pPr indent="0" lvl="0" marL="0" rtl="0" algn="l">
              <a:spcBef>
                <a:spcPts val="0"/>
              </a:spcBef>
              <a:spcAft>
                <a:spcPts val="0"/>
              </a:spcAft>
              <a:buNone/>
            </a:pPr>
            <a:r>
              <a:rPr lang="sv"/>
              <a:t>VI började att komma på alla tänkbara attribut som skulle vara med för att göra så bra databas som möjligt. Alltså lite av ett önskeläge. </a:t>
            </a:r>
            <a:endParaRPr/>
          </a:p>
          <a:p>
            <a:pPr indent="0" lvl="0" marL="0" rtl="0" algn="l">
              <a:spcBef>
                <a:spcPts val="0"/>
              </a:spcBef>
              <a:spcAft>
                <a:spcPts val="0"/>
              </a:spcAft>
              <a:buNone/>
            </a:pPr>
            <a:r>
              <a:rPr lang="sv"/>
              <a:t>Exempel på sånt vi hade med var. BEskrivning av varor, kylvara eller ej, storlek på varorna, förväntad leveranstid etc.</a:t>
            </a:r>
            <a:endParaRPr/>
          </a:p>
          <a:p>
            <a:pPr indent="0" lvl="0" marL="0" rtl="0" algn="l">
              <a:spcBef>
                <a:spcPts val="0"/>
              </a:spcBef>
              <a:spcAft>
                <a:spcPts val="0"/>
              </a:spcAft>
              <a:buNone/>
            </a:pPr>
            <a:r>
              <a:rPr lang="sv"/>
              <a:t>Nånstans i sprint två så tänkte vi om. Anledningen var att i första steget med en databas är grundfunktionerna viktigast att sätta. Att vi har en bra stabil grund i databasen.  </a:t>
            </a:r>
            <a:endParaRPr/>
          </a:p>
          <a:p>
            <a:pPr indent="0" lvl="0" marL="0" rtl="0" algn="l">
              <a:spcBef>
                <a:spcPts val="0"/>
              </a:spcBef>
              <a:spcAft>
                <a:spcPts val="0"/>
              </a:spcAft>
              <a:buNone/>
            </a:pPr>
            <a:r>
              <a:rPr lang="sv"/>
              <a:t>DEt som är bra nu är att vi har en otroligt enkel och stabil stomme i databasen som kommer vara lätt att hantera. Eftersom så har vi en mängd förbättringar vi kan lägga in. Man kan säga att vi delade in det i need to have och nice to have. </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Före och efter technical review.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1295515732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1295515732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Processen om hur vi skapade diagrammen:</a:t>
            </a:r>
            <a:endParaRPr/>
          </a:p>
          <a:p>
            <a:pPr indent="0" lvl="0" marL="0" rtl="0" algn="l">
              <a:spcBef>
                <a:spcPts val="0"/>
              </a:spcBef>
              <a:spcAft>
                <a:spcPts val="0"/>
              </a:spcAft>
              <a:buNone/>
            </a:pPr>
            <a:r>
              <a:rPr lang="sv"/>
              <a:t>VI började att komma på alla tänkbara attribut som skulle vara med för att göra så bra databas som möjligt. Alltså lite av ett önskeläge. </a:t>
            </a:r>
            <a:endParaRPr/>
          </a:p>
          <a:p>
            <a:pPr indent="0" lvl="0" marL="0" rtl="0" algn="l">
              <a:spcBef>
                <a:spcPts val="0"/>
              </a:spcBef>
              <a:spcAft>
                <a:spcPts val="0"/>
              </a:spcAft>
              <a:buNone/>
            </a:pPr>
            <a:r>
              <a:rPr lang="sv"/>
              <a:t>Exempel på sånt vi hade med var. BEskrivning av varor, kylvara eller ej, storlek på varorna, förväntad leveranstid etc.</a:t>
            </a:r>
            <a:endParaRPr/>
          </a:p>
          <a:p>
            <a:pPr indent="0" lvl="0" marL="0" rtl="0" algn="l">
              <a:spcBef>
                <a:spcPts val="0"/>
              </a:spcBef>
              <a:spcAft>
                <a:spcPts val="0"/>
              </a:spcAft>
              <a:buNone/>
            </a:pPr>
            <a:r>
              <a:rPr lang="sv"/>
              <a:t>Nånstans i sprint två så tänkte vi om. Anledningen var att i första steget med en databas är grundfunktionerna viktigast att sätta. Att vi har en bra stabil grund i databasen.  </a:t>
            </a:r>
            <a:endParaRPr/>
          </a:p>
          <a:p>
            <a:pPr indent="0" lvl="0" marL="0" rtl="0" algn="l">
              <a:spcBef>
                <a:spcPts val="0"/>
              </a:spcBef>
              <a:spcAft>
                <a:spcPts val="0"/>
              </a:spcAft>
              <a:buNone/>
            </a:pPr>
            <a:r>
              <a:rPr lang="sv"/>
              <a:t>DEt som är bra nu är att vi har en otroligt enkel och stabil stomme i databasen som kommer vara lätt att hantera. Eftersom så har vi en mängd förbättringar vi kan lägga in. Man kan säga att vi delade in det i need to have och nice to have. </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Före och efter technical review.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0111561e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10111561e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solidFill>
                  <a:schemeClr val="dk1"/>
                </a:solidFill>
              </a:rPr>
              <a:t>Erik visar exempel på hur databasen används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123c1a7d0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123c1a7d0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Tack för oss!</a:t>
            </a:r>
            <a:endParaRPr/>
          </a:p>
          <a:p>
            <a:pPr indent="0" lvl="0" marL="0" rtl="0" algn="l">
              <a:spcBef>
                <a:spcPts val="0"/>
              </a:spcBef>
              <a:spcAft>
                <a:spcPts val="0"/>
              </a:spcAft>
              <a:buNone/>
            </a:pPr>
            <a:r>
              <a:rPr lang="sv"/>
              <a:t>Finns det några frågor?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sv"/>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4.png"/><Relationship Id="rId8"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276" name="Shape 276"/>
        <p:cNvGrpSpPr/>
        <p:nvPr/>
      </p:nvGrpSpPr>
      <p:grpSpPr>
        <a:xfrm>
          <a:off x="0" y="0"/>
          <a:ext cx="0" cy="0"/>
          <a:chOff x="0" y="0"/>
          <a:chExt cx="0" cy="0"/>
        </a:xfrm>
      </p:grpSpPr>
      <p:sp>
        <p:nvSpPr>
          <p:cNvPr id="277" name="Google Shape;277;p13"/>
          <p:cNvSpPr txBox="1"/>
          <p:nvPr>
            <p:ph idx="1" type="subTitle"/>
          </p:nvPr>
        </p:nvSpPr>
        <p:spPr>
          <a:xfrm>
            <a:off x="824000" y="3596300"/>
            <a:ext cx="4255500" cy="1216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sv" sz="6000">
                <a:latin typeface="Maven Pro"/>
                <a:ea typeface="Maven Pro"/>
                <a:cs typeface="Maven Pro"/>
                <a:sym typeface="Maven Pro"/>
              </a:rPr>
              <a:t>Team CodeHard</a:t>
            </a:r>
            <a:endParaRPr b="1" sz="6000">
              <a:latin typeface="Maven Pro"/>
              <a:ea typeface="Maven Pro"/>
              <a:cs typeface="Maven Pro"/>
              <a:sym typeface="Maven Pro"/>
            </a:endParaRPr>
          </a:p>
          <a:p>
            <a:pPr indent="0" lvl="0" marL="0" rtl="0" algn="l">
              <a:spcBef>
                <a:spcPts val="0"/>
              </a:spcBef>
              <a:spcAft>
                <a:spcPts val="0"/>
              </a:spcAft>
              <a:buNone/>
            </a:pPr>
            <a:r>
              <a:t/>
            </a:r>
            <a:endParaRPr b="1" sz="5200">
              <a:latin typeface="Maven Pro"/>
              <a:ea typeface="Maven Pro"/>
              <a:cs typeface="Maven Pro"/>
              <a:sym typeface="Maven Pro"/>
            </a:endParaRPr>
          </a:p>
          <a:p>
            <a:pPr indent="0" lvl="0" marL="0" rtl="0" algn="l">
              <a:spcBef>
                <a:spcPts val="0"/>
              </a:spcBef>
              <a:spcAft>
                <a:spcPts val="0"/>
              </a:spcAft>
              <a:buNone/>
            </a:pPr>
            <a:r>
              <a:rPr b="1" lang="sv" sz="5200">
                <a:latin typeface="Maven Pro"/>
                <a:ea typeface="Maven Pro"/>
                <a:cs typeface="Maven Pro"/>
                <a:sym typeface="Maven Pro"/>
              </a:rPr>
              <a:t>E</a:t>
            </a:r>
            <a:r>
              <a:rPr b="1" lang="sv" sz="6000">
                <a:latin typeface="Maven Pro"/>
                <a:ea typeface="Maven Pro"/>
                <a:cs typeface="Maven Pro"/>
                <a:sym typeface="Maven Pro"/>
              </a:rPr>
              <a:t>rik Levander</a:t>
            </a:r>
            <a:endParaRPr b="1" sz="6000">
              <a:latin typeface="Maven Pro"/>
              <a:ea typeface="Maven Pro"/>
              <a:cs typeface="Maven Pro"/>
              <a:sym typeface="Maven Pro"/>
            </a:endParaRPr>
          </a:p>
          <a:p>
            <a:pPr indent="0" lvl="0" marL="0" rtl="0" algn="l">
              <a:spcBef>
                <a:spcPts val="0"/>
              </a:spcBef>
              <a:spcAft>
                <a:spcPts val="0"/>
              </a:spcAft>
              <a:buNone/>
            </a:pPr>
            <a:r>
              <a:rPr b="1" lang="sv" sz="6000">
                <a:latin typeface="Maven Pro"/>
                <a:ea typeface="Maven Pro"/>
                <a:cs typeface="Maven Pro"/>
                <a:sym typeface="Maven Pro"/>
              </a:rPr>
              <a:t>Jani karhula</a:t>
            </a:r>
            <a:endParaRPr b="1" sz="6000">
              <a:latin typeface="Maven Pro"/>
              <a:ea typeface="Maven Pro"/>
              <a:cs typeface="Maven Pro"/>
              <a:sym typeface="Maven Pro"/>
            </a:endParaRPr>
          </a:p>
          <a:p>
            <a:pPr indent="0" lvl="0" marL="0" rtl="0" algn="l">
              <a:spcBef>
                <a:spcPts val="0"/>
              </a:spcBef>
              <a:spcAft>
                <a:spcPts val="0"/>
              </a:spcAft>
              <a:buNone/>
            </a:pPr>
            <a:r>
              <a:rPr b="1" lang="sv" sz="6000">
                <a:latin typeface="Maven Pro"/>
                <a:ea typeface="Maven Pro"/>
                <a:cs typeface="Maven Pro"/>
                <a:sym typeface="Maven Pro"/>
              </a:rPr>
              <a:t>Markus Sköld</a:t>
            </a:r>
            <a:endParaRPr b="1" sz="6000">
              <a:latin typeface="Maven Pro"/>
              <a:ea typeface="Maven Pro"/>
              <a:cs typeface="Maven Pro"/>
              <a:sym typeface="Maven Pro"/>
            </a:endParaRPr>
          </a:p>
          <a:p>
            <a:pPr indent="0" lvl="0" marL="0" rtl="0" algn="l">
              <a:spcBef>
                <a:spcPts val="0"/>
              </a:spcBef>
              <a:spcAft>
                <a:spcPts val="0"/>
              </a:spcAft>
              <a:buNone/>
            </a:pPr>
            <a:r>
              <a:rPr b="1" lang="sv" sz="6000">
                <a:latin typeface="Maven Pro"/>
                <a:ea typeface="Maven Pro"/>
                <a:cs typeface="Maven Pro"/>
                <a:sym typeface="Maven Pro"/>
              </a:rPr>
              <a:t>Sara Petré</a:t>
            </a:r>
            <a:endParaRPr b="1" sz="6000">
              <a:latin typeface="Maven Pro"/>
              <a:ea typeface="Maven Pro"/>
              <a:cs typeface="Maven Pro"/>
              <a:sym typeface="Maven Pro"/>
            </a:endParaRPr>
          </a:p>
          <a:p>
            <a:pPr indent="0" lvl="0" marL="0" rtl="0" algn="l">
              <a:spcBef>
                <a:spcPts val="0"/>
              </a:spcBef>
              <a:spcAft>
                <a:spcPts val="0"/>
              </a:spcAft>
              <a:buNone/>
            </a:pPr>
            <a:r>
              <a:rPr b="1" lang="sv" sz="6000">
                <a:latin typeface="Maven Pro"/>
                <a:ea typeface="Maven Pro"/>
                <a:cs typeface="Maven Pro"/>
                <a:sym typeface="Maven Pro"/>
              </a:rPr>
              <a:t>Selim Hussen</a:t>
            </a:r>
            <a:endParaRPr b="1" sz="6000">
              <a:latin typeface="Maven Pro"/>
              <a:ea typeface="Maven Pro"/>
              <a:cs typeface="Maven Pro"/>
              <a:sym typeface="Maven Pro"/>
            </a:endParaRPr>
          </a:p>
          <a:p>
            <a:pPr indent="0" lvl="0" marL="0" rtl="0" algn="l">
              <a:spcBef>
                <a:spcPts val="0"/>
              </a:spcBef>
              <a:spcAft>
                <a:spcPts val="0"/>
              </a:spcAft>
              <a:buNone/>
            </a:pPr>
            <a:r>
              <a:rPr b="1" lang="sv" sz="3600">
                <a:latin typeface="Maven Pro"/>
                <a:ea typeface="Maven Pro"/>
                <a:cs typeface="Maven Pro"/>
                <a:sym typeface="Maven Pro"/>
              </a:rPr>
              <a:t>	</a:t>
            </a:r>
            <a:endParaRPr b="1" sz="3600">
              <a:latin typeface="Maven Pro"/>
              <a:ea typeface="Maven Pro"/>
              <a:cs typeface="Maven Pro"/>
              <a:sym typeface="Maven Pro"/>
            </a:endParaRPr>
          </a:p>
          <a:p>
            <a:pPr indent="0" lvl="0" marL="0" rtl="0" algn="l">
              <a:spcBef>
                <a:spcPts val="0"/>
              </a:spcBef>
              <a:spcAft>
                <a:spcPts val="0"/>
              </a:spcAft>
              <a:buNone/>
            </a:pPr>
            <a:r>
              <a:t/>
            </a:r>
            <a:endParaRPr b="1" sz="3600">
              <a:latin typeface="Maven Pro"/>
              <a:ea typeface="Maven Pro"/>
              <a:cs typeface="Maven Pro"/>
              <a:sym typeface="Maven Pro"/>
            </a:endParaRPr>
          </a:p>
        </p:txBody>
      </p:sp>
      <p:pic>
        <p:nvPicPr>
          <p:cNvPr id="278" name="Google Shape;278;p13"/>
          <p:cNvPicPr preferRelativeResize="0"/>
          <p:nvPr/>
        </p:nvPicPr>
        <p:blipFill>
          <a:blip r:embed="rId3">
            <a:alphaModFix/>
          </a:blip>
          <a:stretch>
            <a:fillRect/>
          </a:stretch>
        </p:blipFill>
        <p:spPr>
          <a:xfrm>
            <a:off x="601925" y="276225"/>
            <a:ext cx="1975014" cy="2966900"/>
          </a:xfrm>
          <a:prstGeom prst="rect">
            <a:avLst/>
          </a:prstGeom>
          <a:noFill/>
          <a:ln>
            <a:noFill/>
          </a:ln>
        </p:spPr>
      </p:pic>
      <p:pic>
        <p:nvPicPr>
          <p:cNvPr id="279" name="Google Shape;279;p13"/>
          <p:cNvPicPr preferRelativeResize="0"/>
          <p:nvPr/>
        </p:nvPicPr>
        <p:blipFill>
          <a:blip r:embed="rId4">
            <a:alphaModFix/>
          </a:blip>
          <a:stretch>
            <a:fillRect/>
          </a:stretch>
        </p:blipFill>
        <p:spPr>
          <a:xfrm>
            <a:off x="3010276" y="502376"/>
            <a:ext cx="985800" cy="985800"/>
          </a:xfrm>
          <a:prstGeom prst="rect">
            <a:avLst/>
          </a:prstGeom>
          <a:noFill/>
          <a:ln>
            <a:noFill/>
          </a:ln>
        </p:spPr>
      </p:pic>
      <p:pic>
        <p:nvPicPr>
          <p:cNvPr id="280" name="Google Shape;280;p13"/>
          <p:cNvPicPr preferRelativeResize="0"/>
          <p:nvPr/>
        </p:nvPicPr>
        <p:blipFill>
          <a:blip r:embed="rId5">
            <a:alphaModFix/>
          </a:blip>
          <a:stretch>
            <a:fillRect/>
          </a:stretch>
        </p:blipFill>
        <p:spPr>
          <a:xfrm>
            <a:off x="3010275" y="1934137"/>
            <a:ext cx="1216200" cy="1216200"/>
          </a:xfrm>
          <a:prstGeom prst="rect">
            <a:avLst/>
          </a:prstGeom>
          <a:noFill/>
          <a:ln>
            <a:noFill/>
          </a:ln>
        </p:spPr>
      </p:pic>
      <p:pic>
        <p:nvPicPr>
          <p:cNvPr id="281" name="Google Shape;281;p13"/>
          <p:cNvPicPr preferRelativeResize="0"/>
          <p:nvPr/>
        </p:nvPicPr>
        <p:blipFill>
          <a:blip r:embed="rId6">
            <a:alphaModFix/>
          </a:blip>
          <a:stretch>
            <a:fillRect/>
          </a:stretch>
        </p:blipFill>
        <p:spPr>
          <a:xfrm>
            <a:off x="6000100" y="3441825"/>
            <a:ext cx="1442550" cy="1442550"/>
          </a:xfrm>
          <a:prstGeom prst="rect">
            <a:avLst/>
          </a:prstGeom>
          <a:noFill/>
          <a:ln>
            <a:noFill/>
          </a:ln>
        </p:spPr>
      </p:pic>
      <p:pic>
        <p:nvPicPr>
          <p:cNvPr id="282" name="Google Shape;282;p13"/>
          <p:cNvPicPr preferRelativeResize="0"/>
          <p:nvPr/>
        </p:nvPicPr>
        <p:blipFill>
          <a:blip r:embed="rId7">
            <a:alphaModFix/>
          </a:blip>
          <a:stretch>
            <a:fillRect/>
          </a:stretch>
        </p:blipFill>
        <p:spPr>
          <a:xfrm>
            <a:off x="4421588" y="3441837"/>
            <a:ext cx="1045125" cy="1045125"/>
          </a:xfrm>
          <a:prstGeom prst="rect">
            <a:avLst/>
          </a:prstGeom>
          <a:noFill/>
          <a:ln>
            <a:noFill/>
          </a:ln>
        </p:spPr>
      </p:pic>
      <p:pic>
        <p:nvPicPr>
          <p:cNvPr id="283" name="Google Shape;283;p13"/>
          <p:cNvPicPr preferRelativeResize="0"/>
          <p:nvPr/>
        </p:nvPicPr>
        <p:blipFill>
          <a:blip r:embed="rId8">
            <a:alphaModFix/>
          </a:blip>
          <a:stretch>
            <a:fillRect/>
          </a:stretch>
        </p:blipFill>
        <p:spPr>
          <a:xfrm>
            <a:off x="5079500" y="276225"/>
            <a:ext cx="3666525" cy="256656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287" name="Shape 287"/>
        <p:cNvGrpSpPr/>
        <p:nvPr/>
      </p:nvGrpSpPr>
      <p:grpSpPr>
        <a:xfrm>
          <a:off x="0" y="0"/>
          <a:ext cx="0" cy="0"/>
          <a:chOff x="0" y="0"/>
          <a:chExt cx="0" cy="0"/>
        </a:xfrm>
      </p:grpSpPr>
      <p:sp>
        <p:nvSpPr>
          <p:cNvPr id="288" name="Google Shape;288;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v" sz="3500"/>
              <a:t>Agila arbetet</a:t>
            </a:r>
            <a:endParaRPr sz="3500"/>
          </a:p>
        </p:txBody>
      </p:sp>
      <p:sp>
        <p:nvSpPr>
          <p:cNvPr id="289" name="Google Shape;289;p14"/>
          <p:cNvSpPr txBox="1"/>
          <p:nvPr>
            <p:ph idx="1" type="body"/>
          </p:nvPr>
        </p:nvSpPr>
        <p:spPr>
          <a:xfrm>
            <a:off x="794550" y="1367975"/>
            <a:ext cx="7539600" cy="32340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t/>
            </a:r>
            <a:endParaRPr sz="3500"/>
          </a:p>
          <a:p>
            <a:pPr indent="-405439" lvl="0" marL="457200" rtl="0" algn="l">
              <a:spcBef>
                <a:spcPts val="1200"/>
              </a:spcBef>
              <a:spcAft>
                <a:spcPts val="0"/>
              </a:spcAft>
              <a:buSzPct val="100000"/>
              <a:buChar char="➢"/>
            </a:pPr>
            <a:r>
              <a:rPr lang="sv" sz="5063"/>
              <a:t>Tydligt</a:t>
            </a:r>
            <a:endParaRPr sz="5063"/>
          </a:p>
          <a:p>
            <a:pPr indent="-396708" lvl="0" marL="457200" rtl="0" algn="l">
              <a:spcBef>
                <a:spcPts val="0"/>
              </a:spcBef>
              <a:spcAft>
                <a:spcPts val="0"/>
              </a:spcAft>
              <a:buSzPct val="100000"/>
              <a:buChar char="➢"/>
            </a:pPr>
            <a:r>
              <a:rPr lang="sv" sz="4813"/>
              <a:t>Delaktighet</a:t>
            </a:r>
            <a:endParaRPr sz="4813"/>
          </a:p>
          <a:p>
            <a:pPr indent="-396708" lvl="0" marL="457200" rtl="0" algn="l">
              <a:spcBef>
                <a:spcPts val="0"/>
              </a:spcBef>
              <a:spcAft>
                <a:spcPts val="0"/>
              </a:spcAft>
              <a:buSzPct val="100000"/>
              <a:buChar char="➢"/>
            </a:pPr>
            <a:r>
              <a:rPr lang="sv" sz="4813"/>
              <a:t>Anpassat arbetsgången efter våra behov</a:t>
            </a:r>
            <a:endParaRPr sz="4813"/>
          </a:p>
          <a:p>
            <a:pPr indent="-396708" lvl="0" marL="457200" rtl="0" algn="l">
              <a:spcBef>
                <a:spcPts val="0"/>
              </a:spcBef>
              <a:spcAft>
                <a:spcPts val="0"/>
              </a:spcAft>
              <a:buSzPct val="100000"/>
              <a:buChar char="➢"/>
            </a:pPr>
            <a:r>
              <a:rPr lang="sv" sz="4813"/>
              <a:t>Bra dialog</a:t>
            </a:r>
            <a:endParaRPr sz="4813"/>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93" name="Shape 293"/>
        <p:cNvGrpSpPr/>
        <p:nvPr/>
      </p:nvGrpSpPr>
      <p:grpSpPr>
        <a:xfrm>
          <a:off x="0" y="0"/>
          <a:ext cx="0" cy="0"/>
          <a:chOff x="0" y="0"/>
          <a:chExt cx="0" cy="0"/>
        </a:xfrm>
      </p:grpSpPr>
      <p:sp>
        <p:nvSpPr>
          <p:cNvPr id="294" name="Google Shape;294;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v"/>
              <a:t>Sprint 0 (bild)</a:t>
            </a:r>
            <a:endParaRPr/>
          </a:p>
        </p:txBody>
      </p:sp>
      <p:sp>
        <p:nvSpPr>
          <p:cNvPr id="295" name="Google Shape;295;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6" name="Google Shape;296;p15"/>
          <p:cNvPicPr preferRelativeResize="0"/>
          <p:nvPr/>
        </p:nvPicPr>
        <p:blipFill>
          <a:blip r:embed="rId3">
            <a:alphaModFix/>
          </a:blip>
          <a:stretch>
            <a:fillRect/>
          </a:stretch>
        </p:blipFill>
        <p:spPr>
          <a:xfrm>
            <a:off x="0" y="0"/>
            <a:ext cx="9144001" cy="646281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02" name="Google Shape;302;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3" name="Google Shape;303;p16"/>
          <p:cNvPicPr preferRelativeResize="0"/>
          <p:nvPr/>
        </p:nvPicPr>
        <p:blipFill>
          <a:blip r:embed="rId3">
            <a:alphaModFix/>
          </a:blip>
          <a:stretch>
            <a:fillRect/>
          </a:stretch>
        </p:blipFill>
        <p:spPr>
          <a:xfrm>
            <a:off x="27613" y="0"/>
            <a:ext cx="9088773"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307" name="Shape 307"/>
        <p:cNvGrpSpPr/>
        <p:nvPr/>
      </p:nvGrpSpPr>
      <p:grpSpPr>
        <a:xfrm>
          <a:off x="0" y="0"/>
          <a:ext cx="0" cy="0"/>
          <a:chOff x="0" y="0"/>
          <a:chExt cx="0" cy="0"/>
        </a:xfrm>
      </p:grpSpPr>
      <p:sp>
        <p:nvSpPr>
          <p:cNvPr id="308" name="Google Shape;308;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v"/>
              <a:t>ERDiagram</a:t>
            </a:r>
            <a:endParaRPr/>
          </a:p>
        </p:txBody>
      </p:sp>
      <p:pic>
        <p:nvPicPr>
          <p:cNvPr id="309" name="Google Shape;309;p17"/>
          <p:cNvPicPr preferRelativeResize="0"/>
          <p:nvPr/>
        </p:nvPicPr>
        <p:blipFill rotWithShape="1">
          <a:blip r:embed="rId3">
            <a:alphaModFix/>
          </a:blip>
          <a:srcRect b="0" l="9436" r="0" t="2477"/>
          <a:stretch/>
        </p:blipFill>
        <p:spPr>
          <a:xfrm>
            <a:off x="433325" y="1761600"/>
            <a:ext cx="4160275" cy="2223875"/>
          </a:xfrm>
          <a:prstGeom prst="rect">
            <a:avLst/>
          </a:prstGeom>
          <a:noFill/>
          <a:ln>
            <a:noFill/>
          </a:ln>
        </p:spPr>
      </p:pic>
      <p:pic>
        <p:nvPicPr>
          <p:cNvPr id="310" name="Google Shape;310;p17"/>
          <p:cNvPicPr preferRelativeResize="0"/>
          <p:nvPr/>
        </p:nvPicPr>
        <p:blipFill rotWithShape="1">
          <a:blip r:embed="rId4">
            <a:alphaModFix/>
          </a:blip>
          <a:srcRect b="0" l="8065" r="6857" t="3540"/>
          <a:stretch/>
        </p:blipFill>
        <p:spPr>
          <a:xfrm>
            <a:off x="5751900" y="1847038"/>
            <a:ext cx="2976825" cy="2053000"/>
          </a:xfrm>
          <a:prstGeom prst="rect">
            <a:avLst/>
          </a:prstGeom>
          <a:noFill/>
          <a:ln>
            <a:noFill/>
          </a:ln>
        </p:spPr>
      </p:pic>
      <p:sp>
        <p:nvSpPr>
          <p:cNvPr id="311" name="Google Shape;311;p17"/>
          <p:cNvSpPr/>
          <p:nvPr/>
        </p:nvSpPr>
        <p:spPr>
          <a:xfrm>
            <a:off x="4680725" y="2814500"/>
            <a:ext cx="1015500" cy="318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315" name="Shape 315"/>
        <p:cNvGrpSpPr/>
        <p:nvPr/>
      </p:nvGrpSpPr>
      <p:grpSpPr>
        <a:xfrm>
          <a:off x="0" y="0"/>
          <a:ext cx="0" cy="0"/>
          <a:chOff x="0" y="0"/>
          <a:chExt cx="0" cy="0"/>
        </a:xfrm>
      </p:grpSpPr>
      <p:sp>
        <p:nvSpPr>
          <p:cNvPr id="316" name="Google Shape;316;p18"/>
          <p:cNvSpPr txBox="1"/>
          <p:nvPr>
            <p:ph type="title"/>
          </p:nvPr>
        </p:nvSpPr>
        <p:spPr>
          <a:xfrm>
            <a:off x="6935700" y="598575"/>
            <a:ext cx="2360400" cy="416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v"/>
              <a:t>ERDiagram</a:t>
            </a:r>
            <a:endParaRPr/>
          </a:p>
        </p:txBody>
      </p:sp>
      <p:pic>
        <p:nvPicPr>
          <p:cNvPr id="317" name="Google Shape;317;p18"/>
          <p:cNvPicPr preferRelativeResize="0"/>
          <p:nvPr/>
        </p:nvPicPr>
        <p:blipFill>
          <a:blip r:embed="rId3">
            <a:alphaModFix/>
          </a:blip>
          <a:stretch>
            <a:fillRect/>
          </a:stretch>
        </p:blipFill>
        <p:spPr>
          <a:xfrm>
            <a:off x="609150" y="598575"/>
            <a:ext cx="6118011" cy="39953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321" name="Shape 321"/>
        <p:cNvGrpSpPr/>
        <p:nvPr/>
      </p:nvGrpSpPr>
      <p:grpSpPr>
        <a:xfrm>
          <a:off x="0" y="0"/>
          <a:ext cx="0" cy="0"/>
          <a:chOff x="0" y="0"/>
          <a:chExt cx="0" cy="0"/>
        </a:xfrm>
      </p:grpSpPr>
      <p:sp>
        <p:nvSpPr>
          <p:cNvPr id="322" name="Google Shape;322;p19"/>
          <p:cNvSpPr txBox="1"/>
          <p:nvPr>
            <p:ph idx="1" type="body"/>
          </p:nvPr>
        </p:nvSpPr>
        <p:spPr>
          <a:xfrm>
            <a:off x="1056750" y="1597875"/>
            <a:ext cx="7030500" cy="2541600"/>
          </a:xfrm>
          <a:prstGeom prst="rect">
            <a:avLst/>
          </a:prstGeom>
        </p:spPr>
        <p:txBody>
          <a:bodyPr anchorCtr="0" anchor="t" bIns="91425" lIns="91425" spcFirstLastPara="1" rIns="91425" wrap="square" tIns="91425">
            <a:normAutofit/>
          </a:bodyPr>
          <a:lstStyle/>
          <a:p>
            <a:pPr indent="0" lvl="0" marL="0" rtl="0" algn="l">
              <a:lnSpc>
                <a:spcPct val="120000"/>
              </a:lnSpc>
              <a:spcBef>
                <a:spcPts val="500"/>
              </a:spcBef>
              <a:spcAft>
                <a:spcPts val="0"/>
              </a:spcAft>
              <a:buNone/>
            </a:pPr>
            <a:r>
              <a:t/>
            </a:r>
            <a:endParaRPr sz="1100">
              <a:solidFill>
                <a:srgbClr val="000000"/>
              </a:solidFill>
              <a:latin typeface="Roboto"/>
              <a:ea typeface="Roboto"/>
              <a:cs typeface="Roboto"/>
              <a:sym typeface="Roboto"/>
            </a:endParaRPr>
          </a:p>
          <a:p>
            <a:pPr indent="0" lvl="0" marL="0" rtl="0" algn="l">
              <a:spcBef>
                <a:spcPts val="8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326" name="Shape 326"/>
        <p:cNvGrpSpPr/>
        <p:nvPr/>
      </p:nvGrpSpPr>
      <p:grpSpPr>
        <a:xfrm>
          <a:off x="0" y="0"/>
          <a:ext cx="0" cy="0"/>
          <a:chOff x="0" y="0"/>
          <a:chExt cx="0" cy="0"/>
        </a:xfrm>
      </p:grpSpPr>
      <p:sp>
        <p:nvSpPr>
          <p:cNvPr id="327" name="Google Shape;327;p20"/>
          <p:cNvSpPr txBox="1"/>
          <p:nvPr>
            <p:ph idx="1" type="body"/>
          </p:nvPr>
        </p:nvSpPr>
        <p:spPr>
          <a:xfrm>
            <a:off x="1056750" y="1597875"/>
            <a:ext cx="7030500" cy="2541600"/>
          </a:xfrm>
          <a:prstGeom prst="rect">
            <a:avLst/>
          </a:prstGeom>
        </p:spPr>
        <p:txBody>
          <a:bodyPr anchorCtr="0" anchor="t" bIns="91425" lIns="91425" spcFirstLastPara="1" rIns="91425" wrap="square" tIns="91425">
            <a:normAutofit/>
          </a:bodyPr>
          <a:lstStyle/>
          <a:p>
            <a:pPr indent="0" lvl="0" marL="0" rtl="0" algn="l">
              <a:lnSpc>
                <a:spcPct val="120000"/>
              </a:lnSpc>
              <a:spcBef>
                <a:spcPts val="500"/>
              </a:spcBef>
              <a:spcAft>
                <a:spcPts val="0"/>
              </a:spcAft>
              <a:buNone/>
            </a:pPr>
            <a:r>
              <a:t/>
            </a:r>
            <a:endParaRPr sz="1100">
              <a:solidFill>
                <a:srgbClr val="000000"/>
              </a:solidFill>
              <a:latin typeface="Roboto"/>
              <a:ea typeface="Roboto"/>
              <a:cs typeface="Roboto"/>
              <a:sym typeface="Roboto"/>
            </a:endParaRPr>
          </a:p>
          <a:p>
            <a:pPr indent="0" lvl="0" marL="0" rtl="0" algn="l">
              <a:spcBef>
                <a:spcPts val="800"/>
              </a:spcBef>
              <a:spcAft>
                <a:spcPts val="1200"/>
              </a:spcAft>
              <a:buNone/>
            </a:pPr>
            <a:r>
              <a:t/>
            </a:r>
            <a:endParaRPr/>
          </a:p>
        </p:txBody>
      </p:sp>
      <p:pic>
        <p:nvPicPr>
          <p:cNvPr id="328" name="Google Shape;328;p20"/>
          <p:cNvPicPr preferRelativeResize="0"/>
          <p:nvPr/>
        </p:nvPicPr>
        <p:blipFill>
          <a:blip r:embed="rId3">
            <a:alphaModFix/>
          </a:blip>
          <a:stretch>
            <a:fillRect/>
          </a:stretch>
        </p:blipFill>
        <p:spPr>
          <a:xfrm>
            <a:off x="689875" y="603050"/>
            <a:ext cx="7764250" cy="3760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