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85" r:id="rId3"/>
    <p:sldId id="281" r:id="rId4"/>
    <p:sldId id="279" r:id="rId5"/>
    <p:sldId id="283" r:id="rId6"/>
    <p:sldId id="286" r:id="rId7"/>
    <p:sldId id="280" r:id="rId8"/>
    <p:sldId id="259" r:id="rId9"/>
    <p:sldId id="282" r:id="rId10"/>
    <p:sldId id="284" r:id="rId11"/>
    <p:sldId id="287" r:id="rId12"/>
    <p:sldId id="28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68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862BD-FB16-428B-9624-5E519369EFF1}" v="23" dt="2020-03-01T08:28:41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ambert" userId="e003d3c40ebc6dfa" providerId="LiveId" clId="{821862BD-FB16-428B-9624-5E519369EFF1}"/>
    <pc:docChg chg="undo custSel addSld modSld">
      <pc:chgData name="Chris Lambert" userId="e003d3c40ebc6dfa" providerId="LiveId" clId="{821862BD-FB16-428B-9624-5E519369EFF1}" dt="2020-03-01T08:28:56.304" v="226" actId="1076"/>
      <pc:docMkLst>
        <pc:docMk/>
      </pc:docMkLst>
      <pc:sldChg chg="addSp delSp modSp">
        <pc:chgData name="Chris Lambert" userId="e003d3c40ebc6dfa" providerId="LiveId" clId="{821862BD-FB16-428B-9624-5E519369EFF1}" dt="2020-03-01T07:45:14.316" v="18" actId="1076"/>
        <pc:sldMkLst>
          <pc:docMk/>
          <pc:sldMk cId="1608652514" sldId="279"/>
        </pc:sldMkLst>
        <pc:picChg chg="del">
          <ac:chgData name="Chris Lambert" userId="e003d3c40ebc6dfa" providerId="LiveId" clId="{821862BD-FB16-428B-9624-5E519369EFF1}" dt="2020-03-01T07:45:06.065" v="15" actId="478"/>
          <ac:picMkLst>
            <pc:docMk/>
            <pc:sldMk cId="1608652514" sldId="279"/>
            <ac:picMk id="7" creationId="{2DA39ADE-C0D8-4543-8390-B9DAAC687C2C}"/>
          </ac:picMkLst>
        </pc:picChg>
        <pc:picChg chg="add mod">
          <ac:chgData name="Chris Lambert" userId="e003d3c40ebc6dfa" providerId="LiveId" clId="{821862BD-FB16-428B-9624-5E519369EFF1}" dt="2020-03-01T07:45:14.316" v="18" actId="1076"/>
          <ac:picMkLst>
            <pc:docMk/>
            <pc:sldMk cId="1608652514" sldId="279"/>
            <ac:picMk id="1026" creationId="{573845E0-6AD4-46DF-9220-71F7BB0E1D96}"/>
          </ac:picMkLst>
        </pc:picChg>
      </pc:sldChg>
      <pc:sldChg chg="modSp">
        <pc:chgData name="Chris Lambert" userId="e003d3c40ebc6dfa" providerId="LiveId" clId="{821862BD-FB16-428B-9624-5E519369EFF1}" dt="2020-03-01T07:47:38.469" v="22" actId="20577"/>
        <pc:sldMkLst>
          <pc:docMk/>
          <pc:sldMk cId="1525363615" sldId="280"/>
        </pc:sldMkLst>
        <pc:spChg chg="mod">
          <ac:chgData name="Chris Lambert" userId="e003d3c40ebc6dfa" providerId="LiveId" clId="{821862BD-FB16-428B-9624-5E519369EFF1}" dt="2020-03-01T07:47:38.469" v="22" actId="20577"/>
          <ac:spMkLst>
            <pc:docMk/>
            <pc:sldMk cId="1525363615" sldId="280"/>
            <ac:spMk id="4" creationId="{ADFA99B0-2B23-41A8-9E23-0943463A6101}"/>
          </ac:spMkLst>
        </pc:spChg>
      </pc:sldChg>
      <pc:sldChg chg="addSp delSp modSp">
        <pc:chgData name="Chris Lambert" userId="e003d3c40ebc6dfa" providerId="LiveId" clId="{821862BD-FB16-428B-9624-5E519369EFF1}" dt="2020-03-01T08:28:56.304" v="226" actId="1076"/>
        <pc:sldMkLst>
          <pc:docMk/>
          <pc:sldMk cId="2683845022" sldId="284"/>
        </pc:sldMkLst>
        <pc:spChg chg="del">
          <ac:chgData name="Chris Lambert" userId="e003d3c40ebc6dfa" providerId="LiveId" clId="{821862BD-FB16-428B-9624-5E519369EFF1}" dt="2020-03-01T08:28:40.583" v="221" actId="478"/>
          <ac:spMkLst>
            <pc:docMk/>
            <pc:sldMk cId="2683845022" sldId="284"/>
            <ac:spMk id="4" creationId="{3DF1F3E1-7E9A-4C16-BB7E-FBD7C14D3D2A}"/>
          </ac:spMkLst>
        </pc:spChg>
        <pc:spChg chg="add del mod">
          <ac:chgData name="Chris Lambert" userId="e003d3c40ebc6dfa" providerId="LiveId" clId="{821862BD-FB16-428B-9624-5E519369EFF1}" dt="2020-03-01T08:28:48.811" v="224" actId="478"/>
          <ac:spMkLst>
            <pc:docMk/>
            <pc:sldMk cId="2683845022" sldId="284"/>
            <ac:spMk id="5" creationId="{4187240A-64F5-4785-B8AE-FAE51660DBE5}"/>
          </ac:spMkLst>
        </pc:spChg>
        <pc:spChg chg="add mod">
          <ac:chgData name="Chris Lambert" userId="e003d3c40ebc6dfa" providerId="LiveId" clId="{821862BD-FB16-428B-9624-5E519369EFF1}" dt="2020-03-01T08:28:56.304" v="226" actId="1076"/>
          <ac:spMkLst>
            <pc:docMk/>
            <pc:sldMk cId="2683845022" sldId="284"/>
            <ac:spMk id="6" creationId="{A292B5CA-87D2-4B6E-8011-B70B7C721BB6}"/>
          </ac:spMkLst>
        </pc:spChg>
      </pc:sldChg>
      <pc:sldChg chg="modSp">
        <pc:chgData name="Chris Lambert" userId="e003d3c40ebc6dfa" providerId="LiveId" clId="{821862BD-FB16-428B-9624-5E519369EFF1}" dt="2020-03-01T07:44:26.520" v="14" actId="20577"/>
        <pc:sldMkLst>
          <pc:docMk/>
          <pc:sldMk cId="1642238459" sldId="285"/>
        </pc:sldMkLst>
        <pc:spChg chg="mod">
          <ac:chgData name="Chris Lambert" userId="e003d3c40ebc6dfa" providerId="LiveId" clId="{821862BD-FB16-428B-9624-5E519369EFF1}" dt="2020-03-01T07:44:26.520" v="14" actId="20577"/>
          <ac:spMkLst>
            <pc:docMk/>
            <pc:sldMk cId="1642238459" sldId="285"/>
            <ac:spMk id="7" creationId="{9E2E3C97-6EAE-4A08-8764-D452910271EF}"/>
          </ac:spMkLst>
        </pc:spChg>
      </pc:sldChg>
      <pc:sldChg chg="addSp delSp modSp add">
        <pc:chgData name="Chris Lambert" userId="e003d3c40ebc6dfa" providerId="LiveId" clId="{821862BD-FB16-428B-9624-5E519369EFF1}" dt="2020-03-01T07:51:56.750" v="62" actId="1076"/>
        <pc:sldMkLst>
          <pc:docMk/>
          <pc:sldMk cId="3104283459" sldId="287"/>
        </pc:sldMkLst>
        <pc:spChg chg="mod">
          <ac:chgData name="Chris Lambert" userId="e003d3c40ebc6dfa" providerId="LiveId" clId="{821862BD-FB16-428B-9624-5E519369EFF1}" dt="2020-03-01T07:49:56.915" v="43" actId="20577"/>
          <ac:spMkLst>
            <pc:docMk/>
            <pc:sldMk cId="3104283459" sldId="287"/>
            <ac:spMk id="2" creationId="{0D7881FF-012C-43DD-A598-EDBBAD83565E}"/>
          </ac:spMkLst>
        </pc:spChg>
        <pc:spChg chg="mod">
          <ac:chgData name="Chris Lambert" userId="e003d3c40ebc6dfa" providerId="LiveId" clId="{821862BD-FB16-428B-9624-5E519369EFF1}" dt="2020-03-01T07:50:01.376" v="57" actId="20577"/>
          <ac:spMkLst>
            <pc:docMk/>
            <pc:sldMk cId="3104283459" sldId="287"/>
            <ac:spMk id="3" creationId="{1656D095-B5CD-43F3-B170-D7FCFB7F3CC6}"/>
          </ac:spMkLst>
        </pc:spChg>
        <pc:spChg chg="del">
          <ac:chgData name="Chris Lambert" userId="e003d3c40ebc6dfa" providerId="LiveId" clId="{821862BD-FB16-428B-9624-5E519369EFF1}" dt="2020-03-01T07:51:36.396" v="58" actId="478"/>
          <ac:spMkLst>
            <pc:docMk/>
            <pc:sldMk cId="3104283459" sldId="287"/>
            <ac:spMk id="4" creationId="{0CB6E646-58DC-4138-9154-4C5CA9F3C58C}"/>
          </ac:spMkLst>
        </pc:spChg>
        <pc:picChg chg="add mod">
          <ac:chgData name="Chris Lambert" userId="e003d3c40ebc6dfa" providerId="LiveId" clId="{821862BD-FB16-428B-9624-5E519369EFF1}" dt="2020-03-01T07:51:56.750" v="62" actId="1076"/>
          <ac:picMkLst>
            <pc:docMk/>
            <pc:sldMk cId="3104283459" sldId="287"/>
            <ac:picMk id="5" creationId="{F4BE05DF-14F0-4451-871E-7D5C05487C40}"/>
          </ac:picMkLst>
        </pc:picChg>
      </pc:sldChg>
      <pc:sldChg chg="addSp delSp modSp add">
        <pc:chgData name="Chris Lambert" userId="e003d3c40ebc6dfa" providerId="LiveId" clId="{821862BD-FB16-428B-9624-5E519369EFF1}" dt="2020-03-01T07:56:36.795" v="220" actId="404"/>
        <pc:sldMkLst>
          <pc:docMk/>
          <pc:sldMk cId="1515188831" sldId="288"/>
        </pc:sldMkLst>
        <pc:spChg chg="mod">
          <ac:chgData name="Chris Lambert" userId="e003d3c40ebc6dfa" providerId="LiveId" clId="{821862BD-FB16-428B-9624-5E519369EFF1}" dt="2020-03-01T07:52:27.780" v="75" actId="20577"/>
          <ac:spMkLst>
            <pc:docMk/>
            <pc:sldMk cId="1515188831" sldId="288"/>
            <ac:spMk id="2" creationId="{8980E99E-BF5C-43BD-8C2A-27904ABA89F5}"/>
          </ac:spMkLst>
        </pc:spChg>
        <pc:spChg chg="mod">
          <ac:chgData name="Chris Lambert" userId="e003d3c40ebc6dfa" providerId="LiveId" clId="{821862BD-FB16-428B-9624-5E519369EFF1}" dt="2020-03-01T07:52:33.791" v="93" actId="20577"/>
          <ac:spMkLst>
            <pc:docMk/>
            <pc:sldMk cId="1515188831" sldId="288"/>
            <ac:spMk id="3" creationId="{6CB6A0F7-3682-4E35-AB16-5FE84A0F7C57}"/>
          </ac:spMkLst>
        </pc:spChg>
        <pc:spChg chg="mod">
          <ac:chgData name="Chris Lambert" userId="e003d3c40ebc6dfa" providerId="LiveId" clId="{821862BD-FB16-428B-9624-5E519369EFF1}" dt="2020-03-01T07:56:36.795" v="220" actId="404"/>
          <ac:spMkLst>
            <pc:docMk/>
            <pc:sldMk cId="1515188831" sldId="288"/>
            <ac:spMk id="4" creationId="{D8CDD343-5FA1-4436-93BC-CCC39BA2FD14}"/>
          </ac:spMkLst>
        </pc:spChg>
        <pc:spChg chg="add del mod">
          <ac:chgData name="Chris Lambert" userId="e003d3c40ebc6dfa" providerId="LiveId" clId="{821862BD-FB16-428B-9624-5E519369EFF1}" dt="2020-03-01T07:53:28.627" v="188"/>
          <ac:spMkLst>
            <pc:docMk/>
            <pc:sldMk cId="1515188831" sldId="288"/>
            <ac:spMk id="6" creationId="{C87CE542-30BC-40AC-92EC-17D07F47C282}"/>
          </ac:spMkLst>
        </pc:spChg>
        <pc:spChg chg="add mod">
          <ac:chgData name="Chris Lambert" userId="e003d3c40ebc6dfa" providerId="LiveId" clId="{821862BD-FB16-428B-9624-5E519369EFF1}" dt="2020-03-01T07:56:26.465" v="219" actId="1076"/>
          <ac:spMkLst>
            <pc:docMk/>
            <pc:sldMk cId="1515188831" sldId="288"/>
            <ac:spMk id="8" creationId="{D2EF0A8A-5F7A-47D6-8A87-EC7D44BF4C8B}"/>
          </ac:spMkLst>
        </pc:spChg>
        <pc:graphicFrameChg chg="add del mod">
          <ac:chgData name="Chris Lambert" userId="e003d3c40ebc6dfa" providerId="LiveId" clId="{821862BD-FB16-428B-9624-5E519369EFF1}" dt="2020-03-01T07:53:28.627" v="188"/>
          <ac:graphicFrameMkLst>
            <pc:docMk/>
            <pc:sldMk cId="1515188831" sldId="288"/>
            <ac:graphicFrameMk id="5" creationId="{C5F4AE92-F5E5-4D24-BE26-41033A5662D9}"/>
          </ac:graphicFrameMkLst>
        </pc:graphicFrameChg>
        <pc:graphicFrameChg chg="add mod modGraphic">
          <ac:chgData name="Chris Lambert" userId="e003d3c40ebc6dfa" providerId="LiveId" clId="{821862BD-FB16-428B-9624-5E519369EFF1}" dt="2020-03-01T07:55:51.672" v="216" actId="1076"/>
          <ac:graphicFrameMkLst>
            <pc:docMk/>
            <pc:sldMk cId="1515188831" sldId="288"/>
            <ac:graphicFrameMk id="7" creationId="{261A09B0-CE53-4037-A863-A04CA0ACCC8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07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22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5011_PPT_BG_EndP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5588" cy="68601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2"/>
          <p:cNvCxnSpPr/>
          <p:nvPr/>
        </p:nvCxnSpPr>
        <p:spPr>
          <a:xfrm>
            <a:off x="2170115" y="1786469"/>
            <a:ext cx="1587" cy="131233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Google Shape;20;p2" descr="Picture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963" y="1752602"/>
            <a:ext cx="1371333" cy="137159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500299" y="1828800"/>
            <a:ext cx="571504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title">
  <p:cSld name="Content with 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11760" y="0"/>
            <a:ext cx="65798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500034" y="1109950"/>
            <a:ext cx="81439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57200" y="1785930"/>
            <a:ext cx="8229600" cy="431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CAC93-C946-4927-BEC9-313762C0CC17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15E54-4B89-4423-93B4-1A437C6C8E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610FFA-BF90-4C93-8A03-097623834504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208563-6216-4BDA-8A33-E2E422F369B6}"/>
              </a:ext>
            </a:extLst>
          </p:cNvPr>
          <p:cNvCxnSpPr/>
          <p:nvPr userDrawn="1"/>
        </p:nvCxnSpPr>
        <p:spPr>
          <a:xfrm>
            <a:off x="2393982" y="165419"/>
            <a:ext cx="0" cy="510042"/>
          </a:xfrm>
          <a:prstGeom prst="line">
            <a:avLst/>
          </a:prstGeom>
          <a:ln>
            <a:solidFill>
              <a:srgbClr val="FFFFFF">
                <a:alpha val="9000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2411415" y="0"/>
            <a:ext cx="658018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2313" y="34290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722313" y="192881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43834-70ED-4FA1-B11D-E544E93FDB1D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04B34-F272-42B7-B547-0FACA4446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9F7B25-F684-4E1B-B42D-708E4E3A2A40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411415" y="0"/>
            <a:ext cx="658018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3716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48200" y="13716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A2810-8DF5-4002-BC55-EF07663F1F2E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A2DF6-B6CE-4DD5-8183-7008EF60FB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666063-998C-4684-B005-D2612F3377F4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411415" y="0"/>
            <a:ext cx="658018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E9A2D3-B91E-419E-9A3D-C8D9E93B9E31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606FA-F729-46A4-8680-508DF97DAA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7659DF-BE5B-4A9B-AF2A-559BC17FDEC4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63D83F-AA53-4A9F-8200-FC6171122F47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1A402-5672-4FF3-A24E-F962408E66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4A8B78-E781-48AE-9D1D-EB938BC3B537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575050" y="1428739"/>
            <a:ext cx="5111750" cy="4697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2411760" y="0"/>
            <a:ext cx="65798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47EE4-AA76-48B4-9032-8DA9AF175549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3D136-7B4F-4C13-BC12-C791911509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377B8E-C9BF-4A85-87C4-5E95098C3397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>
            <a:spLocks noGrp="1"/>
          </p:cNvSpPr>
          <p:nvPr>
            <p:ph type="pic" idx="2"/>
          </p:nvPr>
        </p:nvSpPr>
        <p:spPr>
          <a:xfrm>
            <a:off x="1792288" y="1000110"/>
            <a:ext cx="5486400" cy="421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84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1792288" y="5367340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2411760" y="0"/>
            <a:ext cx="65798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1D94F-95FB-41BC-8841-C9DF685D8ABD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E1C8C-BC60-44E9-BF07-851DB3CAB1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4D31CF-7189-426A-BF1D-C2946BD7BA7B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56E40-E99D-4172-9284-42C4BCB32504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56706F-03CF-4C7E-87AB-2BBCC5D297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ED1AED-1224-491E-8F9D-88CED3F44BD4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 descr="The evolution starts here"/>
          <p:cNvPicPr preferRelativeResize="0"/>
          <p:nvPr/>
        </p:nvPicPr>
        <p:blipFill rotWithShape="1">
          <a:blip r:embed="rId11">
            <a:alphaModFix/>
          </a:blip>
          <a:srcRect l="1546" t="19051"/>
          <a:stretch/>
        </p:blipFill>
        <p:spPr>
          <a:xfrm>
            <a:off x="6624639" y="6525684"/>
            <a:ext cx="229235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2411415" y="0"/>
            <a:ext cx="658018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457200" y="1371603"/>
            <a:ext cx="8229600" cy="452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1" descr="Picture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2402" y="107953"/>
            <a:ext cx="1774825" cy="6159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AC41EB-C703-45C5-9431-44718A0063A0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2FBDD-A86A-4651-8B24-BCDEAA873309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1591EF-123C-410A-A4B5-231B5D0D13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ri.com/training/catalog/searc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2440030" y="1926596"/>
            <a:ext cx="5232979" cy="1295400"/>
          </a:xfrm>
        </p:spPr>
        <p:txBody>
          <a:bodyPr/>
          <a:lstStyle/>
          <a:p>
            <a:pPr lvl="0" algn="ctr"/>
            <a:r>
              <a:rPr lang="en-US" sz="2000" dirty="0"/>
              <a:t>GEOM20013: WEEK 1 TUTORIAL</a:t>
            </a:r>
            <a:br>
              <a:rPr lang="en-US" sz="2000" dirty="0"/>
            </a:br>
            <a:br>
              <a:rPr lang="en-US" sz="2000" dirty="0"/>
            </a:br>
            <a:r>
              <a:rPr lang="en-US" sz="3200" dirty="0"/>
              <a:t>WELCOME!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640D-904F-4AC7-B7BC-D6F69C57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Assignments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292B5CA-87D2-4B6E-8011-B70B7C721BB6}"/>
              </a:ext>
            </a:extLst>
          </p:cNvPr>
          <p:cNvSpPr txBox="1">
            <a:spLocks/>
          </p:cNvSpPr>
          <p:nvPr/>
        </p:nvSpPr>
        <p:spPr>
          <a:xfrm>
            <a:off x="457200" y="1384185"/>
            <a:ext cx="8229600" cy="489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14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en-AU" dirty="0"/>
              <a:t>Get to know ArcGIS		10%	</a:t>
            </a:r>
          </a:p>
          <a:p>
            <a:pPr marL="502920" lvl="1" indent="0">
              <a:buFont typeface="Arial"/>
              <a:buNone/>
            </a:pPr>
            <a:r>
              <a:rPr lang="en-AU" sz="1800" dirty="0"/>
              <a:t>Sunday, March 22nd 2020, 11:59pm (first 3 core modules)</a:t>
            </a:r>
            <a:br>
              <a:rPr lang="en-AU" sz="1800" dirty="0"/>
            </a:br>
            <a:r>
              <a:rPr lang="en-AU" sz="1800" dirty="0"/>
              <a:t>Sunday, March 29th 2020, 11:59pm (remaining modules) </a:t>
            </a:r>
          </a:p>
          <a:p>
            <a:pPr marL="502920" lvl="1" indent="0">
              <a:buFont typeface="Arial"/>
              <a:buNone/>
            </a:pPr>
            <a:endParaRPr lang="en-AU" sz="1800" dirty="0"/>
          </a:p>
          <a:p>
            <a:pPr marL="502920" indent="-457200">
              <a:buFont typeface="+mj-lt"/>
              <a:buAutoNum type="arabicPeriod"/>
            </a:pPr>
            <a:r>
              <a:rPr lang="en-AU" dirty="0"/>
              <a:t>Census GIS			10%</a:t>
            </a:r>
          </a:p>
          <a:p>
            <a:pPr marL="502920" indent="-457200">
              <a:buFont typeface="+mj-lt"/>
              <a:buAutoNum type="arabicPeriod" startAt="2"/>
            </a:pPr>
            <a:r>
              <a:rPr lang="en-AU" dirty="0"/>
              <a:t>Decision Making in GIS	15%</a:t>
            </a:r>
          </a:p>
          <a:p>
            <a:pPr marL="502920" indent="-457200">
              <a:buFont typeface="+mj-lt"/>
              <a:buAutoNum type="arabicPeriod" startAt="2"/>
            </a:pPr>
            <a:r>
              <a:rPr lang="en-AU" dirty="0"/>
              <a:t>Disaster Management GIS	30%	</a:t>
            </a:r>
          </a:p>
        </p:txBody>
      </p:sp>
    </p:spTree>
    <p:extLst>
      <p:ext uri="{BB962C8B-B14F-4D97-AF65-F5344CB8AC3E}">
        <p14:creationId xmlns:p14="http://schemas.microsoft.com/office/powerpoint/2010/main" val="268384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81FF-012C-43DD-A598-EDBBAD83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 of ArcGIS 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6D095-B5CD-43F3-B170-D7FCFB7F3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E05DF-14F0-4451-871E-7D5C0548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44" y="1725503"/>
            <a:ext cx="8389856" cy="45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E99E-BF5C-43BD-8C2A-27904ABA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6A0F7-3682-4E35-AB16-5FE84A0F7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Online Tutorials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D343-5FA1-4436-93BC-CCC39BA2FD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AU" sz="2000" dirty="0"/>
              <a:t>Really good tutorials and will cover a lot of the skills you need for ALL assignments.</a:t>
            </a:r>
          </a:p>
          <a:p>
            <a:pPr marL="45720" indent="0">
              <a:buNone/>
            </a:pPr>
            <a:endParaRPr lang="en-AU" dirty="0"/>
          </a:p>
          <a:p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1A09B0-CE53-4037-A863-A04CA0ACC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21213"/>
              </p:ext>
            </p:extLst>
          </p:nvPr>
        </p:nvGraphicFramePr>
        <p:xfrm>
          <a:off x="588045" y="4226582"/>
          <a:ext cx="7967909" cy="1950720"/>
        </p:xfrm>
        <a:graphic>
          <a:graphicData uri="http://schemas.openxmlformats.org/drawingml/2006/table">
            <a:tbl>
              <a:tblPr/>
              <a:tblGrid>
                <a:gridCol w="5305508">
                  <a:extLst>
                    <a:ext uri="{9D8B030D-6E8A-4147-A177-3AD203B41FA5}">
                      <a16:colId xmlns:a16="http://schemas.microsoft.com/office/drawing/2014/main" val="1657099366"/>
                    </a:ext>
                  </a:extLst>
                </a:gridCol>
                <a:gridCol w="2662401">
                  <a:extLst>
                    <a:ext uri="{9D8B030D-6E8A-4147-A177-3AD203B41FA5}">
                      <a16:colId xmlns:a16="http://schemas.microsoft.com/office/drawing/2014/main" val="2037851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Core Modules: </a:t>
                      </a:r>
                      <a:endParaRPr lang="en-AU" sz="18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ArcGIS Pro Basics </a:t>
                      </a:r>
                      <a:endParaRPr lang="en-AU" sz="18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609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Getting Started with ArcGIS Pro </a:t>
                      </a:r>
                      <a:endParaRPr lang="en-AU" sz="18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(upload final 2D-map, PDF)</a:t>
                      </a:r>
                      <a:endParaRPr lang="en-AU" sz="18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13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Displaying Raster Data in ArcGIS (*Pro) (certificate)</a:t>
                      </a:r>
                      <a:endParaRPr lang="en-AU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1746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Additional Modules: Processing Raster Data using ArcGIS Pro (certificate)</a:t>
                      </a:r>
                      <a:endParaRPr lang="en-AU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0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Distance Analysis using ArcGIS Pro </a:t>
                      </a:r>
                      <a:endParaRPr lang="en-AU" sz="18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(certificate)</a:t>
                      </a:r>
                      <a:endParaRPr lang="en-AU" sz="18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608491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D2EF0A8A-5F7A-47D6-8A87-EC7D44BF4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34" y="2749433"/>
            <a:ext cx="69051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These modules can be found by entering each module name into the search function at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lt"/>
                <a:hlinkClick r:id="rId2"/>
              </a:rPr>
              <a:t>https://www.esri.com/training/catalog/search/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lt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Exercise modules: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518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02FAD9-0AB4-49B1-86BE-BDAE1FAD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Tutors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D0B7F8-D0A1-4B31-9056-B1F925E20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dirty="0"/>
              <a:t>Chris Lambert</a:t>
            </a:r>
          </a:p>
          <a:p>
            <a:pPr marL="45720" indent="0">
              <a:buNone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Tutored last 3 years</a:t>
            </a:r>
          </a:p>
          <a:p>
            <a:pPr>
              <a:buFontTx/>
              <a:buChar char="-"/>
            </a:pPr>
            <a:r>
              <a:rPr lang="en-AU" dirty="0"/>
              <a:t>Working as Surveyor and GIS analyst at Jacobs Engineering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2E3C97-6EAE-4A08-8764-D452910271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dirty="0"/>
              <a:t>Hazel </a:t>
            </a:r>
            <a:r>
              <a:rPr lang="en-AU" dirty="0" err="1"/>
              <a:t>Altundal</a:t>
            </a:r>
            <a:endParaRPr lang="en-AU" dirty="0"/>
          </a:p>
          <a:p>
            <a:pPr marL="45720" indent="0">
              <a:buNone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Final year Master of Engineering (Spatial Student)</a:t>
            </a:r>
          </a:p>
          <a:p>
            <a:pPr>
              <a:buFontTx/>
              <a:buChar char="-"/>
            </a:pPr>
            <a:r>
              <a:rPr lang="en-AU" dirty="0"/>
              <a:t>Working as a surveyor at Heading &amp; Associates</a:t>
            </a:r>
          </a:p>
        </p:txBody>
      </p:sp>
    </p:spTree>
    <p:extLst>
      <p:ext uri="{BB962C8B-B14F-4D97-AF65-F5344CB8AC3E}">
        <p14:creationId xmlns:p14="http://schemas.microsoft.com/office/powerpoint/2010/main" val="164223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079E-03AE-40B2-9F5A-DBC631FB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Icebreaker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6FD02-CE03-4E66-8301-0EB2465B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17" y="1091439"/>
            <a:ext cx="6880365" cy="51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8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BDDE-7CEF-465A-822E-0B0A4731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What is GIS?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029EA-70D9-4656-801A-9EEF0E5E3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Geographic Information System (GIS)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A99B0-2B23-41A8-9E23-0943463A610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AU" dirty="0"/>
              <a:t>Is an immersive geographic database that supports the storing, analysis and presentation of spatial information</a:t>
            </a:r>
          </a:p>
          <a:p>
            <a:pPr marL="45720" indent="0">
              <a:buNone/>
            </a:pPr>
            <a:endParaRPr lang="en-AU" sz="1100" dirty="0"/>
          </a:p>
          <a:p>
            <a:r>
              <a:rPr lang="en-AU" dirty="0"/>
              <a:t>It is a system for making maps but also more that just making maps</a:t>
            </a:r>
          </a:p>
          <a:p>
            <a:pPr marL="4572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E0955-D4A6-4641-80CD-68E61B6B5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21" t="15974" r="17987" b="14272"/>
          <a:stretch/>
        </p:blipFill>
        <p:spPr>
          <a:xfrm>
            <a:off x="631134" y="4294165"/>
            <a:ext cx="1639958" cy="1660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1FE3F4-72C8-43CD-8915-8A0CC6BC0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878" y="4301780"/>
            <a:ext cx="1905000" cy="1533525"/>
          </a:xfrm>
          <a:prstGeom prst="rect">
            <a:avLst/>
          </a:prstGeom>
        </p:spPr>
      </p:pic>
      <p:pic>
        <p:nvPicPr>
          <p:cNvPr id="1026" name="Picture 2" descr="Image result for arcgis pro">
            <a:extLst>
              <a:ext uri="{FF2B5EF4-FFF2-40B4-BE49-F238E27FC236}">
                <a16:creationId xmlns:a16="http://schemas.microsoft.com/office/drawing/2014/main" id="{573845E0-6AD4-46DF-9220-71F7BB0E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537" y="4144225"/>
            <a:ext cx="1810143" cy="181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5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2ADD1B-5ADE-42E0-91EB-F65890FF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Uses in industry and society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C3318-4583-4E96-A332-DF8CFCF8F8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68224" y="1159498"/>
            <a:ext cx="4529328" cy="4938082"/>
          </a:xfrm>
        </p:spPr>
        <p:txBody>
          <a:bodyPr/>
          <a:lstStyle/>
          <a:p>
            <a:r>
              <a:rPr lang="en-AU" sz="2000" dirty="0"/>
              <a:t>Disaster Management </a:t>
            </a:r>
          </a:p>
          <a:p>
            <a:pPr lvl="1"/>
            <a:r>
              <a:rPr lang="en-AU" sz="2000" dirty="0"/>
              <a:t>Vic Emergency App</a:t>
            </a:r>
          </a:p>
          <a:p>
            <a:pPr lvl="1"/>
            <a:r>
              <a:rPr lang="en-AU" sz="2000" dirty="0"/>
              <a:t>Risk analysis (Last Assignment)</a:t>
            </a:r>
          </a:p>
          <a:p>
            <a:r>
              <a:rPr lang="en-AU" sz="2000" dirty="0"/>
              <a:t>City and Town Planning</a:t>
            </a:r>
          </a:p>
          <a:p>
            <a:pPr lvl="1"/>
            <a:r>
              <a:rPr lang="en-AU" sz="2000" dirty="0"/>
              <a:t>New developments</a:t>
            </a:r>
          </a:p>
          <a:p>
            <a:pPr lvl="1"/>
            <a:r>
              <a:rPr lang="en-AU" sz="2000" dirty="0"/>
              <a:t>Population analysis (Assignment 2)</a:t>
            </a:r>
          </a:p>
          <a:p>
            <a:r>
              <a:rPr lang="en-AU" sz="2000" dirty="0"/>
              <a:t>Engineering</a:t>
            </a:r>
          </a:p>
          <a:p>
            <a:pPr lvl="1"/>
            <a:r>
              <a:rPr lang="en-AU" sz="2000" dirty="0"/>
              <a:t>Asset management</a:t>
            </a:r>
          </a:p>
          <a:p>
            <a:pPr lvl="1"/>
            <a:r>
              <a:rPr lang="en-AU" sz="2000" dirty="0"/>
              <a:t>Infrastructure planning (Assignment 3)</a:t>
            </a:r>
          </a:p>
          <a:p>
            <a:pPr lvl="1"/>
            <a:r>
              <a:rPr lang="en-AU" sz="2000" dirty="0"/>
              <a:t>Transport analysis</a:t>
            </a:r>
          </a:p>
          <a:p>
            <a:endParaRPr lang="en-AU" sz="2000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533400" lvl="1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DFFCC30-EA8D-4127-833F-9EC10CBEC04D}"/>
              </a:ext>
            </a:extLst>
          </p:cNvPr>
          <p:cNvSpPr txBox="1">
            <a:spLocks/>
          </p:cNvSpPr>
          <p:nvPr/>
        </p:nvSpPr>
        <p:spPr>
          <a:xfrm>
            <a:off x="4614672" y="1159498"/>
            <a:ext cx="4261104" cy="493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14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dirty="0"/>
              <a:t>Geology</a:t>
            </a:r>
          </a:p>
          <a:p>
            <a:r>
              <a:rPr lang="en-AU" sz="2000" dirty="0"/>
              <a:t>Environmental management</a:t>
            </a:r>
          </a:p>
          <a:p>
            <a:r>
              <a:rPr lang="en-AU" sz="2000" dirty="0"/>
              <a:t>Agriculture</a:t>
            </a:r>
          </a:p>
          <a:p>
            <a:r>
              <a:rPr lang="en-AU" sz="2000" dirty="0"/>
              <a:t>Marketing and business</a:t>
            </a:r>
          </a:p>
          <a:p>
            <a:r>
              <a:rPr lang="en-AU" sz="2000" dirty="0"/>
              <a:t>Property markets </a:t>
            </a:r>
          </a:p>
          <a:p>
            <a:r>
              <a:rPr lang="en-AU" sz="2000" dirty="0"/>
              <a:t>Crime mapping</a:t>
            </a:r>
          </a:p>
          <a:p>
            <a:r>
              <a:rPr lang="en-AU" sz="2000" dirty="0"/>
              <a:t>Tourism</a:t>
            </a:r>
          </a:p>
          <a:p>
            <a:r>
              <a:rPr lang="en-AU" sz="2000" dirty="0"/>
              <a:t>Logistics</a:t>
            </a:r>
          </a:p>
          <a:p>
            <a:pPr lvl="1"/>
            <a:r>
              <a:rPr lang="en-AU" sz="2000" dirty="0"/>
              <a:t>Fleet planning</a:t>
            </a:r>
          </a:p>
          <a:p>
            <a:pPr marL="45720" indent="0">
              <a:buNone/>
            </a:pPr>
            <a:endParaRPr lang="en-AU" sz="2000" dirty="0"/>
          </a:p>
          <a:p>
            <a:endParaRPr lang="en-AU" sz="2000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533400" lvl="1" indent="0">
              <a:buFont typeface="Arial"/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978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5C5D-020E-4EE0-B990-D66CA6E6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Bring a USB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9E179-171A-45EB-82C7-B7AF8AB5D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Bring a USB	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8426E-0E32-4049-BB2F-75FC5BFD5AB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AU" dirty="0"/>
              <a:t>BRING </a:t>
            </a:r>
            <a:r>
              <a:rPr lang="en-AU"/>
              <a:t>A USB or HDD, </a:t>
            </a:r>
            <a:r>
              <a:rPr lang="en-AU" dirty="0"/>
              <a:t>PLZ!!!!!</a:t>
            </a:r>
          </a:p>
          <a:p>
            <a:r>
              <a:rPr lang="en-AU" dirty="0"/>
              <a:t>At least 32GB</a:t>
            </a:r>
          </a:p>
        </p:txBody>
      </p:sp>
    </p:spTree>
    <p:extLst>
      <p:ext uri="{BB962C8B-B14F-4D97-AF65-F5344CB8AC3E}">
        <p14:creationId xmlns:p14="http://schemas.microsoft.com/office/powerpoint/2010/main" val="214022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BDDE-7CEF-465A-822E-0B0A4731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How do the tutorials work?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029EA-70D9-4656-801A-9EEF0E5E3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Demonstrations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A99B0-2B23-41A8-9E23-0943463A610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1785930"/>
            <a:ext cx="8229600" cy="4311649"/>
          </a:xfrm>
        </p:spPr>
        <p:txBody>
          <a:bodyPr/>
          <a:lstStyle/>
          <a:p>
            <a:r>
              <a:rPr lang="en-AU" dirty="0"/>
              <a:t>Each tutorial will consist of a 10 – 30 minute demonstration</a:t>
            </a:r>
          </a:p>
          <a:p>
            <a:endParaRPr lang="en-AU" sz="1200" dirty="0"/>
          </a:p>
          <a:p>
            <a:r>
              <a:rPr lang="en-AU" dirty="0"/>
              <a:t>These are essential to the assignments as they are about teaching the tools in ArcGIS Pro that you will </a:t>
            </a:r>
            <a:r>
              <a:rPr lang="en-AU" b="1" dirty="0"/>
              <a:t>need for the assignments </a:t>
            </a:r>
          </a:p>
          <a:p>
            <a:pPr marL="45720" indent="0">
              <a:buNone/>
            </a:pPr>
            <a:endParaRPr lang="en-AU" sz="1200" b="1" dirty="0"/>
          </a:p>
          <a:p>
            <a:r>
              <a:rPr lang="en-AU" dirty="0"/>
              <a:t>The rest of the time is allocated for the assignments</a:t>
            </a:r>
          </a:p>
          <a:p>
            <a:endParaRPr lang="en-AU" sz="1200" dirty="0"/>
          </a:p>
          <a:p>
            <a:r>
              <a:rPr lang="en-AU" dirty="0"/>
              <a:t>Ask us questions, we are here to help! </a:t>
            </a:r>
          </a:p>
        </p:txBody>
      </p:sp>
    </p:spTree>
    <p:extLst>
      <p:ext uri="{BB962C8B-B14F-4D97-AF65-F5344CB8AC3E}">
        <p14:creationId xmlns:p14="http://schemas.microsoft.com/office/powerpoint/2010/main" val="152536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0B52-5EA9-4B93-81F2-DBD3C1A5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Things you need to know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9CDC2-81D0-4FF1-A286-D81A0E7D1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34" y="935974"/>
            <a:ext cx="8143932" cy="615553"/>
          </a:xfrm>
        </p:spPr>
        <p:txBody>
          <a:bodyPr/>
          <a:lstStyle/>
          <a:p>
            <a:r>
              <a:rPr lang="en-AU" dirty="0"/>
              <a:t>Data Types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48BBB1-F52E-4A3B-8C62-2646C2C5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4" y="1725501"/>
            <a:ext cx="7627032" cy="43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8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0B52-5EA9-4B93-81F2-DBD3C1A5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Things you need to know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9CDC2-81D0-4FF1-A286-D81A0E7D1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Makings of a Map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CAAF65-B319-47E3-96FF-E28E2AA2EAB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b="1" dirty="0"/>
              <a:t>B</a:t>
            </a:r>
            <a:r>
              <a:rPr lang="en-AU" dirty="0"/>
              <a:t>order</a:t>
            </a:r>
          </a:p>
          <a:p>
            <a:pPr>
              <a:lnSpc>
                <a:spcPct val="200000"/>
              </a:lnSpc>
            </a:pPr>
            <a:r>
              <a:rPr lang="en-AU" b="1" dirty="0"/>
              <a:t>O</a:t>
            </a:r>
            <a:r>
              <a:rPr lang="en-AU" dirty="0"/>
              <a:t>rientation</a:t>
            </a:r>
          </a:p>
          <a:p>
            <a:pPr>
              <a:lnSpc>
                <a:spcPct val="200000"/>
              </a:lnSpc>
            </a:pPr>
            <a:r>
              <a:rPr lang="en-AU" b="1" dirty="0"/>
              <a:t>L</a:t>
            </a:r>
            <a:r>
              <a:rPr lang="en-AU" dirty="0"/>
              <a:t>egend</a:t>
            </a:r>
          </a:p>
          <a:p>
            <a:pPr>
              <a:lnSpc>
                <a:spcPct val="200000"/>
              </a:lnSpc>
            </a:pPr>
            <a:r>
              <a:rPr lang="en-AU" b="1" dirty="0"/>
              <a:t>T</a:t>
            </a:r>
            <a:r>
              <a:rPr lang="en-AU" dirty="0"/>
              <a:t>itle</a:t>
            </a:r>
          </a:p>
          <a:p>
            <a:pPr>
              <a:lnSpc>
                <a:spcPct val="200000"/>
              </a:lnSpc>
            </a:pPr>
            <a:r>
              <a:rPr lang="en-AU" b="1" dirty="0"/>
              <a:t>S</a:t>
            </a:r>
            <a:r>
              <a:rPr lang="en-AU" dirty="0"/>
              <a:t>cale</a:t>
            </a:r>
          </a:p>
          <a:p>
            <a:pPr marL="4572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536049"/>
      </p:ext>
    </p:extLst>
  </p:cSld>
  <p:clrMapOvr>
    <a:masterClrMapping/>
  </p:clrMapOvr>
</p:sld>
</file>

<file path=ppt/theme/theme1.xml><?xml version="1.0" encoding="utf-8"?>
<a:theme xmlns:a="http://schemas.openxmlformats.org/drawingml/2006/main" name="Unimelb">
  <a:themeElements>
    <a:clrScheme name="Blank Presentation 14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003368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2D5E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5759</TotalTime>
  <Words>414</Words>
  <Application>Microsoft Office PowerPoint</Application>
  <PresentationFormat>On-screen Show (4:3)</PresentationFormat>
  <Paragraphs>92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Unimelb</vt:lpstr>
      <vt:lpstr>GEOM20013: WEEK 1 TUTORIAL  WELCOME!  </vt:lpstr>
      <vt:lpstr>Your Tutors</vt:lpstr>
      <vt:lpstr>Icebreaker</vt:lpstr>
      <vt:lpstr>What is GIS?</vt:lpstr>
      <vt:lpstr>Uses in industry and society</vt:lpstr>
      <vt:lpstr>Bring a USB </vt:lpstr>
      <vt:lpstr>How do the tutorials work?</vt:lpstr>
      <vt:lpstr>Things you need to know</vt:lpstr>
      <vt:lpstr>Things you need to know</vt:lpstr>
      <vt:lpstr>Assignments</vt:lpstr>
      <vt:lpstr>Demo of ArcGIS Pro</vt:lpstr>
      <vt:lpstr>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and Monitoring Mountain Pine Beetle Infestation in Northern British Columbia</dc:title>
  <dc:creator>Connor Wilson</dc:creator>
  <cp:lastModifiedBy>Chris Lambert</cp:lastModifiedBy>
  <cp:revision>73</cp:revision>
  <dcterms:modified xsi:type="dcterms:W3CDTF">2020-03-01T08:28:59Z</dcterms:modified>
</cp:coreProperties>
</file>