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81" r:id="rId3"/>
    <p:sldId id="291" r:id="rId4"/>
    <p:sldId id="286" r:id="rId5"/>
    <p:sldId id="295" r:id="rId6"/>
    <p:sldId id="296" r:id="rId7"/>
    <p:sldId id="293" r:id="rId8"/>
    <p:sldId id="294" r:id="rId9"/>
    <p:sldId id="298" r:id="rId10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zel Altundal" initials="HA" lastIdx="1" clrIdx="0">
    <p:extLst>
      <p:ext uri="{19B8F6BF-5375-455C-9EA6-DF929625EA0E}">
        <p15:presenceInfo xmlns:p15="http://schemas.microsoft.com/office/powerpoint/2012/main" userId="2e6c391ec3d6f1a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3368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2" descr="5011_PPT_BG_EndPag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2"/>
            <a:ext cx="9145588" cy="68601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" name="Google Shape;19;p2"/>
          <p:cNvCxnSpPr/>
          <p:nvPr/>
        </p:nvCxnSpPr>
        <p:spPr>
          <a:xfrm>
            <a:off x="2170115" y="1786469"/>
            <a:ext cx="1587" cy="1312333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0" name="Google Shape;20;p2" descr="Picture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8963" y="1752602"/>
            <a:ext cx="1371333" cy="1371598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2500299" y="1828800"/>
            <a:ext cx="571504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Subtitle">
  <p:cSld name="Content with Subtitle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11760" y="0"/>
            <a:ext cx="657984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1"/>
          </p:nvPr>
        </p:nvSpPr>
        <p:spPr>
          <a:xfrm>
            <a:off x="500034" y="1109950"/>
            <a:ext cx="8143932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2880"/>
              <a:buFont typeface="Arial"/>
              <a:buNone/>
              <a:defRPr sz="2400" b="1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457200" y="1785930"/>
            <a:ext cx="8229600" cy="4311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11480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88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9CAC93-C946-4927-BEC9-313762C0CC17}"/>
              </a:ext>
            </a:extLst>
          </p:cNvPr>
          <p:cNvSpPr/>
          <p:nvPr userDrawn="1"/>
        </p:nvSpPr>
        <p:spPr>
          <a:xfrm>
            <a:off x="32165" y="18380"/>
            <a:ext cx="2338842" cy="792229"/>
          </a:xfrm>
          <a:prstGeom prst="rect">
            <a:avLst/>
          </a:prstGeom>
          <a:solidFill>
            <a:srgbClr val="003368"/>
          </a:solidFill>
          <a:ln>
            <a:solidFill>
              <a:srgbClr val="0033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815E54-4B89-4423-93B4-1A437C6C8E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012E55"/>
              </a:clrFrom>
              <a:clrTo>
                <a:srgbClr val="012E5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18380"/>
            <a:ext cx="2391139" cy="79222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6610FFA-BF90-4C93-8A03-097623834504}"/>
              </a:ext>
            </a:extLst>
          </p:cNvPr>
          <p:cNvSpPr/>
          <p:nvPr userDrawn="1"/>
        </p:nvSpPr>
        <p:spPr>
          <a:xfrm>
            <a:off x="6442155" y="6437560"/>
            <a:ext cx="2550211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B208563-6216-4BDA-8A33-E2E422F369B6}"/>
              </a:ext>
            </a:extLst>
          </p:cNvPr>
          <p:cNvCxnSpPr/>
          <p:nvPr userDrawn="1"/>
        </p:nvCxnSpPr>
        <p:spPr>
          <a:xfrm>
            <a:off x="2393982" y="165419"/>
            <a:ext cx="0" cy="510042"/>
          </a:xfrm>
          <a:prstGeom prst="line">
            <a:avLst/>
          </a:prstGeom>
          <a:ln>
            <a:solidFill>
              <a:srgbClr val="FFFFFF">
                <a:alpha val="90000"/>
              </a:srgb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/>
        </p:nvSpPr>
        <p:spPr>
          <a:xfrm>
            <a:off x="2411415" y="0"/>
            <a:ext cx="6580187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Click to edit Master title style</a:t>
            </a:r>
            <a:endParaRPr sz="2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722313" y="3429001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722313" y="1928815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343834-70ED-4FA1-B11D-E544E93FDB1D}"/>
              </a:ext>
            </a:extLst>
          </p:cNvPr>
          <p:cNvSpPr/>
          <p:nvPr userDrawn="1"/>
        </p:nvSpPr>
        <p:spPr>
          <a:xfrm>
            <a:off x="32165" y="18380"/>
            <a:ext cx="2338842" cy="792229"/>
          </a:xfrm>
          <a:prstGeom prst="rect">
            <a:avLst/>
          </a:prstGeom>
          <a:solidFill>
            <a:srgbClr val="003368"/>
          </a:solidFill>
          <a:ln>
            <a:solidFill>
              <a:srgbClr val="0033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D04B34-F272-42B7-B547-0FACA44463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012E55"/>
              </a:clrFrom>
              <a:clrTo>
                <a:srgbClr val="012E5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18380"/>
            <a:ext cx="2391139" cy="79222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79F7B25-F684-4E1B-B42D-708E4E3A2A40}"/>
              </a:ext>
            </a:extLst>
          </p:cNvPr>
          <p:cNvSpPr/>
          <p:nvPr userDrawn="1"/>
        </p:nvSpPr>
        <p:spPr>
          <a:xfrm>
            <a:off x="6442155" y="6437560"/>
            <a:ext cx="2550211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2411415" y="0"/>
            <a:ext cx="6580187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1"/>
          </p:nvPr>
        </p:nvSpPr>
        <p:spPr>
          <a:xfrm>
            <a:off x="457200" y="1371603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11480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88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6576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216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2"/>
          </p:nvPr>
        </p:nvSpPr>
        <p:spPr>
          <a:xfrm>
            <a:off x="4648200" y="1371603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11480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88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6576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216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4A2810-8DF5-4002-BC55-EF07663F1F2E}"/>
              </a:ext>
            </a:extLst>
          </p:cNvPr>
          <p:cNvSpPr/>
          <p:nvPr userDrawn="1"/>
        </p:nvSpPr>
        <p:spPr>
          <a:xfrm>
            <a:off x="32165" y="18380"/>
            <a:ext cx="2338842" cy="792229"/>
          </a:xfrm>
          <a:prstGeom prst="rect">
            <a:avLst/>
          </a:prstGeom>
          <a:solidFill>
            <a:srgbClr val="003368"/>
          </a:solidFill>
          <a:ln>
            <a:solidFill>
              <a:srgbClr val="0033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BA2DF6-B6CE-4DD5-8183-7008EF60FB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012E55"/>
              </a:clrFrom>
              <a:clrTo>
                <a:srgbClr val="012E5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18380"/>
            <a:ext cx="2391139" cy="79222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D666063-998C-4684-B005-D2612F3377F4}"/>
              </a:ext>
            </a:extLst>
          </p:cNvPr>
          <p:cNvSpPr/>
          <p:nvPr userDrawn="1"/>
        </p:nvSpPr>
        <p:spPr>
          <a:xfrm>
            <a:off x="6442155" y="6437560"/>
            <a:ext cx="2550211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2411415" y="0"/>
            <a:ext cx="6580187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FE9A2D3-B91E-419E-9A3D-C8D9E93B9E31}"/>
              </a:ext>
            </a:extLst>
          </p:cNvPr>
          <p:cNvSpPr/>
          <p:nvPr userDrawn="1"/>
        </p:nvSpPr>
        <p:spPr>
          <a:xfrm>
            <a:off x="32165" y="18380"/>
            <a:ext cx="2338842" cy="792229"/>
          </a:xfrm>
          <a:prstGeom prst="rect">
            <a:avLst/>
          </a:prstGeom>
          <a:solidFill>
            <a:srgbClr val="003368"/>
          </a:solidFill>
          <a:ln>
            <a:solidFill>
              <a:srgbClr val="0033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C606FA-F729-46A4-8680-508DF97DAAF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012E55"/>
              </a:clrFrom>
              <a:clrTo>
                <a:srgbClr val="012E5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18380"/>
            <a:ext cx="2391139" cy="79222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A7659DF-BE5B-4A9B-AF2A-559BC17FDEC4}"/>
              </a:ext>
            </a:extLst>
          </p:cNvPr>
          <p:cNvSpPr/>
          <p:nvPr userDrawn="1"/>
        </p:nvSpPr>
        <p:spPr>
          <a:xfrm>
            <a:off x="6442155" y="6437560"/>
            <a:ext cx="2550211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963D83F-AA53-4A9F-8200-FC6171122F47}"/>
              </a:ext>
            </a:extLst>
          </p:cNvPr>
          <p:cNvSpPr/>
          <p:nvPr userDrawn="1"/>
        </p:nvSpPr>
        <p:spPr>
          <a:xfrm>
            <a:off x="32165" y="18380"/>
            <a:ext cx="2338842" cy="792229"/>
          </a:xfrm>
          <a:prstGeom prst="rect">
            <a:avLst/>
          </a:prstGeom>
          <a:solidFill>
            <a:srgbClr val="003368"/>
          </a:solidFill>
          <a:ln>
            <a:solidFill>
              <a:srgbClr val="0033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01A402-5672-4FF3-A24E-F962408E66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012E55"/>
              </a:clrFrom>
              <a:clrTo>
                <a:srgbClr val="012E5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18380"/>
            <a:ext cx="2391139" cy="79222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C4A8B78-E781-48AE-9D1D-EB938BC3B537}"/>
              </a:ext>
            </a:extLst>
          </p:cNvPr>
          <p:cNvSpPr/>
          <p:nvPr userDrawn="1"/>
        </p:nvSpPr>
        <p:spPr>
          <a:xfrm>
            <a:off x="6442155" y="6437560"/>
            <a:ext cx="2550211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>
  <p:cSld name="Content with Ca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575050" y="1428739"/>
            <a:ext cx="5111750" cy="4697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11480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88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6576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216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body" idx="2"/>
          </p:nvPr>
        </p:nvSpPr>
        <p:spPr>
          <a:xfrm>
            <a:off x="457202" y="1435103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68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title"/>
          </p:nvPr>
        </p:nvSpPr>
        <p:spPr>
          <a:xfrm>
            <a:off x="2411760" y="0"/>
            <a:ext cx="657984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B47EE4-AA76-48B4-9032-8DA9AF175549}"/>
              </a:ext>
            </a:extLst>
          </p:cNvPr>
          <p:cNvSpPr/>
          <p:nvPr userDrawn="1"/>
        </p:nvSpPr>
        <p:spPr>
          <a:xfrm>
            <a:off x="32165" y="18380"/>
            <a:ext cx="2338842" cy="792229"/>
          </a:xfrm>
          <a:prstGeom prst="rect">
            <a:avLst/>
          </a:prstGeom>
          <a:solidFill>
            <a:srgbClr val="003368"/>
          </a:solidFill>
          <a:ln>
            <a:solidFill>
              <a:srgbClr val="0033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D3D136-7B4F-4C13-BC12-C7919115091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012E55"/>
              </a:clrFrom>
              <a:clrTo>
                <a:srgbClr val="012E5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18380"/>
            <a:ext cx="2391139" cy="79222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4377B8E-C9BF-4A85-87C4-5E95098C3397}"/>
              </a:ext>
            </a:extLst>
          </p:cNvPr>
          <p:cNvSpPr/>
          <p:nvPr userDrawn="1"/>
        </p:nvSpPr>
        <p:spPr>
          <a:xfrm>
            <a:off x="6442155" y="6437560"/>
            <a:ext cx="2550211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>
  <p:cSld name="Picture with Capti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>
            <a:spLocks noGrp="1"/>
          </p:cNvSpPr>
          <p:nvPr>
            <p:ph type="pic" idx="2"/>
          </p:nvPr>
        </p:nvSpPr>
        <p:spPr>
          <a:xfrm>
            <a:off x="1792288" y="1000110"/>
            <a:ext cx="5486400" cy="4214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3840"/>
              <a:buFont typeface="Arial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88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body" idx="1"/>
          </p:nvPr>
        </p:nvSpPr>
        <p:spPr>
          <a:xfrm>
            <a:off x="1792288" y="5367340"/>
            <a:ext cx="5486400" cy="804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68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/>
          </p:nvPr>
        </p:nvSpPr>
        <p:spPr>
          <a:xfrm>
            <a:off x="2411760" y="0"/>
            <a:ext cx="657984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51D94F-95FB-41BC-8841-C9DF685D8ABD}"/>
              </a:ext>
            </a:extLst>
          </p:cNvPr>
          <p:cNvSpPr/>
          <p:nvPr userDrawn="1"/>
        </p:nvSpPr>
        <p:spPr>
          <a:xfrm>
            <a:off x="32165" y="18380"/>
            <a:ext cx="2338842" cy="792229"/>
          </a:xfrm>
          <a:prstGeom prst="rect">
            <a:avLst/>
          </a:prstGeom>
          <a:solidFill>
            <a:srgbClr val="003368"/>
          </a:solidFill>
          <a:ln>
            <a:solidFill>
              <a:srgbClr val="0033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FE1C8C-BC60-44E9-BF07-851DB3CAB1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012E55"/>
              </a:clrFrom>
              <a:clrTo>
                <a:srgbClr val="012E5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18380"/>
            <a:ext cx="2391139" cy="79222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64D31CF-7189-426A-BF1D-C2946BD7BA7B}"/>
              </a:ext>
            </a:extLst>
          </p:cNvPr>
          <p:cNvSpPr/>
          <p:nvPr userDrawn="1"/>
        </p:nvSpPr>
        <p:spPr>
          <a:xfrm>
            <a:off x="6442155" y="6437560"/>
            <a:ext cx="2550211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88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656E40-E99D-4172-9284-42C4BCB32504}"/>
              </a:ext>
            </a:extLst>
          </p:cNvPr>
          <p:cNvSpPr/>
          <p:nvPr userDrawn="1"/>
        </p:nvSpPr>
        <p:spPr>
          <a:xfrm>
            <a:off x="32165" y="18380"/>
            <a:ext cx="2338842" cy="792229"/>
          </a:xfrm>
          <a:prstGeom prst="rect">
            <a:avLst/>
          </a:prstGeom>
          <a:solidFill>
            <a:srgbClr val="003368"/>
          </a:solidFill>
          <a:ln>
            <a:solidFill>
              <a:srgbClr val="0033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B56706F-03CF-4C7E-87AB-2BBCC5D297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012E55"/>
              </a:clrFrom>
              <a:clrTo>
                <a:srgbClr val="012E5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18380"/>
            <a:ext cx="2391139" cy="79222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5ED1AED-1224-491E-8F9D-88CED3F44BD4}"/>
              </a:ext>
            </a:extLst>
          </p:cNvPr>
          <p:cNvSpPr/>
          <p:nvPr userDrawn="1"/>
        </p:nvSpPr>
        <p:spPr>
          <a:xfrm>
            <a:off x="6442155" y="6437560"/>
            <a:ext cx="2550211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00336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" name="Google Shape;11;p1"/>
          <p:cNvCxnSpPr/>
          <p:nvPr/>
        </p:nvCxnSpPr>
        <p:spPr>
          <a:xfrm>
            <a:off x="0" y="6400800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003368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" name="Google Shape;12;p1" descr="The evolution starts here"/>
          <p:cNvPicPr preferRelativeResize="0"/>
          <p:nvPr/>
        </p:nvPicPr>
        <p:blipFill rotWithShape="1">
          <a:blip r:embed="rId11">
            <a:alphaModFix/>
          </a:blip>
          <a:srcRect l="1546" t="19051"/>
          <a:stretch/>
        </p:blipFill>
        <p:spPr>
          <a:xfrm>
            <a:off x="6624639" y="6525684"/>
            <a:ext cx="2292350" cy="20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"/>
          <p:cNvSpPr/>
          <p:nvPr/>
        </p:nvSpPr>
        <p:spPr>
          <a:xfrm>
            <a:off x="0" y="838200"/>
            <a:ext cx="9144000" cy="76200"/>
          </a:xfrm>
          <a:prstGeom prst="rect">
            <a:avLst/>
          </a:prstGeom>
          <a:solidFill>
            <a:srgbClr val="759FB8"/>
          </a:solidFill>
          <a:ln>
            <a:noFill/>
          </a:ln>
          <a:effectLst>
            <a:outerShdw algn="ctr" rotWithShape="0">
              <a:srgbClr val="808080">
                <a:alpha val="4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1"/>
          <p:cNvSpPr txBox="1">
            <a:spLocks noGrp="1"/>
          </p:cNvSpPr>
          <p:nvPr>
            <p:ph type="title"/>
          </p:nvPr>
        </p:nvSpPr>
        <p:spPr>
          <a:xfrm>
            <a:off x="2411415" y="0"/>
            <a:ext cx="6580187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body" idx="1"/>
          </p:nvPr>
        </p:nvSpPr>
        <p:spPr>
          <a:xfrm>
            <a:off x="457200" y="1371603"/>
            <a:ext cx="8229600" cy="4525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11480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88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6" name="Google Shape;16;p1" descr="Picture2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52402" y="107953"/>
            <a:ext cx="1774825" cy="61594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4AC41EB-C703-45C5-9431-44718A0063A0}"/>
              </a:ext>
            </a:extLst>
          </p:cNvPr>
          <p:cNvSpPr/>
          <p:nvPr userDrawn="1"/>
        </p:nvSpPr>
        <p:spPr>
          <a:xfrm>
            <a:off x="6442155" y="6437560"/>
            <a:ext cx="2550211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252FBDD-A86A-4651-8B24-BCDEAA873309}"/>
              </a:ext>
            </a:extLst>
          </p:cNvPr>
          <p:cNvSpPr/>
          <p:nvPr userDrawn="1"/>
        </p:nvSpPr>
        <p:spPr>
          <a:xfrm>
            <a:off x="32165" y="18380"/>
            <a:ext cx="2338842" cy="792229"/>
          </a:xfrm>
          <a:prstGeom prst="rect">
            <a:avLst/>
          </a:prstGeom>
          <a:solidFill>
            <a:srgbClr val="003368"/>
          </a:solidFill>
          <a:ln>
            <a:solidFill>
              <a:srgbClr val="0033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31591EF-123C-410A-A4B5-231B5D0D13FA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clrChange>
              <a:clrFrom>
                <a:srgbClr val="012E55"/>
              </a:clrFrom>
              <a:clrTo>
                <a:srgbClr val="012E5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18380"/>
            <a:ext cx="2391139" cy="792229"/>
          </a:xfrm>
          <a:prstGeom prst="rect">
            <a:avLst/>
          </a:prstGeom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om.gov.au/climate/how/newproducts/IDCmrgrids.shtml" TargetMode="External"/><Relationship Id="rId7" Type="http://schemas.openxmlformats.org/officeDocument/2006/relationships/hyperlink" Target="https://aurin.org.au/" TargetMode="External"/><Relationship Id="rId2" Type="http://schemas.openxmlformats.org/officeDocument/2006/relationships/hyperlink" Target="https://www.data.vic.gov.au/data/dataset/modified-rivers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data.vic.gov.au/" TargetMode="External"/><Relationship Id="rId5" Type="http://schemas.openxmlformats.org/officeDocument/2006/relationships/hyperlink" Target="http://www.ga.gov.au/" TargetMode="External"/><Relationship Id="rId4" Type="http://schemas.openxmlformats.org/officeDocument/2006/relationships/hyperlink" Target="https://vicroadsopendata-vicroadsmaps.opendata.arcgis.com/datasets/vicroads-declared-roads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 txBox="1">
            <a:spLocks noGrp="1"/>
          </p:cNvSpPr>
          <p:nvPr>
            <p:ph type="ctrTitle"/>
          </p:nvPr>
        </p:nvSpPr>
        <p:spPr>
          <a:xfrm>
            <a:off x="2454098" y="2133600"/>
            <a:ext cx="5232979" cy="1295400"/>
          </a:xfrm>
        </p:spPr>
        <p:txBody>
          <a:bodyPr/>
          <a:lstStyle/>
          <a:p>
            <a:pPr lvl="0" algn="ctr"/>
            <a:r>
              <a:rPr lang="en-US" sz="3200" dirty="0"/>
              <a:t>GEOM20013: WEEK 5 TUTORIAL</a:t>
            </a:r>
            <a:br>
              <a:rPr lang="en-US" sz="3200" dirty="0"/>
            </a:br>
            <a:br>
              <a:rPr lang="en-US" sz="2000" dirty="0"/>
            </a:br>
            <a:br>
              <a:rPr lang="en-US" sz="2000" dirty="0"/>
            </a:br>
            <a:endParaRPr 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D079E-03AE-40B2-9F5A-DBC631FB1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Assignment 3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020DB87-55B6-470F-A91B-03334A69DA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0034" y="935974"/>
            <a:ext cx="8143932" cy="615553"/>
          </a:xfrm>
        </p:spPr>
        <p:txBody>
          <a:bodyPr/>
          <a:lstStyle/>
          <a:p>
            <a:r>
              <a:rPr lang="en-AU" dirty="0"/>
              <a:t>Assignment 3 Overview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B509F553-1983-49AD-A540-729757CDC098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57200" y="1785930"/>
            <a:ext cx="8229600" cy="4311649"/>
          </a:xfrm>
        </p:spPr>
        <p:txBody>
          <a:bodyPr/>
          <a:lstStyle/>
          <a:p>
            <a:pPr marL="0">
              <a:spcBef>
                <a:spcPts val="0"/>
              </a:spcBef>
              <a:spcAft>
                <a:spcPts val="600"/>
              </a:spcAft>
            </a:pPr>
            <a:r>
              <a:rPr lang="en-AU" sz="2000" dirty="0"/>
              <a:t>Victorian Rail Authority (VRA) are proposing new high-speed rail. </a:t>
            </a:r>
          </a:p>
          <a:p>
            <a:pPr marL="0">
              <a:spcBef>
                <a:spcPts val="0"/>
              </a:spcBef>
              <a:spcAft>
                <a:spcPts val="600"/>
              </a:spcAft>
            </a:pPr>
            <a:r>
              <a:rPr lang="en-AU" sz="2000" dirty="0"/>
              <a:t>They have 4 proposed alignments, you have to decided </a:t>
            </a:r>
            <a:r>
              <a:rPr lang="en-AU" sz="2000" b="1" dirty="0"/>
              <a:t>the most appropriate one</a:t>
            </a:r>
            <a:r>
              <a:rPr lang="en-AU" sz="2000" dirty="0"/>
              <a:t> based on your analysis. </a:t>
            </a:r>
          </a:p>
          <a:p>
            <a:pPr marL="0">
              <a:spcBef>
                <a:spcPts val="0"/>
              </a:spcBef>
              <a:spcAft>
                <a:spcPts val="600"/>
              </a:spcAft>
            </a:pPr>
            <a:r>
              <a:rPr lang="en-AU" sz="2000" dirty="0"/>
              <a:t>There is not necessarily one correct answer, how you conduct your analysis, your justifications and quality of report are what will be marked. </a:t>
            </a:r>
          </a:p>
          <a:p>
            <a:pPr marL="0">
              <a:spcBef>
                <a:spcPts val="0"/>
              </a:spcBef>
              <a:spcAft>
                <a:spcPts val="600"/>
              </a:spcAft>
            </a:pPr>
            <a:r>
              <a:rPr lang="en-AU" sz="2000" dirty="0"/>
              <a:t>Are provided with the </a:t>
            </a:r>
            <a:r>
              <a:rPr lang="en-AU" sz="2000" b="1" dirty="0"/>
              <a:t>alignments</a:t>
            </a:r>
            <a:r>
              <a:rPr lang="en-AU" sz="2000" dirty="0"/>
              <a:t> and </a:t>
            </a:r>
            <a:r>
              <a:rPr lang="en-AU" sz="2000" b="1" dirty="0"/>
              <a:t>DEM </a:t>
            </a:r>
            <a:r>
              <a:rPr lang="en-AU" sz="2000" dirty="0"/>
              <a:t>datasets</a:t>
            </a:r>
          </a:p>
          <a:p>
            <a:pPr marL="0">
              <a:spcBef>
                <a:spcPts val="0"/>
              </a:spcBef>
              <a:spcAft>
                <a:spcPts val="600"/>
              </a:spcAft>
            </a:pPr>
            <a:endParaRPr lang="en-AU" sz="2000" dirty="0"/>
          </a:p>
          <a:p>
            <a:pPr marL="0">
              <a:spcBef>
                <a:spcPts val="0"/>
              </a:spcBef>
              <a:spcAft>
                <a:spcPts val="600"/>
              </a:spcAft>
            </a:pPr>
            <a:r>
              <a:rPr lang="en-AU" sz="2000" dirty="0"/>
              <a:t>Analysis required: </a:t>
            </a:r>
          </a:p>
          <a:p>
            <a:pPr marL="914400" lvl="2">
              <a:spcBef>
                <a:spcPts val="0"/>
              </a:spcBef>
              <a:spcAft>
                <a:spcPts val="600"/>
              </a:spcAft>
            </a:pPr>
            <a:r>
              <a:rPr lang="en-AU" sz="1800" i="1" dirty="0"/>
              <a:t>new rail cannot be built on a slope steeper than 25 degrees</a:t>
            </a:r>
          </a:p>
          <a:p>
            <a:pPr marL="914400" lvl="2">
              <a:spcBef>
                <a:spcPts val="0"/>
              </a:spcBef>
              <a:spcAft>
                <a:spcPts val="600"/>
              </a:spcAft>
            </a:pPr>
            <a:r>
              <a:rPr lang="en-AU" sz="1800" i="1" dirty="0"/>
              <a:t>track cannot follow a path prone to flooding</a:t>
            </a:r>
          </a:p>
          <a:p>
            <a:pPr marL="0">
              <a:spcBef>
                <a:spcPts val="0"/>
              </a:spcBef>
              <a:spcAft>
                <a:spcPts val="600"/>
              </a:spcAft>
            </a:pPr>
            <a:endParaRPr lang="en-AU" sz="2000" dirty="0"/>
          </a:p>
          <a:p>
            <a:pPr marL="0">
              <a:spcBef>
                <a:spcPts val="0"/>
              </a:spcBef>
              <a:spcAft>
                <a:spcPts val="600"/>
              </a:spcAft>
            </a:pPr>
            <a:endParaRPr lang="en-AU" sz="2000" dirty="0"/>
          </a:p>
          <a:p>
            <a:pPr marL="4572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62081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1F023-A31D-467D-BFE3-54BFE094E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A3: Proposed Alignments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C8AA31-505E-4A2D-860E-F38D6E3EE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477" y="1036947"/>
            <a:ext cx="6522930" cy="529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80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51D4A2B-DADA-44E9-A315-DF2BF2DFEC28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286514" y="1325375"/>
            <a:ext cx="3736846" cy="4691063"/>
          </a:xfrm>
        </p:spPr>
        <p:txBody>
          <a:bodyPr/>
          <a:lstStyle/>
          <a:p>
            <a:pPr marL="228600" indent="0"/>
            <a:r>
              <a:rPr lang="en-AU" sz="2000" b="1" dirty="0"/>
              <a:t>Additional Data Examples</a:t>
            </a:r>
            <a:endParaRPr lang="en-AU" sz="2000" dirty="0"/>
          </a:p>
          <a:p>
            <a:pPr marL="571500" indent="-342900">
              <a:buFont typeface="+mj-lt"/>
              <a:buAutoNum type="arabicPeriod"/>
            </a:pPr>
            <a:r>
              <a:rPr lang="en-AU" sz="2000" dirty="0"/>
              <a:t>Waterways</a:t>
            </a:r>
          </a:p>
          <a:p>
            <a:pPr marL="571500" indent="-342900">
              <a:buFont typeface="+mj-lt"/>
              <a:buAutoNum type="arabicPeriod"/>
            </a:pPr>
            <a:r>
              <a:rPr lang="en-AU" sz="2000" dirty="0"/>
              <a:t>Vegetation</a:t>
            </a:r>
          </a:p>
          <a:p>
            <a:pPr marL="571500" indent="-342900">
              <a:buFont typeface="+mj-lt"/>
              <a:buAutoNum type="arabicPeriod"/>
            </a:pPr>
            <a:r>
              <a:rPr lang="en-AU" sz="2000" dirty="0"/>
              <a:t>Townships</a:t>
            </a:r>
          </a:p>
          <a:p>
            <a:pPr marL="571500" indent="-342900">
              <a:buFont typeface="+mj-lt"/>
              <a:buAutoNum type="arabicPeriod"/>
            </a:pPr>
            <a:r>
              <a:rPr lang="en-AU" sz="2000" dirty="0"/>
              <a:t>Existing infrastructure</a:t>
            </a:r>
          </a:p>
          <a:p>
            <a:pPr marL="571500" indent="-342900">
              <a:buFont typeface="+mj-lt"/>
              <a:buAutoNum type="arabicPeriod"/>
            </a:pPr>
            <a:endParaRPr lang="en-AU" sz="20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04D9C9C-8077-4F97-9A4C-D03BD6C55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Additional Analysis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FF429433-8C5D-4A9F-A5B8-54ECF103A1A0}"/>
              </a:ext>
            </a:extLst>
          </p:cNvPr>
          <p:cNvSpPr txBox="1">
            <a:spLocks/>
          </p:cNvSpPr>
          <p:nvPr/>
        </p:nvSpPr>
        <p:spPr>
          <a:xfrm>
            <a:off x="4468305" y="1325375"/>
            <a:ext cx="419461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accent2"/>
              </a:buClr>
              <a:buSzPts val="168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indent="0"/>
            <a:r>
              <a:rPr lang="en-AU" sz="2000" b="1" dirty="0"/>
              <a:t>Additional Analysis Options</a:t>
            </a:r>
            <a:endParaRPr lang="en-AU" sz="2000" dirty="0"/>
          </a:p>
          <a:p>
            <a:pPr marL="571500" indent="-342900">
              <a:buFont typeface="+mj-lt"/>
              <a:buAutoNum type="arabicPeriod"/>
            </a:pPr>
            <a:r>
              <a:rPr lang="en-AU" sz="2000" dirty="0"/>
              <a:t>Flooding, water crossings</a:t>
            </a:r>
          </a:p>
          <a:p>
            <a:pPr marL="571500" indent="-342900">
              <a:buFont typeface="+mj-lt"/>
              <a:buAutoNum type="arabicPeriod"/>
            </a:pPr>
            <a:r>
              <a:rPr lang="en-AU" sz="2000" dirty="0"/>
              <a:t>Protected vegetation, vegetation clearing</a:t>
            </a:r>
          </a:p>
          <a:p>
            <a:pPr marL="571500" indent="-342900">
              <a:buFont typeface="+mj-lt"/>
              <a:buAutoNum type="arabicPeriod"/>
            </a:pPr>
            <a:r>
              <a:rPr lang="en-AU" sz="2000" dirty="0"/>
              <a:t>Potential major stops, potential for new major townships along route, property acquisitions</a:t>
            </a:r>
          </a:p>
          <a:p>
            <a:pPr marL="571500" indent="-342900">
              <a:buFont typeface="+mj-lt"/>
              <a:buAutoNum type="arabicPeriod"/>
            </a:pPr>
            <a:r>
              <a:rPr lang="en-AU" sz="2000" dirty="0"/>
              <a:t>Crossing of existing infrastructure, re-engineering of existing infrastructure</a:t>
            </a:r>
          </a:p>
        </p:txBody>
      </p:sp>
    </p:spTree>
    <p:extLst>
      <p:ext uri="{BB962C8B-B14F-4D97-AF65-F5344CB8AC3E}">
        <p14:creationId xmlns:p14="http://schemas.microsoft.com/office/powerpoint/2010/main" val="2242599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04D9C9C-8077-4F97-9A4C-D03BD6C55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Sourcing additional data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18641724-DD5E-4DF8-B5FD-C46344D18A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9829" y="1195754"/>
            <a:ext cx="8454682" cy="5134708"/>
          </a:xfrm>
        </p:spPr>
        <p:txBody>
          <a:bodyPr/>
          <a:lstStyle/>
          <a:p>
            <a:r>
              <a:rPr lang="en-AU" sz="2000" dirty="0"/>
              <a:t>Additional data examples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AU" sz="1800" dirty="0"/>
              <a:t>Rivers: </a:t>
            </a:r>
            <a:r>
              <a:rPr lang="en-AU" sz="1800" dirty="0">
                <a:hlinkClick r:id="rId2"/>
              </a:rPr>
              <a:t>https://www.data.vic.gov.au/data/dataset/modified-rivers</a:t>
            </a:r>
            <a:endParaRPr lang="en-AU" sz="1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AU" sz="1800" dirty="0"/>
              <a:t>Rainfall: </a:t>
            </a:r>
            <a:r>
              <a:rPr lang="en-AU" sz="1800" dirty="0">
                <a:hlinkClick r:id="rId3"/>
              </a:rPr>
              <a:t>http://www.bom.gov.au/climate/how/newproducts/IDCmrgrids.shtml</a:t>
            </a:r>
            <a:r>
              <a:rPr lang="en-AU" sz="1800" dirty="0"/>
              <a:t>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AU" sz="1600" dirty="0"/>
              <a:t>Data is in an ASCII format. Use the </a:t>
            </a:r>
            <a:r>
              <a:rPr lang="en-AU" sz="1600" b="1" i="1" dirty="0"/>
              <a:t>ASCII to Raster </a:t>
            </a:r>
            <a:r>
              <a:rPr lang="en-AU" sz="1600" dirty="0"/>
              <a:t>tool to convert to a raster and visualise for analysis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AU" sz="1800" dirty="0"/>
              <a:t>Roads: </a:t>
            </a:r>
            <a:r>
              <a:rPr lang="en-AU" sz="1800" dirty="0">
                <a:hlinkClick r:id="rId4"/>
              </a:rPr>
              <a:t>https://vicroadsopendata-vicroadsmaps.opendata.arcgis.com/datasets/vicroads-declared-roads</a:t>
            </a:r>
            <a:r>
              <a:rPr lang="en-AU" sz="1800" dirty="0"/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AU" sz="1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AU" sz="1800" dirty="0"/>
              <a:t>Additional data sources: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AU" sz="1600" dirty="0"/>
              <a:t>Geoscience Australia: </a:t>
            </a:r>
            <a:r>
              <a:rPr lang="en-AU" sz="1600" u="sng" dirty="0">
                <a:hlinkClick r:id="rId5"/>
              </a:rPr>
              <a:t>http://www.ga.gov.au/</a:t>
            </a:r>
            <a:endParaRPr lang="en-AU" sz="1600" u="sng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AU" sz="1600" dirty="0"/>
              <a:t>Vic Government: </a:t>
            </a:r>
            <a:r>
              <a:rPr lang="en-AU" sz="1600" u="sng" dirty="0">
                <a:hlinkClick r:id="rId6"/>
              </a:rPr>
              <a:t>https://www.data.vic.gov.au/</a:t>
            </a:r>
            <a:endParaRPr lang="en-AU" sz="1600" u="sng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AU" sz="1600" dirty="0"/>
              <a:t>AURIN: </a:t>
            </a:r>
            <a:r>
              <a:rPr lang="en-AU" sz="1600" dirty="0">
                <a:hlinkClick r:id="rId7"/>
              </a:rPr>
              <a:t>https://aurin.org.au/</a:t>
            </a:r>
            <a:endParaRPr lang="en-AU" sz="1600" dirty="0"/>
          </a:p>
          <a:p>
            <a:pPr lvl="2">
              <a:buFont typeface="Arial" panose="020B0604020202020204" pitchFamily="34" charset="0"/>
              <a:buChar char="•"/>
            </a:pPr>
            <a:endParaRPr lang="en-AU" sz="2000" dirty="0"/>
          </a:p>
          <a:p>
            <a:r>
              <a:rPr lang="en-AU" sz="2000" dirty="0"/>
              <a:t>Further resources can be found under the </a:t>
            </a:r>
            <a:r>
              <a:rPr lang="en-AU" sz="2000" b="1" dirty="0"/>
              <a:t>‘Additional Information and Resources’</a:t>
            </a:r>
            <a:r>
              <a:rPr lang="en-AU" sz="2000" dirty="0"/>
              <a:t> tab in the LMS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AU" sz="1800" dirty="0"/>
          </a:p>
        </p:txBody>
      </p:sp>
    </p:spTree>
    <p:extLst>
      <p:ext uri="{BB962C8B-B14F-4D97-AF65-F5344CB8AC3E}">
        <p14:creationId xmlns:p14="http://schemas.microsoft.com/office/powerpoint/2010/main" val="1753683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4284773-7E26-4680-A050-9153D8758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Tools Demonstration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52421C-3448-4216-9B8E-968380CC49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199" y="1371604"/>
            <a:ext cx="8377311" cy="1160582"/>
          </a:xfrm>
        </p:spPr>
        <p:txBody>
          <a:bodyPr/>
          <a:lstStyle/>
          <a:p>
            <a:r>
              <a:rPr lang="en-AU" dirty="0"/>
              <a:t>Clip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AU" dirty="0"/>
              <a:t>Alters the size of the raster to the extents of another feature and helps with reducing the processing time in further raster analysis</a:t>
            </a:r>
          </a:p>
          <a:p>
            <a:pPr marL="558800" lvl="1" indent="0">
              <a:buNone/>
            </a:pPr>
            <a:endParaRPr lang="en-AU" dirty="0"/>
          </a:p>
        </p:txBody>
      </p:sp>
      <p:pic>
        <p:nvPicPr>
          <p:cNvPr id="3" name="Picture 2" descr="A picture containing dog&#10;&#10;Description automatically generated">
            <a:extLst>
              <a:ext uri="{FF2B5EF4-FFF2-40B4-BE49-F238E27FC236}">
                <a16:creationId xmlns:a16="http://schemas.microsoft.com/office/drawing/2014/main" id="{6AE7D61D-4647-4222-80CA-202D0021B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1846" y="2901897"/>
            <a:ext cx="2755431" cy="2584499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8" name="Picture 7" descr="A close up of an animal&#10;&#10;Description automatically generated">
            <a:extLst>
              <a:ext uri="{FF2B5EF4-FFF2-40B4-BE49-F238E27FC236}">
                <a16:creationId xmlns:a16="http://schemas.microsoft.com/office/drawing/2014/main" id="{6C678DAC-8AA4-43D2-BBF5-1FEB799B9A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2761075"/>
            <a:ext cx="3771018" cy="258449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46B1C6E-6DC9-49DF-92EF-F6362BA9DE8E}"/>
              </a:ext>
            </a:extLst>
          </p:cNvPr>
          <p:cNvSpPr/>
          <p:nvPr/>
        </p:nvSpPr>
        <p:spPr>
          <a:xfrm>
            <a:off x="2166425" y="4149969"/>
            <a:ext cx="534572" cy="450166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A1B138F8-FE18-4ACB-9E15-61FBDC177A16}"/>
              </a:ext>
            </a:extLst>
          </p:cNvPr>
          <p:cNvSpPr/>
          <p:nvPr/>
        </p:nvSpPr>
        <p:spPr>
          <a:xfrm>
            <a:off x="4462539" y="3833446"/>
            <a:ext cx="906491" cy="633046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70763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4284773-7E26-4680-A050-9153D8758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Tools Demonstration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52421C-3448-4216-9B8E-968380CC49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1" y="1079664"/>
            <a:ext cx="4038600" cy="1244988"/>
          </a:xfrm>
        </p:spPr>
        <p:txBody>
          <a:bodyPr/>
          <a:lstStyle/>
          <a:p>
            <a:r>
              <a:rPr lang="en-AU" dirty="0"/>
              <a:t>Aspect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AU" dirty="0"/>
              <a:t>Determines the direction of the slope</a:t>
            </a:r>
          </a:p>
          <a:p>
            <a:pPr marL="558800" lvl="1" indent="0">
              <a:buNone/>
            </a:pPr>
            <a:endParaRPr lang="en-A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7A977B-462D-4917-995C-E202890E76A4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648199" y="1027897"/>
            <a:ext cx="4038600" cy="1624815"/>
          </a:xfrm>
        </p:spPr>
        <p:txBody>
          <a:bodyPr/>
          <a:lstStyle/>
          <a:p>
            <a:r>
              <a:rPr lang="en-AU" dirty="0"/>
              <a:t>Slope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AU" dirty="0"/>
              <a:t>Calculates the change in elevation from neighbouring cells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34A41F8E-C9A6-4195-BA06-59CF23C04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974" y="2543321"/>
            <a:ext cx="1419225" cy="1714500"/>
          </a:xfrm>
          <a:prstGeom prst="rect">
            <a:avLst/>
          </a:prstGeom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9C07D63F-3DD9-4F7B-AF8E-E04F1953F9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32" y="2483963"/>
            <a:ext cx="3128018" cy="2936507"/>
          </a:xfrm>
          <a:prstGeom prst="rect">
            <a:avLst/>
          </a:prstGeom>
        </p:spPr>
      </p:pic>
      <p:pic>
        <p:nvPicPr>
          <p:cNvPr id="10" name="Picture 9" descr="A screenshot of text&#10;&#10;Description automatically generated">
            <a:extLst>
              <a:ext uri="{FF2B5EF4-FFF2-40B4-BE49-F238E27FC236}">
                <a16:creationId xmlns:a16="http://schemas.microsoft.com/office/drawing/2014/main" id="{5792FCD8-E9CC-4647-84FA-4820601DB4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8064" y="2543321"/>
            <a:ext cx="1369304" cy="1305243"/>
          </a:xfrm>
          <a:prstGeom prst="rect">
            <a:avLst/>
          </a:prstGeom>
        </p:spPr>
      </p:pic>
      <p:pic>
        <p:nvPicPr>
          <p:cNvPr id="12" name="Picture 11" descr="A close up of a map&#10;&#10;Description automatically generated">
            <a:extLst>
              <a:ext uri="{FF2B5EF4-FFF2-40B4-BE49-F238E27FC236}">
                <a16:creationId xmlns:a16="http://schemas.microsoft.com/office/drawing/2014/main" id="{ACDC1993-B55A-4FEC-A3CE-27BD767EA6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9742" y="2543321"/>
            <a:ext cx="2953998" cy="2773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190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4284773-7E26-4680-A050-9153D8758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Tools Demonstration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52421C-3448-4216-9B8E-968380CC49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2919" y="1137140"/>
            <a:ext cx="8138161" cy="2187522"/>
          </a:xfrm>
        </p:spPr>
        <p:txBody>
          <a:bodyPr/>
          <a:lstStyle/>
          <a:p>
            <a:r>
              <a:rPr lang="en-AU" dirty="0"/>
              <a:t>Reclassify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AU" dirty="0"/>
              <a:t>Changes the values in a raster to suit the required analysis</a:t>
            </a:r>
          </a:p>
          <a:p>
            <a:r>
              <a:rPr lang="en-AU" sz="2400" dirty="0">
                <a:solidFill>
                  <a:srgbClr val="000000"/>
                </a:solidFill>
              </a:rPr>
              <a:t>Raster Calculator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AU" dirty="0">
                <a:solidFill>
                  <a:srgbClr val="000000"/>
                </a:solidFill>
              </a:rPr>
              <a:t>Executes Map Algebra expressions and outputs a raster</a:t>
            </a: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68A56CA3-CECD-49E1-9C2A-1D2D9790CE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0916" y="2923033"/>
            <a:ext cx="5022166" cy="3635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829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4284773-7E26-4680-A050-9153D8758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Further Information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52421C-3448-4216-9B8E-968380CC49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2919" y="1573238"/>
            <a:ext cx="8138161" cy="2187522"/>
          </a:xfrm>
        </p:spPr>
        <p:txBody>
          <a:bodyPr/>
          <a:lstStyle/>
          <a:p>
            <a:r>
              <a:rPr lang="en-AU" dirty="0"/>
              <a:t>Further tools and information can be found in workflow the LMS:</a:t>
            </a:r>
          </a:p>
          <a:p>
            <a:pPr marL="45720" indent="0">
              <a:buNone/>
            </a:pPr>
            <a:r>
              <a:rPr lang="en-AU" b="1" dirty="0">
                <a:solidFill>
                  <a:srgbClr val="000000"/>
                </a:solidFill>
              </a:rPr>
              <a:t>Assessment -&gt; A3 Decision Making in GIS -&gt; Workflow</a:t>
            </a:r>
          </a:p>
        </p:txBody>
      </p:sp>
    </p:spTree>
    <p:extLst>
      <p:ext uri="{BB962C8B-B14F-4D97-AF65-F5344CB8AC3E}">
        <p14:creationId xmlns:p14="http://schemas.microsoft.com/office/powerpoint/2010/main" val="2707197218"/>
      </p:ext>
    </p:extLst>
  </p:cSld>
  <p:clrMapOvr>
    <a:masterClrMapping/>
  </p:clrMapOvr>
</p:sld>
</file>

<file path=ppt/theme/theme1.xml><?xml version="1.0" encoding="utf-8"?>
<a:theme xmlns:a="http://schemas.openxmlformats.org/drawingml/2006/main" name="Unimelb">
  <a:themeElements>
    <a:clrScheme name="Blank Presentation 14">
      <a:dk1>
        <a:srgbClr val="000000"/>
      </a:dk1>
      <a:lt1>
        <a:srgbClr val="FFFFFF"/>
      </a:lt1>
      <a:dk2>
        <a:srgbClr val="FFFFFF"/>
      </a:dk2>
      <a:lt2>
        <a:srgbClr val="808080"/>
      </a:lt2>
      <a:accent1>
        <a:srgbClr val="BBE0E3"/>
      </a:accent1>
      <a:accent2>
        <a:srgbClr val="003368"/>
      </a:accent2>
      <a:accent3>
        <a:srgbClr val="FFFFFF"/>
      </a:accent3>
      <a:accent4>
        <a:srgbClr val="000000"/>
      </a:accent4>
      <a:accent5>
        <a:srgbClr val="DAEDEF"/>
      </a:accent5>
      <a:accent6>
        <a:srgbClr val="002D5E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5817</TotalTime>
  <Words>381</Words>
  <Application>Microsoft Office PowerPoint</Application>
  <PresentationFormat>On-screen Show (4:3)</PresentationFormat>
  <Paragraphs>54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Unimelb</vt:lpstr>
      <vt:lpstr>GEOM20013: WEEK 5 TUTORIAL   </vt:lpstr>
      <vt:lpstr>Assignment 3</vt:lpstr>
      <vt:lpstr>A3: Proposed Alignments</vt:lpstr>
      <vt:lpstr>Additional Analysis</vt:lpstr>
      <vt:lpstr>Sourcing additional data</vt:lpstr>
      <vt:lpstr>Tools Demonstration</vt:lpstr>
      <vt:lpstr>Tools Demonstration</vt:lpstr>
      <vt:lpstr>Tools Demonstration</vt:lpstr>
      <vt:lpstr>Further Information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Assessing and Monitoring Mountain Pine Beetle Infestation in Northern British Columbia</dc:title>
  <dc:creator>Connor Wilson</dc:creator>
  <cp:lastModifiedBy>Connor Wilson</cp:lastModifiedBy>
  <cp:revision>75</cp:revision>
  <dcterms:modified xsi:type="dcterms:W3CDTF">2020-03-29T06:30:11Z</dcterms:modified>
</cp:coreProperties>
</file>