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39589D4-4631-4078-BCEF-C08EEFFD858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76A1917-7A35-4C7E-B000-62247386B03E}"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C89BCF6D-C4D4-4689-BF24-02EEDC7F31EF}"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7A650A5-4A11-47DC-BA5D-09C3C0A31064}"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CFA4089-97F8-47BE-8019-088E66E1928F}"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9A0C665-E04D-436C-AC81-B29015D2ED54}"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DA5F77E7-1E8E-4864-BCE7-7D9A4797C609}"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1FB3407-3605-4E18-A8EA-B601D9E68DAD}"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DC47B1C0-9712-4216-9328-F82A1851954D}"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B5605AC6-4A52-49D4-98FC-4247D5AEBB79}"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31BD97E6-A616-49FA-B452-7C349AB67AD4}"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IN" sz="1200" spc="-1" strike="noStrike">
                <a:solidFill>
                  <a:schemeClr val="dk1">
                    <a:tint val="75000"/>
                  </a:schemeClr>
                </a:solidFill>
                <a:latin typeface="Calibri"/>
              </a:defRPr>
            </a:lvl1pPr>
          </a:lstStyle>
          <a:p>
            <a:pPr indent="0" algn="ctr" defTabSz="914400">
              <a:lnSpc>
                <a:spcPct val="100000"/>
              </a:lnSpc>
              <a:buNone/>
            </a:pPr>
            <a:r>
              <a:rPr b="0" lang="en-IN" sz="1200" spc="-1" strike="noStrike">
                <a:solidFill>
                  <a:schemeClr val="dk1">
                    <a:tint val="75000"/>
                  </a:schemeClr>
                </a:solidFill>
                <a:latin typeface="Calibri"/>
              </a:rPr>
              <a:t>&lt;footer&gt;</a:t>
            </a:r>
            <a:endParaRPr b="0" lang="en-IN" sz="12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p>
            <a:pPr indent="0">
              <a:buNone/>
            </a:pPr>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016360" y="1980000"/>
            <a:ext cx="9143640" cy="1175760"/>
          </a:xfrm>
          <a:prstGeom prst="rect">
            <a:avLst/>
          </a:prstGeom>
          <a:noFill/>
          <a:ln w="0">
            <a:noFill/>
          </a:ln>
        </p:spPr>
        <p:txBody>
          <a:bodyPr lIns="91440" rIns="91440" tIns="45720" bIns="45720" anchor="b">
            <a:normAutofit/>
          </a:bodyPr>
          <a:p>
            <a:pPr indent="0" algn="ctr" defTabSz="914400">
              <a:lnSpc>
                <a:spcPct val="90000"/>
              </a:lnSpc>
              <a:buNone/>
            </a:pPr>
            <a:r>
              <a:rPr b="0" lang="en-US" sz="4000" spc="-1" strike="noStrike">
                <a:solidFill>
                  <a:schemeClr val="dk1"/>
                </a:solidFill>
                <a:latin typeface="Times New Roman"/>
              </a:rPr>
              <a:t>Post Quantum Communication framework for IoT devices</a:t>
            </a:r>
            <a:endParaRPr b="0" lang="en-US" sz="4000" spc="-1" strike="noStrike">
              <a:solidFill>
                <a:schemeClr val="dk1"/>
              </a:solidFill>
              <a:latin typeface="Calibri"/>
            </a:endParaRPr>
          </a:p>
        </p:txBody>
      </p:sp>
      <p:sp>
        <p:nvSpPr>
          <p:cNvPr id="67" name="PlaceHolder 2"/>
          <p:cNvSpPr>
            <a:spLocks noGrp="1"/>
          </p:cNvSpPr>
          <p:nvPr>
            <p:ph type="subTitle"/>
          </p:nvPr>
        </p:nvSpPr>
        <p:spPr>
          <a:xfrm>
            <a:off x="720000" y="4705200"/>
            <a:ext cx="4669560" cy="1843200"/>
          </a:xfrm>
          <a:prstGeom prst="rect">
            <a:avLst/>
          </a:prstGeom>
          <a:noFill/>
          <a:ln w="0">
            <a:noFill/>
          </a:ln>
        </p:spPr>
        <p:txBody>
          <a:bodyPr lIns="91440" rIns="91440" tIns="45720" bIns="45720" anchor="t">
            <a:normAutofit fontScale="90381"/>
          </a:bodyPr>
          <a:p>
            <a:pPr indent="0" defTabSz="914400">
              <a:lnSpc>
                <a:spcPct val="90000"/>
              </a:lnSpc>
              <a:spcBef>
                <a:spcPts val="1001"/>
              </a:spcBef>
              <a:buNone/>
              <a:tabLst>
                <a:tab algn="l" pos="0"/>
              </a:tabLst>
            </a:pPr>
            <a:r>
              <a:rPr b="1" lang="en-US" sz="2000" spc="-1" strike="noStrike">
                <a:solidFill>
                  <a:schemeClr val="dk1"/>
                </a:solidFill>
                <a:latin typeface="Times New Roman"/>
              </a:rPr>
              <a:t>Team:</a:t>
            </a:r>
            <a:endParaRPr b="0" lang="en-IN" sz="2000" spc="-1" strike="noStrike">
              <a:solidFill>
                <a:srgbClr val="000000"/>
              </a:solidFill>
              <a:latin typeface="Arial"/>
            </a:endParaRPr>
          </a:p>
          <a:p>
            <a:pPr marL="457200" indent="-457200" defTabSz="914400">
              <a:lnSpc>
                <a:spcPct val="90000"/>
              </a:lnSpc>
              <a:spcBef>
                <a:spcPts val="1001"/>
              </a:spcBef>
              <a:buClr>
                <a:srgbClr val="000000"/>
              </a:buClr>
              <a:buFont typeface="Arial"/>
              <a:buAutoNum type="arabicPeriod"/>
              <a:tabLst>
                <a:tab algn="l" pos="0"/>
              </a:tabLst>
            </a:pPr>
            <a:r>
              <a:rPr b="0" lang="en-IN" sz="2000" spc="-1" strike="noStrike">
                <a:solidFill>
                  <a:schemeClr val="dk1"/>
                </a:solidFill>
                <a:latin typeface="Times New Roman"/>
              </a:rPr>
              <a:t>1MS21CS013</a:t>
            </a:r>
            <a:r>
              <a:rPr b="0" lang="en-US" sz="2000" spc="-1" strike="noStrike">
                <a:solidFill>
                  <a:schemeClr val="dk1"/>
                </a:solidFill>
                <a:latin typeface="Times New Roman"/>
              </a:rPr>
              <a:t> –</a:t>
            </a:r>
            <a:r>
              <a:rPr b="0" lang="en-IN" sz="2000" spc="-1" strike="noStrike">
                <a:solidFill>
                  <a:schemeClr val="dk1"/>
                </a:solidFill>
                <a:latin typeface="Times New Roman"/>
              </a:rPr>
              <a:t>  Amogh AN</a:t>
            </a:r>
            <a:endParaRPr b="0" lang="en-IN" sz="2000" spc="-1" strike="noStrike">
              <a:solidFill>
                <a:srgbClr val="000000"/>
              </a:solidFill>
              <a:latin typeface="Arial"/>
            </a:endParaRPr>
          </a:p>
          <a:p>
            <a:pPr marL="457200" indent="-457200" defTabSz="914400">
              <a:lnSpc>
                <a:spcPct val="90000"/>
              </a:lnSpc>
              <a:spcBef>
                <a:spcPts val="1001"/>
              </a:spcBef>
              <a:buClr>
                <a:srgbClr val="000000"/>
              </a:buClr>
              <a:buFont typeface="Arial"/>
              <a:buAutoNum type="arabicPeriod"/>
              <a:tabLst>
                <a:tab algn="l" pos="0"/>
              </a:tabLst>
            </a:pPr>
            <a:r>
              <a:rPr b="0" lang="en-IN" sz="2000" spc="-1" strike="noStrike">
                <a:solidFill>
                  <a:schemeClr val="dk1"/>
                </a:solidFill>
                <a:latin typeface="Times New Roman"/>
              </a:rPr>
              <a:t>1MS21CS027 </a:t>
            </a:r>
            <a:r>
              <a:rPr b="0" lang="en-US" sz="2000" spc="-1" strike="noStrike">
                <a:solidFill>
                  <a:schemeClr val="dk1"/>
                </a:solidFill>
                <a:latin typeface="Times New Roman"/>
              </a:rPr>
              <a:t>–</a:t>
            </a:r>
            <a:r>
              <a:rPr b="0" lang="en-IN" sz="2000" spc="-1" strike="noStrike">
                <a:solidFill>
                  <a:schemeClr val="dk1"/>
                </a:solidFill>
                <a:latin typeface="Times New Roman"/>
              </a:rPr>
              <a:t>  Archit Kumar Kiran </a:t>
            </a:r>
            <a:endParaRPr b="0" lang="en-IN" sz="2000" spc="-1" strike="noStrike">
              <a:solidFill>
                <a:srgbClr val="000000"/>
              </a:solidFill>
              <a:latin typeface="Arial"/>
            </a:endParaRPr>
          </a:p>
          <a:p>
            <a:pPr marL="457200" indent="-457200" defTabSz="914400">
              <a:lnSpc>
                <a:spcPct val="90000"/>
              </a:lnSpc>
              <a:spcBef>
                <a:spcPts val="1001"/>
              </a:spcBef>
              <a:buClr>
                <a:srgbClr val="000000"/>
              </a:buClr>
              <a:buFont typeface="Arial"/>
              <a:buAutoNum type="arabicPeriod"/>
              <a:tabLst>
                <a:tab algn="l" pos="0"/>
              </a:tabLst>
            </a:pPr>
            <a:r>
              <a:rPr b="0" lang="en-IN" sz="2000" spc="-1" strike="noStrike">
                <a:solidFill>
                  <a:schemeClr val="dk1"/>
                </a:solidFill>
                <a:latin typeface="Times New Roman"/>
              </a:rPr>
              <a:t>1MS21CS042 </a:t>
            </a:r>
            <a:r>
              <a:rPr b="0" lang="en-US" sz="2000" spc="-1" strike="noStrike">
                <a:solidFill>
                  <a:schemeClr val="dk1"/>
                </a:solidFill>
                <a:latin typeface="Times New Roman"/>
              </a:rPr>
              <a:t>–</a:t>
            </a:r>
            <a:r>
              <a:rPr b="0" lang="en-IN" sz="2000" spc="-1" strike="noStrike">
                <a:solidFill>
                  <a:schemeClr val="dk1"/>
                </a:solidFill>
                <a:latin typeface="Times New Roman"/>
              </a:rPr>
              <a:t>  Chris Biju</a:t>
            </a:r>
            <a:endParaRPr b="0" lang="en-IN" sz="2000" spc="-1" strike="noStrike">
              <a:solidFill>
                <a:srgbClr val="000000"/>
              </a:solidFill>
              <a:latin typeface="Arial"/>
            </a:endParaRPr>
          </a:p>
          <a:p>
            <a:pPr marL="457200" indent="-457200" defTabSz="914400">
              <a:lnSpc>
                <a:spcPct val="90000"/>
              </a:lnSpc>
              <a:spcBef>
                <a:spcPts val="1001"/>
              </a:spcBef>
              <a:buClr>
                <a:srgbClr val="000000"/>
              </a:buClr>
              <a:buFont typeface="Arial"/>
              <a:buAutoNum type="arabicPeriod"/>
              <a:tabLst>
                <a:tab algn="l" pos="0"/>
              </a:tabLst>
            </a:pPr>
            <a:r>
              <a:rPr b="0" lang="en-IN" sz="2000" spc="-1" strike="noStrike">
                <a:solidFill>
                  <a:schemeClr val="dk1"/>
                </a:solidFill>
                <a:latin typeface="Times New Roman"/>
              </a:rPr>
              <a:t>1MS21CS053 </a:t>
            </a:r>
            <a:r>
              <a:rPr b="0" lang="en-US" sz="2000" spc="-1" strike="noStrike">
                <a:solidFill>
                  <a:schemeClr val="dk1"/>
                </a:solidFill>
                <a:latin typeface="Times New Roman"/>
              </a:rPr>
              <a:t>–</a:t>
            </a:r>
            <a:r>
              <a:rPr b="0" lang="en-IN" sz="2000" spc="-1" strike="noStrike">
                <a:solidFill>
                  <a:schemeClr val="dk1"/>
                </a:solidFill>
                <a:latin typeface="Times New Roman"/>
              </a:rPr>
              <a:t>  Het Rutul Joshi</a:t>
            </a:r>
            <a:endParaRPr b="0" lang="en-IN" sz="2000" spc="-1" strike="noStrike">
              <a:solidFill>
                <a:srgbClr val="000000"/>
              </a:solidFill>
              <a:latin typeface="Arial"/>
            </a:endParaRPr>
          </a:p>
        </p:txBody>
      </p:sp>
      <p:pic>
        <p:nvPicPr>
          <p:cNvPr id="68" name="Picture 3" descr=""/>
          <p:cNvPicPr/>
          <p:nvPr/>
        </p:nvPicPr>
        <p:blipFill>
          <a:blip r:embed="rId1"/>
          <a:srcRect l="8661" t="25628" r="9671" b="17157"/>
          <a:stretch/>
        </p:blipFill>
        <p:spPr>
          <a:xfrm>
            <a:off x="409320" y="156600"/>
            <a:ext cx="2559960" cy="805680"/>
          </a:xfrm>
          <a:prstGeom prst="rect">
            <a:avLst/>
          </a:prstGeom>
          <a:ln w="0">
            <a:noFill/>
          </a:ln>
        </p:spPr>
      </p:pic>
      <p:sp>
        <p:nvSpPr>
          <p:cNvPr id="69" name="Subtitle 2"/>
          <p:cNvSpPr/>
          <p:nvPr/>
        </p:nvSpPr>
        <p:spPr>
          <a:xfrm>
            <a:off x="8316720" y="4705200"/>
            <a:ext cx="3281400" cy="1747080"/>
          </a:xfrm>
          <a:prstGeom prst="rect">
            <a:avLst/>
          </a:prstGeom>
          <a:noFill/>
          <a:ln w="0">
            <a:noFill/>
          </a:ln>
        </p:spPr>
        <p:style>
          <a:lnRef idx="0"/>
          <a:fillRef idx="0"/>
          <a:effectRef idx="0"/>
          <a:fontRef idx="minor"/>
        </p:style>
        <p:txBody>
          <a:bodyPr anchor="t">
            <a:normAutofit/>
          </a:bodyPr>
          <a:p>
            <a:pPr defTabSz="914400">
              <a:lnSpc>
                <a:spcPct val="90000"/>
              </a:lnSpc>
              <a:spcBef>
                <a:spcPts val="1001"/>
              </a:spcBef>
              <a:tabLst>
                <a:tab algn="l" pos="0"/>
              </a:tabLst>
            </a:pPr>
            <a:r>
              <a:rPr b="1" lang="en-US" sz="2200" spc="-1" strike="noStrike">
                <a:solidFill>
                  <a:schemeClr val="dk1"/>
                </a:solidFill>
                <a:latin typeface="Times New Roman"/>
              </a:rPr>
              <a:t>  </a:t>
            </a:r>
            <a:r>
              <a:rPr b="1" lang="en-US" sz="2200" spc="-1" strike="noStrike">
                <a:solidFill>
                  <a:schemeClr val="dk1"/>
                </a:solidFill>
                <a:latin typeface="Times New Roman"/>
              </a:rPr>
              <a:t>Guide:</a:t>
            </a:r>
            <a:endParaRPr b="0" lang="en-IN" sz="2200" spc="-1" strike="noStrike">
              <a:solidFill>
                <a:srgbClr val="000000"/>
              </a:solidFill>
              <a:latin typeface="Arial"/>
            </a:endParaRPr>
          </a:p>
          <a:p>
            <a:pPr defTabSz="914400">
              <a:lnSpc>
                <a:spcPct val="90000"/>
              </a:lnSpc>
              <a:spcBef>
                <a:spcPts val="1001"/>
              </a:spcBef>
              <a:tabLst>
                <a:tab algn="l" pos="0"/>
              </a:tabLst>
            </a:pPr>
            <a:r>
              <a:rPr b="1" lang="en-US" sz="2200" spc="-1" strike="noStrike">
                <a:solidFill>
                  <a:schemeClr val="dk1"/>
                </a:solidFill>
                <a:latin typeface="Times New Roman"/>
              </a:rPr>
              <a:t> </a:t>
            </a:r>
            <a:r>
              <a:rPr b="1" lang="en-IN" sz="2200" spc="-1" strike="noStrike">
                <a:solidFill>
                  <a:schemeClr val="dk1"/>
                </a:solidFill>
                <a:latin typeface="Times New Roman"/>
              </a:rPr>
              <a:t>   </a:t>
            </a:r>
            <a:r>
              <a:rPr b="0" lang="en-US" sz="2200" spc="-1" strike="noStrike">
                <a:solidFill>
                  <a:schemeClr val="dk1"/>
                </a:solidFill>
                <a:latin typeface="Times New Roman"/>
              </a:rPr>
              <a:t>Dr. Sangeetha V</a:t>
            </a:r>
            <a:endParaRPr b="0" lang="en-IN" sz="2200" spc="-1" strike="noStrike">
              <a:solidFill>
                <a:srgbClr val="000000"/>
              </a:solidFill>
              <a:latin typeface="Arial"/>
            </a:endParaRPr>
          </a:p>
          <a:p>
            <a:pPr defTabSz="914400">
              <a:lnSpc>
                <a:spcPct val="90000"/>
              </a:lnSpc>
              <a:spcBef>
                <a:spcPts val="1001"/>
              </a:spcBef>
              <a:tabLst>
                <a:tab algn="l" pos="0"/>
              </a:tabLst>
            </a:pPr>
            <a:r>
              <a:rPr b="0" lang="en-US" sz="2200" spc="-1" strike="noStrike">
                <a:solidFill>
                  <a:schemeClr val="dk1"/>
                </a:solidFill>
                <a:latin typeface="Times New Roman"/>
              </a:rPr>
              <a:t> </a:t>
            </a:r>
            <a:r>
              <a:rPr b="0" lang="en-IN" sz="2200" spc="-1" strike="noStrike">
                <a:solidFill>
                  <a:schemeClr val="dk1"/>
                </a:solidFill>
                <a:latin typeface="Times New Roman"/>
              </a:rPr>
              <a:t>   </a:t>
            </a:r>
            <a:r>
              <a:rPr b="0" lang="en-IN" sz="2200" spc="-1" strike="noStrike">
                <a:solidFill>
                  <a:schemeClr val="dk1"/>
                </a:solidFill>
                <a:latin typeface="Times New Roman"/>
              </a:rPr>
              <a:t>Associate Professor</a:t>
            </a:r>
            <a:endParaRPr b="0" lang="en-IN" sz="2200" spc="-1" strike="noStrike">
              <a:solidFill>
                <a:srgbClr val="000000"/>
              </a:solidFill>
              <a:latin typeface="Arial"/>
            </a:endParaRPr>
          </a:p>
          <a:p>
            <a:pPr defTabSz="914400">
              <a:lnSpc>
                <a:spcPct val="90000"/>
              </a:lnSpc>
              <a:spcBef>
                <a:spcPts val="1001"/>
              </a:spcBef>
              <a:tabLst>
                <a:tab algn="l" pos="0"/>
              </a:tabLst>
            </a:pPr>
            <a:r>
              <a:rPr b="0" lang="en-IN" sz="2200" spc="-1" strike="noStrike">
                <a:solidFill>
                  <a:schemeClr val="dk1"/>
                </a:solidFill>
                <a:latin typeface="Times New Roman"/>
              </a:rPr>
              <a:t>    </a:t>
            </a:r>
            <a:r>
              <a:rPr b="0" lang="en-IN" sz="2200" spc="-1" strike="noStrike">
                <a:solidFill>
                  <a:schemeClr val="dk1"/>
                </a:solidFill>
                <a:latin typeface="Times New Roman"/>
              </a:rPr>
              <a:t>CSE</a:t>
            </a:r>
            <a:endParaRPr b="0" lang="en-IN" sz="2200" spc="-1" strike="noStrike">
              <a:solidFill>
                <a:srgbClr val="000000"/>
              </a:solidFill>
              <a:latin typeface="Arial"/>
            </a:endParaRPr>
          </a:p>
          <a:p>
            <a:pPr defTabSz="914400">
              <a:lnSpc>
                <a:spcPct val="90000"/>
              </a:lnSpc>
              <a:spcBef>
                <a:spcPts val="1001"/>
              </a:spcBef>
              <a:tabLst>
                <a:tab algn="l" pos="0"/>
              </a:tabLst>
            </a:pPr>
            <a:endParaRPr b="0" lang="en-IN" sz="2400" spc="-1" strike="noStrike">
              <a:solidFill>
                <a:srgbClr val="000000"/>
              </a:solidFill>
              <a:latin typeface="Arial"/>
            </a:endParaRPr>
          </a:p>
        </p:txBody>
      </p:sp>
      <p:sp>
        <p:nvSpPr>
          <p:cNvPr id="70" name="TextBox 5"/>
          <p:cNvSpPr/>
          <p:nvPr/>
        </p:nvSpPr>
        <p:spPr>
          <a:xfrm>
            <a:off x="1441800" y="374400"/>
            <a:ext cx="10258200" cy="14922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pc="-1" strike="noStrike">
                <a:solidFill>
                  <a:schemeClr val="dk1"/>
                </a:solidFill>
                <a:latin typeface="Calibri"/>
              </a:rPr>
              <a:t>CS65: Mini  Project Work  - Zeroth Review Presentation</a:t>
            </a:r>
            <a:endParaRPr b="0" lang="en-IN" sz="1800" spc="-1" strike="noStrike">
              <a:solidFill>
                <a:srgbClr val="000000"/>
              </a:solidFill>
              <a:latin typeface="Arial"/>
            </a:endParaRPr>
          </a:p>
          <a:p>
            <a:pPr algn="ctr" defTabSz="914400">
              <a:lnSpc>
                <a:spcPct val="100000"/>
              </a:lnSpc>
            </a:pPr>
            <a:endParaRPr b="0" lang="en-IN" sz="1800" spc="-1" strike="noStrike">
              <a:solidFill>
                <a:srgbClr val="000000"/>
              </a:solidFill>
              <a:latin typeface="Arial"/>
            </a:endParaRPr>
          </a:p>
          <a:p>
            <a:pPr algn="ctr" defTabSz="914400">
              <a:lnSpc>
                <a:spcPct val="100000"/>
              </a:lnSpc>
              <a:tabLst>
                <a:tab algn="l" pos="0"/>
              </a:tabLst>
            </a:pPr>
            <a:r>
              <a:rPr b="1" lang="en-IN" sz="2800" spc="-1" strike="noStrike">
                <a:solidFill>
                  <a:schemeClr val="dk1"/>
                </a:solidFill>
                <a:latin typeface="Calibri"/>
              </a:rPr>
              <a:t>Department of Computer Science and Engineering </a:t>
            </a:r>
            <a:endParaRPr b="0" lang="en-IN" sz="2800" spc="-1" strike="noStrike">
              <a:solidFill>
                <a:srgbClr val="000000"/>
              </a:solidFill>
              <a:latin typeface="Arial"/>
            </a:endParaRPr>
          </a:p>
        </p:txBody>
      </p:sp>
      <p:sp>
        <p:nvSpPr>
          <p:cNvPr id="71" name="Text Box 6"/>
          <p:cNvSpPr/>
          <p:nvPr/>
        </p:nvSpPr>
        <p:spPr>
          <a:xfrm>
            <a:off x="4047480" y="5288760"/>
            <a:ext cx="406368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SRS</a:t>
            </a:r>
            <a:endParaRPr b="0" lang="en-US" sz="4400" spc="-1" strike="noStrike">
              <a:solidFill>
                <a:schemeClr val="dk1"/>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1" lang="en-US" sz="2400" spc="-1" strike="noStrike">
                <a:solidFill>
                  <a:schemeClr val="dk1"/>
                </a:solidFill>
                <a:latin typeface="Times New Roman"/>
              </a:rPr>
              <a:t>Hardware</a:t>
            </a:r>
            <a:r>
              <a:rPr b="1" lang="en-IN" sz="2400" spc="-1" strike="noStrike">
                <a:solidFill>
                  <a:schemeClr val="dk1"/>
                </a:solidFill>
                <a:latin typeface="Times New Roman"/>
              </a:rPr>
              <a:t> tools</a:t>
            </a:r>
            <a:r>
              <a:rPr b="1" lang="en-US" sz="2400" spc="-1" strike="noStrike">
                <a:solidFill>
                  <a:schemeClr val="dk1"/>
                </a:solidFill>
                <a:latin typeface="Times New Roman"/>
              </a:rPr>
              <a:t>:</a:t>
            </a:r>
            <a:r>
              <a:rPr b="0" lang="en-US" sz="2400" spc="-1" strike="noStrike">
                <a:solidFill>
                  <a:schemeClr val="dk1"/>
                </a:solidFill>
                <a:latin typeface="Times New Roman"/>
              </a:rPr>
              <a:t> Single board computers and Micro-controllers to simulate and setup a IoT Test Lab (e.g., Raspberry Pi, Arduino), sensors, actuators.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400" spc="-1" strike="noStrike">
                <a:solidFill>
                  <a:schemeClr val="dk1"/>
                </a:solidFill>
                <a:latin typeface="Times New Roman"/>
              </a:rPr>
              <a:t>Software</a:t>
            </a:r>
            <a:r>
              <a:rPr b="1" lang="en-IN" sz="2400" spc="-1" strike="noStrike">
                <a:solidFill>
                  <a:schemeClr val="dk1"/>
                </a:solidFill>
                <a:latin typeface="Times New Roman"/>
              </a:rPr>
              <a:t> tools</a:t>
            </a:r>
            <a:r>
              <a:rPr b="1" lang="en-US" sz="2400" spc="-1" strike="noStrike">
                <a:solidFill>
                  <a:schemeClr val="dk1"/>
                </a:solidFill>
                <a:latin typeface="Times New Roman"/>
              </a:rPr>
              <a:t>:</a:t>
            </a:r>
            <a:r>
              <a:rPr b="0" lang="en-US" sz="2400" spc="-1" strike="noStrike">
                <a:solidFill>
                  <a:schemeClr val="dk1"/>
                </a:solidFill>
                <a:latin typeface="Times New Roman"/>
              </a:rPr>
              <a:t> Programming languages (e.g., Python, C), cryptographic libraries (e.g., liboqs), communication protocols (e.g., MQTT, CoAP), simulation tools (e.g., Contiki, Cooja), post-quantum libraries(e.g., CRYSTALS-Kyber).</a:t>
            </a:r>
            <a:endParaRPr b="0" lang="en-US" sz="24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187D85D5-43DC-440A-909B-C0A4A71EAB4F}" type="slidenum">
              <a:t>10</a:t>
            </a:fld>
          </a:p>
        </p:txBody>
      </p:sp>
      <p:sp>
        <p:nvSpPr>
          <p:cNvPr id="6" name="PlaceHolder 5"/>
          <p:cNvSpPr>
            <a:spLocks noGrp="1"/>
          </p:cNvSpPr>
          <p:nvPr>
            <p:ph type="dt" idx="10"/>
          </p:nvPr>
        </p:nvSpPr>
        <p:spPr/>
        <p:txBody>
          <a:bodyPr/>
          <a:p>
            <a:fld id="{687A3903-E124-4C5D-B77E-73CC8C7C79EE}" type="datetime1">
              <a:rPr lang="en-IN"/>
              <a:t>26/03/2024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IN" sz="4400" spc="-1" strike="noStrike">
                <a:solidFill>
                  <a:schemeClr val="dk1"/>
                </a:solidFill>
                <a:latin typeface="Calibri Light"/>
              </a:rPr>
              <a:t>Contributions to Society</a:t>
            </a:r>
            <a:endParaRPr b="0" lang="en-US" sz="4400" spc="-1" strike="noStrike">
              <a:solidFill>
                <a:schemeClr val="dk1"/>
              </a:solidFill>
              <a:latin typeface="Calibri"/>
            </a:endParaRPr>
          </a:p>
        </p:txBody>
      </p:sp>
      <p:sp>
        <p:nvSpPr>
          <p:cNvPr id="91" name="PlaceHolder 2"/>
          <p:cNvSpPr>
            <a:spLocks noGrp="1"/>
          </p:cNvSpPr>
          <p:nvPr>
            <p:ph/>
          </p:nvPr>
        </p:nvSpPr>
        <p:spPr>
          <a:xfrm>
            <a:off x="838080" y="1451520"/>
            <a:ext cx="10515240" cy="4725360"/>
          </a:xfrm>
          <a:prstGeom prst="rect">
            <a:avLst/>
          </a:prstGeom>
          <a:noFill/>
          <a:ln w="0">
            <a:noFill/>
          </a:ln>
        </p:spPr>
        <p:txBody>
          <a:bodyPr lIns="91440" rIns="91440" tIns="45720" bIns="45720" anchor="t">
            <a:noAutofit/>
          </a:bodyPr>
          <a:p>
            <a:pPr marL="216000" indent="-216000" defTabSz="914400">
              <a:lnSpc>
                <a:spcPct val="90000"/>
              </a:lnSpc>
              <a:spcBef>
                <a:spcPts val="1001"/>
              </a:spcBef>
              <a:buClr>
                <a:srgbClr val="000000"/>
              </a:buClr>
              <a:buSzPct val="45000"/>
              <a:buFont typeface="Wingdings" charset="2"/>
              <a:buChar char=""/>
              <a:tabLst>
                <a:tab algn="l" pos="0"/>
              </a:tabLst>
            </a:pPr>
            <a:r>
              <a:rPr b="0" lang="en-US" sz="2400" spc="-1" strike="noStrike">
                <a:solidFill>
                  <a:schemeClr val="dk1"/>
                </a:solidFill>
                <a:latin typeface="Calibri"/>
              </a:rPr>
              <a:t>The project aims to address the emerging threat of quantum attacks on IoT systems by developing a robust post-quantum communication framework.</a:t>
            </a:r>
            <a:endParaRPr b="0" lang="en-US" sz="2400" spc="-1" strike="noStrike">
              <a:solidFill>
                <a:schemeClr val="dk1"/>
              </a:solidFill>
              <a:latin typeface="Calibri"/>
            </a:endParaRPr>
          </a:p>
          <a:p>
            <a:pPr marL="216000" indent="-216000" defTabSz="914400">
              <a:lnSpc>
                <a:spcPct val="90000"/>
              </a:lnSpc>
              <a:spcBef>
                <a:spcPts val="1001"/>
              </a:spcBef>
              <a:buClr>
                <a:srgbClr val="000000"/>
              </a:buClr>
              <a:buSzPct val="45000"/>
              <a:buFont typeface="Wingdings" charset="2"/>
              <a:buChar char=""/>
              <a:tabLst>
                <a:tab algn="l" pos="0"/>
              </a:tabLst>
            </a:pPr>
            <a:r>
              <a:rPr b="0" lang="en-US" sz="2400" spc="-1" strike="noStrike">
                <a:solidFill>
                  <a:schemeClr val="dk1"/>
                </a:solidFill>
                <a:latin typeface="Calibri"/>
              </a:rPr>
              <a:t>By enhancing the security and resilience of IoT devices against future quantum threats, the project will contribute to safeguarding sensitive data and ensuring the integrity and privacy of IoT deployments across various sectors, including healthcare, smart cities, and industrial automation.</a:t>
            </a:r>
            <a:endParaRPr b="0" lang="en-US" sz="2400" spc="-1" strike="noStrike">
              <a:solidFill>
                <a:schemeClr val="dk1"/>
              </a:solidFill>
              <a:latin typeface="Calibri"/>
            </a:endParaRPr>
          </a:p>
          <a:p>
            <a:pPr marL="216000" indent="-216000" defTabSz="914400">
              <a:lnSpc>
                <a:spcPct val="90000"/>
              </a:lnSpc>
              <a:spcBef>
                <a:spcPts val="1001"/>
              </a:spcBef>
              <a:buClr>
                <a:srgbClr val="000000"/>
              </a:buClr>
              <a:buSzPct val="45000"/>
              <a:buFont typeface="Wingdings" charset="2"/>
              <a:buChar char=""/>
              <a:tabLst>
                <a:tab algn="l" pos="0"/>
              </a:tabLst>
            </a:pPr>
            <a:r>
              <a:rPr b="0" lang="en-US" sz="2400" spc="-1" strike="noStrike">
                <a:solidFill>
                  <a:schemeClr val="dk1"/>
                </a:solidFill>
                <a:latin typeface="Calibri"/>
              </a:rPr>
              <a:t>A secure and reliable communication framework lays the foundation for the proliferation of IoT technologies. </a:t>
            </a:r>
            <a:endParaRPr b="0" lang="en-US" sz="24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DD2D0FA7-FB5B-4A09-810F-CD7C27454286}" type="slidenum">
              <a:t>11</a:t>
            </a:fld>
          </a:p>
        </p:txBody>
      </p:sp>
      <p:sp>
        <p:nvSpPr>
          <p:cNvPr id="6" name="PlaceHolder 5"/>
          <p:cNvSpPr>
            <a:spLocks noGrp="1"/>
          </p:cNvSpPr>
          <p:nvPr>
            <p:ph type="dt" idx="10"/>
          </p:nvPr>
        </p:nvSpPr>
        <p:spPr/>
        <p:txBody>
          <a:bodyPr/>
          <a:p>
            <a:fld id="{2D067160-0EC2-4DA8-8417-A420B88B5EEF}" type="datetime1">
              <a:rPr lang="en-IN"/>
              <a:t>26/03/2024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13860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References</a:t>
            </a:r>
            <a:endParaRPr b="0" lang="en-US" sz="4400" spc="-1" strike="noStrike">
              <a:solidFill>
                <a:schemeClr val="dk1"/>
              </a:solidFill>
              <a:latin typeface="Calibri"/>
            </a:endParaRPr>
          </a:p>
        </p:txBody>
      </p:sp>
      <p:sp>
        <p:nvSpPr>
          <p:cNvPr id="93" name="PlaceHolder 2"/>
          <p:cNvSpPr>
            <a:spLocks noGrp="1"/>
          </p:cNvSpPr>
          <p:nvPr>
            <p:ph/>
          </p:nvPr>
        </p:nvSpPr>
        <p:spPr>
          <a:xfrm>
            <a:off x="838080" y="1324080"/>
            <a:ext cx="11065680" cy="4852800"/>
          </a:xfrm>
          <a:prstGeom prst="rect">
            <a:avLst/>
          </a:prstGeom>
          <a:noFill/>
          <a:ln w="0">
            <a:noFill/>
          </a:ln>
        </p:spPr>
        <p:txBody>
          <a:bodyPr lIns="91440" rIns="91440" tIns="45720" bIns="45720" anchor="t">
            <a:normAutofit fontScale="49988" lnSpcReduction="1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A[1]Aleksandrova, E. B., Shtyrkina, A. A., &amp; Yarmak, A. V. (2020). Post-Quantum Group-Oriented authentication in IoT. Nonlinear Phenomena in Complex Systems, 23(4), 405–413. https://doi.org/10.33581/1561-4085-2020-23-4-405-413</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[2]Ashraaf, A. (2024). Analysis of Post Quantum Cryptography Algorithms concerning their applicability to IoT devices. -. https://doi.org/10.31224/3471</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[3]Coston, I., Plotnizky, E., &amp; Nojoumian, M. (2024). Comprehensive Study of IoT Vulnerabilities and Countermeasures. -. https://doi.org/10.2139/ssrn.4695812</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[4]Fernández‐Caramés, T. M. (2020). From Pre-Quantum to Post-Quantum IoT Security: A survey on Quantum-Resistant Cryptosystems for the Internet of Things. IEEE Internet of Things Journal, 7(7), 6457–6480. https://doi.org/10.1109/jiot.2019.2958788</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[5]Herbst, S., De Maio, V., &amp; Brandić, I. (2024). Streaming IoT data and the Quantum Edge: A Classic/Quantum Machine Learning use case. arXiv (Cornell University). https://doi.org/10.48550/arxiv.2402.15542</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[6]Kaushik, A., Vadlamani, L. S. S., Hussain, M. M., Sahay, M., Singh, R., Singh, A. K., Indu, S., Goswami, P., &amp; Kousik, N. G. V. (2022). Post quantum public and private key cryptography optimized for IoT security. Wireless Personal Communications, 129(2), 893–909. https://doi.org/10.1007/s11277-022-10162-w</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[7]Lee, J., Kim, D., Lee, H., Lee, Y., &amp; Cheon, J. H. (2019). RLizard: Post-Quantum Key Encapsulation Mechanism for IoT Devices. IEEE Access, 7, 2080–2091. https://doi.org/10.1109/access.2018.2884084</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[8]Liu, T., Ramachandran, G. S., &amp; Jurdak, R. (2024). Post-Quantum Cryptography for Internet of Things: A Survey on Performance and Optimization. arXiv (Cornell University). https://doi.org/10.48550/arxiv.2401.17538</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[9]Mamatha, G., Dimri, N., &amp; Sinha, R. (2024). Post-Quantum Cryptography: Securing digital communication in the Quantum Era. arXiv (Cornell University). https://doi.org/10.48550/arxiv.2403.11741</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[10]Premila, T. R., Janaki, N., Govindasamy, P., &amp; Ganesh, E. N. (2024). Cryptography using the Internet of Things. In BENTHAM SCIENCE PUBLISHERS eBooks (pp. 167–181). https://doi.org/10.2174/9789815179514124010016</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84A69ED1-3C29-47B1-AD50-8C17ACDA6472}" type="slidenum">
              <a:t>12</a:t>
            </a:fld>
          </a:p>
        </p:txBody>
      </p:sp>
      <p:sp>
        <p:nvSpPr>
          <p:cNvPr id="6" name="PlaceHolder 5"/>
          <p:cNvSpPr>
            <a:spLocks noGrp="1"/>
          </p:cNvSpPr>
          <p:nvPr>
            <p:ph type="dt" idx="10"/>
          </p:nvPr>
        </p:nvSpPr>
        <p:spPr/>
        <p:txBody>
          <a:bodyPr/>
          <a:p>
            <a:fld id="{1C4A56BF-D530-4B78-BF7F-D846FE9EC531}" type="datetime1">
              <a:rPr lang="en-IN"/>
              <a:t>26/03/2024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243792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pc="-1" strike="noStrike">
                <a:solidFill>
                  <a:schemeClr val="dk1"/>
                </a:solidFill>
                <a:latin typeface="Times New Roman"/>
              </a:rPr>
              <a:t>Thank  You</a:t>
            </a:r>
            <a:endParaRPr b="0" lang="en-US" sz="4400" spc="-1" strike="noStrike">
              <a:solidFill>
                <a:schemeClr val="dk1"/>
              </a:solidFill>
              <a:latin typeface="Calibri"/>
            </a:endParaRPr>
          </a:p>
        </p:txBody>
      </p:sp>
      <p:sp>
        <p:nvSpPr>
          <p:cNvPr id="3" name="PlaceHolder 2"/>
          <p:cNvSpPr>
            <a:spLocks noGrp="1"/>
          </p:cNvSpPr>
          <p:nvPr>
            <p:ph type="ftr" idx="11"/>
          </p:nvPr>
        </p:nvSpPr>
        <p:spPr/>
        <p:txBody>
          <a:bodyPr/>
          <a:p>
            <a:r>
              <a:t>Computer Science and Engineering</a:t>
            </a:r>
          </a:p>
        </p:txBody>
      </p:sp>
      <p:sp>
        <p:nvSpPr>
          <p:cNvPr id="4" name="PlaceHolder 3"/>
          <p:cNvSpPr>
            <a:spLocks noGrp="1"/>
          </p:cNvSpPr>
          <p:nvPr>
            <p:ph type="sldNum" idx="12"/>
          </p:nvPr>
        </p:nvSpPr>
        <p:spPr/>
        <p:txBody>
          <a:bodyPr/>
          <a:p>
            <a:fld id="{49922E87-C893-49E3-B492-D578DB48657E}" type="slidenum">
              <a:t>13</a:t>
            </a:fld>
          </a:p>
        </p:txBody>
      </p:sp>
      <p:sp>
        <p:nvSpPr>
          <p:cNvPr id="5" name="PlaceHolder 4"/>
          <p:cNvSpPr>
            <a:spLocks noGrp="1"/>
          </p:cNvSpPr>
          <p:nvPr>
            <p:ph type="dt" idx="10"/>
          </p:nvPr>
        </p:nvSpPr>
        <p:spPr/>
        <p:txBody>
          <a:bodyPr/>
          <a:p>
            <a:fld id="{BB825450-E396-4206-A8AA-6376894739C0}" type="datetime1">
              <a:rPr lang="en-IN"/>
              <a:t>26/03/2024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752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Agenda</a:t>
            </a:r>
            <a:endParaRPr b="0" lang="en-US" sz="4400" spc="-1" strike="noStrike">
              <a:solidFill>
                <a:schemeClr val="dk1"/>
              </a:solidFill>
              <a:latin typeface="Calibri"/>
            </a:endParaRPr>
          </a:p>
        </p:txBody>
      </p:sp>
      <p:sp>
        <p:nvSpPr>
          <p:cNvPr id="73" name="PlaceHolder 2"/>
          <p:cNvSpPr>
            <a:spLocks noGrp="1"/>
          </p:cNvSpPr>
          <p:nvPr>
            <p:ph/>
          </p:nvPr>
        </p:nvSpPr>
        <p:spPr>
          <a:xfrm>
            <a:off x="838080" y="1400760"/>
            <a:ext cx="11100960" cy="47757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Problem Statement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Objective &amp; Scope of the Proposed Project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Hardware &amp; Software to be used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What contribution to society would the project make?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References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08505DA8-FED3-434E-A1D5-8224D7C0BCBA}" type="slidenum">
              <a:t>2</a:t>
            </a:fld>
          </a:p>
        </p:txBody>
      </p:sp>
      <p:sp>
        <p:nvSpPr>
          <p:cNvPr id="6" name="PlaceHolder 5"/>
          <p:cNvSpPr>
            <a:spLocks noGrp="1"/>
          </p:cNvSpPr>
          <p:nvPr>
            <p:ph type="dt" idx="10"/>
          </p:nvPr>
        </p:nvSpPr>
        <p:spPr/>
        <p:txBody>
          <a:bodyPr/>
          <a:p>
            <a:fld id="{3188CDAC-3D9A-4E15-8885-B9E99A2A6B4B}" type="datetime1">
              <a:rPr lang="en-IN"/>
              <a:t>26/03/2024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69120"/>
            <a:ext cx="10515240" cy="1325160"/>
          </a:xfrm>
          <a:prstGeom prst="rect">
            <a:avLst/>
          </a:prstGeom>
          <a:noFill/>
          <a:ln w="0">
            <a:noFill/>
          </a:ln>
        </p:spPr>
        <p:txBody>
          <a:bodyPr lIns="91440" rIns="91440" tIns="45720" bIns="45720" anchor="ctr">
            <a:normAutofit/>
          </a:bodyPr>
          <a:p>
            <a:pPr indent="0" defTabSz="914400">
              <a:lnSpc>
                <a:spcPct val="90000"/>
              </a:lnSpc>
              <a:buNone/>
            </a:pPr>
            <a:r>
              <a:rPr b="1" lang="en-IN" sz="4400" spc="-1" strike="noStrike">
                <a:solidFill>
                  <a:schemeClr val="dk1"/>
                </a:solidFill>
                <a:latin typeface="Times New Roman"/>
              </a:rPr>
              <a:t>Introduction </a:t>
            </a:r>
            <a:endParaRPr b="0" lang="en-US" sz="4400" spc="-1" strike="noStrike">
              <a:solidFill>
                <a:schemeClr val="dk1"/>
              </a:solidFill>
              <a:latin typeface="Calibri"/>
            </a:endParaRPr>
          </a:p>
        </p:txBody>
      </p:sp>
      <p:sp>
        <p:nvSpPr>
          <p:cNvPr id="75" name="PlaceHolder 2"/>
          <p:cNvSpPr>
            <a:spLocks noGrp="1"/>
          </p:cNvSpPr>
          <p:nvPr>
            <p:ph/>
          </p:nvPr>
        </p:nvSpPr>
        <p:spPr>
          <a:xfrm>
            <a:off x="838080" y="1574280"/>
            <a:ext cx="10718280" cy="4781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IN" sz="2800" spc="-1" strike="noStrike">
                <a:solidFill>
                  <a:schemeClr val="dk1"/>
                </a:solidFill>
                <a:latin typeface="Times New Roman"/>
              </a:rPr>
              <a:t>What is Post-Quantum Communication for IoT Devices?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Times New Roman"/>
              </a:rPr>
              <a:t>IoT devices are essential in today’s interconnected world, but their security is a growing concern. </a:t>
            </a:r>
            <a:r>
              <a:rPr b="0" lang="en-IN" sz="2800" spc="-1" strike="noStrike">
                <a:solidFill>
                  <a:schemeClr val="dk1"/>
                </a:solidFill>
                <a:latin typeface="Times New Roman"/>
              </a:rPr>
              <a:t>Traditional cryptographic algorithms are vulnerable to attacks from quantum computers.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IN" sz="2800" spc="-1" strike="noStrike">
                <a:solidFill>
                  <a:schemeClr val="dk1"/>
                </a:solidFill>
                <a:latin typeface="Times New Roman"/>
              </a:rPr>
              <a:t> </a:t>
            </a:r>
            <a:r>
              <a:rPr b="0" lang="en-IN" sz="2800" spc="-1" strike="noStrike">
                <a:solidFill>
                  <a:schemeClr val="dk1"/>
                </a:solidFill>
                <a:latin typeface="Times New Roman"/>
              </a:rPr>
              <a:t>Post-quantum cryptographic algorithms offer a solution to secure IoT communications against future quantum threats.</a:t>
            </a:r>
            <a:endParaRPr b="0" lang="en-US" sz="2800" spc="-1" strike="noStrike">
              <a:solidFill>
                <a:schemeClr val="dk1"/>
              </a:solidFill>
              <a:latin typeface="Calibri"/>
            </a:endParaRPr>
          </a:p>
        </p:txBody>
      </p:sp>
      <p:sp>
        <p:nvSpPr>
          <p:cNvPr id="76" name="Text Box 3"/>
          <p:cNvSpPr/>
          <p:nvPr/>
        </p:nvSpPr>
        <p:spPr>
          <a:xfrm>
            <a:off x="7759080" y="5070600"/>
            <a:ext cx="406368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98874507-F0CC-4AF4-8CF0-5D60A7A929C3}" type="slidenum">
              <a:t>3</a:t>
            </a:fld>
          </a:p>
        </p:txBody>
      </p:sp>
      <p:sp>
        <p:nvSpPr>
          <p:cNvPr id="6" name="PlaceHolder 5"/>
          <p:cNvSpPr>
            <a:spLocks noGrp="1"/>
          </p:cNvSpPr>
          <p:nvPr>
            <p:ph type="dt" idx="10"/>
          </p:nvPr>
        </p:nvSpPr>
        <p:spPr/>
        <p:txBody>
          <a:bodyPr/>
          <a:p>
            <a:fld id="{2C3A44D9-341F-46FC-8E0E-430877E1BDF5}" type="datetime1">
              <a:rPr lang="en-IN"/>
              <a:t>26/03/2024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729720"/>
            <a:ext cx="10515240" cy="961200"/>
          </a:xfrm>
          <a:prstGeom prst="rect">
            <a:avLst/>
          </a:prstGeom>
          <a:noFill/>
          <a:ln w="0">
            <a:noFill/>
          </a:ln>
        </p:spPr>
        <p:txBody>
          <a:bodyPr lIns="91440" rIns="91440" tIns="45720" bIns="45720" anchor="ctr">
            <a:normAutofit/>
          </a:bodyPr>
          <a:p>
            <a:pPr indent="0" defTabSz="914400">
              <a:lnSpc>
                <a:spcPct val="90000"/>
              </a:lnSpc>
              <a:buNone/>
            </a:pPr>
            <a:r>
              <a:rPr b="1" lang="en-IN" sz="3110" spc="-1" strike="noStrike">
                <a:solidFill>
                  <a:schemeClr val="dk1"/>
                </a:solidFill>
                <a:latin typeface="Times New Roman"/>
              </a:rPr>
              <a:t>Why Post-Quantum Communication for IoT Devices?</a:t>
            </a:r>
            <a:endParaRPr b="0" lang="en-US" sz="3110" spc="-1" strike="noStrike">
              <a:solidFill>
                <a:schemeClr val="dk1"/>
              </a:solidFill>
              <a:latin typeface="Calibri"/>
            </a:endParaRPr>
          </a:p>
        </p:txBody>
      </p:sp>
      <p:sp>
        <p:nvSpPr>
          <p:cNvPr id="78" name="PlaceHolder 2"/>
          <p:cNvSpPr>
            <a:spLocks noGrp="1"/>
          </p:cNvSpPr>
          <p:nvPr>
            <p:ph/>
          </p:nvPr>
        </p:nvSpPr>
        <p:spPr>
          <a:xfrm>
            <a:off x="838080" y="1636560"/>
            <a:ext cx="10861920" cy="4540680"/>
          </a:xfrm>
          <a:prstGeom prst="rect">
            <a:avLst/>
          </a:prstGeom>
          <a:noFill/>
          <a:ln w="0">
            <a:noFill/>
          </a:ln>
        </p:spPr>
        <p:txBody>
          <a:bodyPr lIns="91440" rIns="91440" tIns="45720" bIns="45720" anchor="t">
            <a:noAutofit/>
          </a:bodyPr>
          <a:p>
            <a:pPr indent="0" defTabSz="914400">
              <a:lnSpc>
                <a:spcPct val="90000"/>
              </a:lnSpc>
              <a:spcBef>
                <a:spcPts val="1417"/>
              </a:spcBef>
              <a:buNone/>
              <a:tabLst>
                <a:tab algn="l" pos="0"/>
              </a:tabLst>
            </a:pPr>
            <a:r>
              <a:rPr b="0" lang="en-US" sz="2400" spc="-1" strike="noStrike">
                <a:solidFill>
                  <a:schemeClr val="dk1"/>
                </a:solidFill>
                <a:latin typeface="Calibri"/>
              </a:rPr>
              <a:t>1.</a:t>
            </a:r>
            <a:r>
              <a:rPr b="1" lang="en-US" sz="2400" spc="-1" strike="noStrike">
                <a:solidFill>
                  <a:schemeClr val="dk1"/>
                </a:solidFill>
                <a:latin typeface="Calibri"/>
              </a:rPr>
              <a:t>IoT Security Priority</a:t>
            </a:r>
            <a:r>
              <a:rPr b="0" lang="en-US" sz="2400" spc="-1" strike="noStrike">
                <a:solidFill>
                  <a:schemeClr val="dk1"/>
                </a:solidFill>
                <a:latin typeface="Calibri"/>
              </a:rPr>
              <a:t>: Protecting sensitive IoT data is crucial. </a:t>
            </a:r>
            <a:endParaRPr b="0" lang="en-US" sz="2400" spc="-1" strike="noStrike">
              <a:solidFill>
                <a:schemeClr val="dk1"/>
              </a:solidFill>
              <a:latin typeface="Calibri"/>
            </a:endParaRPr>
          </a:p>
          <a:p>
            <a:pPr indent="0" defTabSz="914400">
              <a:lnSpc>
                <a:spcPct val="90000"/>
              </a:lnSpc>
              <a:spcBef>
                <a:spcPts val="1417"/>
              </a:spcBef>
              <a:buNone/>
              <a:tabLst>
                <a:tab algn="l" pos="0"/>
              </a:tabLst>
            </a:pPr>
            <a:r>
              <a:rPr b="0" lang="en-US" sz="2400" spc="-1" strike="noStrike">
                <a:solidFill>
                  <a:schemeClr val="dk1"/>
                </a:solidFill>
                <a:latin typeface="Calibri"/>
              </a:rPr>
              <a:t>2.</a:t>
            </a:r>
            <a:r>
              <a:rPr b="1" lang="en-US" sz="2400" spc="-1" strike="noStrike">
                <a:solidFill>
                  <a:schemeClr val="dk1"/>
                </a:solidFill>
                <a:latin typeface="Calibri"/>
              </a:rPr>
              <a:t>Quantum Threats to Cryptography</a:t>
            </a:r>
            <a:r>
              <a:rPr b="0" lang="en-US" sz="2400" spc="-1" strike="noStrike">
                <a:solidFill>
                  <a:schemeClr val="dk1"/>
                </a:solidFill>
                <a:latin typeface="Calibri"/>
              </a:rPr>
              <a:t>: RSA and ECC face risks from quantum computing.</a:t>
            </a:r>
            <a:endParaRPr b="0" lang="en-US" sz="2400" spc="-1" strike="noStrike">
              <a:solidFill>
                <a:schemeClr val="dk1"/>
              </a:solidFill>
              <a:latin typeface="Calibri"/>
            </a:endParaRPr>
          </a:p>
          <a:p>
            <a:pPr indent="0" defTabSz="914400">
              <a:lnSpc>
                <a:spcPct val="90000"/>
              </a:lnSpc>
              <a:spcBef>
                <a:spcPts val="1417"/>
              </a:spcBef>
              <a:buNone/>
              <a:tabLst>
                <a:tab algn="l" pos="0"/>
              </a:tabLst>
            </a:pPr>
            <a:r>
              <a:rPr b="0" lang="en-US" sz="2400" spc="-1" strike="noStrike">
                <a:solidFill>
                  <a:schemeClr val="dk1"/>
                </a:solidFill>
                <a:latin typeface="Calibri"/>
              </a:rPr>
              <a:t>3.</a:t>
            </a:r>
            <a:r>
              <a:rPr b="1" lang="en-US" sz="2400" spc="-1" strike="noStrike">
                <a:solidFill>
                  <a:schemeClr val="dk1"/>
                </a:solidFill>
                <a:latin typeface="Calibri"/>
              </a:rPr>
              <a:t>Post-Quantum Security</a:t>
            </a:r>
            <a:r>
              <a:rPr b="0" lang="en-US" sz="2400" spc="-1" strike="noStrike">
                <a:solidFill>
                  <a:schemeClr val="dk1"/>
                </a:solidFill>
                <a:latin typeface="Calibri"/>
              </a:rPr>
              <a:t>: New algorithms resist quantum attacks, securing data.</a:t>
            </a:r>
            <a:endParaRPr b="0" lang="en-US" sz="2400" spc="-1" strike="noStrike">
              <a:solidFill>
                <a:schemeClr val="dk1"/>
              </a:solidFill>
              <a:latin typeface="Calibri"/>
            </a:endParaRPr>
          </a:p>
          <a:p>
            <a:pPr indent="0" defTabSz="914400">
              <a:lnSpc>
                <a:spcPct val="90000"/>
              </a:lnSpc>
              <a:spcBef>
                <a:spcPts val="1417"/>
              </a:spcBef>
              <a:buNone/>
              <a:tabLst>
                <a:tab algn="l" pos="0"/>
              </a:tabLst>
            </a:pPr>
            <a:r>
              <a:rPr b="0" lang="en-US" sz="2400" spc="-1" strike="noStrike">
                <a:solidFill>
                  <a:schemeClr val="dk1"/>
                </a:solidFill>
                <a:latin typeface="Calibri"/>
              </a:rPr>
              <a:t>4.</a:t>
            </a:r>
            <a:r>
              <a:rPr b="1" lang="en-US" sz="2400" spc="-1" strike="noStrike">
                <a:solidFill>
                  <a:schemeClr val="dk1"/>
                </a:solidFill>
                <a:latin typeface="Calibri"/>
              </a:rPr>
              <a:t>Enhancing IoT Security</a:t>
            </a:r>
            <a:r>
              <a:rPr b="0" lang="en-US" sz="2400" spc="-1" strike="noStrike">
                <a:solidFill>
                  <a:schemeClr val="dk1"/>
                </a:solidFill>
                <a:latin typeface="Calibri"/>
              </a:rPr>
              <a:t>: Vital for resource-limited IoT devices.</a:t>
            </a:r>
            <a:endParaRPr b="0" lang="en-US" sz="24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6D7F22B2-CDA9-4459-8262-03066A99D492}" type="slidenum">
              <a:t>4</a:t>
            </a:fld>
          </a:p>
        </p:txBody>
      </p:sp>
      <p:sp>
        <p:nvSpPr>
          <p:cNvPr id="6" name="PlaceHolder 5"/>
          <p:cNvSpPr>
            <a:spLocks noGrp="1"/>
          </p:cNvSpPr>
          <p:nvPr>
            <p:ph type="dt" idx="10"/>
          </p:nvPr>
        </p:nvSpPr>
        <p:spPr/>
        <p:txBody>
          <a:bodyPr/>
          <a:p>
            <a:fld id="{E18E1249-1E96-4721-91D1-40B9B8594EE1}" type="datetime1">
              <a:rPr lang="en-IN"/>
              <a:t>26/03/2024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8673120" cy="1325520"/>
          </a:xfrm>
          <a:prstGeom prst="rect">
            <a:avLst/>
          </a:prstGeom>
          <a:noFill/>
          <a:ln w="0">
            <a:noFill/>
          </a:ln>
        </p:spPr>
        <p:txBody>
          <a:bodyPr lIns="91440" rIns="91440" tIns="45720" bIns="45720" anchor="ctr">
            <a:normAutofit fontScale="85466"/>
          </a:bodyPr>
          <a:p>
            <a:pPr indent="0" defTabSz="914400">
              <a:lnSpc>
                <a:spcPct val="90000"/>
              </a:lnSpc>
              <a:buNone/>
            </a:pPr>
            <a:br>
              <a:rPr sz="4400"/>
            </a:br>
            <a:r>
              <a:rPr b="1" lang="en-US" sz="3110" spc="-1" strike="noStrike">
                <a:solidFill>
                  <a:schemeClr val="dk1"/>
                </a:solidFill>
                <a:latin typeface="Times New Roman"/>
              </a:rPr>
              <a:t>How Post-Quantum Communication Works for IoT Devices?</a:t>
            </a:r>
            <a:endParaRPr b="0" lang="en-US" sz="3110" spc="-1" strike="noStrike">
              <a:solidFill>
                <a:schemeClr val="dk1"/>
              </a:solidFill>
              <a:latin typeface="Calibri"/>
            </a:endParaRPr>
          </a:p>
        </p:txBody>
      </p:sp>
      <p:sp>
        <p:nvSpPr>
          <p:cNvPr id="80" name="PlaceHolder 2"/>
          <p:cNvSpPr>
            <a:spLocks noGrp="1"/>
          </p:cNvSpPr>
          <p:nvPr>
            <p:ph/>
          </p:nvPr>
        </p:nvSpPr>
        <p:spPr>
          <a:xfrm>
            <a:off x="838080" y="1818720"/>
            <a:ext cx="10650960" cy="4351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Post-quantum algorithms use mathematical problems believed to be hard for quantum computers. (Lattice-based and hash-function algorithms)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They replace or augment existing cryptographic protocols in IoT devices.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Implementation of these algorithms ensures secure communication channels resistant to quantum attacks, safeguarding user data and privacy.</a:t>
            </a:r>
            <a:endParaRPr b="0" lang="en-US" sz="24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0CE9B188-F600-48FC-BCBE-7D3EE491475D}" type="slidenum">
              <a:t>5</a:t>
            </a:fld>
          </a:p>
        </p:txBody>
      </p:sp>
      <p:sp>
        <p:nvSpPr>
          <p:cNvPr id="6" name="PlaceHolder 5"/>
          <p:cNvSpPr>
            <a:spLocks noGrp="1"/>
          </p:cNvSpPr>
          <p:nvPr>
            <p:ph type="dt" idx="10"/>
          </p:nvPr>
        </p:nvSpPr>
        <p:spPr/>
        <p:txBody>
          <a:bodyPr/>
          <a:p>
            <a:fld id="{05ECD471-90DB-45EF-92B2-166A9A2E513F}" type="datetime1">
              <a:rPr lang="en-IN"/>
              <a:t>26/03/2024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IN" sz="4400" spc="-1" strike="noStrike">
                <a:solidFill>
                  <a:schemeClr val="dk1"/>
                </a:solidFill>
                <a:latin typeface="Calibri Light"/>
              </a:rPr>
              <a:t>Motivation</a:t>
            </a:r>
            <a:endParaRPr b="0" lang="en-US" sz="4400" spc="-1" strike="noStrike">
              <a:solidFill>
                <a:schemeClr val="dk1"/>
              </a:solidFill>
              <a:latin typeface="Calibri"/>
            </a:endParaRPr>
          </a:p>
        </p:txBody>
      </p:sp>
      <p:sp>
        <p:nvSpPr>
          <p:cNvPr id="82" name="PlaceHolder 2"/>
          <p:cNvSpPr>
            <a:spLocks noGrp="1"/>
          </p:cNvSpPr>
          <p:nvPr>
            <p:ph/>
          </p:nvPr>
        </p:nvSpPr>
        <p:spPr>
          <a:xfrm>
            <a:off x="824760" y="158904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Future-Proof Security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IoT Growth and Vulnerabilities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Regulatory Compliances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Trust and Reliabilty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IN" sz="2800" spc="-1" strike="noStrike">
                <a:solidFill>
                  <a:schemeClr val="dk1"/>
                </a:solidFill>
                <a:latin typeface="Calibri"/>
              </a:rPr>
              <a:t>Technological Innovation</a:t>
            </a: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43F1CE9E-14F1-4C0D-A92D-6DE56D654E12}" type="slidenum">
              <a:t>6</a:t>
            </a:fld>
          </a:p>
        </p:txBody>
      </p:sp>
      <p:sp>
        <p:nvSpPr>
          <p:cNvPr id="6" name="PlaceHolder 5"/>
          <p:cNvSpPr>
            <a:spLocks noGrp="1"/>
          </p:cNvSpPr>
          <p:nvPr>
            <p:ph type="dt" idx="10"/>
          </p:nvPr>
        </p:nvSpPr>
        <p:spPr/>
        <p:txBody>
          <a:bodyPr/>
          <a:p>
            <a:fld id="{4504BBB6-91F9-4B51-B047-FD3781137A9D}" type="datetime1">
              <a:rPr lang="en-IN"/>
              <a:t>26/03/2024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8640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Problem Statement</a:t>
            </a:r>
            <a:endParaRPr b="0" lang="en-US" sz="4400" spc="-1" strike="noStrike">
              <a:solidFill>
                <a:schemeClr val="dk1"/>
              </a:solidFill>
              <a:latin typeface="Calibri"/>
            </a:endParaRPr>
          </a:p>
        </p:txBody>
      </p:sp>
      <p:sp>
        <p:nvSpPr>
          <p:cNvPr id="84" name="PlaceHolder 2"/>
          <p:cNvSpPr>
            <a:spLocks noGrp="1"/>
          </p:cNvSpPr>
          <p:nvPr>
            <p:ph/>
          </p:nvPr>
        </p:nvSpPr>
        <p:spPr>
          <a:xfrm>
            <a:off x="838080" y="1411560"/>
            <a:ext cx="10681920" cy="4765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Current Methodology</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IN" sz="2400" spc="-1" strike="noStrike">
                <a:solidFill>
                  <a:schemeClr val="dk1"/>
                </a:solidFill>
                <a:latin typeface="Times New Roman"/>
              </a:rPr>
              <a:t>Most IoT devices currently use traditional cryptographic algorithms such as RSA and ECC for securing communication</a:t>
            </a:r>
            <a:r>
              <a:rPr b="0" lang="en-IN" sz="2800" spc="-1" strike="noStrike">
                <a:solidFill>
                  <a:schemeClr val="dk1"/>
                </a:solidFill>
                <a:latin typeface="Times New Roman"/>
              </a:rPr>
              <a: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1" lang="en-US" sz="2800" spc="-1" strike="noStrike">
                <a:solidFill>
                  <a:schemeClr val="dk1"/>
                </a:solidFill>
                <a:latin typeface="Times New Roman"/>
              </a:rPr>
              <a:t>Proposed Methodology</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IN" sz="2400" spc="-1" strike="noStrike">
                <a:solidFill>
                  <a:schemeClr val="dk1"/>
                </a:solidFill>
                <a:latin typeface="Times New Roman"/>
              </a:rPr>
              <a:t>To develop a communication framework using quantum-safe algorithms and also to ensure optimisation for the IoT device infrastructure.</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E22606BE-16C4-47D8-8F58-FA1FD1BC5731}" type="slidenum">
              <a:t>7</a:t>
            </a:fld>
          </a:p>
        </p:txBody>
      </p:sp>
      <p:sp>
        <p:nvSpPr>
          <p:cNvPr id="6" name="PlaceHolder 5"/>
          <p:cNvSpPr>
            <a:spLocks noGrp="1"/>
          </p:cNvSpPr>
          <p:nvPr>
            <p:ph type="dt" idx="10"/>
          </p:nvPr>
        </p:nvSpPr>
        <p:spPr/>
        <p:txBody>
          <a:bodyPr/>
          <a:p>
            <a:fld id="{BCC0381F-6101-4BC4-8DD9-D92769C2B24C}" type="datetime1">
              <a:rPr lang="en-IN"/>
              <a:t>26/03/2024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tretch/>
        </p:blipFill>
        <p:spPr>
          <a:xfrm>
            <a:off x="3780000" y="193680"/>
            <a:ext cx="5295600" cy="6286320"/>
          </a:xfrm>
          <a:prstGeom prst="rect">
            <a:avLst/>
          </a:prstGeom>
          <a:ln w="0">
            <a:noFill/>
          </a:ln>
        </p:spPr>
      </p:pic>
      <p:sp>
        <p:nvSpPr>
          <p:cNvPr id="2" name="PlaceHolder 1"/>
          <p:cNvSpPr>
            <a:spLocks noGrp="1"/>
          </p:cNvSpPr>
          <p:nvPr>
            <p:ph type="ftr" idx="11"/>
          </p:nvPr>
        </p:nvSpPr>
        <p:spPr/>
        <p:txBody>
          <a:bodyPr/>
          <a:p>
            <a:r>
              <a:t>Computer Science and Engineering</a:t>
            </a:r>
          </a:p>
        </p:txBody>
      </p:sp>
      <p:sp>
        <p:nvSpPr>
          <p:cNvPr id="3" name="PlaceHolder 2"/>
          <p:cNvSpPr>
            <a:spLocks noGrp="1"/>
          </p:cNvSpPr>
          <p:nvPr>
            <p:ph type="sldNum" idx="12"/>
          </p:nvPr>
        </p:nvSpPr>
        <p:spPr/>
        <p:txBody>
          <a:bodyPr/>
          <a:p>
            <a:fld id="{5A58D01F-65F1-46FF-AE19-ADEB2402D385}" type="slidenum">
              <a:t>8</a:t>
            </a:fld>
          </a:p>
        </p:txBody>
      </p:sp>
      <p:sp>
        <p:nvSpPr>
          <p:cNvPr id="4" name="PlaceHolder 3"/>
          <p:cNvSpPr>
            <a:spLocks noGrp="1"/>
          </p:cNvSpPr>
          <p:nvPr>
            <p:ph type="dt" idx="10"/>
          </p:nvPr>
        </p:nvSpPr>
        <p:spPr/>
        <p:txBody>
          <a:bodyPr/>
          <a:p>
            <a:fld id="{AEB7FD38-D472-4364-BA81-6560B591E0C3}" type="datetime1">
              <a:rPr lang="en-IN"/>
              <a:t>26/03/2024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Project Objectives</a:t>
            </a:r>
            <a:endParaRPr b="0" lang="en-US" sz="4400" spc="-1" strike="noStrike">
              <a:solidFill>
                <a:schemeClr val="dk1"/>
              </a:solidFill>
              <a:latin typeface="Calibri"/>
            </a:endParaRPr>
          </a:p>
        </p:txBody>
      </p:sp>
      <p:sp>
        <p:nvSpPr>
          <p:cNvPr id="87" name="PlaceHolder 2"/>
          <p:cNvSpPr>
            <a:spLocks noGrp="1"/>
          </p:cNvSpPr>
          <p:nvPr>
            <p:ph/>
          </p:nvPr>
        </p:nvSpPr>
        <p:spPr>
          <a:xfrm>
            <a:off x="799920" y="157212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Develop a robust and secure post-quantum communication framework suitable for resource-constrained IoT devices.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To integrate the framework into existing IoT infrastructures to enhance security, hardware re-usability and resilience.</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Implement and evaluate the performance and security of the framework against various threats including quantum based attacks.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Optimize the communication framework for efficiency, responsiveness, and compatibility with diverse IoT devices, platforms, and communication protocols</a:t>
            </a:r>
            <a:r>
              <a:rPr b="0" lang="en-IN" sz="2400" spc="-1" strike="noStrike">
                <a:solidFill>
                  <a:schemeClr val="dk1"/>
                </a:solidFill>
                <a:latin typeface="Calibri"/>
              </a:rPr>
              <a:t>.</a:t>
            </a:r>
            <a:endParaRPr b="0" lang="en-US" sz="2400" spc="-1" strike="noStrike">
              <a:solidFill>
                <a:schemeClr val="dk1"/>
              </a:solidFill>
              <a:latin typeface="Calibri"/>
            </a:endParaRPr>
          </a:p>
        </p:txBody>
      </p:sp>
      <p:sp>
        <p:nvSpPr>
          <p:cNvPr id="4" name="PlaceHolder 3"/>
          <p:cNvSpPr>
            <a:spLocks noGrp="1"/>
          </p:cNvSpPr>
          <p:nvPr>
            <p:ph type="ftr" idx="11"/>
          </p:nvPr>
        </p:nvSpPr>
        <p:spPr/>
        <p:txBody>
          <a:bodyPr/>
          <a:p>
            <a:r>
              <a:t>Computer Science and Engineering</a:t>
            </a:r>
          </a:p>
        </p:txBody>
      </p:sp>
      <p:sp>
        <p:nvSpPr>
          <p:cNvPr id="5" name="PlaceHolder 4"/>
          <p:cNvSpPr>
            <a:spLocks noGrp="1"/>
          </p:cNvSpPr>
          <p:nvPr>
            <p:ph type="sldNum" idx="12"/>
          </p:nvPr>
        </p:nvSpPr>
        <p:spPr/>
        <p:txBody>
          <a:bodyPr/>
          <a:p>
            <a:fld id="{6A7A64E4-FF0D-438E-976A-110EC8CD64E7}" type="slidenum">
              <a:t>9</a:t>
            </a:fld>
          </a:p>
        </p:txBody>
      </p:sp>
      <p:sp>
        <p:nvSpPr>
          <p:cNvPr id="6" name="PlaceHolder 5"/>
          <p:cNvSpPr>
            <a:spLocks noGrp="1"/>
          </p:cNvSpPr>
          <p:nvPr>
            <p:ph type="dt" idx="10"/>
          </p:nvPr>
        </p:nvSpPr>
        <p:spPr/>
        <p:txBody>
          <a:bodyPr/>
          <a:p>
            <a:fld id="{52B6719B-8222-4350-8323-0C883847CA03}" type="datetime1">
              <a:rPr lang="en-IN"/>
              <a:t>26/03/2024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LibreOffice/24.2.1.2$Linux_X86_64 LibreOffice_project/420$Build-2</Application>
  <AppVersion>15.0000</AppVersion>
  <Words>6061</Words>
  <Paragraphs>167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2021-06-26T05:03:00Z</dcterms:created>
  <dc:creator>PC-PS</dc:creator>
  <dc:description/>
  <dc:language>en-IN</dc:language>
  <cp:lastModifiedBy/>
  <dcterms:modified xsi:type="dcterms:W3CDTF">2024-03-26T23:04:03Z</dcterms:modified>
  <cp:revision>31</cp:revision>
  <dc:subject/>
  <dc:title>&lt;&lt;Project Title&gt;&gt;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43C351600ABF480BAD8F2C5371B798B7_13</vt:lpwstr>
  </property>
  <property fmtid="{D5CDD505-2E9C-101B-9397-08002B2CF9AE}" pid="3" name="KSOProductBuildVer">
    <vt:lpwstr>1033-12.2.0.13489</vt:lpwstr>
  </property>
  <property fmtid="{D5CDD505-2E9C-101B-9397-08002B2CF9AE}" pid="4" name="PresentationFormat">
    <vt:lpwstr>Widescreen</vt:lpwstr>
  </property>
  <property fmtid="{D5CDD505-2E9C-101B-9397-08002B2CF9AE}" pid="5" name="Slides">
    <vt:i4>12</vt:i4>
  </property>
</Properties>
</file>