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3"/>
    <p:sldId id="257" r:id="rId4"/>
    <p:sldId id="260" r:id="rId5"/>
    <p:sldId id="274" r:id="rId6"/>
    <p:sldId id="275" r:id="rId7"/>
    <p:sldId id="276" r:id="rId8"/>
    <p:sldId id="261" r:id="rId9"/>
    <p:sldId id="269" r:id="rId10"/>
    <p:sldId id="271" r:id="rId11"/>
    <p:sldId id="278" r:id="rId12"/>
    <p:sldId id="262" r:id="rId13"/>
    <p:sldId id="268" r:id="rId14"/>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8" d="100"/>
          <a:sy n="68" d="100"/>
        </p:scale>
        <p:origin x="61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29E41BB0-4897-48CC-8EC5-F9DA82F383BE}" type="datetimeFigureOut">
              <a:rPr lang="en-IN" smtClean="0"/>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816BABC-7EAB-4FD8-AB56-DD3D098BACE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D3B230-5526-4408-9234-66F8A1EB23B3}"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0B20ECD6-410B-4FF1-9407-D5FA6D5B05AF}"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1BAF8D-E502-42CB-ADBD-0D736E73FA39}"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F418EB3-7650-4F76-91DF-95E37DFFC68D}"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C786413E-1781-49E4-B5B5-DF3016F76767}"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EFEC1CE4-3AE4-49B6-9F50-AB5F87F31274}" type="datetime1">
              <a:rPr lang="en-IN" smtClean="0"/>
            </a:fld>
            <a:endParaRPr lang="en-IN"/>
          </a:p>
        </p:txBody>
      </p:sp>
      <p:sp>
        <p:nvSpPr>
          <p:cNvPr id="6" name="Footer Placeholder 5"/>
          <p:cNvSpPr>
            <a:spLocks noGrp="1"/>
          </p:cNvSpPr>
          <p:nvPr>
            <p:ph type="ftr" sz="quarter" idx="11"/>
          </p:nvPr>
        </p:nvSpPr>
        <p:spPr/>
        <p:txBody>
          <a:bodyPr/>
          <a:lstStyle/>
          <a:p>
            <a:r>
              <a:rPr lang="en-IN" smtClean="0"/>
              <a:t>Computer Science and Engineering</a:t>
            </a:r>
            <a:endParaRPr lang="en-IN"/>
          </a:p>
        </p:txBody>
      </p:sp>
      <p:sp>
        <p:nvSpPr>
          <p:cNvPr id="7" name="Slide Number Placeholder 6"/>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F738BC85-6679-4B0A-BC58-0A99CE1B29DE}" type="datetime1">
              <a:rPr lang="en-IN" smtClean="0"/>
            </a:fld>
            <a:endParaRPr lang="en-IN"/>
          </a:p>
        </p:txBody>
      </p:sp>
      <p:sp>
        <p:nvSpPr>
          <p:cNvPr id="8" name="Footer Placeholder 7"/>
          <p:cNvSpPr>
            <a:spLocks noGrp="1"/>
          </p:cNvSpPr>
          <p:nvPr>
            <p:ph type="ftr" sz="quarter" idx="11"/>
          </p:nvPr>
        </p:nvSpPr>
        <p:spPr/>
        <p:txBody>
          <a:bodyPr/>
          <a:lstStyle/>
          <a:p>
            <a:r>
              <a:rPr lang="en-IN" smtClean="0"/>
              <a:t>Computer Science and Engineering</a:t>
            </a:r>
            <a:endParaRPr lang="en-IN"/>
          </a:p>
        </p:txBody>
      </p:sp>
      <p:sp>
        <p:nvSpPr>
          <p:cNvPr id="9" name="Slide Number Placeholder 8"/>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B86AFC-2606-4685-8C54-0A178173850A}" type="datetime1">
              <a:rPr lang="en-IN" smtClean="0"/>
            </a:fld>
            <a:endParaRPr lang="en-IN"/>
          </a:p>
        </p:txBody>
      </p:sp>
      <p:sp>
        <p:nvSpPr>
          <p:cNvPr id="4" name="Footer Placeholder 3"/>
          <p:cNvSpPr>
            <a:spLocks noGrp="1"/>
          </p:cNvSpPr>
          <p:nvPr>
            <p:ph type="ftr" sz="quarter" idx="11"/>
          </p:nvPr>
        </p:nvSpPr>
        <p:spPr/>
        <p:txBody>
          <a:bodyPr/>
          <a:lstStyle/>
          <a:p>
            <a:r>
              <a:rPr lang="en-IN" smtClean="0"/>
              <a:t>Computer Science and Engineering</a:t>
            </a:r>
            <a:endParaRPr lang="en-IN"/>
          </a:p>
        </p:txBody>
      </p:sp>
      <p:sp>
        <p:nvSpPr>
          <p:cNvPr id="5" name="Slide Number Placeholder 4"/>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F48C1-1309-4D9A-ABAF-B8296A6A9BBD}" type="datetime1">
              <a:rPr lang="en-IN" smtClean="0"/>
            </a:fld>
            <a:endParaRPr lang="en-IN"/>
          </a:p>
        </p:txBody>
      </p:sp>
      <p:sp>
        <p:nvSpPr>
          <p:cNvPr id="3" name="Footer Placeholder 2"/>
          <p:cNvSpPr>
            <a:spLocks noGrp="1"/>
          </p:cNvSpPr>
          <p:nvPr>
            <p:ph type="ftr" sz="quarter" idx="11"/>
          </p:nvPr>
        </p:nvSpPr>
        <p:spPr/>
        <p:txBody>
          <a:bodyPr/>
          <a:lstStyle/>
          <a:p>
            <a:r>
              <a:rPr lang="en-IN" smtClean="0"/>
              <a:t>Computer Science and Engineering</a:t>
            </a:r>
            <a:endParaRPr lang="en-IN"/>
          </a:p>
        </p:txBody>
      </p:sp>
      <p:sp>
        <p:nvSpPr>
          <p:cNvPr id="4" name="Slide Number Placeholder 3"/>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767527C-EFF2-43F9-8E52-96D9F1B3931C}" type="datetime1">
              <a:rPr lang="en-IN" smtClean="0"/>
            </a:fld>
            <a:endParaRPr lang="en-IN"/>
          </a:p>
        </p:txBody>
      </p:sp>
      <p:sp>
        <p:nvSpPr>
          <p:cNvPr id="6" name="Footer Placeholder 5"/>
          <p:cNvSpPr>
            <a:spLocks noGrp="1"/>
          </p:cNvSpPr>
          <p:nvPr>
            <p:ph type="ftr" sz="quarter" idx="11"/>
          </p:nvPr>
        </p:nvSpPr>
        <p:spPr/>
        <p:txBody>
          <a:bodyPr/>
          <a:lstStyle/>
          <a:p>
            <a:r>
              <a:rPr lang="en-IN" smtClean="0"/>
              <a:t>Computer Science and Engineering</a:t>
            </a:r>
            <a:endParaRPr lang="en-IN"/>
          </a:p>
        </p:txBody>
      </p:sp>
      <p:sp>
        <p:nvSpPr>
          <p:cNvPr id="7" name="Slide Number Placeholder 6"/>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6F4A0A9-34D0-4C62-9C5E-A076F273D0CC}" type="datetime1">
              <a:rPr lang="en-IN" smtClean="0"/>
            </a:fld>
            <a:endParaRPr lang="en-IN"/>
          </a:p>
        </p:txBody>
      </p:sp>
      <p:sp>
        <p:nvSpPr>
          <p:cNvPr id="6" name="Footer Placeholder 5"/>
          <p:cNvSpPr>
            <a:spLocks noGrp="1"/>
          </p:cNvSpPr>
          <p:nvPr>
            <p:ph type="ftr" sz="quarter" idx="11"/>
          </p:nvPr>
        </p:nvSpPr>
        <p:spPr/>
        <p:txBody>
          <a:bodyPr/>
          <a:lstStyle/>
          <a:p>
            <a:r>
              <a:rPr lang="en-IN" smtClean="0"/>
              <a:t>Computer Science and Engineering</a:t>
            </a:r>
            <a:endParaRPr lang="en-IN"/>
          </a:p>
        </p:txBody>
      </p:sp>
      <p:sp>
        <p:nvSpPr>
          <p:cNvPr id="7" name="Slide Number Placeholder 6"/>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AD51C-C4FB-4B69-9C84-8B4CA79584AD}"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Computer Science and Engineering</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8A91E-90FF-4DB7-82DB-2B5E6E93D1F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463" y="1750348"/>
            <a:ext cx="9144000" cy="117606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Post Quantum Communication framework for IoT devices</a:t>
            </a:r>
            <a:endParaRPr lang="en-US" sz="4000" dirty="0" smtClean="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4195" y="4705350"/>
            <a:ext cx="4669790" cy="1843405"/>
          </a:xfrm>
        </p:spPr>
        <p:txBody>
          <a:bodyPr>
            <a:normAutofit lnSpcReduction="20000"/>
          </a:bodyPr>
          <a:lstStyle/>
          <a:p>
            <a:pPr algn="l"/>
            <a:r>
              <a:rPr lang="en-US" sz="2000" b="1" dirty="0" smtClean="0">
                <a:latin typeface="Times New Roman" panose="02020603050405020304" pitchFamily="18" charset="0"/>
                <a:cs typeface="Times New Roman" panose="02020603050405020304" pitchFamily="18" charset="0"/>
              </a:rPr>
              <a:t>Team:</a:t>
            </a:r>
            <a:endParaRPr lang="en-US" sz="2000" b="1" dirty="0" smtClean="0">
              <a:latin typeface="Times New Roman" panose="02020603050405020304" pitchFamily="18" charset="0"/>
              <a:cs typeface="Times New Roman" panose="02020603050405020304" pitchFamily="18" charset="0"/>
            </a:endParaRPr>
          </a:p>
          <a:p>
            <a:pPr marL="457200" indent="-457200" algn="l">
              <a:buAutoNum type="arabicPeriod"/>
            </a:pPr>
            <a:r>
              <a:rPr lang="en-IN" altLang="en-US" sz="2000" dirty="0" smtClean="0">
                <a:latin typeface="Times New Roman" panose="02020603050405020304" pitchFamily="18" charset="0"/>
                <a:cs typeface="Times New Roman" panose="02020603050405020304" pitchFamily="18" charset="0"/>
              </a:rPr>
              <a:t>1MS21CS013</a:t>
            </a:r>
            <a:r>
              <a:rPr lang="en-US" sz="2000" dirty="0" smtClean="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  Amogh AN</a:t>
            </a:r>
            <a:endParaRPr lang="en-US" altLang="en-US" sz="2000" dirty="0" smtClean="0">
              <a:latin typeface="Times New Roman" panose="02020603050405020304" pitchFamily="18" charset="0"/>
              <a:cs typeface="Times New Roman" panose="02020603050405020304" pitchFamily="18" charset="0"/>
            </a:endParaRPr>
          </a:p>
          <a:p>
            <a:pPr marL="457200" indent="-457200" algn="l">
              <a:buAutoNum type="arabicPeriod"/>
            </a:pPr>
            <a:r>
              <a:rPr lang="en-IN" altLang="en-US" sz="2000" dirty="0" smtClean="0">
                <a:latin typeface="Times New Roman" panose="02020603050405020304" pitchFamily="18" charset="0"/>
                <a:cs typeface="Times New Roman" panose="02020603050405020304" pitchFamily="18" charset="0"/>
              </a:rPr>
              <a:t>1MS21CS027 </a:t>
            </a:r>
            <a:r>
              <a:rPr lang="en-US" sz="2000" dirty="0" smtClean="0">
                <a:latin typeface="Times New Roman" panose="02020603050405020304" pitchFamily="18" charset="0"/>
                <a:cs typeface="Times New Roman" panose="02020603050405020304" pitchFamily="18" charset="0"/>
                <a:sym typeface="+mn-ea"/>
              </a:rPr>
              <a:t>–</a:t>
            </a:r>
            <a:r>
              <a:rPr lang="en-IN" altLang="en-US" sz="2000" dirty="0" smtClean="0">
                <a:latin typeface="Times New Roman" panose="02020603050405020304" pitchFamily="18" charset="0"/>
                <a:cs typeface="Times New Roman" panose="02020603050405020304" pitchFamily="18" charset="0"/>
                <a:sym typeface="+mn-ea"/>
              </a:rPr>
              <a:t>  Archit Kumar Kiran</a:t>
            </a:r>
            <a:r>
              <a:rPr lang="en-IN" altLang="en-US" sz="200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457200" indent="-457200" algn="l">
              <a:buAutoNum type="arabicPeriod"/>
            </a:pPr>
            <a:r>
              <a:rPr lang="en-IN" sz="2000" dirty="0">
                <a:latin typeface="Times New Roman" panose="02020603050405020304" pitchFamily="18" charset="0"/>
                <a:cs typeface="Times New Roman" panose="02020603050405020304" pitchFamily="18" charset="0"/>
              </a:rPr>
              <a:t>1MS21CS042 </a:t>
            </a:r>
            <a:r>
              <a:rPr lang="en-US" sz="2000" dirty="0" smtClean="0">
                <a:latin typeface="Times New Roman" panose="02020603050405020304" pitchFamily="18" charset="0"/>
                <a:cs typeface="Times New Roman" panose="02020603050405020304" pitchFamily="18" charset="0"/>
                <a:sym typeface="+mn-ea"/>
              </a:rPr>
              <a:t>–</a:t>
            </a:r>
            <a:r>
              <a:rPr lang="en-IN" altLang="en-US" sz="2000" dirty="0" smtClean="0">
                <a:latin typeface="Times New Roman" panose="02020603050405020304" pitchFamily="18" charset="0"/>
                <a:cs typeface="Times New Roman" panose="02020603050405020304" pitchFamily="18" charset="0"/>
                <a:sym typeface="+mn-ea"/>
              </a:rPr>
              <a:t>  Chris Biju</a:t>
            </a:r>
            <a:endParaRPr lang="en-IN" altLang="en-US" sz="2000" dirty="0" smtClean="0">
              <a:latin typeface="Times New Roman" panose="02020603050405020304" pitchFamily="18" charset="0"/>
              <a:cs typeface="Times New Roman" panose="02020603050405020304" pitchFamily="18" charset="0"/>
              <a:sym typeface="+mn-ea"/>
            </a:endParaRPr>
          </a:p>
          <a:p>
            <a:pPr marL="457200" indent="-457200" algn="l">
              <a:buAutoNum type="arabicPeriod"/>
            </a:pPr>
            <a:r>
              <a:rPr lang="en-IN" altLang="en-US" sz="2000" dirty="0" smtClean="0">
                <a:latin typeface="Times New Roman" panose="02020603050405020304" pitchFamily="18" charset="0"/>
                <a:cs typeface="Times New Roman" panose="02020603050405020304" pitchFamily="18" charset="0"/>
                <a:sym typeface="+mn-ea"/>
              </a:rPr>
              <a:t>1MS21CS053 </a:t>
            </a:r>
            <a:r>
              <a:rPr lang="en-US" sz="2000" dirty="0" smtClean="0">
                <a:latin typeface="Times New Roman" panose="02020603050405020304" pitchFamily="18" charset="0"/>
                <a:cs typeface="Times New Roman" panose="02020603050405020304" pitchFamily="18" charset="0"/>
                <a:sym typeface="+mn-ea"/>
              </a:rPr>
              <a:t>–</a:t>
            </a:r>
            <a:r>
              <a:rPr lang="en-IN" altLang="en-US" sz="2000" dirty="0" smtClean="0">
                <a:latin typeface="Times New Roman" panose="02020603050405020304" pitchFamily="18" charset="0"/>
                <a:cs typeface="Times New Roman" panose="02020603050405020304" pitchFamily="18" charset="0"/>
                <a:sym typeface="+mn-ea"/>
              </a:rPr>
              <a:t>  Het Rutul Joshi</a:t>
            </a:r>
            <a:endParaRPr lang="en-IN" altLang="en-US" sz="2000" dirty="0" smtClean="0">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l="8666" t="25628" r="9668" b="17165"/>
          <a:stretch>
            <a:fillRect/>
          </a:stretch>
        </p:blipFill>
        <p:spPr>
          <a:xfrm>
            <a:off x="409303" y="156754"/>
            <a:ext cx="2560320" cy="806145"/>
          </a:xfrm>
          <a:prstGeom prst="rect">
            <a:avLst/>
          </a:prstGeom>
        </p:spPr>
      </p:pic>
      <p:sp>
        <p:nvSpPr>
          <p:cNvPr id="5" name="Subtitle 2"/>
          <p:cNvSpPr txBox="1"/>
          <p:nvPr/>
        </p:nvSpPr>
        <p:spPr>
          <a:xfrm>
            <a:off x="8316595" y="4705350"/>
            <a:ext cx="3281680" cy="17475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smtClean="0">
                <a:latin typeface="Times New Roman" panose="02020603050405020304" pitchFamily="18" charset="0"/>
                <a:cs typeface="Times New Roman" panose="02020603050405020304" pitchFamily="18" charset="0"/>
              </a:rPr>
              <a:t>Guide:</a:t>
            </a:r>
            <a:endParaRPr lang="en-US" sz="2200" b="1" dirty="0" smtClean="0">
              <a:latin typeface="Times New Roman" panose="02020603050405020304" pitchFamily="18" charset="0"/>
              <a:cs typeface="Times New Roman" panose="02020603050405020304" pitchFamily="18" charset="0"/>
            </a:endParaRPr>
          </a:p>
          <a:p>
            <a:pPr algn="l"/>
            <a:r>
              <a:rPr lang="en-US" sz="2200" b="1" dirty="0" smtClean="0">
                <a:latin typeface="Times New Roman" panose="02020603050405020304" pitchFamily="18" charset="0"/>
                <a:cs typeface="Times New Roman" panose="02020603050405020304" pitchFamily="18" charset="0"/>
              </a:rPr>
              <a:t> </a:t>
            </a:r>
            <a:r>
              <a:rPr lang="en-IN" alt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Dr. Sangeetha V</a:t>
            </a:r>
            <a:endParaRPr lang="en-US" sz="2200" dirty="0" smtClean="0">
              <a:latin typeface="Times New Roman" panose="02020603050405020304" pitchFamily="18" charset="0"/>
              <a:cs typeface="Times New Roman" panose="02020603050405020304" pitchFamily="18" charset="0"/>
            </a:endParaRPr>
          </a:p>
          <a:p>
            <a:pPr algn="l"/>
            <a:r>
              <a:rPr lang="en-US" sz="2200" dirty="0" smtClean="0">
                <a:latin typeface="Times New Roman" panose="02020603050405020304" pitchFamily="18" charset="0"/>
                <a:cs typeface="Times New Roman" panose="02020603050405020304" pitchFamily="18" charset="0"/>
              </a:rPr>
              <a:t> </a:t>
            </a:r>
            <a:r>
              <a:rPr lang="en-IN" altLang="en-US" sz="2200" dirty="0" smtClean="0">
                <a:latin typeface="Times New Roman" panose="02020603050405020304" pitchFamily="18" charset="0"/>
                <a:cs typeface="Times New Roman" panose="02020603050405020304" pitchFamily="18" charset="0"/>
              </a:rPr>
              <a:t>   Associate Professor</a:t>
            </a:r>
            <a:endParaRPr lang="en-US" sz="2200" dirty="0" smtClean="0">
              <a:latin typeface="Times New Roman" panose="02020603050405020304" pitchFamily="18" charset="0"/>
              <a:cs typeface="Times New Roman" panose="02020603050405020304" pitchFamily="18" charset="0"/>
            </a:endParaRPr>
          </a:p>
          <a:p>
            <a:pPr algn="l"/>
            <a:r>
              <a:rPr lang="en-IN" altLang="en-US" sz="2200" dirty="0" smtClean="0">
                <a:latin typeface="Times New Roman" panose="02020603050405020304" pitchFamily="18" charset="0"/>
                <a:cs typeface="Times New Roman" panose="02020603050405020304" pitchFamily="18" charset="0"/>
              </a:rPr>
              <a:t>    CSE</a:t>
            </a:r>
            <a:endParaRPr lang="en-US" sz="2200" dirty="0" smtClean="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33303" y="374545"/>
            <a:ext cx="10258697" cy="1076325"/>
          </a:xfrm>
          <a:prstGeom prst="rect">
            <a:avLst/>
          </a:prstGeom>
          <a:noFill/>
        </p:spPr>
        <p:txBody>
          <a:bodyPr wrap="square" rtlCol="0">
            <a:spAutoFit/>
          </a:bodyPr>
          <a:lstStyle/>
          <a:p>
            <a:pPr algn="ctr"/>
            <a:r>
              <a:rPr lang="en-IN" dirty="0" smtClean="0"/>
              <a:t>CS65: Mini  </a:t>
            </a:r>
            <a:r>
              <a:rPr lang="en-IN" dirty="0" smtClean="0"/>
              <a:t>Project Work  - Zeroth Review Presentation</a:t>
            </a:r>
            <a:endParaRPr lang="en-IN" dirty="0" smtClean="0"/>
          </a:p>
          <a:p>
            <a:pPr algn="ctr"/>
            <a:endParaRPr lang="en-IN" dirty="0" smtClean="0"/>
          </a:p>
          <a:p>
            <a:pPr indent="457200" algn="ctr"/>
            <a:r>
              <a:rPr lang="en-IN" sz="2800" b="1" dirty="0" smtClean="0"/>
              <a:t>Department of Computer Science and Engineering </a:t>
            </a:r>
            <a:endParaRPr lang="en-IN" sz="2800" b="1" dirty="0"/>
          </a:p>
        </p:txBody>
      </p:sp>
      <p:sp>
        <p:nvSpPr>
          <p:cNvPr id="7" name="Text Box 6"/>
          <p:cNvSpPr txBox="1"/>
          <p:nvPr/>
        </p:nvSpPr>
        <p:spPr>
          <a:xfrm>
            <a:off x="4047490" y="5288915"/>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Contributions to Society</a:t>
            </a:r>
            <a:endParaRPr lang="en-IN" altLang="en-US" b="1"/>
          </a:p>
        </p:txBody>
      </p:sp>
      <p:sp>
        <p:nvSpPr>
          <p:cNvPr id="3" name="Content Placeholder 2"/>
          <p:cNvSpPr>
            <a:spLocks noGrp="1"/>
          </p:cNvSpPr>
          <p:nvPr>
            <p:ph idx="1"/>
          </p:nvPr>
        </p:nvSpPr>
        <p:spPr>
          <a:xfrm>
            <a:off x="838200" y="1451610"/>
            <a:ext cx="10515600" cy="4725670"/>
          </a:xfrm>
        </p:spPr>
        <p:txBody>
          <a:bodyPr/>
          <a:p>
            <a:pPr marL="0" indent="0">
              <a:buNone/>
            </a:pPr>
            <a:r>
              <a:rPr lang="en-US"/>
              <a:t>The project aims to address the emerging threat of quantum attacks on IoT systems by developing a robust post-quantum communication framework.</a:t>
            </a:r>
            <a:endParaRPr lang="en-US"/>
          </a:p>
          <a:p>
            <a:pPr marL="0" indent="0">
              <a:buNone/>
            </a:pPr>
            <a:r>
              <a:rPr lang="en-US"/>
              <a:t>By enhancing the security and resilience of IoT devices against future quantum threats, the project will contribute to safeguarding sensitive data and ensuring the integrity and privacy of IoT deployments across various sectors, including healthcare, smart cities, and industrial automation.</a:t>
            </a:r>
            <a:endParaRPr lang="en-US"/>
          </a:p>
          <a:p>
            <a:pPr marL="0" indent="0">
              <a:buNone/>
            </a:pPr>
            <a:r>
              <a:rPr lang="en-US"/>
              <a:t>A secure and reliable communication framework lays the foundation for the proliferation of IoT technologies. </a:t>
            </a:r>
            <a:endParaRPr lang="en-US"/>
          </a:p>
        </p:txBody>
      </p:sp>
      <p:sp>
        <p:nvSpPr>
          <p:cNvPr id="4" name="Date Placeholder 3"/>
          <p:cNvSpPr>
            <a:spLocks noGrp="1"/>
          </p:cNvSpPr>
          <p:nvPr>
            <p:ph type="dt" sz="half" idx="10"/>
          </p:nvPr>
        </p:nvSpPr>
        <p:spPr/>
        <p:txBody>
          <a:bodyPr/>
          <a:p>
            <a:fld id="{CF418EB3-7650-4F76-91DF-95E37DFFC68D}" type="datetime1">
              <a:rPr lang="en-IN" smtClean="0"/>
            </a:fld>
            <a:endParaRPr lang="en-IN"/>
          </a:p>
        </p:txBody>
      </p:sp>
      <p:sp>
        <p:nvSpPr>
          <p:cNvPr id="5" name="Footer Placeholder 4"/>
          <p:cNvSpPr>
            <a:spLocks noGrp="1"/>
          </p:cNvSpPr>
          <p:nvPr>
            <p:ph type="ftr" sz="quarter" idx="11"/>
          </p:nvPr>
        </p:nvSpPr>
        <p:spPr/>
        <p:txBody>
          <a:bodyPr/>
          <a:p>
            <a:r>
              <a:rPr lang="en-IN" smtClean="0"/>
              <a:t>Computer Science and Engineering</a:t>
            </a:r>
            <a:endParaRPr lang="en-IN"/>
          </a:p>
        </p:txBody>
      </p:sp>
      <p:sp>
        <p:nvSpPr>
          <p:cNvPr id="6" name="Slide Number Placeholder 5"/>
          <p:cNvSpPr>
            <a:spLocks noGrp="1"/>
          </p:cNvSpPr>
          <p:nvPr>
            <p:ph type="sldNum" sz="quarter" idx="12"/>
          </p:nvPr>
        </p:nvSpPr>
        <p:spPr/>
        <p:txBody>
          <a:bodyPr/>
          <a:p>
            <a:fld id="{94A8A91E-90FF-4DB7-82DB-2B5E6E93D1F8}"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2"/>
            <a:ext cx="10515600" cy="1325563"/>
          </a:xfrm>
        </p:spPr>
        <p:txBody>
          <a:bodyPr/>
          <a:lstStyle/>
          <a:p>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3975"/>
            <a:ext cx="11066145" cy="4853305"/>
          </a:xfrm>
        </p:spPr>
        <p:txBody>
          <a:bodyPr>
            <a:normAutofit fontScale="40000"/>
          </a:bodyPr>
          <a:lstStyle/>
          <a:p>
            <a:r>
              <a:rPr lang="en-US" dirty="0" smtClean="0">
                <a:latin typeface="Times New Roman" panose="02020603050405020304" pitchFamily="18" charset="0"/>
                <a:cs typeface="Times New Roman" panose="02020603050405020304" pitchFamily="18" charset="0"/>
                <a:sym typeface="+mn-ea"/>
              </a:rPr>
              <a:t>A[1]Aleksandrova, E. B., Shtyrkina, A. A., &amp; Yarmak, A. V. (2020). Post-Quantum Group-Oriented authentication in IoT. Nonlinear Phenomena in Complex Systems, 23(4), 405–413. https://doi.org/10.33581/1561-4085-2020-23-4-405-413</a:t>
            </a:r>
            <a:endParaRPr lang="en-US" dirty="0" smtClean="0">
              <a:latin typeface="Times New Roman" panose="02020603050405020304" pitchFamily="18" charset="0"/>
              <a:cs typeface="Times New Roman" panose="02020603050405020304" pitchFamily="18" charset="0"/>
              <a:sym typeface="+mn-ea"/>
            </a:endParaRPr>
          </a:p>
          <a:p>
            <a:r>
              <a:rPr lang="en-US" dirty="0" smtClean="0">
                <a:latin typeface="Times New Roman" panose="02020603050405020304" pitchFamily="18" charset="0"/>
                <a:cs typeface="Times New Roman" panose="02020603050405020304" pitchFamily="18" charset="0"/>
              </a:rPr>
              <a:t>[2]Ashraaf, A. (2024). Analysis of Post Quantum Cryptography Algorithms concerning their applicability to IoT devices. -. https://doi.org/10.31224/3471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[3]Coston, I., Plotnizky, E., &amp; Nojoumian, M. (2024). Comprehensive Study of IoT Vulnerabilities and Countermeasures. -. https://doi.org/10.2139/ssrn.4695812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[4]Fernández‐Caramés, T. M. (2020). From Pre-Quantum to Post-Quantum IoT Security: A survey on Quantum-Resistant Cryptosystems for the Internet of Things. IEEE Internet of Things Journal, 7(7), 6457–6480. https://doi.org/10.1109/jiot.2019.2958788</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[5]Herbst, S., De Maio, V., &amp; Brandić, I. (2024). Streaming IoT data and the Quantum Edge: A Classic/Quantum Machine Learning use case. arXiv (Cornell University). https://doi.org/10.48550/arxiv.2402.15542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[6]Kaushik, A., Vadlamani, L. S. S., Hussain, M. M., Sahay, M., Singh, R., Singh, A. K., Indu, S., Goswami, P., &amp; Kousik, N. G. V. (2022). Post quantum public and private key cryptography optimized for IoT security. Wireless Personal Communications, 129(2), 893–909. https://doi.org/10.1007/s11277-022-10162-w</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[7]Lee, J., Kim, D., Lee, H., Lee, Y., &amp; Cheon, J. H. (2019). RLizard: Post-Quantum Key Encapsulation Mechanism for IoT Devices. IEEE Access, 7, 2080–2091. https://doi.org/10.1109/access.2018.2884084</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[8]Liu, T., Ramachandran, G. S., &amp; Jurdak, R. (2024). Post-Quantum Cryptography for Internet of Things: A Survey on Performance and Optimization. arXiv (Cornell University). https://doi.org/10.48550/arxiv.2401.17538</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[9]Mamatha, G., Dimri, N., &amp; Sinha, R. (2024). Post-Quantum Cryptography: Securing digital communication in the Quantum Era. arXiv (Cornell University). https://doi.org/10.48550/arxiv.2403.11741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[10]Premila, T. R., Janaki, N., Govindasamy, P., &amp; Ganesh, E. N. (2024). Cryptography using the Internet of Things. In BENTHAM SCIENCE PUBLISHERS eBooks (pp. 167–181). https://doi.org/10.2174/9789815179514124010016</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E390A33-6B12-430D-AE68-862356A20E7F}" type="datetime1">
              <a:rPr lang="en-IN" smtClean="0"/>
            </a:fld>
            <a:endParaRPr lang="en-IN"/>
          </a:p>
        </p:txBody>
      </p:sp>
      <p:sp>
        <p:nvSpPr>
          <p:cNvPr id="8" name="Footer Placeholder 7"/>
          <p:cNvSpPr>
            <a:spLocks noGrp="1"/>
          </p:cNvSpPr>
          <p:nvPr>
            <p:ph type="ftr" sz="quarter" idx="11"/>
          </p:nvPr>
        </p:nvSpPr>
        <p:spPr/>
        <p:txBody>
          <a:bodyPr/>
          <a:lstStyle/>
          <a:p>
            <a:r>
              <a:rPr lang="en-IN" smtClean="0"/>
              <a:t>Computer Science and Engineering</a:t>
            </a:r>
            <a:endParaRPr lang="en-IN"/>
          </a:p>
        </p:txBody>
      </p:sp>
      <p:sp>
        <p:nvSpPr>
          <p:cNvPr id="9" name="Slide Number Placeholder 8"/>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776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D5D2B6C-1E6F-4878-8BCA-4FE1E22A9381}" type="datetime1">
              <a:rPr lang="en-IN" smtClean="0"/>
            </a:fld>
            <a:endParaRPr lang="en-IN"/>
          </a:p>
        </p:txBody>
      </p:sp>
      <p:sp>
        <p:nvSpPr>
          <p:cNvPr id="6" name="Footer Placeholder 5"/>
          <p:cNvSpPr>
            <a:spLocks noGrp="1"/>
          </p:cNvSpPr>
          <p:nvPr>
            <p:ph type="ftr" sz="quarter" idx="11"/>
          </p:nvPr>
        </p:nvSpPr>
        <p:spPr/>
        <p:txBody>
          <a:bodyPr/>
          <a:lstStyle/>
          <a:p>
            <a:r>
              <a:rPr lang="en-IN" smtClean="0"/>
              <a:t>Computer Science and Engineering</a:t>
            </a:r>
            <a:endParaRPr lang="en-IN"/>
          </a:p>
        </p:txBody>
      </p:sp>
      <p:sp>
        <p:nvSpPr>
          <p:cNvPr id="8" name="Slide Number Placeholder 7"/>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133"/>
            <a:ext cx="10515600" cy="1325563"/>
          </a:xfrm>
        </p:spPr>
        <p:txBody>
          <a:bodyPr/>
          <a:lstStyle/>
          <a:p>
            <a:r>
              <a:rPr lang="en-US" b="1" dirty="0" smtClean="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00696"/>
            <a:ext cx="11101251" cy="4776267"/>
          </a:xfrm>
        </p:spPr>
        <p:txBody>
          <a:bodyPr>
            <a:normAutofit/>
          </a:bodyPr>
          <a:lstStyle/>
          <a:p>
            <a:r>
              <a:rPr lang="en-US" b="1" dirty="0" smtClean="0"/>
              <a:t>Problem </a:t>
            </a:r>
            <a:r>
              <a:rPr lang="en-US" b="1" dirty="0"/>
              <a:t>Statement  </a:t>
            </a:r>
            <a:endParaRPr lang="en-US" b="1" dirty="0"/>
          </a:p>
          <a:p>
            <a:r>
              <a:rPr lang="en-US" b="1" dirty="0" smtClean="0"/>
              <a:t>Objective </a:t>
            </a:r>
            <a:r>
              <a:rPr lang="en-US" b="1" dirty="0"/>
              <a:t>&amp; Scope of the Proposed Project</a:t>
            </a:r>
            <a:endParaRPr lang="en-IN" dirty="0"/>
          </a:p>
          <a:p>
            <a:r>
              <a:rPr lang="en-US" b="1" dirty="0" smtClean="0"/>
              <a:t>Hardware </a:t>
            </a:r>
            <a:r>
              <a:rPr lang="en-US" b="1" dirty="0"/>
              <a:t>&amp; Software to be used </a:t>
            </a:r>
            <a:endParaRPr lang="en-IN" dirty="0"/>
          </a:p>
          <a:p>
            <a:r>
              <a:rPr lang="en-US" b="1" dirty="0" smtClean="0"/>
              <a:t>What </a:t>
            </a:r>
            <a:r>
              <a:rPr lang="en-US" b="1" dirty="0"/>
              <a:t>contribution to society would the project make? </a:t>
            </a:r>
            <a:endParaRPr lang="en-IN" dirty="0"/>
          </a:p>
          <a:p>
            <a:r>
              <a:rPr lang="en-US" b="1" dirty="0"/>
              <a:t>References</a:t>
            </a:r>
            <a:endParaRPr lang="en-IN" dirty="0"/>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E0B29C1-B8B8-4C95-8B2A-DC5438CB7B9F}" type="datetime1">
              <a:rPr lang="en-IN" smtClean="0"/>
            </a:fld>
            <a:endParaRPr lang="en-IN"/>
          </a:p>
        </p:txBody>
      </p:sp>
      <p:sp>
        <p:nvSpPr>
          <p:cNvPr id="8" name="Footer Placeholder 7"/>
          <p:cNvSpPr>
            <a:spLocks noGrp="1"/>
          </p:cNvSpPr>
          <p:nvPr>
            <p:ph type="ftr" sz="quarter" idx="11"/>
          </p:nvPr>
        </p:nvSpPr>
        <p:spPr/>
        <p:txBody>
          <a:bodyPr/>
          <a:lstStyle/>
          <a:p>
            <a:r>
              <a:rPr lang="en-IN" smtClean="0"/>
              <a:t>Computer Science and Engineering</a:t>
            </a:r>
            <a:endParaRPr lang="en-IN"/>
          </a:p>
        </p:txBody>
      </p:sp>
      <p:sp>
        <p:nvSpPr>
          <p:cNvPr id="9" name="Slide Number Placeholder 8"/>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34"/>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Introduction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4165"/>
            <a:ext cx="10718800" cy="4782185"/>
          </a:xfrm>
        </p:spPr>
        <p:txBody>
          <a:bodyPr/>
          <a:lstStyle/>
          <a:p>
            <a:pPr marL="0" indent="0">
              <a:buNone/>
            </a:pPr>
            <a:r>
              <a:rPr lang="en-IN" b="1" dirty="0">
                <a:latin typeface="Times New Roman" panose="02020603050405020304" pitchFamily="18" charset="0"/>
                <a:cs typeface="Times New Roman" panose="02020603050405020304" pitchFamily="18" charset="0"/>
                <a:sym typeface="+mn-ea"/>
              </a:rPr>
              <a:t>What is Post-Quantum Communication for IoT Devices?</a:t>
            </a:r>
            <a:endParaRPr lang="en-IN" b="1" dirty="0">
              <a:latin typeface="Times New Roman" panose="02020603050405020304" pitchFamily="18" charset="0"/>
              <a:cs typeface="Times New Roman" panose="02020603050405020304" pitchFamily="18" charset="0"/>
              <a:sym typeface="+mn-ea"/>
            </a:endParaRPr>
          </a:p>
          <a:p>
            <a:r>
              <a:rPr lang="en-US" dirty="0" smtClean="0">
                <a:latin typeface="Times New Roman" panose="02020603050405020304" pitchFamily="18" charset="0"/>
                <a:cs typeface="Times New Roman" panose="02020603050405020304" pitchFamily="18" charset="0"/>
              </a:rPr>
              <a:t>IoT devices are essential in today’s interconnected world, but their security is a growing concern.</a:t>
            </a:r>
            <a:r>
              <a:rPr lang="en-IN" dirty="0">
                <a:latin typeface="Times New Roman" panose="02020603050405020304" pitchFamily="18" charset="0"/>
                <a:cs typeface="Times New Roman" panose="02020603050405020304" pitchFamily="18" charset="0"/>
              </a:rPr>
              <a:t>Traditional cryptographic algorithms are vulnerable to attacks from quantum computers.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Post-quantum cryptographic algorithms offer a solution to secure IoT communications against future quantum threats.</a:t>
            </a: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525D392-E6CE-4A78-BADB-DF5474926C0B}" type="datetime1">
              <a:rPr lang="en-IN" smtClean="0"/>
            </a:fld>
            <a:endParaRPr lang="en-IN"/>
          </a:p>
        </p:txBody>
      </p:sp>
      <p:sp>
        <p:nvSpPr>
          <p:cNvPr id="8" name="Footer Placeholder 7"/>
          <p:cNvSpPr>
            <a:spLocks noGrp="1"/>
          </p:cNvSpPr>
          <p:nvPr>
            <p:ph type="ftr" sz="quarter" idx="11"/>
          </p:nvPr>
        </p:nvSpPr>
        <p:spPr/>
        <p:txBody>
          <a:bodyPr/>
          <a:lstStyle/>
          <a:p>
            <a:r>
              <a:rPr lang="en-IN" smtClean="0"/>
              <a:t>Computer Science and Engineering</a:t>
            </a:r>
            <a:endParaRPr lang="en-IN"/>
          </a:p>
        </p:txBody>
      </p:sp>
      <p:sp>
        <p:nvSpPr>
          <p:cNvPr id="9" name="Slide Number Placeholder 8"/>
          <p:cNvSpPr>
            <a:spLocks noGrp="1"/>
          </p:cNvSpPr>
          <p:nvPr>
            <p:ph type="sldNum" sz="quarter" idx="12"/>
          </p:nvPr>
        </p:nvSpPr>
        <p:spPr/>
        <p:txBody>
          <a:bodyPr/>
          <a:lstStyle/>
          <a:p>
            <a:fld id="{94A8A91E-90FF-4DB7-82DB-2B5E6E93D1F8}" type="slidenum">
              <a:rPr lang="en-IN" smtClean="0"/>
            </a:fld>
            <a:endParaRPr lang="en-IN"/>
          </a:p>
        </p:txBody>
      </p:sp>
      <p:sp>
        <p:nvSpPr>
          <p:cNvPr id="4" name="Text Box 3"/>
          <p:cNvSpPr txBox="1"/>
          <p:nvPr/>
        </p:nvSpPr>
        <p:spPr>
          <a:xfrm>
            <a:off x="7759065" y="5070475"/>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9615"/>
            <a:ext cx="10515600" cy="961390"/>
          </a:xfrm>
        </p:spPr>
        <p:txBody>
          <a:bodyPr>
            <a:normAutofit/>
          </a:bodyPr>
          <a:p>
            <a:r>
              <a:rPr lang="en-IN" sz="3110" b="1" dirty="0">
                <a:latin typeface="Times New Roman" panose="02020603050405020304" pitchFamily="18" charset="0"/>
                <a:cs typeface="Times New Roman" panose="02020603050405020304" pitchFamily="18" charset="0"/>
                <a:sym typeface="+mn-ea"/>
              </a:rPr>
              <a:t>Why Post-Quantum Communication for IoT Devices?</a:t>
            </a:r>
            <a:endParaRPr lang="en-US" sz="3110"/>
          </a:p>
        </p:txBody>
      </p:sp>
      <p:sp>
        <p:nvSpPr>
          <p:cNvPr id="3" name="Content Placeholder 2"/>
          <p:cNvSpPr>
            <a:spLocks noGrp="1"/>
          </p:cNvSpPr>
          <p:nvPr>
            <p:ph idx="1"/>
          </p:nvPr>
        </p:nvSpPr>
        <p:spPr>
          <a:xfrm>
            <a:off x="838200" y="1636395"/>
            <a:ext cx="9790430" cy="4540885"/>
          </a:xfrm>
        </p:spPr>
        <p:txBody>
          <a:bodyPr/>
          <a:p>
            <a:pPr marL="0" indent="0">
              <a:buNone/>
            </a:pPr>
            <a:r>
              <a:rPr lang="en-US"/>
              <a:t>•</a:t>
            </a:r>
            <a:r>
              <a:rPr lang="en-IN" altLang="en-US"/>
              <a:t> </a:t>
            </a:r>
            <a:r>
              <a:rPr lang="en-US"/>
              <a:t>Security of IoT devices is critical due to the sensitive data they handle.</a:t>
            </a:r>
            <a:endParaRPr lang="en-US"/>
          </a:p>
          <a:p>
            <a:pPr marL="0" indent="0">
              <a:buNone/>
            </a:pPr>
            <a:r>
              <a:rPr lang="en-US"/>
              <a:t>•</a:t>
            </a:r>
            <a:r>
              <a:rPr lang="en-IN" altLang="en-US"/>
              <a:t> </a:t>
            </a:r>
            <a:r>
              <a:rPr lang="en-US"/>
              <a:t>Traditional algorithms like RSA and ECC are at risk of being compromised by quantum computers.</a:t>
            </a:r>
            <a:endParaRPr lang="en-US"/>
          </a:p>
          <a:p>
            <a:pPr marL="0" indent="0">
              <a:buNone/>
            </a:pPr>
            <a:r>
              <a:rPr lang="en-US"/>
              <a:t>•</a:t>
            </a:r>
            <a:r>
              <a:rPr lang="en-IN" altLang="en-US"/>
              <a:t> </a:t>
            </a:r>
            <a:r>
              <a:rPr lang="en-US"/>
              <a:t>Post-quantum algorithms provide security resilient to attacks from quantum computers, ensuring data integrity and confidentiality.</a:t>
            </a:r>
            <a:endParaRPr lang="en-US"/>
          </a:p>
        </p:txBody>
      </p:sp>
      <p:sp>
        <p:nvSpPr>
          <p:cNvPr id="4" name="Date Placeholder 3"/>
          <p:cNvSpPr>
            <a:spLocks noGrp="1"/>
          </p:cNvSpPr>
          <p:nvPr>
            <p:ph type="dt" sz="half" idx="10"/>
          </p:nvPr>
        </p:nvSpPr>
        <p:spPr/>
        <p:txBody>
          <a:bodyPr/>
          <a:p>
            <a:fld id="{CF418EB3-7650-4F76-91DF-95E37DFFC68D}" type="datetime1">
              <a:rPr lang="en-IN" smtClean="0"/>
            </a:fld>
            <a:endParaRPr lang="en-IN"/>
          </a:p>
        </p:txBody>
      </p:sp>
      <p:sp>
        <p:nvSpPr>
          <p:cNvPr id="5" name="Footer Placeholder 4"/>
          <p:cNvSpPr>
            <a:spLocks noGrp="1"/>
          </p:cNvSpPr>
          <p:nvPr>
            <p:ph type="ftr" sz="quarter" idx="11"/>
          </p:nvPr>
        </p:nvSpPr>
        <p:spPr/>
        <p:txBody>
          <a:bodyPr/>
          <a:p>
            <a:r>
              <a:rPr lang="en-IN" smtClean="0"/>
              <a:t>Computer Science and Engineering</a:t>
            </a:r>
            <a:endParaRPr lang="en-IN"/>
          </a:p>
        </p:txBody>
      </p:sp>
      <p:sp>
        <p:nvSpPr>
          <p:cNvPr id="6" name="Slide Number Placeholder 5"/>
          <p:cNvSpPr>
            <a:spLocks noGrp="1"/>
          </p:cNvSpPr>
          <p:nvPr>
            <p:ph type="sldNum" sz="quarter" idx="12"/>
          </p:nvPr>
        </p:nvSpPr>
        <p:spPr/>
        <p:txBody>
          <a:bodyPr/>
          <a:p>
            <a:fld id="{94A8A91E-90FF-4DB7-82DB-2B5E6E93D1F8}"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73465" cy="1325880"/>
          </a:xfrm>
        </p:spPr>
        <p:txBody>
          <a:bodyPr>
            <a:normAutofit fontScale="90000"/>
          </a:bodyPr>
          <a:p>
            <a:br>
              <a:rPr lang="en-US">
                <a:latin typeface="Times New Roman" panose="02020603050405020304" pitchFamily="18" charset="0"/>
                <a:cs typeface="Times New Roman" panose="02020603050405020304" pitchFamily="18" charset="0"/>
              </a:rPr>
            </a:br>
            <a:r>
              <a:rPr lang="en-US" sz="3110" b="1">
                <a:latin typeface="Times New Roman" panose="02020603050405020304" pitchFamily="18" charset="0"/>
                <a:cs typeface="Times New Roman" panose="02020603050405020304" pitchFamily="18" charset="0"/>
              </a:rPr>
              <a:t>How </a:t>
            </a:r>
            <a:r>
              <a:rPr lang="en-US" sz="3110" b="1">
                <a:latin typeface="Times New Roman" panose="02020603050405020304" pitchFamily="18" charset="0"/>
                <a:cs typeface="Times New Roman" panose="02020603050405020304" pitchFamily="18" charset="0"/>
              </a:rPr>
              <a:t>Post-Quantum Communication Works for IoT Devices?</a:t>
            </a:r>
            <a:endParaRPr lang="en-US" sz="311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18640"/>
            <a:ext cx="10651490" cy="4351655"/>
          </a:xfrm>
        </p:spPr>
        <p:txBody>
          <a:bodyPr/>
          <a:p>
            <a:r>
              <a:rPr lang="en-US"/>
              <a:t>Post-quantum algorithms use mathematical problems believed to be hard for quantum computers.</a:t>
            </a:r>
            <a:endParaRPr lang="en-US"/>
          </a:p>
          <a:p>
            <a:r>
              <a:rPr lang="en-US"/>
              <a:t>They replace or augment existing cryptographic protocols in IoT devices.</a:t>
            </a:r>
            <a:endParaRPr lang="en-US"/>
          </a:p>
          <a:p>
            <a:pPr marL="0" indent="0">
              <a:buNone/>
            </a:pPr>
            <a:r>
              <a:rPr lang="en-US"/>
              <a:t>•</a:t>
            </a:r>
            <a:r>
              <a:rPr lang="en-IN" altLang="en-US"/>
              <a:t> </a:t>
            </a:r>
            <a:r>
              <a:rPr lang="en-US"/>
              <a:t>Implementation of these algorithms ensures secure communication channels resistant to quantum attacks, safeguarding user data and privacy.</a:t>
            </a:r>
            <a:endParaRPr lang="en-US"/>
          </a:p>
        </p:txBody>
      </p:sp>
      <p:sp>
        <p:nvSpPr>
          <p:cNvPr id="4" name="Date Placeholder 3"/>
          <p:cNvSpPr>
            <a:spLocks noGrp="1"/>
          </p:cNvSpPr>
          <p:nvPr>
            <p:ph type="dt" sz="half" idx="10"/>
          </p:nvPr>
        </p:nvSpPr>
        <p:spPr/>
        <p:txBody>
          <a:bodyPr/>
          <a:p>
            <a:fld id="{CF418EB3-7650-4F76-91DF-95E37DFFC68D}" type="datetime1">
              <a:rPr lang="en-IN" smtClean="0"/>
            </a:fld>
            <a:endParaRPr lang="en-IN"/>
          </a:p>
        </p:txBody>
      </p:sp>
      <p:sp>
        <p:nvSpPr>
          <p:cNvPr id="5" name="Footer Placeholder 4"/>
          <p:cNvSpPr>
            <a:spLocks noGrp="1"/>
          </p:cNvSpPr>
          <p:nvPr>
            <p:ph type="ftr" sz="quarter" idx="11"/>
          </p:nvPr>
        </p:nvSpPr>
        <p:spPr/>
        <p:txBody>
          <a:bodyPr/>
          <a:p>
            <a:r>
              <a:rPr lang="en-IN" smtClean="0"/>
              <a:t>Computer Science and Engineering</a:t>
            </a:r>
            <a:endParaRPr lang="en-IN"/>
          </a:p>
        </p:txBody>
      </p:sp>
      <p:sp>
        <p:nvSpPr>
          <p:cNvPr id="6" name="Slide Number Placeholder 5"/>
          <p:cNvSpPr>
            <a:spLocks noGrp="1"/>
          </p:cNvSpPr>
          <p:nvPr>
            <p:ph type="sldNum" sz="quarter" idx="12"/>
          </p:nvPr>
        </p:nvSpPr>
        <p:spPr/>
        <p:txBody>
          <a:bodyPr/>
          <a:p>
            <a:fld id="{94A8A91E-90FF-4DB7-82DB-2B5E6E93D1F8}"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Motivation</a:t>
            </a:r>
            <a:endParaRPr lang="en-IN" altLang="en-US" b="1"/>
          </a:p>
        </p:txBody>
      </p:sp>
      <p:sp>
        <p:nvSpPr>
          <p:cNvPr id="3" name="Content Placeholder 2"/>
          <p:cNvSpPr>
            <a:spLocks noGrp="1"/>
          </p:cNvSpPr>
          <p:nvPr>
            <p:ph idx="1"/>
          </p:nvPr>
        </p:nvSpPr>
        <p:spPr/>
        <p:txBody>
          <a:bodyPr/>
          <a:p>
            <a:r>
              <a:rPr lang="en-IN" altLang="en-US"/>
              <a:t>Future-Proof Security</a:t>
            </a:r>
            <a:endParaRPr lang="en-IN" altLang="en-US"/>
          </a:p>
          <a:p>
            <a:r>
              <a:rPr lang="en-IN" altLang="en-US"/>
              <a:t>IoT Growth and Vulnerabilities</a:t>
            </a:r>
            <a:endParaRPr lang="en-IN" altLang="en-US"/>
          </a:p>
          <a:p>
            <a:r>
              <a:rPr lang="en-IN" altLang="en-US"/>
              <a:t>Regulatory Compliances</a:t>
            </a:r>
            <a:endParaRPr lang="en-IN" altLang="en-US"/>
          </a:p>
          <a:p>
            <a:r>
              <a:rPr lang="en-IN" altLang="en-US"/>
              <a:t>Trust and Reliabilty</a:t>
            </a:r>
            <a:endParaRPr lang="en-IN" altLang="en-US"/>
          </a:p>
          <a:p>
            <a:r>
              <a:rPr lang="en-IN" altLang="en-US"/>
              <a:t>Technological Innovation</a:t>
            </a:r>
            <a:endParaRPr lang="en-IN" altLang="en-US"/>
          </a:p>
        </p:txBody>
      </p:sp>
      <p:sp>
        <p:nvSpPr>
          <p:cNvPr id="4" name="Date Placeholder 3"/>
          <p:cNvSpPr>
            <a:spLocks noGrp="1"/>
          </p:cNvSpPr>
          <p:nvPr>
            <p:ph type="dt" sz="half" idx="10"/>
          </p:nvPr>
        </p:nvSpPr>
        <p:spPr/>
        <p:txBody>
          <a:bodyPr/>
          <a:p>
            <a:fld id="{CF418EB3-7650-4F76-91DF-95E37DFFC68D}" type="datetime1">
              <a:rPr lang="en-IN" smtClean="0"/>
            </a:fld>
            <a:endParaRPr lang="en-IN"/>
          </a:p>
        </p:txBody>
      </p:sp>
      <p:sp>
        <p:nvSpPr>
          <p:cNvPr id="5" name="Footer Placeholder 4"/>
          <p:cNvSpPr>
            <a:spLocks noGrp="1"/>
          </p:cNvSpPr>
          <p:nvPr>
            <p:ph type="ftr" sz="quarter" idx="11"/>
          </p:nvPr>
        </p:nvSpPr>
        <p:spPr/>
        <p:txBody>
          <a:bodyPr/>
          <a:p>
            <a:r>
              <a:rPr lang="en-IN" smtClean="0"/>
              <a:t>Computer Science and Engineering</a:t>
            </a:r>
            <a:endParaRPr lang="en-IN"/>
          </a:p>
        </p:txBody>
      </p:sp>
      <p:sp>
        <p:nvSpPr>
          <p:cNvPr id="6" name="Slide Number Placeholder 5"/>
          <p:cNvSpPr>
            <a:spLocks noGrp="1"/>
          </p:cNvSpPr>
          <p:nvPr>
            <p:ph type="sldNum" sz="quarter" idx="12"/>
          </p:nvPr>
        </p:nvSpPr>
        <p:spPr/>
        <p:txBody>
          <a:bodyPr/>
          <a:p>
            <a:fld id="{94A8A91E-90FF-4DB7-82DB-2B5E6E93D1F8}"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1"/>
            <a:ext cx="10515600" cy="1325563"/>
          </a:xfrm>
        </p:spPr>
        <p:txBody>
          <a:bodyPr/>
          <a:lstStyle/>
          <a:p>
            <a:r>
              <a:rPr lang="en-US" b="1" dirty="0" smtClean="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1605"/>
            <a:ext cx="11304905" cy="4765675"/>
          </a:xfrm>
        </p:spPr>
        <p:txBody>
          <a:bodyPr/>
          <a:lstStyle/>
          <a:p>
            <a:r>
              <a:rPr lang="en-US" b="1" dirty="0">
                <a:latin typeface="Times New Roman" panose="02020603050405020304" pitchFamily="18" charset="0"/>
                <a:cs typeface="Times New Roman" panose="02020603050405020304" pitchFamily="18" charset="0"/>
              </a:rPr>
              <a:t>Current </a:t>
            </a:r>
            <a:r>
              <a:rPr lang="en-US" b="1" dirty="0" smtClean="0">
                <a:latin typeface="Times New Roman" panose="02020603050405020304" pitchFamily="18" charset="0"/>
                <a:cs typeface="Times New Roman" panose="02020603050405020304" pitchFamily="18" charset="0"/>
              </a:rPr>
              <a:t>Methodology</a:t>
            </a:r>
            <a:endParaRPr lang="en-US" b="1"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Most IoT devices currently use traditional cryptographic algorithms such as RSA and ECC for securing communication</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sym typeface="+mn-ea"/>
              </a:rPr>
              <a:t>Proposed </a:t>
            </a:r>
            <a:r>
              <a:rPr lang="en-US" b="1" dirty="0">
                <a:latin typeface="Times New Roman" panose="02020603050405020304" pitchFamily="18" charset="0"/>
                <a:cs typeface="Times New Roman" panose="02020603050405020304" pitchFamily="18" charset="0"/>
                <a:sym typeface="+mn-ea"/>
              </a:rPr>
              <a:t>Methodology</a:t>
            </a:r>
            <a:endParaRPr lang="en-US" b="1" dirty="0">
              <a:latin typeface="Times New Roman" panose="02020603050405020304" pitchFamily="18" charset="0"/>
              <a:cs typeface="Times New Roman" panose="02020603050405020304" pitchFamily="18" charset="0"/>
              <a:sym typeface="+mn-ea"/>
            </a:endParaRPr>
          </a:p>
          <a:p>
            <a:pPr marL="0" indent="0">
              <a:buNone/>
            </a:pPr>
            <a:r>
              <a:rPr lang="en-IN" sz="2400" dirty="0">
                <a:latin typeface="Times New Roman" panose="02020603050405020304" pitchFamily="18" charset="0"/>
                <a:cs typeface="Times New Roman" panose="02020603050405020304" pitchFamily="18" charset="0"/>
                <a:sym typeface="+mn-ea"/>
              </a:rPr>
              <a:t>Traditional cryptographic algorithms used in IoT devices are vulnerable to attacks from quantum computers, posing a significant threat to data security. As quantum computing capabilities advance, there is an urgent need to develop post-quantum cryptographic solutions tailored specifically for IoT environments.</a:t>
            </a:r>
            <a:endParaRPr lang="en-IN" sz="2400" dirty="0">
              <a:latin typeface="Times New Roman" panose="02020603050405020304" pitchFamily="18" charset="0"/>
              <a:cs typeface="Times New Roman" panose="02020603050405020304" pitchFamily="18" charset="0"/>
            </a:endParaRPr>
          </a:p>
          <a:p>
            <a:endParaRPr lang="en-US"/>
          </a:p>
          <a:p>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356F1CE-A9C6-4B58-A04D-A09FA4166965}" type="datetime1">
              <a:rPr lang="en-IN" smtClean="0"/>
            </a:fld>
            <a:endParaRPr lang="en-IN"/>
          </a:p>
        </p:txBody>
      </p:sp>
      <p:sp>
        <p:nvSpPr>
          <p:cNvPr id="8" name="Footer Placeholder 7"/>
          <p:cNvSpPr>
            <a:spLocks noGrp="1"/>
          </p:cNvSpPr>
          <p:nvPr>
            <p:ph type="ftr" sz="quarter" idx="11"/>
          </p:nvPr>
        </p:nvSpPr>
        <p:spPr/>
        <p:txBody>
          <a:bodyPr/>
          <a:lstStyle/>
          <a:p>
            <a:r>
              <a:rPr lang="en-IN" smtClean="0"/>
              <a:t>Computer Science and Engineering</a:t>
            </a:r>
            <a:endParaRPr lang="en-IN"/>
          </a:p>
        </p:txBody>
      </p:sp>
      <p:sp>
        <p:nvSpPr>
          <p:cNvPr id="9" name="Slide Number Placeholder 8"/>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Project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Develop a robust and secure post-quantum communication framework suitable for resource-constrained IoT devices.</a:t>
            </a:r>
            <a:endParaRPr lang="en-US" dirty="0" smtClean="0"/>
          </a:p>
          <a:p>
            <a:r>
              <a:rPr lang="en-US" dirty="0" smtClean="0"/>
              <a:t>To integrate the framework into existing IoT infrastructures to enhance security and resilience.</a:t>
            </a:r>
            <a:endParaRPr lang="en-US" dirty="0" smtClean="0"/>
          </a:p>
          <a:p>
            <a:r>
              <a:rPr lang="en-US" dirty="0" smtClean="0"/>
              <a:t>Implement and evaluate the performance and security of the framework against various threats including quantum based attacks.</a:t>
            </a:r>
            <a:endParaRPr lang="en-US" dirty="0" smtClean="0"/>
          </a:p>
          <a:p>
            <a:r>
              <a:rPr lang="en-US" dirty="0" smtClean="0"/>
              <a:t>Optimize the communication framework for efficiency, responsiveness, and compatibility with diverse IoT devices, platforms, and communication protocols</a:t>
            </a:r>
            <a:r>
              <a:rPr lang="en-IN" altLang="en-US" dirty="0" smtClean="0"/>
              <a:t>.</a:t>
            </a:r>
            <a:endParaRPr lang="en-IN" altLang="en-US" dirty="0" smtClean="0"/>
          </a:p>
        </p:txBody>
      </p:sp>
      <p:sp>
        <p:nvSpPr>
          <p:cNvPr id="4" name="Date Placeholder 3"/>
          <p:cNvSpPr>
            <a:spLocks noGrp="1"/>
          </p:cNvSpPr>
          <p:nvPr>
            <p:ph type="dt" sz="half" idx="10"/>
          </p:nvPr>
        </p:nvSpPr>
        <p:spPr/>
        <p:txBody>
          <a:bodyPr/>
          <a:lstStyle/>
          <a:p>
            <a:fld id="{CF418EB3-7650-4F76-91DF-95E37DFFC68D}"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Hardware</a:t>
            </a:r>
            <a:r>
              <a:rPr lang="en-IN" altLang="en-US" b="1" dirty="0">
                <a:latin typeface="Times New Roman" panose="02020603050405020304" pitchFamily="18" charset="0"/>
                <a:cs typeface="Times New Roman" panose="02020603050405020304" pitchFamily="18" charset="0"/>
              </a:rPr>
              <a:t> tools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IoT development boards (e.g., Raspberry Pi, Arduino), sensors, actuators.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Software</a:t>
            </a:r>
            <a:r>
              <a:rPr lang="en-IN" altLang="en-US" b="1" dirty="0">
                <a:latin typeface="Times New Roman" panose="02020603050405020304" pitchFamily="18" charset="0"/>
                <a:cs typeface="Times New Roman" panose="02020603050405020304" pitchFamily="18" charset="0"/>
              </a:rPr>
              <a:t> tools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Programming languages (e.g., Python, C), cryptographic libraries (e.g., liboqs), communication protocols (e.g., MQTT, CoAP), simulation tools (e.g., Contiki, Cooja), post-quantum libraries(e.g., CRYSTALS-Kyber).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F418EB3-7650-4F76-91DF-95E37DFFC68D}" type="datetime1">
              <a:rPr lang="en-IN" smtClean="0"/>
            </a:fld>
            <a:endParaRPr lang="en-IN"/>
          </a:p>
        </p:txBody>
      </p:sp>
      <p:sp>
        <p:nvSpPr>
          <p:cNvPr id="5" name="Footer Placeholder 4"/>
          <p:cNvSpPr>
            <a:spLocks noGrp="1"/>
          </p:cNvSpPr>
          <p:nvPr>
            <p:ph type="ftr" sz="quarter" idx="11"/>
          </p:nvPr>
        </p:nvSpPr>
        <p:spPr/>
        <p:txBody>
          <a:bodyPr/>
          <a:lstStyle/>
          <a:p>
            <a:r>
              <a:rPr lang="en-IN" smtClean="0"/>
              <a:t>Computer Science and Engineering</a:t>
            </a:r>
            <a:endParaRPr lang="en-IN"/>
          </a:p>
        </p:txBody>
      </p:sp>
      <p:sp>
        <p:nvSpPr>
          <p:cNvPr id="6" name="Slide Number Placeholder 5"/>
          <p:cNvSpPr>
            <a:spLocks noGrp="1"/>
          </p:cNvSpPr>
          <p:nvPr>
            <p:ph type="sldNum" sz="quarter" idx="12"/>
          </p:nvPr>
        </p:nvSpPr>
        <p:spPr/>
        <p:txBody>
          <a:bodyPr/>
          <a:lstStyle/>
          <a:p>
            <a:fld id="{94A8A91E-90FF-4DB7-82DB-2B5E6E93D1F8}"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6061</Words>
  <Application>WPS Presentation</Application>
  <PresentationFormat>Widescreen</PresentationFormat>
  <Paragraphs>167</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Calibri</vt:lpstr>
      <vt:lpstr>Microsoft YaHei</vt:lpstr>
      <vt:lpstr>Arial Unicode MS</vt:lpstr>
      <vt:lpstr>Calibri Light</vt:lpstr>
      <vt:lpstr>Office Theme</vt:lpstr>
      <vt:lpstr>Post Quantum Communication framework for IoT devices</vt:lpstr>
      <vt:lpstr>Agenda</vt:lpstr>
      <vt:lpstr>Introduction </vt:lpstr>
      <vt:lpstr>Why Post-Quantum Communication for IoT Devices?</vt:lpstr>
      <vt:lpstr> How Post-Quantum Communication Works for IoT Devices?</vt:lpstr>
      <vt:lpstr>Motivation</vt:lpstr>
      <vt:lpstr>Problem Statement</vt:lpstr>
      <vt:lpstr>Project Objectives</vt:lpstr>
      <vt:lpstr>SRS</vt:lpstr>
      <vt:lpstr>Contributions to Society</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Title&gt;&gt;</dc:title>
  <dc:creator>PC-PS</dc:creator>
  <cp:lastModifiedBy>Amogh Nagaraj</cp:lastModifiedBy>
  <cp:revision>30</cp:revision>
  <dcterms:created xsi:type="dcterms:W3CDTF">2021-06-26T05:03:00Z</dcterms:created>
  <dcterms:modified xsi:type="dcterms:W3CDTF">2024-03-26T07:14:24Z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43C351600ABF480BAD8F2C5371B798B7_13</vt:lpwstr>
  </property>
  <property fmtid="{D5CDD505-2E9C-101B-9397-08002B2CF9AE}" pid="3" name="KSOProductBuildVer">
    <vt:lpwstr>1033-12.2.0.13489</vt:lpwstr>
  </property>
</Properties>
</file>