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1309350" cx="20104100"/>
  <p:notesSz cx="20104100" cy="11309350"/>
  <p:embeddedFontLst>
    <p:embeddedFont>
      <p:font typeface="Arial Black"/>
      <p:regular r:id="rId24"/>
    </p:embeddedFont>
    <p:embeddedFont>
      <p:font typeface="Space Grotesk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kwthOgBVaETk6UTyrt2Qsba2O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aceGrotesk-bold.fntdata"/><Relationship Id="rId25" Type="http://schemas.openxmlformats.org/officeDocument/2006/relationships/font" Target="fonts/SpaceGrotesk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9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0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30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3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3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3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3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4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5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5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5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5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7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8.jp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169275"/>
            <a:ext cx="87495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INTRODUCCIÓN</a:t>
            </a: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latin typeface="Arial"/>
                <a:ea typeface="Arial"/>
                <a:cs typeface="Arial"/>
                <a:sym typeface="Arial"/>
              </a:rPr>
              <a:t>MLY0100 Machine Learning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APLICACIONES DE ML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1960638" y="2378075"/>
            <a:ext cx="14325600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Segmentar clientes 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función de sus compras, para poder diseñar una estrategia de marketing diferente para cada segmento.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Predecir ingresos 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empresa para el año siguiente, en función de muchas métricas de rendimiento.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Recomendar un producto 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que un cliente pueda estar interesado, en función de sus compras anteriores.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imágenes 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productos en una cadena de producción para </a:t>
            </a: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clasificarlas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automática.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Detectar tumores </a:t>
            </a:r>
            <a:r>
              <a:rPr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escáner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cerebrales.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chatbot o </a:t>
            </a: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asistente personal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…entre otras.</a:t>
            </a:r>
            <a:endParaRPr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APLICACIONES DE ML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850" y="2149475"/>
            <a:ext cx="5928637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1686837" y="5833838"/>
            <a:ext cx="54864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Esta empresa americana utiliza para su página web un </a:t>
            </a:r>
            <a:r>
              <a:rPr b="1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personal shopper digital</a:t>
            </a: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 llamado IBM Watson. Éste tiene como principal objetivo crear experiencias de usuario personalizadas a partir recomendaciones basadas en los gustos y visitas de los compradores online y de crear perfiles en función de sus intereses. Con la aplicación de móvil IBM Watson, los compradores son acompañados durante el proceso de compra y reciben recomendaciones de productos que más se acerquen a sus gustos. Con esta tecnología, la marca es capaz de </a:t>
            </a:r>
            <a:r>
              <a:rPr b="1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reducir el número de carritos abandonados, </a:t>
            </a: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así como de mejorar la experiencia del usuario online. 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850" y="6797675"/>
            <a:ext cx="5241015" cy="349401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"/>
          <p:cNvSpPr txBox="1"/>
          <p:nvPr/>
        </p:nvSpPr>
        <p:spPr>
          <a:xfrm>
            <a:off x="8024357" y="3140075"/>
            <a:ext cx="457199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Los algoritmos de </a:t>
            </a:r>
            <a:r>
              <a:rPr b="1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Netflix</a:t>
            </a: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 nos ofrecen recomendaciones a partir de nuestros patrones de comportamiento. Estos patrones de comportamiento van desde valoraciones de series hasta incluso el tiempo o el número de películas que hemos visto de una temática concreta. Estos datos que generamos son comparados con los que generan usuarios con gustos o comportamientos similares, para </a:t>
            </a:r>
            <a:r>
              <a:rPr b="1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ofrecernos contenidos o productos que pueden ser de nuestro agrado</a:t>
            </a:r>
            <a:r>
              <a:rPr b="0" i="0" lang="es-E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52650" y="2465775"/>
            <a:ext cx="3093575" cy="31393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14166850" y="6398268"/>
            <a:ext cx="524101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El </a:t>
            </a:r>
            <a:r>
              <a:rPr b="0" i="1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Machine Learning</a:t>
            </a:r>
            <a:r>
              <a:rPr b="0" i="0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 también es muy utilizado por empresas de transporte y logística como UPS. Gracias a la utilización de sistemas de tecnología artificial, esta empresa es capaz de programar sus rutas con el objetivo de minimizar los giros a la izquierda para reducir el número de accidentes, y poder así </a:t>
            </a:r>
            <a:r>
              <a:rPr b="1" i="0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optimizar el tiempo de reparto</a:t>
            </a:r>
            <a:r>
              <a:rPr b="0" i="0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Otras empresas como Uber y Cabify están empezando a utilizar también este tipo de algoritmos para mejorar el tiempo total de transporte.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222250" y="7407275"/>
            <a:ext cx="103935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TIPOS DE SISTEMAS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9089872" y="6188075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TIPOS DE SISTEMAS DE MACHINE LEARNING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050" y="2225675"/>
            <a:ext cx="10515600" cy="7351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SUPERVISADOS</a:t>
            </a:r>
            <a:endParaRPr/>
          </a:p>
        </p:txBody>
      </p:sp>
      <p:sp>
        <p:nvSpPr>
          <p:cNvPr id="178" name="Google Shape;178;p14"/>
          <p:cNvSpPr txBox="1"/>
          <p:nvPr/>
        </p:nvSpPr>
        <p:spPr>
          <a:xfrm>
            <a:off x="1289050" y="2401411"/>
            <a:ext cx="5105400" cy="7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aprendizaje supervisado generalmente comienza con un conjunto establecido de datos y una cierta comprensión de cómo se clasifican esos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aprendizaje supervisado pretende encontrar patrones en los datos que puedan aplicarse a un proceso analítico. Estos datos tienen características </a:t>
            </a:r>
            <a:r>
              <a:rPr b="1" lang="es-ES" sz="2400">
                <a:solidFill>
                  <a:srgbClr val="FF0000"/>
                </a:solidFill>
              </a:rPr>
              <a:t>etiquetadas</a:t>
            </a:r>
            <a:r>
              <a:rPr lang="es-ES" sz="2400"/>
              <a:t> que definen el significado de los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Cuando </a:t>
            </a:r>
            <a:r>
              <a:rPr b="1" lang="es-ES" sz="2400">
                <a:solidFill>
                  <a:srgbClr val="FF0000"/>
                </a:solidFill>
              </a:rPr>
              <a:t>la etiqueta es continua, es una </a:t>
            </a:r>
            <a:r>
              <a:rPr b="1" i="1" lang="es-ES" sz="2400">
                <a:solidFill>
                  <a:srgbClr val="FF0000"/>
                </a:solidFill>
              </a:rPr>
              <a:t>regresión</a:t>
            </a:r>
            <a:r>
              <a:rPr lang="es-ES" sz="2400"/>
              <a:t>; </a:t>
            </a:r>
            <a:r>
              <a:rPr b="1" lang="es-ES" sz="2400">
                <a:solidFill>
                  <a:srgbClr val="FF0000"/>
                </a:solidFill>
              </a:rPr>
              <a:t>cuando los datos provienen de un conjunto finito de valores o clases, es lo que se conoce como </a:t>
            </a:r>
            <a:r>
              <a:rPr b="1" i="1" lang="es-ES" sz="2400">
                <a:solidFill>
                  <a:srgbClr val="FF0000"/>
                </a:solidFill>
              </a:rPr>
              <a:t>clasificación</a:t>
            </a:r>
            <a:r>
              <a:rPr lang="es-ES" sz="24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177" y="2149475"/>
            <a:ext cx="10610847" cy="72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 txBox="1"/>
          <p:nvPr/>
        </p:nvSpPr>
        <p:spPr>
          <a:xfrm>
            <a:off x="8375650" y="9603383"/>
            <a:ext cx="8905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https://medium.com/soldai/tipos-de-aprendizaje-autom%C3%A1tico-6413e3c615e2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NO SUPERVISADOS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1289050" y="2401411"/>
            <a:ext cx="51053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aprendizaje no supervisado es más adecuado cuando el problema requiere </a:t>
            </a:r>
            <a:r>
              <a:rPr b="1" lang="es-ES" sz="2400">
                <a:solidFill>
                  <a:srgbClr val="FF0000"/>
                </a:solidFill>
              </a:rPr>
              <a:t>una gran cantidad de datos que no están etiquetados</a:t>
            </a:r>
            <a:r>
              <a:rPr lang="es-ES" sz="24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Los algoritmos de aprendizaje no supervisados más utilizados </a:t>
            </a:r>
            <a:r>
              <a:rPr b="1" lang="es-ES" sz="2400">
                <a:solidFill>
                  <a:srgbClr val="FF0000"/>
                </a:solidFill>
              </a:rPr>
              <a:t>segmentan los datos en grupos de ejemplos (clusters) o grupos de características</a:t>
            </a:r>
            <a:r>
              <a:rPr lang="es-ES" sz="24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15"/>
          <p:cNvSpPr txBox="1"/>
          <p:nvPr/>
        </p:nvSpPr>
        <p:spPr>
          <a:xfrm>
            <a:off x="8375650" y="9603383"/>
            <a:ext cx="8905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https://medium.com/soldai/tipos-de-aprendizaje-autom%C3%A1tico-6413e3c615e2</a:t>
            </a:r>
            <a:endParaRPr sz="180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4331" y="2401411"/>
            <a:ext cx="10565376" cy="683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APRENDIZAJE POR REFUERZO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1289050" y="2401411"/>
            <a:ext cx="5105399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aprendizaje por refuerzo es un </a:t>
            </a:r>
            <a:r>
              <a:rPr b="1" lang="es-ES" sz="2400">
                <a:solidFill>
                  <a:srgbClr val="FF0000"/>
                </a:solidFill>
              </a:rPr>
              <a:t>modelo de aprendizaje conductual</a:t>
            </a:r>
            <a:r>
              <a:rPr lang="es-ES" sz="2400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El aprendizaje por refuerzo difiere de otros tipos de aprendizaje supervisado porque </a:t>
            </a:r>
            <a:r>
              <a:rPr b="1" lang="es-ES" sz="2400">
                <a:solidFill>
                  <a:srgbClr val="FF0000"/>
                </a:solidFill>
              </a:rPr>
              <a:t>el sistema no está entrenado con el conjunto de datos de muestra</a:t>
            </a:r>
            <a:r>
              <a:rPr lang="es-ES" sz="2400"/>
              <a:t>. Más bien, el sistema aprende </a:t>
            </a:r>
            <a:r>
              <a:rPr b="1" lang="es-ES" sz="2400">
                <a:solidFill>
                  <a:srgbClr val="FF0000"/>
                </a:solidFill>
              </a:rPr>
              <a:t>a través de prueba y error</a:t>
            </a:r>
            <a:r>
              <a:rPr lang="es-ES" sz="2400"/>
              <a:t>. Por lo tanto, una secuencia de decisiones exitosas dará como resultado que el proceso sea "reforzado”.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Una de las aplicaciones más comunes del aprendizaje por refuerzo es en robótica o juegos.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5" name="Google Shape;195;p16"/>
          <p:cNvSpPr txBox="1"/>
          <p:nvPr/>
        </p:nvSpPr>
        <p:spPr>
          <a:xfrm>
            <a:off x="8375650" y="9603383"/>
            <a:ext cx="8905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https://medium.com/soldai/tipos-de-aprendizaje-autom%C3%A1tico-6413e3c615e2</a:t>
            </a:r>
            <a:endParaRPr sz="1800"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752" y="2451029"/>
            <a:ext cx="12163527" cy="625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RESUMEN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RESUMEN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289050" y="2401411"/>
            <a:ext cx="13030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En esta presentación hemos recordado: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s-ES" sz="2400"/>
              <a:t>¿Qué es Machine Learning?</a:t>
            </a:r>
            <a:endParaRPr/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s-ES" sz="2400"/>
              <a:t>Ejemplos de algunas aplicaciones</a:t>
            </a:r>
            <a:endParaRPr/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s-ES" sz="2400"/>
              <a:t>Tipos de Sistemas de Machine Learning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9617262" y="7026177"/>
            <a:ext cx="4579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617262" y="9194781"/>
            <a:ext cx="4165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SISTEMAS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9617262" y="4782488"/>
            <a:ext cx="45790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MACHINE LEARNING?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992001" y="4791417"/>
            <a:ext cx="47288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14876207" y="402941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413250" y="7559675"/>
            <a:ext cx="10134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/>
              <a:t>¿QUÉ ES MACHINE LEARNING?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ALGUNAS DEFINICIONES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2203450" y="2645886"/>
            <a:ext cx="15697200" cy="535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una disciplina que, a través del uso de datos y algoritmos matemáticos, permiten a los computadores aprender ayudando a predecir, clasificar, ordenar, tomar decisiones y, en general, </a:t>
            </a: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extraer conocimientos de los datos sin necesidad de definir explícitamente las reglas para realizar esas tareas</a:t>
            </a:r>
            <a:r>
              <a:rPr b="1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campo de estudio que da las computadoras la capacidad de aprender sin ser programados explícitamente </a:t>
            </a:r>
            <a:r>
              <a:rPr baseline="30000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dice que un programa A aprende de la experiencia E con respecto a una tarea T y una medida de desempeño P, si el desempeño en T, medido por P, mejora con E”. </a:t>
            </a:r>
            <a:r>
              <a:rPr baseline="30000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2217153" y="9464675"/>
            <a:ext cx="25250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lain"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Arthur Samuel, 1959.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lain"/>
            </a:pPr>
            <a:r>
              <a:rPr lang="es-E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Tom Mitchell, 1998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ALGUNAS DEFINICIONES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2217153" y="9464675"/>
            <a:ext cx="6261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https://www.quantib.com/the-ultimate-guide-to-ai-in-radiology</a:t>
            </a:r>
            <a:endParaRPr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2082800"/>
            <a:ext cx="14287500" cy="714375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ALGUNAS DEFINICIONES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11625296" y="4130675"/>
            <a:ext cx="482755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MATEMÁTICAS Y ESTADÍSTICAS, ADEMÁS DE CIENCIAS DE LA COMPUTACIÓN</a:t>
            </a:r>
            <a:endParaRPr sz="180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153" y="2403297"/>
            <a:ext cx="9408143" cy="78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ALGUNAS DEFINICIONES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13633450" y="4740275"/>
            <a:ext cx="4827554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s-ES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TRADICIONAL VERSUS</a:t>
            </a:r>
            <a:endParaRPr b="0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2800"/>
            </a:br>
            <a:endParaRPr sz="1800"/>
          </a:p>
        </p:txBody>
      </p:sp>
      <p:grpSp>
        <p:nvGrpSpPr>
          <p:cNvPr id="122" name="Google Shape;122;p7"/>
          <p:cNvGrpSpPr/>
          <p:nvPr/>
        </p:nvGrpSpPr>
        <p:grpSpPr>
          <a:xfrm>
            <a:off x="5641954" y="1297238"/>
            <a:ext cx="7462280" cy="9297516"/>
            <a:chOff x="2586614" y="-321068"/>
            <a:chExt cx="7462281" cy="9297516"/>
          </a:xfrm>
        </p:grpSpPr>
        <p:sp>
          <p:nvSpPr>
            <p:cNvPr id="123" name="Google Shape;123;p7"/>
            <p:cNvSpPr/>
            <p:nvPr/>
          </p:nvSpPr>
          <p:spPr>
            <a:xfrm rot="-5400000">
              <a:off x="1296043" y="2642409"/>
              <a:ext cx="6273667" cy="3692526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C0CCE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 txBox="1"/>
            <p:nvPr/>
          </p:nvSpPr>
          <p:spPr>
            <a:xfrm>
              <a:off x="2766901" y="1532126"/>
              <a:ext cx="3512239" cy="5913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200" lIns="121900" spcFirstLastPara="1" rIns="182875" wrap="square" tIns="203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Arial"/>
                <a:buNone/>
              </a:pPr>
              <a:r>
                <a:rPr b="1" i="0" lang="es-ES" sz="3200" u="none">
                  <a:latin typeface="Calibri"/>
                  <a:ea typeface="Calibri"/>
                  <a:cs typeface="Calibri"/>
                  <a:sym typeface="Calibri"/>
                </a:rPr>
                <a:t>PROGRAMACIÓN TRADICIONAL</a:t>
              </a:r>
              <a:endParaRPr b="1" sz="3200"/>
            </a:p>
            <a:p>
              <a:pPr indent="0" lvl="0" marL="0" rtl="0" algn="l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Es un pr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oceso manual</a:t>
              </a:r>
              <a:endParaRPr/>
            </a:p>
            <a:p>
              <a:pPr indent="0" lvl="0" marL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El programador formula manualmente o codifica reglas</a:t>
              </a:r>
              <a:endParaRPr/>
            </a:p>
            <a:p>
              <a:pPr indent="0" lvl="0" marL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Se usan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datos de entrada,</a:t>
              </a: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 se procesan y se obtienen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datos de salida</a:t>
              </a:r>
              <a:endParaRPr sz="2400"/>
            </a:p>
          </p:txBody>
        </p:sp>
        <p:sp>
          <p:nvSpPr>
            <p:cNvPr id="125" name="Google Shape;125;p7"/>
            <p:cNvSpPr/>
            <p:nvPr/>
          </p:nvSpPr>
          <p:spPr>
            <a:xfrm rot="5400000">
              <a:off x="4982850" y="2559462"/>
              <a:ext cx="6273667" cy="3858421"/>
            </a:xfrm>
            <a:prstGeom prst="round2SameRect">
              <a:avLst>
                <a:gd fmla="val 16670" name="adj1"/>
                <a:gd fmla="val 0" name="adj2"/>
              </a:avLst>
            </a:prstGeom>
            <a:solidFill>
              <a:srgbClr val="F3E6E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6190473" y="1540225"/>
              <a:ext cx="3670035" cy="589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200" lIns="182875" spcFirstLastPara="1" rIns="121900" wrap="square" tIns="2032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Arial"/>
                <a:buNone/>
              </a:pPr>
              <a:r>
                <a:rPr b="1" i="0" lang="es-ES" sz="3200" u="none"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  <a:endParaRPr b="1" sz="3200"/>
            </a:p>
            <a:p>
              <a:pPr indent="0" lvl="0" marL="0" rtl="0" algn="l">
                <a:lnSpc>
                  <a:spcPct val="90000"/>
                </a:lnSpc>
                <a:spcBef>
                  <a:spcPts val="112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Los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datos de entrada y salida </a:t>
              </a: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alimentan un programa para crear un modelo</a:t>
              </a:r>
              <a:endParaRPr/>
            </a:p>
            <a:p>
              <a:pPr indent="0" lvl="0" marL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Los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algoritmos formulan automáticamente las reglas</a:t>
              </a: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 a partir de los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datos</a:t>
              </a:r>
              <a:endParaRPr b="0" i="0" sz="2400" u="none"/>
            </a:p>
            <a:p>
              <a:pPr indent="0" lvl="0" marL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SzPts val="2400"/>
                <a:buFont typeface="Arial"/>
                <a:buNone/>
              </a:pPr>
              <a:r>
                <a:rPr b="0" i="0" lang="es-ES" sz="2400" u="none">
                  <a:latin typeface="Calibri"/>
                  <a:ea typeface="Calibri"/>
                  <a:cs typeface="Calibri"/>
                  <a:sym typeface="Calibri"/>
                </a:rPr>
                <a:t>No sustituye la programación tradicional; </a:t>
              </a:r>
              <a:r>
                <a:rPr b="1" i="0" lang="es-ES" sz="2400" u="none">
                  <a:latin typeface="Calibri"/>
                  <a:ea typeface="Calibri"/>
                  <a:cs typeface="Calibri"/>
                  <a:sym typeface="Calibri"/>
                </a:rPr>
                <a:t>la complementa y potencia</a:t>
              </a:r>
              <a:endParaRPr b="1" sz="240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471596" y="-321068"/>
              <a:ext cx="3686806" cy="3686627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gradFill>
              <a:gsLst>
                <a:gs pos="0">
                  <a:srgbClr val="982D2B"/>
                </a:gs>
                <a:gs pos="80000">
                  <a:srgbClr val="C83D39"/>
                </a:gs>
                <a:gs pos="100000">
                  <a:srgbClr val="CC3A3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>
              <a:off x="4432516" y="5289821"/>
              <a:ext cx="3686806" cy="3686627"/>
            </a:xfrm>
            <a:custGeom>
              <a:rect b="b" l="l" r="r" t="t"/>
              <a:pathLst>
                <a:path extrusionOk="0" h="120000" w="120000">
                  <a:moveTo>
                    <a:pt x="7500" y="60000"/>
                  </a:moveTo>
                  <a:lnTo>
                    <a:pt x="7500" y="60000"/>
                  </a:lnTo>
                  <a:cubicBezTo>
                    <a:pt x="7500" y="33869"/>
                    <a:pt x="26717" y="11717"/>
                    <a:pt x="52586" y="8026"/>
                  </a:cubicBezTo>
                  <a:cubicBezTo>
                    <a:pt x="78454" y="4336"/>
                    <a:pt x="103099" y="20232"/>
                    <a:pt x="110406" y="45320"/>
                  </a:cubicBezTo>
                  <a:lnTo>
                    <a:pt x="117538" y="45320"/>
                  </a:lnTo>
                  <a:lnTo>
                    <a:pt x="105001" y="60000"/>
                  </a:lnTo>
                  <a:lnTo>
                    <a:pt x="87540" y="45320"/>
                  </a:lnTo>
                  <a:lnTo>
                    <a:pt x="94508" y="45320"/>
                  </a:lnTo>
                  <a:lnTo>
                    <a:pt x="94508" y="45320"/>
                  </a:lnTo>
                  <a:cubicBezTo>
                    <a:pt x="87531" y="28919"/>
                    <a:pt x="69973" y="19695"/>
                    <a:pt x="52509" y="23256"/>
                  </a:cubicBezTo>
                  <a:cubicBezTo>
                    <a:pt x="35044" y="26816"/>
                    <a:pt x="22499" y="42177"/>
                    <a:pt x="22499" y="60000"/>
                  </a:cubicBezTo>
                  <a:close/>
                </a:path>
              </a:pathLst>
            </a:cu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7"/>
          <p:cNvSpPr txBox="1"/>
          <p:nvPr/>
        </p:nvSpPr>
        <p:spPr>
          <a:xfrm>
            <a:off x="2217153" y="9464675"/>
            <a:ext cx="30989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Fuente: https://aprendeia.com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1470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/>
              <a:t>TÍTULO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1517650" y="7712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APLICACIONES DE ML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1898650" y="2759075"/>
            <a:ext cx="14325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MARKETING, Venta</a:t>
            </a:r>
            <a:r>
              <a:rPr b="1" i="0" lang="es-E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Cruzada, predicciones.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mito urbano …</a:t>
            </a:r>
            <a:endParaRPr b="1" i="0" sz="2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5349" y="4867504"/>
            <a:ext cx="8153401" cy="459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0x010100BECEAD85B01C7F40A02717BA9EC5A5ED</vt:lpwstr>
  </property>
</Properties>
</file>