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1309350" cx="20104100"/>
  <p:notesSz cx="20104100" cy="11309350"/>
  <p:embeddedFontLst>
    <p:embeddedFont>
      <p:font typeface="IBM Plex Sans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TcEhaf1GfV/zQszjEjVa43VOH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BMPlex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-boldItalic.fntdata"/><Relationship Id="rId30" Type="http://schemas.openxmlformats.org/officeDocument/2006/relationships/font" Target="fonts/IBMPlexSans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3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33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4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4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6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7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7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7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7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8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9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9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9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9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0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1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31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2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mericasistemas.com.pe/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mericasistemas.com.pe/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mericasistemas.com.pe/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mericasistemas.com.pe/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mericasistemas.com.pe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mericasistemas.com.pe/" TargetMode="External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hyperlink" Target="https://www.researchgate.net/publication/220254274_A_survey_of_data_mining_and_knowledge_discovery_process_models_and_methodologi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METODOLOGÍAS ORIENTADAS A DATOS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CIENCIA DE DATOS</a:t>
            </a:r>
            <a:endParaRPr/>
          </a:p>
        </p:txBody>
      </p:sp>
      <p:sp>
        <p:nvSpPr>
          <p:cNvPr id="144" name="Google Shape;144;p10"/>
          <p:cNvSpPr txBox="1"/>
          <p:nvPr/>
        </p:nvSpPr>
        <p:spPr>
          <a:xfrm>
            <a:off x="727227" y="1966930"/>
            <a:ext cx="6477000" cy="8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La Ciencia de 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Da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tos, requiere equipos multidisciplinarios. Estos incluyen: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Ingenieros de Datos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, que trabajan con big data y tecnologías en la nube, saben cómo construir canalizaciones de datos, diseñar bases de datos y extraer datos de ellas.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Analistas de Datos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, que son personas que puedan tomar esos datos, limpiarlos, analizarlos, ejecutar experimentos con ellos y comunicar los resultados.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Ingenieros de Machine Learning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, desarrolladores de software que están familiarizados con varias bibliotecas de ciencia de datos y saben cómo implementar modelos matemáticos a los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Especialista en visualización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, centrado en el diseño para crear gráficos e informes altamente refinados.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Científico de Datos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, quien es un experto en el dominio del problema.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5" name="Google Shape;145;p10"/>
          <p:cNvSpPr txBox="1"/>
          <p:nvPr/>
        </p:nvSpPr>
        <p:spPr>
          <a:xfrm>
            <a:off x="9518650" y="9540875"/>
            <a:ext cx="9135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https://www.kdnuggets.com/2019/03/building-effective-data-science-teams.html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6377" y="3482949"/>
            <a:ext cx="11294146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CIENCIA DE DATOS</a:t>
            </a:r>
            <a:endParaRPr/>
          </a:p>
        </p:txBody>
      </p:sp>
      <p:sp>
        <p:nvSpPr>
          <p:cNvPr id="152" name="Google Shape;152;p11"/>
          <p:cNvSpPr txBox="1"/>
          <p:nvPr/>
        </p:nvSpPr>
        <p:spPr>
          <a:xfrm>
            <a:off x="727227" y="1966930"/>
            <a:ext cx="64770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La Ciencia de 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Da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tos, 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como toda área científica, requiere un proceso para desarrollar sus actividades.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Tal proceso se ha basado en metodologías establecidas por Minería de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Este es un ejemplo de las actividades a considerar en un proyecto de Ciencia de Datos. </a:t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Nótese la similitud con CRISP –DM.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3" name="Google Shape;153;p11"/>
          <p:cNvSpPr txBox="1"/>
          <p:nvPr/>
        </p:nvSpPr>
        <p:spPr>
          <a:xfrm>
            <a:off x="9999081" y="10649602"/>
            <a:ext cx="5801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Introducing Data Science , Davy Cielen y otros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5175" y="2012667"/>
            <a:ext cx="6629400" cy="830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CIENCIA DE DATOS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6165850" y="9822640"/>
            <a:ext cx="9353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https://barcelonageeks.com/diferencia-entre-ciencia-de-datos-y-mineria-de-datos/</a:t>
            </a:r>
            <a:endParaRPr/>
          </a:p>
        </p:txBody>
      </p:sp>
      <p:grpSp>
        <p:nvGrpSpPr>
          <p:cNvPr id="161" name="Google Shape;161;p12"/>
          <p:cNvGrpSpPr/>
          <p:nvPr/>
        </p:nvGrpSpPr>
        <p:grpSpPr>
          <a:xfrm>
            <a:off x="4260909" y="2280755"/>
            <a:ext cx="12187647" cy="6747840"/>
            <a:chOff x="59" y="79069"/>
            <a:chExt cx="12187647" cy="6747840"/>
          </a:xfrm>
        </p:grpSpPr>
        <p:sp>
          <p:nvSpPr>
            <p:cNvPr id="162" name="Google Shape;162;p12"/>
            <p:cNvSpPr/>
            <p:nvPr/>
          </p:nvSpPr>
          <p:spPr>
            <a:xfrm>
              <a:off x="59" y="79069"/>
              <a:ext cx="5695162" cy="950400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2"/>
            <p:cNvSpPr txBox="1"/>
            <p:nvPr/>
          </p:nvSpPr>
          <p:spPr>
            <a:xfrm>
              <a:off x="59" y="79069"/>
              <a:ext cx="5695162" cy="9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4100" lIns="234675" spcFirstLastPara="1" rIns="234675" wrap="square" tIns="1341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lang="es-E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Ciencia de Datos</a:t>
              </a: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59" y="1029469"/>
              <a:ext cx="5695162" cy="5797440"/>
            </a:xfrm>
            <a:prstGeom prst="rect">
              <a:avLst/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 txBox="1"/>
            <p:nvPr/>
          </p:nvSpPr>
          <p:spPr>
            <a:xfrm>
              <a:off x="59" y="1029469"/>
              <a:ext cx="5695162" cy="57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4025" lIns="176000" spcFirstLastPara="1" rIns="234675" wrap="square" tIns="176000">
              <a:noAutofit/>
            </a:bodyPr>
            <a:lstStyle/>
            <a:p>
              <a:pPr indent="-285750" lvl="1" marL="2857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lang="es-ES" sz="3300">
                  <a:latin typeface="Calibri"/>
                  <a:ea typeface="Calibri"/>
                  <a:cs typeface="Calibri"/>
                  <a:sym typeface="Calibri"/>
                </a:rPr>
                <a:t>Es un área</a:t>
              </a:r>
              <a:endParaRPr/>
            </a:p>
            <a:p>
              <a:pPr indent="-285750" lvl="1" marL="28575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b="0" i="0" lang="es-ES" sz="3300">
                  <a:latin typeface="Calibri"/>
                  <a:ea typeface="Calibri"/>
                  <a:cs typeface="Calibri"/>
                  <a:sym typeface="Calibri"/>
                </a:rPr>
                <a:t>Se trata de la recopilación, el procesamiento, el análisis y la utilización de datos en diversas operaciones.</a:t>
              </a:r>
              <a:endParaRPr sz="3300"/>
            </a:p>
            <a:p>
              <a:pPr indent="-285750" lvl="1" marL="28575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b="0" i="0" lang="es-ES" sz="3300">
                  <a:latin typeface="Calibri"/>
                  <a:ea typeface="Calibri"/>
                  <a:cs typeface="Calibri"/>
                  <a:sym typeface="Calibri"/>
                </a:rPr>
                <a:t>El objetivo es crear productos de datos dominantes para una empresa.</a:t>
              </a:r>
              <a:endParaRPr sz="3300"/>
            </a:p>
            <a:p>
              <a:pPr indent="-285750" lvl="1" marL="28575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b="0" i="0" lang="es-ES" sz="3300">
                  <a:latin typeface="Calibri"/>
                  <a:ea typeface="Calibri"/>
                  <a:cs typeface="Calibri"/>
                  <a:sym typeface="Calibri"/>
                </a:rPr>
                <a:t>Se utiliza principalmente con fines científicos</a:t>
              </a:r>
              <a:endParaRPr sz="3300"/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6492544" y="79069"/>
              <a:ext cx="5695162" cy="95040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2"/>
            <p:cNvSpPr txBox="1"/>
            <p:nvPr/>
          </p:nvSpPr>
          <p:spPr>
            <a:xfrm>
              <a:off x="6492544" y="79069"/>
              <a:ext cx="5695162" cy="9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4100" lIns="234675" spcFirstLastPara="1" rIns="234675" wrap="square" tIns="1341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lang="es-E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Minería de Datos</a:t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6492544" y="1029469"/>
              <a:ext cx="5695162" cy="5797440"/>
            </a:xfrm>
            <a:prstGeom prst="rect">
              <a:avLst/>
            </a:prstGeom>
            <a:solidFill>
              <a:srgbClr val="DDE5D0">
                <a:alpha val="89803"/>
              </a:srgbClr>
            </a:solidFill>
            <a:ln cap="flat" cmpd="sng" w="25400">
              <a:solidFill>
                <a:srgbClr val="DDE5D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6492544" y="1029469"/>
              <a:ext cx="5695162" cy="57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4025" lIns="176000" spcFirstLastPara="1" rIns="234675" wrap="square" tIns="176000">
              <a:noAutofit/>
            </a:bodyPr>
            <a:lstStyle/>
            <a:p>
              <a:pPr indent="-285750" lvl="1" marL="2857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lang="es-ES" sz="3300">
                  <a:latin typeface="Calibri"/>
                  <a:ea typeface="Calibri"/>
                  <a:cs typeface="Calibri"/>
                  <a:sym typeface="Calibri"/>
                </a:rPr>
                <a:t>Es una Técnica</a:t>
              </a:r>
              <a:endParaRPr/>
            </a:p>
            <a:p>
              <a:pPr indent="-285750" lvl="1" marL="28575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b="0" i="0" lang="es-ES" sz="3300">
                  <a:latin typeface="Calibri"/>
                  <a:ea typeface="Calibri"/>
                  <a:cs typeface="Calibri"/>
                  <a:sym typeface="Calibri"/>
                </a:rPr>
                <a:t>Se trata de extraer la información vital y valiosa de los datos.</a:t>
              </a:r>
              <a:endParaRPr sz="3300"/>
            </a:p>
            <a:p>
              <a:pPr indent="-285750" lvl="1" marL="28575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b="0" i="0" lang="es-ES" sz="3300">
                  <a:latin typeface="Calibri"/>
                  <a:ea typeface="Calibri"/>
                  <a:cs typeface="Calibri"/>
                  <a:sym typeface="Calibri"/>
                </a:rPr>
                <a:t>El objetivo es hacer que los datos sean más vitales y utilizables, es decir, extrayendo solo información importante.</a:t>
              </a:r>
              <a:endParaRPr sz="3300"/>
            </a:p>
            <a:p>
              <a:pPr indent="-285750" lvl="1" marL="285750" rtl="0" algn="l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SzPts val="3300"/>
                <a:buFont typeface="Arial"/>
                <a:buChar char="•"/>
              </a:pPr>
              <a:r>
                <a:rPr b="0" i="0" lang="es-ES" sz="3300">
                  <a:latin typeface="Calibri"/>
                  <a:ea typeface="Calibri"/>
                  <a:cs typeface="Calibri"/>
                  <a:sym typeface="Calibri"/>
                </a:rPr>
                <a:t>Se utiliza principalmente para fines comerciales.</a:t>
              </a:r>
              <a:endParaRPr sz="33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CRISP DM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CRISP DM la metodología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1365251" y="2835275"/>
            <a:ext cx="9372600" cy="50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CRISP-DM fue concebida a fines de 1996.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 </a:t>
            </a: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incluye descripciones de las fases normales de un proyecto, las tareas necesarias en cada fase y una explicación de las relaciones entre las tareas.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</a:t>
            </a: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contiene seis fases 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flechas que indican las dependencias más importantes y frecuentes entre fases. </a:t>
            </a:r>
            <a:r>
              <a:rPr b="1"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secuencia de las fases no es estricta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 hecho, la mayoría de los proyectos avanzan y retroceden entre fases si es necesario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050" y="2378075"/>
            <a:ext cx="7315200" cy="735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/>
        </p:nvSpPr>
        <p:spPr>
          <a:xfrm>
            <a:off x="11957050" y="10290923"/>
            <a:ext cx="495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 : IBM SPSS Modeler Documentación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CRISP DM  comprender el negocio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11976099" y="10116429"/>
            <a:ext cx="4953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 :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https://www.americasistemas.com.pe/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ciencia-de-datos-crisp-dm-y-su-proceso-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de-implementacion/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5"/>
          <p:cNvSpPr txBox="1"/>
          <p:nvPr/>
        </p:nvSpPr>
        <p:spPr>
          <a:xfrm>
            <a:off x="684850" y="2307025"/>
            <a:ext cx="10205400" cy="8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Comprensión del problema o negocio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Esta es </a:t>
            </a:r>
            <a:r>
              <a:rPr lang="es-ES" sz="2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etapa más importante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 que, si no se comprende correctamente el negocio, o problema, no servirá pasar a las siguientes etapas. 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 actividades principales son: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problema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Aborda el entendimiento y delimitación de la problemática, así como la identificación de los requisitos, restricciones, supuestos y beneficios del proyecto.</a:t>
            </a:r>
            <a:endParaRPr/>
          </a:p>
          <a:p>
            <a:pPr indent="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Determinación de objetivos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Establece los posibles resultados a obtener al proponer la solución.</a:t>
            </a:r>
            <a:endParaRPr/>
          </a:p>
          <a:p>
            <a:pPr indent="0" lvl="0" marL="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de la situación actual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 el estado actual antes de ser implementada la solución propuesta, con el fin de tener un objeto de comparación que permita medir el grado de éxito del proyecto.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6099" y="2759075"/>
            <a:ext cx="66103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13100050" y="3444875"/>
            <a:ext cx="1905000" cy="1537736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CRISP DM  comprender los datos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11976099" y="10116429"/>
            <a:ext cx="4953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 :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https://www.americasistemas.com.pe/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ciencia-de-datos-crisp-dm-y-su-proceso-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de-implementacion/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8450" y="2606675"/>
            <a:ext cx="66103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15386050" y="3140075"/>
            <a:ext cx="1905000" cy="1537736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270550" y="2783425"/>
            <a:ext cx="10020300" cy="7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Comprensión de los datos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Comprende la recolección inicial de datos, con el objetivo de establecer un primer acercamiento con el problema, conociendo a los datos, identificando su calidad y estableciendo las primeras relaciones que permitan definir correlaciones entre variables.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 actividades principales son:</a:t>
            </a:r>
            <a:endParaRPr/>
          </a:p>
          <a:p>
            <a:pPr indent="0" lvl="0" marL="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Recolección de datos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Consiste en obtener los datos a utilizar en el proyecto a partir de algunas fuentes de datos, e identificando las técnicas utilizadas para su recolección.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Exploración de datos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basa en aplicar pruebas estadísticas que permitan conocer las propiedades de los datos.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CRISP DM  preparación de datos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1976099" y="10116429"/>
            <a:ext cx="4953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 :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https://www.americasistemas.com.pe/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ciencia-de-datos-crisp-dm-y-su-proceso-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de-implementacion/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8450" y="2606675"/>
            <a:ext cx="66103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/>
          <p:nvPr/>
        </p:nvSpPr>
        <p:spPr>
          <a:xfrm>
            <a:off x="15976599" y="4358239"/>
            <a:ext cx="1905000" cy="1537736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1369700" y="2714900"/>
            <a:ext cx="9749100" cy="7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Preparación de datos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Esta es </a:t>
            </a:r>
            <a:r>
              <a:rPr lang="es-ES" sz="2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etapa que demanda más tiempo 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proyecto, aquí se seleccionan los datos que serán transformados de acuerdo con los resultados de la etapa anterior a fin de ser utilizados en la etapa de modelado. 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 actividades principales son: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Limpieza de datos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este fin se aplican diferentes técnicas, por ejemplo, normalización de datos, tratamiento de valores nulos, tratamiento de duplicados e imputación de datos.</a:t>
            </a:r>
            <a:endParaRPr/>
          </a:p>
          <a:p>
            <a:pPr indent="0" lvl="0" marL="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Transformación de datos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Aquí se cambia la estructura o el formato de ciertos datos sin alterar su significado, a fin de poder ser utilizados en la etapa de modelado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CRISP DM  modelado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11976099" y="10116429"/>
            <a:ext cx="4953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 :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https://www.americasistemas.com.pe/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ciencia-de-datos-crisp-dm-y-su-proceso-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de-implementacion/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8450" y="2606675"/>
            <a:ext cx="66103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/>
          <p:nvPr/>
        </p:nvSpPr>
        <p:spPr>
          <a:xfrm>
            <a:off x="15976599" y="5413394"/>
            <a:ext cx="1905000" cy="1537736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1517651" y="2730601"/>
            <a:ext cx="9601200" cy="7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Modelado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 esta etapa se obtiene el modelo propuesto.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 actividades principales son: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técnica de modelado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elige la técnica apropiada de acuerdo con el problema a resolver, los datos disponibles, las herramientas de minería de datos disponibles.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datos de prueba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 algunos modelos se necesita segmentar la muestra en datos de entrenamiento y de prueba.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Obtención del modelo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Aquí se genera el mejor modelo mediante un proceso iterativo con los datos de prueba y de entrenamiento.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CRISP DM  evaluación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1976099" y="10116429"/>
            <a:ext cx="4953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 :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https://www.americasistemas.com.pe/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ciencia-de-datos-crisp-dm-y-su-proceso-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de-implementacion/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8450" y="2606675"/>
            <a:ext cx="66103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/>
          <p:nvPr/>
        </p:nvSpPr>
        <p:spPr>
          <a:xfrm>
            <a:off x="14081125" y="7164939"/>
            <a:ext cx="1905000" cy="1537736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1667933" y="3368675"/>
            <a:ext cx="9298500" cy="4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del modelo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 esta etapa se determina la calidad del modelo teniendo en cuenta el análisis de determinadas métricas y criterios estadísticos del mismo, comparando los resultados que se van obteniendo con resultados previos. 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acuerdo con los resultados de esta etapa se decide continuar con la última fase de la metodología, </a:t>
            </a:r>
            <a:r>
              <a:rPr lang="es-ES" sz="2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revisar alguna de las etapas anteriores para ref</a:t>
            </a:r>
            <a:r>
              <a:rPr lang="es-ES" sz="2800" u="sng"/>
              <a:t>ormular</a:t>
            </a:r>
            <a:r>
              <a:rPr lang="es-ES" sz="2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incluso iniciar desde cero con un nuevo </a:t>
            </a:r>
            <a:r>
              <a:rPr lang="es-ES" sz="2800" u="sng"/>
              <a:t>objetivo</a:t>
            </a:r>
            <a:r>
              <a:rPr lang="es-ES" sz="2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CIENCIA DE DATOS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CRISP DM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ORIGEN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CRISP DM  implementación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11976099" y="10116429"/>
            <a:ext cx="4953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 :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https://www.americasistemas.com.pe/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ciencia-de-datos-crisp-dm-y-su-proceso-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de-implementacion/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8450" y="2606675"/>
            <a:ext cx="66103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12185650" y="5162032"/>
            <a:ext cx="1905000" cy="1537736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1365251" y="3460319"/>
            <a:ext cx="9448800" cy="5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Aquí el modelo ya ha sido construido y evaluado. Esta etapa</a:t>
            </a:r>
            <a:r>
              <a:rPr lang="es-ES" sz="2800"/>
              <a:t> lleva a producción el modelo desarrollado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mediante acciones específicas, el conocimiento adquirido mediante</a:t>
            </a:r>
            <a:r>
              <a:rPr lang="es-ES" sz="2800"/>
              <a:t> 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etapas previas, pudiendo ser aplicado a diversos y nuevos conjuntos de datos o también dentro de un proceso del negocio. 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en detección de fraudes, análisis de endeudamiento crediticio, entre otros casos. Todo esto por lo general finalizando con la documentación y presentación de resultados del modelo para el usuario, con el fin de obtener un incremento del conocimiento sobre un problema o proceso del negocio.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1365250" y="2301875"/>
            <a:ext cx="135636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6355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 presentación, hemos recordado:</a:t>
            </a:r>
            <a:endParaRPr/>
          </a:p>
          <a:p>
            <a:pPr indent="0" lvl="0" marL="463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035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origen de Machine Learning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57200" lvl="0" marL="5035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SzPts val="2800"/>
              <a:buChar char="❑"/>
            </a:pPr>
            <a:r>
              <a:rPr lang="es-ES" sz="2800"/>
              <a:t>Perfiles asociados a la disciplina</a:t>
            </a:r>
            <a:endParaRPr sz="2800"/>
          </a:p>
          <a:p>
            <a:pPr indent="-279400" lvl="0" marL="5035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035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descripción de Ciencia de Datos</a:t>
            </a:r>
            <a:endParaRPr/>
          </a:p>
          <a:p>
            <a:pPr indent="-279400" lvl="0" marL="5035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03555" marR="5080" rtl="0" algn="just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CRISP DM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EL ORIGEN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MINERÍA</a:t>
            </a:r>
            <a:r>
              <a:rPr lang="es-ES"/>
              <a:t> DE DATOS  -  KDD 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984250" y="1844675"/>
            <a:ext cx="6781800" cy="8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El proceso de minería de datos comprende una serie de pasos que abarcan desde la recopilación de datos hasta la visualización, para extraer</a:t>
            </a:r>
            <a:r>
              <a:rPr i="1" lang="es-ES" sz="2400">
                <a:solidFill>
                  <a:srgbClr val="FF0000"/>
                </a:solidFill>
              </a:rPr>
              <a:t> insights </a:t>
            </a:r>
            <a:r>
              <a:rPr lang="es-ES" sz="2400"/>
              <a:t>de grandes volúmenes de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La tarea de minería de datos real, es el análisis automático o semi-automático de grandes cantidades de datos para extraer </a:t>
            </a:r>
            <a:r>
              <a:rPr b="1" i="0" lang="es-E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patrones</a:t>
            </a:r>
            <a:r>
              <a:rPr b="0" i="0" lang="es-E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interesantes hasta ahora desconocidos, como los grupos de registros de datos (análisis clúster), registros poco usuales (la detección de anomalías) y dependencias (minería por reglas de asociación). </a:t>
            </a:r>
            <a:r>
              <a:rPr lang="es-ES" sz="2400"/>
              <a:t>También clasifican y agrupan datos a través de métodos de clasificación y regresión.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Estos patrones pueden entonces ser vistos como </a:t>
            </a:r>
            <a:r>
              <a:rPr b="1" i="0" lang="es-E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 especie de resumen de los datos de entrada</a:t>
            </a:r>
            <a:r>
              <a:rPr b="0" i="0" lang="es-E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 y pueden ser utilizados en el análisis adicional o, por ejemplo, en el aprendizaje automático y análisis predictivo.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" name="Google Shape;101;p4"/>
          <p:cNvSpPr txBox="1"/>
          <p:nvPr/>
        </p:nvSpPr>
        <p:spPr>
          <a:xfrm>
            <a:off x="8985250" y="8038128"/>
            <a:ext cx="97616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En 1996, Fayyad propuso una metodología para enfrentar los proyectos de Minería de Datos: KDD (knowledge discovery in databases</a:t>
            </a:r>
            <a:r>
              <a:rPr b="0" i="0" lang="es-ES" sz="18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7049" y="2409021"/>
            <a:ext cx="11657527" cy="507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MINERÍA</a:t>
            </a:r>
            <a:r>
              <a:rPr lang="es-ES"/>
              <a:t> DE DATOS - SEMMA 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984250" y="2454275"/>
            <a:ext cx="6477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SEMMA</a:t>
            </a:r>
            <a:r>
              <a:rPr lang="es-ES" sz="2400"/>
              <a:t> es el acrónimo a las cinco fases: Sample, Explore, Modify, Model, Assess.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La metodología es propuesta por SAS Institute Inc, que la define como: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“… proceso de selección, exploración y modelamiento de grandes cantidades de datos para descubrir patrones de negocios desconocidos…”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9450" y="2454275"/>
            <a:ext cx="11479627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MINERÍA</a:t>
            </a:r>
            <a:r>
              <a:rPr lang="es-ES"/>
              <a:t> DE DATOS - CRISP-DM 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1060450" y="2454275"/>
            <a:ext cx="6477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CROSS INDUSTRY STANDARD PROCESS FOR DATA MINING (CRISP DM) </a:t>
            </a:r>
            <a:r>
              <a:rPr lang="es-ES" sz="2400"/>
              <a:t>es una iniciativa financiada por la Comunidad Europea donde ha unido a diferentes empresas para desarrollar una plataforma para Minería de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NOTA : Dado que es un modelo sencillo, pero al mismo tiempo robusto, usaremos este modelo para el desarrollo de nuestros proyectos en Machine Learning.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250" y="1807962"/>
            <a:ext cx="8153400" cy="820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EVOLUCIÓN</a:t>
            </a:r>
            <a:r>
              <a:rPr lang="es-ES"/>
              <a:t> DE LAS METODOLOGÍAS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2650" y="1844675"/>
            <a:ext cx="12192000" cy="82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/>
        </p:nvSpPr>
        <p:spPr>
          <a:xfrm>
            <a:off x="5087389" y="10440591"/>
            <a:ext cx="99293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</a:t>
            </a:r>
            <a:r>
              <a:rPr b="1" i="0" lang="es-ES" sz="180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 survey of data mining and knowledge discovery process models and methodologies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1470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TÍTULO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CIENCIA DE DATOS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CIENCIA DE DATOS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908050" y="2530475"/>
            <a:ext cx="64770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La Ciencia de Datos 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es una 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combinación de:</a:t>
            </a:r>
            <a:endParaRPr b="0" i="0"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Char char="●"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atemáticas y estadística</a:t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Char char="●"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rogramación especializada</a:t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Char char="●"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nálisis avanzados</a:t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Char char="●"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I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nteligencia artificial (IA)</a:t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Char char="●"/>
            </a:pPr>
            <a:r>
              <a:rPr b="1" lang="es-ES" sz="24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b="1" i="0" lang="es-ES" sz="24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achine learning </a:t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Char char="●"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xperiencia en distintas materias.</a:t>
            </a:r>
            <a:endParaRPr b="0" i="0"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El objetivo es 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descubrir información práctica, verídi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ca, relevante</a:t>
            </a: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 oculta en los datos de una organización. </a:t>
            </a:r>
            <a:endParaRPr b="0" i="0"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161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Esta información se puede utilizar como guía para la toma de decisiones y la planificación estratégica</a:t>
            </a:r>
            <a:r>
              <a:rPr lang="es-ES" sz="2400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 los equipos y empresas.</a:t>
            </a:r>
            <a:endParaRPr sz="2400"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4849" y="2682875"/>
            <a:ext cx="7926917" cy="7049896"/>
          </a:xfrm>
          <a:prstGeom prst="rect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46100" rotWithShape="0" algn="tl" dist="38100">
              <a:srgbClr val="000000">
                <a:alpha val="40000"/>
              </a:srgbClr>
            </a:outerShdw>
          </a:effectLst>
        </p:spPr>
      </p:pic>
      <p:sp>
        <p:nvSpPr>
          <p:cNvPr id="138" name="Google Shape;138;p9"/>
          <p:cNvSpPr txBox="1"/>
          <p:nvPr/>
        </p:nvSpPr>
        <p:spPr>
          <a:xfrm>
            <a:off x="11886214" y="10369230"/>
            <a:ext cx="3344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</a:t>
            </a:r>
            <a:r>
              <a:rPr b="1" lang="es-ES" sz="1800">
                <a:latin typeface="Roboto"/>
                <a:ea typeface="Roboto"/>
                <a:cs typeface="Roboto"/>
                <a:sym typeface="Roboto"/>
              </a:rPr>
              <a:t>ymachn.blogspot.com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