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11309350" cx="20104100"/>
  <p:notesSz cx="20104100" cy="11309350"/>
  <p:embeddedFontLst>
    <p:embeddedFont>
      <p:font typeface="Roboto"/>
      <p:regular r:id="rId35"/>
      <p:bold r:id="rId36"/>
      <p:italic r:id="rId37"/>
      <p:boldItalic r:id="rId38"/>
    </p:embeddedFont>
    <p:embeddedFont>
      <p:font typeface="Arial Black"/>
      <p:regular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44" roundtripDataSignature="AMtx7mhgRu3IQSxXo68z8PPrnSHhNLPA6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5.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OpenSans-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ArialBlack-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8712200" cy="5667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11387138" y="0"/>
            <a:ext cx="8712200" cy="566738"/>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742613"/>
            <a:ext cx="8712200" cy="566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11387138" y="10742613"/>
            <a:ext cx="8712200" cy="5667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sz="1200"/>
              <a:t>‹#›</a:t>
            </a:fld>
            <a:endParaRPr sz="1200"/>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7: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8: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8: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9: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9: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0: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7: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7: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8: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8: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9: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9: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4.jpg"/><Relationship Id="rId3" Type="http://schemas.openxmlformats.org/officeDocument/2006/relationships/image" Target="../media/image2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5" name="Shape 15"/>
        <p:cNvGrpSpPr/>
        <p:nvPr/>
      </p:nvGrpSpPr>
      <p:grpSpPr>
        <a:xfrm>
          <a:off x="0" y="0"/>
          <a:ext cx="0" cy="0"/>
          <a:chOff x="0" y="0"/>
          <a:chExt cx="0" cy="0"/>
        </a:xfrm>
      </p:grpSpPr>
      <p:pic>
        <p:nvPicPr>
          <p:cNvPr id="16" name="Google Shape;16;p31"/>
          <p:cNvPicPr preferRelativeResize="0"/>
          <p:nvPr/>
        </p:nvPicPr>
        <p:blipFill rotWithShape="1">
          <a:blip r:embed="rId2">
            <a:alphaModFix/>
          </a:blip>
          <a:srcRect b="0" l="0" r="0" t="0"/>
          <a:stretch/>
        </p:blipFill>
        <p:spPr>
          <a:xfrm>
            <a:off x="0" y="396"/>
            <a:ext cx="20104810" cy="11308953"/>
          </a:xfrm>
          <a:prstGeom prst="rect">
            <a:avLst/>
          </a:prstGeom>
          <a:noFill/>
          <a:ln>
            <a:noFill/>
          </a:ln>
        </p:spPr>
      </p:pic>
      <p:sp>
        <p:nvSpPr>
          <p:cNvPr id="17" name="Google Shape;17;p31"/>
          <p:cNvSpPr txBox="1"/>
          <p:nvPr>
            <p:ph type="ctrTitle"/>
          </p:nvPr>
        </p:nvSpPr>
        <p:spPr>
          <a:xfrm>
            <a:off x="2838209" y="8700548"/>
            <a:ext cx="6781800" cy="5847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3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1"/>
          <p:cNvSpPr txBox="1"/>
          <p:nvPr>
            <p:ph idx="1" type="subTitle"/>
          </p:nvPr>
        </p:nvSpPr>
        <p:spPr>
          <a:xfrm>
            <a:off x="2838209" y="9612314"/>
            <a:ext cx="8712681" cy="36933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2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1"/>
          <p:cNvSpPr/>
          <p:nvPr/>
        </p:nvSpPr>
        <p:spPr>
          <a:xfrm>
            <a:off x="2838209" y="9464675"/>
            <a:ext cx="8841105" cy="0"/>
          </a:xfrm>
          <a:custGeom>
            <a:rect b="b" l="l" r="r" t="t"/>
            <a:pathLst>
              <a:path extrusionOk="0" h="120000" w="8841105">
                <a:moveTo>
                  <a:pt x="0" y="0"/>
                </a:moveTo>
                <a:lnTo>
                  <a:pt x="8840652" y="0"/>
                </a:lnTo>
              </a:path>
            </a:pathLst>
          </a:custGeom>
          <a:noFill/>
          <a:ln cap="flat" cmpd="sng" w="10450">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seño personalizado">
  <p:cSld name="3_Diseño personalizado">
    <p:spTree>
      <p:nvGrpSpPr>
        <p:cNvPr id="60" name="Shape 60"/>
        <p:cNvGrpSpPr/>
        <p:nvPr/>
      </p:nvGrpSpPr>
      <p:grpSpPr>
        <a:xfrm>
          <a:off x="0" y="0"/>
          <a:ext cx="0" cy="0"/>
          <a:chOff x="0" y="0"/>
          <a:chExt cx="0" cy="0"/>
        </a:xfrm>
      </p:grpSpPr>
      <p:pic>
        <p:nvPicPr>
          <p:cNvPr id="61" name="Google Shape;61;p40"/>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62" name="Google Shape;62;p40"/>
          <p:cNvSpPr txBox="1"/>
          <p:nvPr>
            <p:ph type="title"/>
          </p:nvPr>
        </p:nvSpPr>
        <p:spPr>
          <a:xfrm>
            <a:off x="6623050" y="70262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seño personalizado">
  <p:cSld name="4_Diseño personalizado">
    <p:spTree>
      <p:nvGrpSpPr>
        <p:cNvPr id="63" name="Shape 63"/>
        <p:cNvGrpSpPr/>
        <p:nvPr/>
      </p:nvGrpSpPr>
      <p:grpSpPr>
        <a:xfrm>
          <a:off x="0" y="0"/>
          <a:ext cx="0" cy="0"/>
          <a:chOff x="0" y="0"/>
          <a:chExt cx="0" cy="0"/>
        </a:xfrm>
      </p:grpSpPr>
      <p:pic>
        <p:nvPicPr>
          <p:cNvPr id="64" name="Google Shape;64;p41"/>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65" name="Google Shape;65;p41"/>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66" name="Google Shape;66;p41"/>
          <p:cNvSpPr/>
          <p:nvPr/>
        </p:nvSpPr>
        <p:spPr>
          <a:xfrm>
            <a:off x="4413250" y="42068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67" name="Google Shape;67;p41"/>
          <p:cNvSpPr txBox="1"/>
          <p:nvPr>
            <p:ph type="title"/>
          </p:nvPr>
        </p:nvSpPr>
        <p:spPr>
          <a:xfrm>
            <a:off x="4842028" y="45340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68" name="Shape 6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69" name="Shape 6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pic>
        <p:nvPicPr>
          <p:cNvPr id="21" name="Google Shape;21;p32"/>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22" name="Google Shape;22;p32"/>
          <p:cNvSpPr txBox="1"/>
          <p:nvPr>
            <p:ph type="title"/>
          </p:nvPr>
        </p:nvSpPr>
        <p:spPr>
          <a:xfrm>
            <a:off x="6851650" y="74834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3" name="Shape 23"/>
        <p:cNvGrpSpPr/>
        <p:nvPr/>
      </p:nvGrpSpPr>
      <p:grpSpPr>
        <a:xfrm>
          <a:off x="0" y="0"/>
          <a:ext cx="0" cy="0"/>
          <a:chOff x="0" y="0"/>
          <a:chExt cx="0" cy="0"/>
        </a:xfrm>
      </p:grpSpPr>
      <p:pic>
        <p:nvPicPr>
          <p:cNvPr id="24" name="Google Shape;24;p33"/>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25" name="Google Shape;25;p33"/>
          <p:cNvSpPr txBox="1"/>
          <p:nvPr>
            <p:ph type="title"/>
          </p:nvPr>
        </p:nvSpPr>
        <p:spPr>
          <a:xfrm>
            <a:off x="4794250" y="69500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26" name="Shape 26"/>
        <p:cNvGrpSpPr/>
        <p:nvPr/>
      </p:nvGrpSpPr>
      <p:grpSpPr>
        <a:xfrm>
          <a:off x="0" y="0"/>
          <a:ext cx="0" cy="0"/>
          <a:chOff x="0" y="0"/>
          <a:chExt cx="0" cy="0"/>
        </a:xfrm>
      </p:grpSpPr>
      <p:sp>
        <p:nvSpPr>
          <p:cNvPr id="27" name="Google Shape;27;p34"/>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4"/>
          <p:cNvSpPr/>
          <p:nvPr/>
        </p:nvSpPr>
        <p:spPr>
          <a:xfrm>
            <a:off x="-6350"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 name="Google Shape;29;p34"/>
          <p:cNvSpPr/>
          <p:nvPr/>
        </p:nvSpPr>
        <p:spPr>
          <a:xfrm>
            <a:off x="16938421" y="10202309"/>
            <a:ext cx="1576070" cy="511175"/>
          </a:xfrm>
          <a:custGeom>
            <a:rect b="b" l="l" r="r" t="t"/>
            <a:pathLst>
              <a:path extrusionOk="0" h="511175" w="1576069">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extrusionOk="0" h="511175" w="1576069">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69">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69">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 name="Google Shape;30;p34"/>
          <p:cNvSpPr/>
          <p:nvPr/>
        </p:nvSpPr>
        <p:spPr>
          <a:xfrm>
            <a:off x="18623540" y="10245307"/>
            <a:ext cx="378460" cy="469900"/>
          </a:xfrm>
          <a:custGeom>
            <a:rect b="b" l="l" r="r" t="t"/>
            <a:pathLst>
              <a:path extrusionOk="0" h="469900" w="378459">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31" name="Google Shape;31;p34"/>
          <p:cNvGrpSpPr/>
          <p:nvPr/>
        </p:nvGrpSpPr>
        <p:grpSpPr>
          <a:xfrm>
            <a:off x="19053919" y="10117702"/>
            <a:ext cx="427015" cy="597582"/>
            <a:chOff x="19053919" y="10117702"/>
            <a:chExt cx="427015" cy="597582"/>
          </a:xfrm>
        </p:grpSpPr>
        <p:sp>
          <p:nvSpPr>
            <p:cNvPr id="32" name="Google Shape;32;p34"/>
            <p:cNvSpPr/>
            <p:nvPr/>
          </p:nvSpPr>
          <p:spPr>
            <a:xfrm>
              <a:off x="19053919"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33" name="Google Shape;33;p34"/>
            <p:cNvPicPr preferRelativeResize="0"/>
            <p:nvPr/>
          </p:nvPicPr>
          <p:blipFill rotWithShape="1">
            <a:blip r:embed="rId2">
              <a:alphaModFix/>
            </a:blip>
            <a:srcRect b="0" l="0" r="0" t="0"/>
            <a:stretch/>
          </p:blipFill>
          <p:spPr>
            <a:xfrm>
              <a:off x="19368634" y="10117702"/>
              <a:ext cx="112300" cy="112268"/>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4" name="Shape 34"/>
        <p:cNvGrpSpPr/>
        <p:nvPr/>
      </p:nvGrpSpPr>
      <p:grpSpPr>
        <a:xfrm>
          <a:off x="0" y="0"/>
          <a:ext cx="0" cy="0"/>
          <a:chOff x="0" y="0"/>
          <a:chExt cx="0" cy="0"/>
        </a:xfrm>
      </p:grpSpPr>
      <p:pic>
        <p:nvPicPr>
          <p:cNvPr id="35" name="Google Shape;35;p35"/>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36" name="Google Shape;36;p35"/>
          <p:cNvPicPr preferRelativeResize="0"/>
          <p:nvPr/>
        </p:nvPicPr>
        <p:blipFill rotWithShape="1">
          <a:blip r:embed="rId3">
            <a:alphaModFix/>
          </a:blip>
          <a:srcRect b="0" l="0" r="0" t="0"/>
          <a:stretch/>
        </p:blipFill>
        <p:spPr>
          <a:xfrm>
            <a:off x="0" y="3340"/>
            <a:ext cx="20109342" cy="11305614"/>
          </a:xfrm>
          <a:prstGeom prst="rect">
            <a:avLst/>
          </a:prstGeom>
          <a:noFill/>
          <a:ln>
            <a:noFill/>
          </a:ln>
        </p:spPr>
      </p:pic>
      <p:sp>
        <p:nvSpPr>
          <p:cNvPr id="37" name="Google Shape;37;p35"/>
          <p:cNvSpPr/>
          <p:nvPr/>
        </p:nvSpPr>
        <p:spPr>
          <a:xfrm>
            <a:off x="755650" y="62642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38" name="Google Shape;38;p35"/>
          <p:cNvSpPr txBox="1"/>
          <p:nvPr>
            <p:ph type="title"/>
          </p:nvPr>
        </p:nvSpPr>
        <p:spPr>
          <a:xfrm>
            <a:off x="1184428" y="65914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36"/>
          <p:cNvSpPr/>
          <p:nvPr/>
        </p:nvSpPr>
        <p:spPr>
          <a:xfrm>
            <a:off x="727227" y="10202309"/>
            <a:ext cx="1576070" cy="511175"/>
          </a:xfrm>
          <a:custGeom>
            <a:rect b="b" l="l" r="r" t="t"/>
            <a:pathLst>
              <a:path extrusionOk="0" h="511175" w="1576070">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extrusionOk="0" h="511175" w="1576070">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70">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70">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1" name="Google Shape;41;p36"/>
          <p:cNvSpPr/>
          <p:nvPr/>
        </p:nvSpPr>
        <p:spPr>
          <a:xfrm>
            <a:off x="2412348" y="10245307"/>
            <a:ext cx="378460" cy="469900"/>
          </a:xfrm>
          <a:custGeom>
            <a:rect b="b" l="l" r="r" t="t"/>
            <a:pathLst>
              <a:path extrusionOk="0" h="469900" w="37846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42" name="Google Shape;42;p36"/>
          <p:cNvGrpSpPr/>
          <p:nvPr/>
        </p:nvGrpSpPr>
        <p:grpSpPr>
          <a:xfrm>
            <a:off x="2842727" y="10117702"/>
            <a:ext cx="427015" cy="597582"/>
            <a:chOff x="2842727" y="10117702"/>
            <a:chExt cx="427015" cy="597582"/>
          </a:xfrm>
        </p:grpSpPr>
        <p:sp>
          <p:nvSpPr>
            <p:cNvPr id="43" name="Google Shape;43;p36"/>
            <p:cNvSpPr/>
            <p:nvPr/>
          </p:nvSpPr>
          <p:spPr>
            <a:xfrm>
              <a:off x="2842727"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44" name="Google Shape;44;p36"/>
            <p:cNvPicPr preferRelativeResize="0"/>
            <p:nvPr/>
          </p:nvPicPr>
          <p:blipFill rotWithShape="1">
            <a:blip r:embed="rId2">
              <a:alphaModFix/>
            </a:blip>
            <a:srcRect b="0" l="0" r="0" t="0"/>
            <a:stretch/>
          </p:blipFill>
          <p:spPr>
            <a:xfrm>
              <a:off x="3157442" y="10117702"/>
              <a:ext cx="112300" cy="112268"/>
            </a:xfrm>
            <a:prstGeom prst="rect">
              <a:avLst/>
            </a:prstGeom>
            <a:noFill/>
            <a:ln>
              <a:noFill/>
            </a:ln>
          </p:spPr>
        </p:pic>
      </p:grpSp>
      <p:sp>
        <p:nvSpPr>
          <p:cNvPr id="45" name="Google Shape;45;p36"/>
          <p:cNvSpPr/>
          <p:nvPr/>
        </p:nvSpPr>
        <p:spPr>
          <a:xfrm>
            <a:off x="17840597"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6" name="Google Shape;46;p36"/>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lvl1pPr indent="-228600" lvl="0" marL="457200" algn="r">
              <a:spcBef>
                <a:spcPts val="0"/>
              </a:spcBef>
              <a:spcAft>
                <a:spcPts val="0"/>
              </a:spcAft>
              <a:buSzPts val="1400"/>
              <a:buNone/>
              <a:defRPr b="1" sz="4800">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Diseño personalizado">
  <p:cSld name="5_Diseño personalizado">
    <p:spTree>
      <p:nvGrpSpPr>
        <p:cNvPr id="47" name="Shape 47"/>
        <p:cNvGrpSpPr/>
        <p:nvPr/>
      </p:nvGrpSpPr>
      <p:grpSpPr>
        <a:xfrm>
          <a:off x="0" y="0"/>
          <a:ext cx="0" cy="0"/>
          <a:chOff x="0" y="0"/>
          <a:chExt cx="0" cy="0"/>
        </a:xfrm>
      </p:grpSpPr>
      <p:pic>
        <p:nvPicPr>
          <p:cNvPr id="48" name="Google Shape;48;p37"/>
          <p:cNvPicPr preferRelativeResize="0"/>
          <p:nvPr/>
        </p:nvPicPr>
        <p:blipFill rotWithShape="1">
          <a:blip r:embed="rId2">
            <a:alphaModFix/>
          </a:blip>
          <a:srcRect b="0" l="0" r="0" t="0"/>
          <a:stretch/>
        </p:blipFill>
        <p:spPr>
          <a:xfrm>
            <a:off x="-1" y="3340"/>
            <a:ext cx="20110047" cy="11306010"/>
          </a:xfrm>
          <a:prstGeom prst="rect">
            <a:avLst/>
          </a:prstGeom>
          <a:noFill/>
          <a:ln>
            <a:noFill/>
          </a:ln>
        </p:spPr>
      </p:pic>
      <p:sp>
        <p:nvSpPr>
          <p:cNvPr id="49" name="Google Shape;49;p37"/>
          <p:cNvSpPr txBox="1"/>
          <p:nvPr>
            <p:ph type="title"/>
          </p:nvPr>
        </p:nvSpPr>
        <p:spPr>
          <a:xfrm>
            <a:off x="831850" y="71786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Diseño personalizado">
  <p:cSld name="6_Diseño personalizado">
    <p:spTree>
      <p:nvGrpSpPr>
        <p:cNvPr id="50" name="Shape 50"/>
        <p:cNvGrpSpPr/>
        <p:nvPr/>
      </p:nvGrpSpPr>
      <p:grpSpPr>
        <a:xfrm>
          <a:off x="0" y="0"/>
          <a:ext cx="0" cy="0"/>
          <a:chOff x="0" y="0"/>
          <a:chExt cx="0" cy="0"/>
        </a:xfrm>
      </p:grpSpPr>
      <p:pic>
        <p:nvPicPr>
          <p:cNvPr id="51" name="Google Shape;51;p38"/>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52" name="Google Shape;52;p38"/>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53" name="Google Shape;53;p38"/>
          <p:cNvSpPr/>
          <p:nvPr/>
        </p:nvSpPr>
        <p:spPr>
          <a:xfrm>
            <a:off x="7232650" y="7880350"/>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54" name="Google Shape;54;p38"/>
          <p:cNvSpPr txBox="1"/>
          <p:nvPr>
            <p:ph type="title"/>
          </p:nvPr>
        </p:nvSpPr>
        <p:spPr>
          <a:xfrm>
            <a:off x="7661428" y="8207476"/>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55" name="Shape 55"/>
        <p:cNvGrpSpPr/>
        <p:nvPr/>
      </p:nvGrpSpPr>
      <p:grpSpPr>
        <a:xfrm>
          <a:off x="0" y="0"/>
          <a:ext cx="0" cy="0"/>
          <a:chOff x="0" y="0"/>
          <a:chExt cx="0" cy="0"/>
        </a:xfrm>
      </p:grpSpPr>
      <p:pic>
        <p:nvPicPr>
          <p:cNvPr id="56" name="Google Shape;56;p39"/>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57" name="Google Shape;57;p39"/>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58" name="Google Shape;58;p39"/>
          <p:cNvSpPr/>
          <p:nvPr/>
        </p:nvSpPr>
        <p:spPr>
          <a:xfrm>
            <a:off x="7004050" y="73310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59" name="Google Shape;59;p39"/>
          <p:cNvSpPr txBox="1"/>
          <p:nvPr>
            <p:ph type="title"/>
          </p:nvPr>
        </p:nvSpPr>
        <p:spPr>
          <a:xfrm>
            <a:off x="7432828" y="76582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12314421" y="714594"/>
            <a:ext cx="5259705" cy="91566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5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0"/>
          <p:cNvSpPr txBox="1"/>
          <p:nvPr>
            <p:ph idx="1" type="body"/>
          </p:nvPr>
        </p:nvSpPr>
        <p:spPr>
          <a:xfrm>
            <a:off x="1005205" y="2601150"/>
            <a:ext cx="18093690" cy="7464171"/>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30"/>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30"/>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30"/>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8.png"/><Relationship Id="rId4" Type="http://schemas.openxmlformats.org/officeDocument/2006/relationships/image" Target="../media/image48.png"/><Relationship Id="rId5"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8.png"/><Relationship Id="rId5" Type="http://schemas.openxmlformats.org/officeDocument/2006/relationships/image" Target="../media/image4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7.png"/><Relationship Id="rId4" Type="http://schemas.openxmlformats.org/officeDocument/2006/relationships/image" Target="../media/image5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1.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1.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42.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59.png"/><Relationship Id="rId4" Type="http://schemas.openxmlformats.org/officeDocument/2006/relationships/image" Target="../media/image56.png"/><Relationship Id="rId5" Type="http://schemas.openxmlformats.org/officeDocument/2006/relationships/image" Target="../media/image39.png"/><Relationship Id="rId6" Type="http://schemas.openxmlformats.org/officeDocument/2006/relationships/image" Target="../media/image4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40.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hyperlink" Target="https://www.cienciadedatos.net/documentos/35_principal_component_analysis" TargetMode="Externa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hyperlink" Target="https://www.cienciadedatos.net/documentos/35_principal_component_analysis" TargetMode="Externa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hyperlink" Target="https://www.cienciadedatos.net/documentos/35_principal_component_analysis" TargetMode="External"/><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5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hyperlink" Target="https://www.cienciadedatos.net/documentos/35_principal_component_analysis" TargetMode="External"/><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55.png"/><Relationship Id="rId4" Type="http://schemas.openxmlformats.org/officeDocument/2006/relationships/image" Target="../media/image46.png"/><Relationship Id="rId5" Type="http://schemas.openxmlformats.org/officeDocument/2006/relationships/image" Target="../media/image4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25.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ph type="ctrTitle"/>
          </p:nvPr>
        </p:nvSpPr>
        <p:spPr>
          <a:xfrm>
            <a:off x="2889250" y="8169275"/>
            <a:ext cx="8749511" cy="116955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CONCEPTOS DE </a:t>
            </a:r>
            <a:r>
              <a:rPr lang="es-CL"/>
              <a:t>ÁLGEBRA</a:t>
            </a:r>
            <a:r>
              <a:rPr lang="es-CL"/>
              <a:t> LINEAL</a:t>
            </a:r>
            <a:br>
              <a:rPr lang="es-CL" sz="3800"/>
            </a:br>
            <a:endParaRPr sz="3800"/>
          </a:p>
        </p:txBody>
      </p:sp>
      <p:sp>
        <p:nvSpPr>
          <p:cNvPr id="75" name="Google Shape;75;p1"/>
          <p:cNvSpPr txBox="1"/>
          <p:nvPr>
            <p:ph idx="1" type="subTitle"/>
          </p:nvPr>
        </p:nvSpPr>
        <p:spPr>
          <a:xfrm>
            <a:off x="2926080" y="9554269"/>
            <a:ext cx="8712681" cy="369332"/>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sz="2400">
                <a:latin typeface="Arial"/>
                <a:ea typeface="Arial"/>
                <a:cs typeface="Arial"/>
                <a:sym typeface="Arial"/>
              </a:rPr>
              <a:t>MLY0100 Machine Learning</a:t>
            </a:r>
            <a:endParaRPr sz="2400">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CL"/>
              <a:t>Conjunto de Datos</a:t>
            </a:r>
            <a:endParaRPr/>
          </a:p>
        </p:txBody>
      </p:sp>
      <p:sp>
        <p:nvSpPr>
          <p:cNvPr id="154" name="Google Shape;154;p10"/>
          <p:cNvSpPr txBox="1"/>
          <p:nvPr/>
        </p:nvSpPr>
        <p:spPr>
          <a:xfrm>
            <a:off x="2051050" y="2073275"/>
            <a:ext cx="7772400" cy="1938992"/>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s-CL" sz="2400"/>
              <a:t>Matrices</a:t>
            </a:r>
            <a:r>
              <a:rPr lang="es-CL" sz="2400"/>
              <a:t>: una matriz es un arreglo bi-dimensional de números. Cada elemento de la misma está identificado por dos índices, en lugar de uno como en los vectores. Usualmente, a una matriz la denotamos por una letra mayúscula en negrita.</a:t>
            </a:r>
            <a:endParaRPr/>
          </a:p>
        </p:txBody>
      </p:sp>
      <p:sp>
        <p:nvSpPr>
          <p:cNvPr id="155" name="Google Shape;155;p10"/>
          <p:cNvSpPr txBox="1"/>
          <p:nvPr/>
        </p:nvSpPr>
        <p:spPr>
          <a:xfrm>
            <a:off x="3357246" y="10282047"/>
            <a:ext cx="11291874" cy="30777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400"/>
              <a:t>Fuente: https://medium.com/mate-ai/parte-1-fundamentos-del-%C3%A1lgebra-lineal-escalares-vectores-matrices-y-tensores-b441c9413853</a:t>
            </a:r>
            <a:endParaRPr/>
          </a:p>
        </p:txBody>
      </p:sp>
      <p:pic>
        <p:nvPicPr>
          <p:cNvPr id="156" name="Google Shape;156;p10"/>
          <p:cNvPicPr preferRelativeResize="0"/>
          <p:nvPr/>
        </p:nvPicPr>
        <p:blipFill rotWithShape="1">
          <a:blip r:embed="rId3">
            <a:alphaModFix/>
          </a:blip>
          <a:srcRect b="0" l="0" r="0" t="0"/>
          <a:stretch/>
        </p:blipFill>
        <p:spPr>
          <a:xfrm>
            <a:off x="2660650" y="4388621"/>
            <a:ext cx="5867400" cy="3624510"/>
          </a:xfrm>
          <a:prstGeom prst="rect">
            <a:avLst/>
          </a:prstGeom>
          <a:noFill/>
          <a:ln>
            <a:noFill/>
          </a:ln>
        </p:spPr>
      </p:pic>
      <p:pic>
        <p:nvPicPr>
          <p:cNvPr id="157" name="Google Shape;157;p10"/>
          <p:cNvPicPr preferRelativeResize="0"/>
          <p:nvPr/>
        </p:nvPicPr>
        <p:blipFill rotWithShape="1">
          <a:blip r:embed="rId4">
            <a:alphaModFix/>
          </a:blip>
          <a:srcRect b="0" l="0" r="0" t="0"/>
          <a:stretch/>
        </p:blipFill>
        <p:spPr>
          <a:xfrm>
            <a:off x="10661650" y="3234973"/>
            <a:ext cx="8601831" cy="26483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1"/>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CL"/>
              <a:t>Conjunto de Datos</a:t>
            </a:r>
            <a:endParaRPr/>
          </a:p>
        </p:txBody>
      </p:sp>
      <p:sp>
        <p:nvSpPr>
          <p:cNvPr id="163" name="Google Shape;163;p11"/>
          <p:cNvSpPr txBox="1"/>
          <p:nvPr/>
        </p:nvSpPr>
        <p:spPr>
          <a:xfrm>
            <a:off x="2051050" y="2073275"/>
            <a:ext cx="7772400" cy="341632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s-CL" sz="2400"/>
              <a:t>Tensores</a:t>
            </a:r>
            <a:r>
              <a:rPr lang="es-CL" sz="2400"/>
              <a:t>: existen diversos casos en los cuales se precisan más de dos ejes para almacenar valores. </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rPr lang="es-CL" sz="2400"/>
              <a:t>En el caso general, una matriz con un número regular de ejes se lo conoce como tensor. </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rPr lang="es-CL" sz="2400"/>
              <a:t>Por ejemplo, cuando almacenamos los valores de los píxeles de una imagen a color necesitamos una matriz con tres ejes (uno para cada canal de color: R, G y B).</a:t>
            </a:r>
            <a:endParaRPr/>
          </a:p>
        </p:txBody>
      </p:sp>
      <p:sp>
        <p:nvSpPr>
          <p:cNvPr id="164" name="Google Shape;164;p11"/>
          <p:cNvSpPr txBox="1"/>
          <p:nvPr/>
        </p:nvSpPr>
        <p:spPr>
          <a:xfrm>
            <a:off x="3357246" y="10282047"/>
            <a:ext cx="11291874" cy="30777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400"/>
              <a:t>Fuente: https://medium.com/mate-ai/parte-1-fundamentos-del-%C3%A1lgebra-lineal-escalares-vectores-matrices-y-tensores-b441c9413853</a:t>
            </a:r>
            <a:endParaRPr/>
          </a:p>
        </p:txBody>
      </p:sp>
      <p:pic>
        <p:nvPicPr>
          <p:cNvPr id="165" name="Google Shape;165;p11"/>
          <p:cNvPicPr preferRelativeResize="0"/>
          <p:nvPr/>
        </p:nvPicPr>
        <p:blipFill rotWithShape="1">
          <a:blip r:embed="rId3">
            <a:alphaModFix/>
          </a:blip>
          <a:srcRect b="0" l="0" r="0" t="0"/>
          <a:stretch/>
        </p:blipFill>
        <p:spPr>
          <a:xfrm>
            <a:off x="2279650" y="5783494"/>
            <a:ext cx="7239001" cy="2568193"/>
          </a:xfrm>
          <a:prstGeom prst="rect">
            <a:avLst/>
          </a:prstGeom>
          <a:noFill/>
          <a:ln>
            <a:noFill/>
          </a:ln>
        </p:spPr>
      </p:pic>
      <p:pic>
        <p:nvPicPr>
          <p:cNvPr id="166" name="Google Shape;166;p11"/>
          <p:cNvPicPr preferRelativeResize="0"/>
          <p:nvPr/>
        </p:nvPicPr>
        <p:blipFill rotWithShape="1">
          <a:blip r:embed="rId4">
            <a:alphaModFix/>
          </a:blip>
          <a:srcRect b="0" l="0" r="0" t="0"/>
          <a:stretch/>
        </p:blipFill>
        <p:spPr>
          <a:xfrm>
            <a:off x="10280651" y="2473325"/>
            <a:ext cx="9100767" cy="4705350"/>
          </a:xfrm>
          <a:prstGeom prst="rect">
            <a:avLst/>
          </a:prstGeom>
          <a:noFill/>
          <a:ln>
            <a:noFill/>
          </a:ln>
        </p:spPr>
      </p:pic>
      <p:pic>
        <p:nvPicPr>
          <p:cNvPr id="167" name="Google Shape;167;p11"/>
          <p:cNvPicPr preferRelativeResize="0"/>
          <p:nvPr/>
        </p:nvPicPr>
        <p:blipFill rotWithShape="1">
          <a:blip r:embed="rId5">
            <a:alphaModFix/>
          </a:blip>
          <a:srcRect b="0" l="0" r="0" t="0"/>
          <a:stretch/>
        </p:blipFill>
        <p:spPr>
          <a:xfrm>
            <a:off x="12642850" y="6598469"/>
            <a:ext cx="3429000" cy="34569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2"/>
          <p:cNvSpPr txBox="1"/>
          <p:nvPr>
            <p:ph type="title"/>
          </p:nvPr>
        </p:nvSpPr>
        <p:spPr>
          <a:xfrm>
            <a:off x="222250" y="7407275"/>
            <a:ext cx="10393528" cy="1015663"/>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CL" sz="6600"/>
              <a:t>OPERACIONES</a:t>
            </a:r>
            <a:endParaRPr/>
          </a:p>
        </p:txBody>
      </p:sp>
      <p:sp>
        <p:nvSpPr>
          <p:cNvPr id="173" name="Google Shape;173;p12"/>
          <p:cNvSpPr txBox="1"/>
          <p:nvPr/>
        </p:nvSpPr>
        <p:spPr>
          <a:xfrm>
            <a:off x="9089872" y="6188075"/>
            <a:ext cx="1905000"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9600">
                <a:solidFill>
                  <a:schemeClr val="dk1"/>
                </a:solidFill>
                <a:latin typeface="Arial Black"/>
                <a:ea typeface="Arial Black"/>
                <a:cs typeface="Arial Black"/>
                <a:sym typeface="Arial Black"/>
              </a:rPr>
              <a:t>03</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Operaciones con Vectores</a:t>
            </a:r>
            <a:endParaRPr/>
          </a:p>
        </p:txBody>
      </p:sp>
      <p:sp>
        <p:nvSpPr>
          <p:cNvPr id="179" name="Google Shape;179;p13"/>
          <p:cNvSpPr txBox="1"/>
          <p:nvPr/>
        </p:nvSpPr>
        <p:spPr>
          <a:xfrm>
            <a:off x="2051050" y="2073275"/>
            <a:ext cx="7772400" cy="461665"/>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s-CL" sz="2400"/>
              <a:t>Adición de Vectores</a:t>
            </a:r>
            <a:endParaRPr sz="2400"/>
          </a:p>
        </p:txBody>
      </p:sp>
      <p:pic>
        <p:nvPicPr>
          <p:cNvPr id="180" name="Google Shape;180;p13"/>
          <p:cNvPicPr preferRelativeResize="0"/>
          <p:nvPr/>
        </p:nvPicPr>
        <p:blipFill rotWithShape="1">
          <a:blip r:embed="rId3">
            <a:alphaModFix/>
          </a:blip>
          <a:srcRect b="0" l="0" r="0" t="0"/>
          <a:stretch/>
        </p:blipFill>
        <p:spPr>
          <a:xfrm>
            <a:off x="12109450" y="3631029"/>
            <a:ext cx="7700936" cy="4261520"/>
          </a:xfrm>
          <a:prstGeom prst="rect">
            <a:avLst/>
          </a:prstGeom>
          <a:noFill/>
          <a:ln>
            <a:noFill/>
          </a:ln>
        </p:spPr>
      </p:pic>
      <p:pic>
        <p:nvPicPr>
          <p:cNvPr id="181" name="Google Shape;181;p13"/>
          <p:cNvPicPr preferRelativeResize="0"/>
          <p:nvPr/>
        </p:nvPicPr>
        <p:blipFill rotWithShape="1">
          <a:blip r:embed="rId4">
            <a:alphaModFix/>
          </a:blip>
          <a:srcRect b="0" l="0" r="0" t="0"/>
          <a:stretch/>
        </p:blipFill>
        <p:spPr>
          <a:xfrm>
            <a:off x="2203450" y="3623175"/>
            <a:ext cx="10235164" cy="2717300"/>
          </a:xfrm>
          <a:prstGeom prst="rect">
            <a:avLst/>
          </a:prstGeom>
          <a:noFill/>
          <a:ln>
            <a:noFill/>
          </a:ln>
        </p:spPr>
      </p:pic>
      <p:sp>
        <p:nvSpPr>
          <p:cNvPr id="182" name="Google Shape;182;p13"/>
          <p:cNvSpPr txBox="1"/>
          <p:nvPr/>
        </p:nvSpPr>
        <p:spPr>
          <a:xfrm>
            <a:off x="3357246" y="10282047"/>
            <a:ext cx="10001456" cy="30777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400"/>
              <a:t>Fuente: https://medium.com/data-science-bolivia/matem%C3%A1ticas-para-machine-learning-algebra-lineal-d3b67b521aea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4"/>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Operaciones con Vectores</a:t>
            </a:r>
            <a:endParaRPr/>
          </a:p>
        </p:txBody>
      </p:sp>
      <p:sp>
        <p:nvSpPr>
          <p:cNvPr id="188" name="Google Shape;188;p14"/>
          <p:cNvSpPr txBox="1"/>
          <p:nvPr/>
        </p:nvSpPr>
        <p:spPr>
          <a:xfrm>
            <a:off x="2051050" y="2073275"/>
            <a:ext cx="7772400" cy="461665"/>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s-CL" sz="2400"/>
              <a:t>Sustracción  de Vectores</a:t>
            </a:r>
            <a:endParaRPr sz="2400"/>
          </a:p>
        </p:txBody>
      </p:sp>
      <p:sp>
        <p:nvSpPr>
          <p:cNvPr id="189" name="Google Shape;189;p14"/>
          <p:cNvSpPr txBox="1"/>
          <p:nvPr/>
        </p:nvSpPr>
        <p:spPr>
          <a:xfrm>
            <a:off x="3357246" y="10282047"/>
            <a:ext cx="10001456" cy="30777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400"/>
              <a:t>Fuente: https://medium.com/data-science-bolivia/matem%C3%A1ticas-para-machine-learning-algebra-lineal-d3b67b521aea</a:t>
            </a:r>
            <a:endParaRPr/>
          </a:p>
        </p:txBody>
      </p:sp>
      <p:pic>
        <p:nvPicPr>
          <p:cNvPr id="190" name="Google Shape;190;p14"/>
          <p:cNvPicPr preferRelativeResize="0"/>
          <p:nvPr/>
        </p:nvPicPr>
        <p:blipFill rotWithShape="1">
          <a:blip r:embed="rId3">
            <a:alphaModFix/>
          </a:blip>
          <a:srcRect b="0" l="0" r="0" t="0"/>
          <a:stretch/>
        </p:blipFill>
        <p:spPr>
          <a:xfrm>
            <a:off x="2052721" y="3044590"/>
            <a:ext cx="10235164" cy="3336241"/>
          </a:xfrm>
          <a:prstGeom prst="rect">
            <a:avLst/>
          </a:prstGeom>
          <a:noFill/>
          <a:ln>
            <a:noFill/>
          </a:ln>
        </p:spPr>
      </p:pic>
      <p:pic>
        <p:nvPicPr>
          <p:cNvPr id="191" name="Google Shape;191;p14"/>
          <p:cNvPicPr preferRelativeResize="0"/>
          <p:nvPr/>
        </p:nvPicPr>
        <p:blipFill rotWithShape="1">
          <a:blip r:embed="rId4">
            <a:alphaModFix/>
          </a:blip>
          <a:srcRect b="0" l="0" r="0" t="0"/>
          <a:stretch/>
        </p:blipFill>
        <p:spPr>
          <a:xfrm>
            <a:off x="4718050" y="6458376"/>
            <a:ext cx="4343400" cy="3193231"/>
          </a:xfrm>
          <a:prstGeom prst="rect">
            <a:avLst/>
          </a:prstGeom>
          <a:noFill/>
          <a:ln>
            <a:noFill/>
          </a:ln>
        </p:spPr>
      </p:pic>
      <p:pic>
        <p:nvPicPr>
          <p:cNvPr id="192" name="Google Shape;192;p14"/>
          <p:cNvPicPr preferRelativeResize="0"/>
          <p:nvPr/>
        </p:nvPicPr>
        <p:blipFill rotWithShape="1">
          <a:blip r:embed="rId5">
            <a:alphaModFix/>
          </a:blip>
          <a:srcRect b="0" l="0" r="0" t="0"/>
          <a:stretch/>
        </p:blipFill>
        <p:spPr>
          <a:xfrm>
            <a:off x="12287885" y="5949831"/>
            <a:ext cx="7152263" cy="4210322"/>
          </a:xfrm>
          <a:prstGeom prst="rect">
            <a:avLst/>
          </a:prstGeom>
          <a:noFill/>
          <a:ln>
            <a:noFill/>
          </a:ln>
        </p:spPr>
      </p:pic>
      <p:sp>
        <p:nvSpPr>
          <p:cNvPr id="193" name="Google Shape;193;p14"/>
          <p:cNvSpPr/>
          <p:nvPr/>
        </p:nvSpPr>
        <p:spPr>
          <a:xfrm>
            <a:off x="9823450" y="7635875"/>
            <a:ext cx="1676400" cy="1447800"/>
          </a:xfrm>
          <a:prstGeom prst="rightArrow">
            <a:avLst>
              <a:gd fmla="val 50000" name="adj1"/>
              <a:gd fmla="val 50000" name="adj2"/>
            </a:avLst>
          </a:pr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5"/>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Operaciones con Vectores</a:t>
            </a:r>
            <a:endParaRPr/>
          </a:p>
        </p:txBody>
      </p:sp>
      <p:sp>
        <p:nvSpPr>
          <p:cNvPr id="199" name="Google Shape;199;p15"/>
          <p:cNvSpPr txBox="1"/>
          <p:nvPr/>
        </p:nvSpPr>
        <p:spPr>
          <a:xfrm>
            <a:off x="2051050" y="2073275"/>
            <a:ext cx="7772400" cy="461665"/>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s-CL" sz="2400"/>
              <a:t>Multiplicar escalar por Vector</a:t>
            </a:r>
            <a:endParaRPr sz="2400"/>
          </a:p>
        </p:txBody>
      </p:sp>
      <p:sp>
        <p:nvSpPr>
          <p:cNvPr id="200" name="Google Shape;200;p15"/>
          <p:cNvSpPr txBox="1"/>
          <p:nvPr/>
        </p:nvSpPr>
        <p:spPr>
          <a:xfrm>
            <a:off x="3357246" y="10282047"/>
            <a:ext cx="10001456" cy="30777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400"/>
              <a:t>Fuente: https://medium.com/data-science-bolivia/matem%C3%A1ticas-para-machine-learning-algebra-lineal-d3b67b521aea</a:t>
            </a:r>
            <a:endParaRPr/>
          </a:p>
        </p:txBody>
      </p:sp>
      <p:sp>
        <p:nvSpPr>
          <p:cNvPr id="201" name="Google Shape;201;p15"/>
          <p:cNvSpPr/>
          <p:nvPr/>
        </p:nvSpPr>
        <p:spPr>
          <a:xfrm>
            <a:off x="9823450" y="7635875"/>
            <a:ext cx="1676400" cy="1447800"/>
          </a:xfrm>
          <a:prstGeom prst="rightArrow">
            <a:avLst>
              <a:gd fmla="val 50000" name="adj1"/>
              <a:gd fmla="val 50000" name="adj2"/>
            </a:avLst>
          </a:pr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pic>
        <p:nvPicPr>
          <p:cNvPr id="202" name="Google Shape;202;p15"/>
          <p:cNvPicPr preferRelativeResize="0"/>
          <p:nvPr/>
        </p:nvPicPr>
        <p:blipFill rotWithShape="1">
          <a:blip r:embed="rId3">
            <a:alphaModFix/>
          </a:blip>
          <a:srcRect b="0" l="0" r="0" t="0"/>
          <a:stretch/>
        </p:blipFill>
        <p:spPr>
          <a:xfrm>
            <a:off x="2084805" y="3162811"/>
            <a:ext cx="10235164" cy="3294076"/>
          </a:xfrm>
          <a:prstGeom prst="rect">
            <a:avLst/>
          </a:prstGeom>
          <a:noFill/>
          <a:ln>
            <a:noFill/>
          </a:ln>
        </p:spPr>
      </p:pic>
      <p:pic>
        <p:nvPicPr>
          <p:cNvPr id="203" name="Google Shape;203;p15"/>
          <p:cNvPicPr preferRelativeResize="0"/>
          <p:nvPr/>
        </p:nvPicPr>
        <p:blipFill rotWithShape="1">
          <a:blip r:embed="rId4">
            <a:alphaModFix/>
          </a:blip>
          <a:srcRect b="0" l="0" r="0" t="0"/>
          <a:stretch/>
        </p:blipFill>
        <p:spPr>
          <a:xfrm>
            <a:off x="4337050" y="6593926"/>
            <a:ext cx="4942296" cy="3088935"/>
          </a:xfrm>
          <a:prstGeom prst="rect">
            <a:avLst/>
          </a:prstGeom>
          <a:noFill/>
          <a:ln>
            <a:noFill/>
          </a:ln>
        </p:spPr>
      </p:pic>
      <p:pic>
        <p:nvPicPr>
          <p:cNvPr id="204" name="Google Shape;204;p15"/>
          <p:cNvPicPr preferRelativeResize="0"/>
          <p:nvPr/>
        </p:nvPicPr>
        <p:blipFill rotWithShape="1">
          <a:blip r:embed="rId5">
            <a:alphaModFix/>
          </a:blip>
          <a:srcRect b="0" l="0" r="0" t="0"/>
          <a:stretch/>
        </p:blipFill>
        <p:spPr>
          <a:xfrm>
            <a:off x="13100050" y="5715254"/>
            <a:ext cx="5334000" cy="4267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6"/>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Operaciones con Matrices</a:t>
            </a:r>
            <a:endParaRPr/>
          </a:p>
        </p:txBody>
      </p:sp>
      <p:sp>
        <p:nvSpPr>
          <p:cNvPr id="210" name="Google Shape;210;p16"/>
          <p:cNvSpPr txBox="1"/>
          <p:nvPr/>
        </p:nvSpPr>
        <p:spPr>
          <a:xfrm>
            <a:off x="2051050" y="2073275"/>
            <a:ext cx="7772400" cy="1938992"/>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s-CL" sz="2400"/>
              <a:t>Multiplicar escalar con Matriz</a:t>
            </a:r>
            <a:endParaRPr/>
          </a:p>
          <a:p>
            <a:pPr indent="0" lvl="0" marL="0" rtl="0" algn="just">
              <a:spcBef>
                <a:spcPts val="0"/>
              </a:spcBef>
              <a:spcAft>
                <a:spcPts val="0"/>
              </a:spcAft>
              <a:buNone/>
            </a:pPr>
            <a:r>
              <a:t/>
            </a:r>
            <a:endParaRPr b="1" sz="2400"/>
          </a:p>
          <a:p>
            <a:pPr indent="0" lvl="0" marL="0" rtl="0" algn="just">
              <a:spcBef>
                <a:spcPts val="0"/>
              </a:spcBef>
              <a:spcAft>
                <a:spcPts val="0"/>
              </a:spcAft>
              <a:buNone/>
            </a:pPr>
            <a:r>
              <a:rPr lang="es-CL" sz="2400"/>
              <a:t>Cuando un Escalar es multiplicado con una Matriz, esta se realiza con todos los números que están en la Matriz.</a:t>
            </a:r>
            <a:endParaRPr/>
          </a:p>
        </p:txBody>
      </p:sp>
      <p:sp>
        <p:nvSpPr>
          <p:cNvPr id="211" name="Google Shape;211;p16"/>
          <p:cNvSpPr txBox="1"/>
          <p:nvPr/>
        </p:nvSpPr>
        <p:spPr>
          <a:xfrm>
            <a:off x="3357246" y="10282047"/>
            <a:ext cx="10001456" cy="30777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400"/>
              <a:t>Fuente: https://medium.com/data-science-bolivia/matem%C3%A1ticas-para-machine-learning-algebra-lineal-d3b67b521aea</a:t>
            </a:r>
            <a:endParaRPr/>
          </a:p>
        </p:txBody>
      </p:sp>
      <p:pic>
        <p:nvPicPr>
          <p:cNvPr id="212" name="Google Shape;212;p16"/>
          <p:cNvPicPr preferRelativeResize="0"/>
          <p:nvPr/>
        </p:nvPicPr>
        <p:blipFill rotWithShape="1">
          <a:blip r:embed="rId3">
            <a:alphaModFix/>
          </a:blip>
          <a:srcRect b="0" l="0" r="0" t="0"/>
          <a:stretch/>
        </p:blipFill>
        <p:spPr>
          <a:xfrm>
            <a:off x="2203450" y="4596022"/>
            <a:ext cx="8557957" cy="2701062"/>
          </a:xfrm>
          <a:prstGeom prst="rect">
            <a:avLst/>
          </a:prstGeom>
          <a:noFill/>
          <a:ln>
            <a:noFill/>
          </a:ln>
        </p:spPr>
      </p:pic>
      <p:pic>
        <p:nvPicPr>
          <p:cNvPr id="213" name="Google Shape;213;p16"/>
          <p:cNvPicPr preferRelativeResize="0"/>
          <p:nvPr/>
        </p:nvPicPr>
        <p:blipFill rotWithShape="1">
          <a:blip r:embed="rId4">
            <a:alphaModFix/>
          </a:blip>
          <a:srcRect b="0" l="0" r="0" t="0"/>
          <a:stretch/>
        </p:blipFill>
        <p:spPr>
          <a:xfrm>
            <a:off x="11957050" y="4439086"/>
            <a:ext cx="6886069" cy="2981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7"/>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Operaciones con Matrices</a:t>
            </a:r>
            <a:endParaRPr/>
          </a:p>
        </p:txBody>
      </p:sp>
      <p:sp>
        <p:nvSpPr>
          <p:cNvPr id="219" name="Google Shape;219;p17"/>
          <p:cNvSpPr txBox="1"/>
          <p:nvPr/>
        </p:nvSpPr>
        <p:spPr>
          <a:xfrm>
            <a:off x="2051050" y="2073275"/>
            <a:ext cx="7772400" cy="156966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s-CL" sz="2400"/>
              <a:t>Producto Punto o Dot</a:t>
            </a:r>
            <a:endParaRPr b="1" sz="2400"/>
          </a:p>
          <a:p>
            <a:pPr indent="0" lvl="0" marL="0" rtl="0" algn="just">
              <a:spcBef>
                <a:spcPts val="0"/>
              </a:spcBef>
              <a:spcAft>
                <a:spcPts val="0"/>
              </a:spcAft>
              <a:buNone/>
            </a:pPr>
            <a:r>
              <a:t/>
            </a:r>
            <a:endParaRPr b="1" sz="2400"/>
          </a:p>
          <a:p>
            <a:pPr indent="0" lvl="0" marL="0" rtl="0" algn="just">
              <a:spcBef>
                <a:spcPts val="0"/>
              </a:spcBef>
              <a:spcAft>
                <a:spcPts val="0"/>
              </a:spcAft>
              <a:buNone/>
            </a:pPr>
            <a:r>
              <a:rPr lang="es-CL" sz="2400"/>
              <a:t>Para multiplicar una matriz con otra matriz podemos realizarlo con el Dot Product.</a:t>
            </a:r>
            <a:endParaRPr/>
          </a:p>
        </p:txBody>
      </p:sp>
      <p:sp>
        <p:nvSpPr>
          <p:cNvPr id="220" name="Google Shape;220;p17"/>
          <p:cNvSpPr txBox="1"/>
          <p:nvPr/>
        </p:nvSpPr>
        <p:spPr>
          <a:xfrm>
            <a:off x="3357246" y="10282047"/>
            <a:ext cx="10001456" cy="30777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400"/>
              <a:t>Fuente: https://medium.com/data-science-bolivia/matem%C3%A1ticas-para-machine-learning-algebra-lineal-d3b67b521aea</a:t>
            </a:r>
            <a:endParaRPr/>
          </a:p>
        </p:txBody>
      </p:sp>
      <p:pic>
        <p:nvPicPr>
          <p:cNvPr id="221" name="Google Shape;221;p17"/>
          <p:cNvPicPr preferRelativeResize="0"/>
          <p:nvPr/>
        </p:nvPicPr>
        <p:blipFill rotWithShape="1">
          <a:blip r:embed="rId3">
            <a:alphaModFix/>
          </a:blip>
          <a:srcRect b="0" l="0" r="0" t="0"/>
          <a:stretch/>
        </p:blipFill>
        <p:spPr>
          <a:xfrm>
            <a:off x="2056732" y="4676291"/>
            <a:ext cx="8584360" cy="2715879"/>
          </a:xfrm>
          <a:prstGeom prst="rect">
            <a:avLst/>
          </a:prstGeom>
          <a:noFill/>
          <a:ln>
            <a:noFill/>
          </a:ln>
        </p:spPr>
      </p:pic>
      <p:pic>
        <p:nvPicPr>
          <p:cNvPr id="222" name="Google Shape;222;p17"/>
          <p:cNvPicPr preferRelativeResize="0"/>
          <p:nvPr/>
        </p:nvPicPr>
        <p:blipFill rotWithShape="1">
          <a:blip r:embed="rId4">
            <a:alphaModFix/>
          </a:blip>
          <a:srcRect b="0" l="0" r="0" t="0"/>
          <a:stretch/>
        </p:blipFill>
        <p:spPr>
          <a:xfrm>
            <a:off x="11880850" y="4496051"/>
            <a:ext cx="6705600" cy="392522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8"/>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Operaciones con Matrices</a:t>
            </a:r>
            <a:endParaRPr/>
          </a:p>
        </p:txBody>
      </p:sp>
      <p:sp>
        <p:nvSpPr>
          <p:cNvPr id="228" name="Google Shape;228;p18"/>
          <p:cNvSpPr txBox="1"/>
          <p:nvPr/>
        </p:nvSpPr>
        <p:spPr>
          <a:xfrm>
            <a:off x="2051050" y="2073275"/>
            <a:ext cx="7772400" cy="2308324"/>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s-CL" sz="2400"/>
              <a:t>Producto Hadamard</a:t>
            </a:r>
            <a:endParaRPr b="1" sz="2400"/>
          </a:p>
          <a:p>
            <a:pPr indent="0" lvl="0" marL="0" rtl="0" algn="just">
              <a:spcBef>
                <a:spcPts val="0"/>
              </a:spcBef>
              <a:spcAft>
                <a:spcPts val="0"/>
              </a:spcAft>
              <a:buNone/>
            </a:pPr>
            <a:r>
              <a:t/>
            </a:r>
            <a:endParaRPr b="1" sz="2400"/>
          </a:p>
          <a:p>
            <a:pPr indent="0" lvl="0" marL="0" rtl="0" algn="just">
              <a:spcBef>
                <a:spcPts val="0"/>
              </a:spcBef>
              <a:spcAft>
                <a:spcPts val="0"/>
              </a:spcAft>
              <a:buNone/>
            </a:pPr>
            <a:r>
              <a:rPr lang="es-CL" sz="2400"/>
              <a:t>Otra manera de realizar la multiplicación de dos matrices (una técnica bastante similar a la suma de dos matrices) puede realizarse mediante el Producto Hadamard.</a:t>
            </a:r>
            <a:endParaRPr/>
          </a:p>
        </p:txBody>
      </p:sp>
      <p:sp>
        <p:nvSpPr>
          <p:cNvPr id="229" name="Google Shape;229;p18"/>
          <p:cNvSpPr txBox="1"/>
          <p:nvPr/>
        </p:nvSpPr>
        <p:spPr>
          <a:xfrm>
            <a:off x="3357246" y="10282047"/>
            <a:ext cx="10001456" cy="30777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400"/>
              <a:t>Fuente: https://medium.com/data-science-bolivia/matem%C3%A1ticas-para-machine-learning-algebra-lineal-d3b67b521aea</a:t>
            </a:r>
            <a:endParaRPr/>
          </a:p>
        </p:txBody>
      </p:sp>
      <p:pic>
        <p:nvPicPr>
          <p:cNvPr id="230" name="Google Shape;230;p18"/>
          <p:cNvPicPr preferRelativeResize="0"/>
          <p:nvPr/>
        </p:nvPicPr>
        <p:blipFill rotWithShape="1">
          <a:blip r:embed="rId3">
            <a:alphaModFix/>
          </a:blip>
          <a:srcRect b="0" l="0" r="0" t="0"/>
          <a:stretch/>
        </p:blipFill>
        <p:spPr>
          <a:xfrm>
            <a:off x="2048711" y="4945302"/>
            <a:ext cx="8591084" cy="3147773"/>
          </a:xfrm>
          <a:prstGeom prst="rect">
            <a:avLst/>
          </a:prstGeom>
          <a:noFill/>
          <a:ln>
            <a:noFill/>
          </a:ln>
        </p:spPr>
      </p:pic>
      <p:pic>
        <p:nvPicPr>
          <p:cNvPr id="231" name="Google Shape;231;p18"/>
          <p:cNvPicPr preferRelativeResize="0"/>
          <p:nvPr/>
        </p:nvPicPr>
        <p:blipFill rotWithShape="1">
          <a:blip r:embed="rId4">
            <a:alphaModFix/>
          </a:blip>
          <a:srcRect b="0" l="0" r="0" t="0"/>
          <a:stretch/>
        </p:blipFill>
        <p:spPr>
          <a:xfrm>
            <a:off x="10890250" y="5247123"/>
            <a:ext cx="8844135" cy="208097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9"/>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Operaciones con Matrices</a:t>
            </a:r>
            <a:endParaRPr/>
          </a:p>
        </p:txBody>
      </p:sp>
      <p:sp>
        <p:nvSpPr>
          <p:cNvPr id="237" name="Google Shape;237;p19"/>
          <p:cNvSpPr txBox="1"/>
          <p:nvPr/>
        </p:nvSpPr>
        <p:spPr>
          <a:xfrm>
            <a:off x="2051050" y="2073275"/>
            <a:ext cx="7772400" cy="3046988"/>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s-CL" sz="2400"/>
              <a:t>Matriz Identidad</a:t>
            </a:r>
            <a:endParaRPr/>
          </a:p>
          <a:p>
            <a:pPr indent="0" lvl="0" marL="0" rtl="0" algn="just">
              <a:spcBef>
                <a:spcPts val="0"/>
              </a:spcBef>
              <a:spcAft>
                <a:spcPts val="0"/>
              </a:spcAft>
              <a:buNone/>
            </a:pPr>
            <a:r>
              <a:t/>
            </a:r>
            <a:endParaRPr sz="2400"/>
          </a:p>
          <a:p>
            <a:pPr indent="0" lvl="0" marL="0" rtl="0" algn="l">
              <a:spcBef>
                <a:spcPts val="0"/>
              </a:spcBef>
              <a:spcAft>
                <a:spcPts val="0"/>
              </a:spcAft>
              <a:buNone/>
            </a:pPr>
            <a:r>
              <a:rPr lang="es-CL" sz="2400"/>
              <a:t>Una matriz identidad, representado por I, tiene toda la diagonal principal definida por 1, y los demás valores rellenadas con 0.</a:t>
            </a:r>
            <a:endParaRPr/>
          </a:p>
          <a:p>
            <a:pPr indent="0" lvl="0" marL="0" rtl="0" algn="l">
              <a:spcBef>
                <a:spcPts val="0"/>
              </a:spcBef>
              <a:spcAft>
                <a:spcPts val="0"/>
              </a:spcAft>
              <a:buNone/>
            </a:pPr>
            <a:r>
              <a:t/>
            </a:r>
            <a:endParaRPr sz="2400"/>
          </a:p>
          <a:p>
            <a:pPr indent="0" lvl="0" marL="0" rtl="0" algn="l">
              <a:spcBef>
                <a:spcPts val="0"/>
              </a:spcBef>
              <a:spcAft>
                <a:spcPts val="0"/>
              </a:spcAft>
              <a:buNone/>
            </a:pPr>
            <a:r>
              <a:rPr lang="es-CL" sz="2400"/>
              <a:t>Una matriz identidad es siempre una matriz cuadrada.</a:t>
            </a:r>
            <a:endParaRPr/>
          </a:p>
          <a:p>
            <a:pPr indent="0" lvl="0" marL="0" rtl="0" algn="just">
              <a:spcBef>
                <a:spcPts val="0"/>
              </a:spcBef>
              <a:spcAft>
                <a:spcPts val="0"/>
              </a:spcAft>
              <a:buNone/>
            </a:pPr>
            <a:r>
              <a:t/>
            </a:r>
            <a:endParaRPr sz="2400"/>
          </a:p>
        </p:txBody>
      </p:sp>
      <p:sp>
        <p:nvSpPr>
          <p:cNvPr id="238" name="Google Shape;238;p19"/>
          <p:cNvSpPr txBox="1"/>
          <p:nvPr/>
        </p:nvSpPr>
        <p:spPr>
          <a:xfrm>
            <a:off x="3357246" y="10282047"/>
            <a:ext cx="10001456" cy="30777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400"/>
              <a:t>Fuente: https://medium.com/data-science-bolivia/matem%C3%A1ticas-para-machine-learning-algebra-lineal-d3b67b521aea</a:t>
            </a:r>
            <a:endParaRPr/>
          </a:p>
        </p:txBody>
      </p:sp>
      <p:pic>
        <p:nvPicPr>
          <p:cNvPr id="239" name="Google Shape;239;p19"/>
          <p:cNvPicPr preferRelativeResize="0"/>
          <p:nvPr/>
        </p:nvPicPr>
        <p:blipFill rotWithShape="1">
          <a:blip r:embed="rId3">
            <a:alphaModFix/>
          </a:blip>
          <a:srcRect b="0" l="0" r="0" t="0"/>
          <a:stretch/>
        </p:blipFill>
        <p:spPr>
          <a:xfrm>
            <a:off x="2051049" y="5247123"/>
            <a:ext cx="8390909" cy="2827091"/>
          </a:xfrm>
          <a:prstGeom prst="rect">
            <a:avLst/>
          </a:prstGeom>
          <a:noFill/>
          <a:ln>
            <a:noFill/>
          </a:ln>
        </p:spPr>
      </p:pic>
      <p:pic>
        <p:nvPicPr>
          <p:cNvPr id="240" name="Google Shape;240;p19"/>
          <p:cNvPicPr preferRelativeResize="0"/>
          <p:nvPr/>
        </p:nvPicPr>
        <p:blipFill rotWithShape="1">
          <a:blip r:embed="rId4">
            <a:alphaModFix/>
          </a:blip>
          <a:srcRect b="0" l="0" r="0" t="0"/>
          <a:stretch/>
        </p:blipFill>
        <p:spPr>
          <a:xfrm>
            <a:off x="12017348" y="5112075"/>
            <a:ext cx="6037373" cy="365244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
          <p:cNvSpPr/>
          <p:nvPr/>
        </p:nvSpPr>
        <p:spPr>
          <a:xfrm>
            <a:off x="9518650" y="2378075"/>
            <a:ext cx="5357557" cy="1015663"/>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CL" sz="6000">
                <a:latin typeface="Arial Black"/>
                <a:ea typeface="Arial Black"/>
                <a:cs typeface="Arial Black"/>
                <a:sym typeface="Arial Black"/>
              </a:rPr>
              <a:t>CONTENIDO</a:t>
            </a:r>
            <a:endParaRPr/>
          </a:p>
        </p:txBody>
      </p:sp>
      <p:sp>
        <p:nvSpPr>
          <p:cNvPr id="81" name="Google Shape;81;p2"/>
          <p:cNvSpPr txBox="1"/>
          <p:nvPr/>
        </p:nvSpPr>
        <p:spPr>
          <a:xfrm>
            <a:off x="9518650" y="4020489"/>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6000">
                <a:solidFill>
                  <a:schemeClr val="dk1"/>
                </a:solidFill>
                <a:latin typeface="Arial Black"/>
                <a:ea typeface="Arial Black"/>
                <a:cs typeface="Arial Black"/>
                <a:sym typeface="Arial Black"/>
              </a:rPr>
              <a:t>01</a:t>
            </a:r>
            <a:endParaRPr/>
          </a:p>
        </p:txBody>
      </p:sp>
      <p:sp>
        <p:nvSpPr>
          <p:cNvPr id="82" name="Google Shape;82;p2"/>
          <p:cNvSpPr txBox="1"/>
          <p:nvPr/>
        </p:nvSpPr>
        <p:spPr>
          <a:xfrm>
            <a:off x="9617262" y="7026177"/>
            <a:ext cx="4579097"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3000">
                <a:solidFill>
                  <a:schemeClr val="dk1"/>
                </a:solidFill>
                <a:latin typeface="Arial"/>
                <a:ea typeface="Arial"/>
                <a:cs typeface="Arial"/>
                <a:sym typeface="Arial"/>
              </a:rPr>
              <a:t>Conjuntos de Datos</a:t>
            </a:r>
            <a:endParaRPr/>
          </a:p>
        </p:txBody>
      </p:sp>
      <p:sp>
        <p:nvSpPr>
          <p:cNvPr id="83" name="Google Shape;83;p2"/>
          <p:cNvSpPr txBox="1"/>
          <p:nvPr/>
        </p:nvSpPr>
        <p:spPr>
          <a:xfrm>
            <a:off x="14771968" y="4782489"/>
            <a:ext cx="4728882"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3000">
                <a:solidFill>
                  <a:schemeClr val="dk1"/>
                </a:solidFill>
                <a:latin typeface="Arial"/>
                <a:ea typeface="Arial"/>
                <a:cs typeface="Arial"/>
                <a:sym typeface="Arial"/>
              </a:rPr>
              <a:t>EIGENVECTORS Y EIGENVALUE</a:t>
            </a:r>
            <a:r>
              <a:rPr b="1" lang="es-CL" sz="3000">
                <a:solidFill>
                  <a:schemeClr val="dk1"/>
                </a:solidFill>
              </a:rPr>
              <a:t>S</a:t>
            </a:r>
            <a:endParaRPr/>
          </a:p>
        </p:txBody>
      </p:sp>
      <p:sp>
        <p:nvSpPr>
          <p:cNvPr id="84" name="Google Shape;84;p2"/>
          <p:cNvSpPr txBox="1"/>
          <p:nvPr/>
        </p:nvSpPr>
        <p:spPr>
          <a:xfrm>
            <a:off x="9518650" y="6264177"/>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6000">
                <a:solidFill>
                  <a:schemeClr val="dk1"/>
                </a:solidFill>
                <a:latin typeface="Arial Black"/>
                <a:ea typeface="Arial Black"/>
                <a:cs typeface="Arial Black"/>
                <a:sym typeface="Arial Black"/>
              </a:rPr>
              <a:t>02</a:t>
            </a:r>
            <a:endParaRPr/>
          </a:p>
        </p:txBody>
      </p:sp>
      <p:sp>
        <p:nvSpPr>
          <p:cNvPr id="85" name="Google Shape;85;p2"/>
          <p:cNvSpPr txBox="1"/>
          <p:nvPr/>
        </p:nvSpPr>
        <p:spPr>
          <a:xfrm>
            <a:off x="14656174" y="4020489"/>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6000">
                <a:solidFill>
                  <a:schemeClr val="dk1"/>
                </a:solidFill>
                <a:latin typeface="Arial Black"/>
                <a:ea typeface="Arial Black"/>
                <a:cs typeface="Arial Black"/>
                <a:sym typeface="Arial Black"/>
              </a:rPr>
              <a:t>04</a:t>
            </a:r>
            <a:endParaRPr/>
          </a:p>
        </p:txBody>
      </p:sp>
      <p:sp>
        <p:nvSpPr>
          <p:cNvPr id="86" name="Google Shape;86;p2"/>
          <p:cNvSpPr txBox="1"/>
          <p:nvPr/>
        </p:nvSpPr>
        <p:spPr>
          <a:xfrm>
            <a:off x="9617262" y="9194781"/>
            <a:ext cx="4165973"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3000">
                <a:solidFill>
                  <a:schemeClr val="dk1"/>
                </a:solidFill>
                <a:latin typeface="Arial"/>
                <a:ea typeface="Arial"/>
                <a:cs typeface="Arial"/>
                <a:sym typeface="Arial"/>
              </a:rPr>
              <a:t>Operaciones</a:t>
            </a:r>
            <a:endParaRPr/>
          </a:p>
        </p:txBody>
      </p:sp>
      <p:sp>
        <p:nvSpPr>
          <p:cNvPr id="87" name="Google Shape;87;p2"/>
          <p:cNvSpPr txBox="1"/>
          <p:nvPr/>
        </p:nvSpPr>
        <p:spPr>
          <a:xfrm>
            <a:off x="9617262" y="8432781"/>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6000">
                <a:solidFill>
                  <a:schemeClr val="dk1"/>
                </a:solidFill>
                <a:latin typeface="Arial Black"/>
                <a:ea typeface="Arial Black"/>
                <a:cs typeface="Arial Black"/>
                <a:sym typeface="Arial Black"/>
              </a:rPr>
              <a:t>03</a:t>
            </a:r>
            <a:endParaRPr/>
          </a:p>
        </p:txBody>
      </p:sp>
      <p:sp>
        <p:nvSpPr>
          <p:cNvPr id="88" name="Google Shape;88;p2"/>
          <p:cNvSpPr txBox="1"/>
          <p:nvPr/>
        </p:nvSpPr>
        <p:spPr>
          <a:xfrm>
            <a:off x="9617262" y="4782488"/>
            <a:ext cx="4579097"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s-CL" sz="3000">
                <a:solidFill>
                  <a:schemeClr val="dk1"/>
                </a:solidFill>
              </a:rPr>
              <a:t>Á</a:t>
            </a:r>
            <a:r>
              <a:rPr b="1" i="0" lang="es-CL" sz="3000">
                <a:solidFill>
                  <a:schemeClr val="dk1"/>
                </a:solidFill>
                <a:latin typeface="Arial"/>
                <a:ea typeface="Arial"/>
                <a:cs typeface="Arial"/>
                <a:sym typeface="Arial"/>
              </a:rPr>
              <a:t>lgebra Lineal</a:t>
            </a:r>
            <a:endParaRPr/>
          </a:p>
        </p:txBody>
      </p:sp>
      <p:sp>
        <p:nvSpPr>
          <p:cNvPr id="89" name="Google Shape;89;p2"/>
          <p:cNvSpPr txBox="1"/>
          <p:nvPr/>
        </p:nvSpPr>
        <p:spPr>
          <a:xfrm>
            <a:off x="14779065" y="6950075"/>
            <a:ext cx="4183903"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3000">
                <a:solidFill>
                  <a:schemeClr val="dk1"/>
                </a:solidFill>
                <a:latin typeface="Arial"/>
                <a:ea typeface="Arial"/>
                <a:cs typeface="Arial"/>
                <a:sym typeface="Arial"/>
              </a:rPr>
              <a:t>Resumen</a:t>
            </a:r>
            <a:endParaRPr/>
          </a:p>
        </p:txBody>
      </p:sp>
      <p:sp>
        <p:nvSpPr>
          <p:cNvPr id="90" name="Google Shape;90;p2"/>
          <p:cNvSpPr txBox="1"/>
          <p:nvPr/>
        </p:nvSpPr>
        <p:spPr>
          <a:xfrm>
            <a:off x="14656174" y="6188075"/>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6000">
                <a:solidFill>
                  <a:schemeClr val="dk1"/>
                </a:solidFill>
                <a:latin typeface="Arial Black"/>
                <a:ea typeface="Arial Black"/>
                <a:cs typeface="Arial Black"/>
                <a:sym typeface="Arial Black"/>
              </a:rPr>
              <a:t>05</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0"/>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Operaciones con Matrices</a:t>
            </a:r>
            <a:endParaRPr/>
          </a:p>
        </p:txBody>
      </p:sp>
      <p:sp>
        <p:nvSpPr>
          <p:cNvPr id="246" name="Google Shape;246;p20"/>
          <p:cNvSpPr txBox="1"/>
          <p:nvPr/>
        </p:nvSpPr>
        <p:spPr>
          <a:xfrm>
            <a:off x="2051050" y="2073275"/>
            <a:ext cx="7772400" cy="4524315"/>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s-CL" sz="2400"/>
              <a:t>Matriz Inversa</a:t>
            </a:r>
            <a:endParaRPr/>
          </a:p>
          <a:p>
            <a:pPr indent="0" lvl="0" marL="0" rtl="0" algn="just">
              <a:spcBef>
                <a:spcPts val="0"/>
              </a:spcBef>
              <a:spcAft>
                <a:spcPts val="0"/>
              </a:spcAft>
              <a:buNone/>
            </a:pPr>
            <a:r>
              <a:t/>
            </a:r>
            <a:endParaRPr sz="2400"/>
          </a:p>
          <a:p>
            <a:pPr indent="0" lvl="0" marL="0" rtl="0" algn="l">
              <a:spcBef>
                <a:spcPts val="0"/>
              </a:spcBef>
              <a:spcAft>
                <a:spcPts val="0"/>
              </a:spcAft>
              <a:buNone/>
            </a:pPr>
            <a:r>
              <a:rPr lang="es-CL" sz="2400"/>
              <a:t>La matriz inversa, es aquella que al multiplicarse por sí misma, es igual a la matriz identidad y puede expresarse como:</a:t>
            </a:r>
            <a:endParaRPr/>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s-CL" sz="2400"/>
              <a:t>Estas matrices deben ser cuadradas y no todas las matrices tienen inversa.</a:t>
            </a:r>
            <a:endParaRPr/>
          </a:p>
          <a:p>
            <a:pPr indent="0" lvl="0" marL="0" rtl="0" algn="just">
              <a:spcBef>
                <a:spcPts val="0"/>
              </a:spcBef>
              <a:spcAft>
                <a:spcPts val="0"/>
              </a:spcAft>
              <a:buNone/>
            </a:pPr>
            <a:r>
              <a:t/>
            </a:r>
            <a:endParaRPr sz="2400"/>
          </a:p>
        </p:txBody>
      </p:sp>
      <p:sp>
        <p:nvSpPr>
          <p:cNvPr id="247" name="Google Shape;247;p20"/>
          <p:cNvSpPr txBox="1"/>
          <p:nvPr/>
        </p:nvSpPr>
        <p:spPr>
          <a:xfrm>
            <a:off x="3357246" y="10282047"/>
            <a:ext cx="10001456" cy="30777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400"/>
              <a:t>Fuente: https://medium.com/data-science-bolivia/matem%C3%A1ticas-para-machine-learning-algebra-lineal-d3b67b521aea</a:t>
            </a:r>
            <a:endParaRPr/>
          </a:p>
        </p:txBody>
      </p:sp>
      <p:pic>
        <p:nvPicPr>
          <p:cNvPr id="248" name="Google Shape;248;p20"/>
          <p:cNvPicPr preferRelativeResize="0"/>
          <p:nvPr/>
        </p:nvPicPr>
        <p:blipFill rotWithShape="1">
          <a:blip r:embed="rId3">
            <a:alphaModFix/>
          </a:blip>
          <a:srcRect b="0" l="0" r="0" t="0"/>
          <a:stretch/>
        </p:blipFill>
        <p:spPr>
          <a:xfrm>
            <a:off x="3498850" y="3974340"/>
            <a:ext cx="4191000" cy="1141578"/>
          </a:xfrm>
          <a:prstGeom prst="rect">
            <a:avLst/>
          </a:prstGeom>
          <a:noFill/>
          <a:ln>
            <a:noFill/>
          </a:ln>
        </p:spPr>
      </p:pic>
      <p:pic>
        <p:nvPicPr>
          <p:cNvPr id="249" name="Google Shape;249;p20"/>
          <p:cNvPicPr preferRelativeResize="0"/>
          <p:nvPr/>
        </p:nvPicPr>
        <p:blipFill rotWithShape="1">
          <a:blip r:embed="rId4">
            <a:alphaModFix/>
          </a:blip>
          <a:srcRect b="0" l="0" r="0" t="0"/>
          <a:stretch/>
        </p:blipFill>
        <p:spPr>
          <a:xfrm>
            <a:off x="2127250" y="6340475"/>
            <a:ext cx="6934200" cy="3729318"/>
          </a:xfrm>
          <a:prstGeom prst="rect">
            <a:avLst/>
          </a:prstGeom>
          <a:noFill/>
          <a:ln>
            <a:noFill/>
          </a:ln>
        </p:spPr>
      </p:pic>
      <p:pic>
        <p:nvPicPr>
          <p:cNvPr id="250" name="Google Shape;250;p20"/>
          <p:cNvPicPr preferRelativeResize="0"/>
          <p:nvPr/>
        </p:nvPicPr>
        <p:blipFill rotWithShape="1">
          <a:blip r:embed="rId5">
            <a:alphaModFix/>
          </a:blip>
          <a:srcRect b="0" l="0" r="0" t="0"/>
          <a:stretch/>
        </p:blipFill>
        <p:spPr>
          <a:xfrm>
            <a:off x="11271250" y="4545129"/>
            <a:ext cx="3292745" cy="1920768"/>
          </a:xfrm>
          <a:prstGeom prst="rect">
            <a:avLst/>
          </a:prstGeom>
          <a:noFill/>
          <a:ln>
            <a:noFill/>
          </a:ln>
        </p:spPr>
      </p:pic>
      <p:pic>
        <p:nvPicPr>
          <p:cNvPr id="251" name="Google Shape;251;p20"/>
          <p:cNvPicPr preferRelativeResize="0"/>
          <p:nvPr/>
        </p:nvPicPr>
        <p:blipFill rotWithShape="1">
          <a:blip r:embed="rId6">
            <a:alphaModFix/>
          </a:blip>
          <a:srcRect b="0" l="0" r="0" t="0"/>
          <a:stretch/>
        </p:blipFill>
        <p:spPr>
          <a:xfrm>
            <a:off x="14090650" y="4694291"/>
            <a:ext cx="5504290" cy="192076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1"/>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Operaciones con Matrices</a:t>
            </a:r>
            <a:endParaRPr/>
          </a:p>
        </p:txBody>
      </p:sp>
      <p:sp>
        <p:nvSpPr>
          <p:cNvPr id="257" name="Google Shape;257;p21"/>
          <p:cNvSpPr txBox="1"/>
          <p:nvPr/>
        </p:nvSpPr>
        <p:spPr>
          <a:xfrm>
            <a:off x="2051050" y="2073275"/>
            <a:ext cx="7772400" cy="2308324"/>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s-CL" sz="2400"/>
              <a:t>Traspuesta de una Matriz</a:t>
            </a:r>
            <a:endParaRPr/>
          </a:p>
          <a:p>
            <a:pPr indent="0" lvl="0" marL="0" rtl="0" algn="just">
              <a:spcBef>
                <a:spcPts val="0"/>
              </a:spcBef>
              <a:spcAft>
                <a:spcPts val="0"/>
              </a:spcAft>
              <a:buNone/>
            </a:pPr>
            <a:r>
              <a:t/>
            </a:r>
            <a:endParaRPr sz="2400"/>
          </a:p>
          <a:p>
            <a:pPr indent="0" lvl="0" marL="0" rtl="0" algn="l">
              <a:spcBef>
                <a:spcPts val="0"/>
              </a:spcBef>
              <a:spcAft>
                <a:spcPts val="0"/>
              </a:spcAft>
              <a:buNone/>
            </a:pPr>
            <a:r>
              <a:rPr lang="es-CL" sz="2400"/>
              <a:t>Una transpuesta de una matriz, es una nueva matriz donde prácticamente las filas son las columnas de la matriz original.</a:t>
            </a:r>
            <a:endParaRPr/>
          </a:p>
          <a:p>
            <a:pPr indent="0" lvl="0" marL="0" rtl="0" algn="just">
              <a:spcBef>
                <a:spcPts val="0"/>
              </a:spcBef>
              <a:spcAft>
                <a:spcPts val="0"/>
              </a:spcAft>
              <a:buNone/>
            </a:pPr>
            <a:r>
              <a:t/>
            </a:r>
            <a:endParaRPr sz="2400"/>
          </a:p>
        </p:txBody>
      </p:sp>
      <p:sp>
        <p:nvSpPr>
          <p:cNvPr id="258" name="Google Shape;258;p21"/>
          <p:cNvSpPr txBox="1"/>
          <p:nvPr/>
        </p:nvSpPr>
        <p:spPr>
          <a:xfrm>
            <a:off x="3357246" y="10282047"/>
            <a:ext cx="10001456" cy="30777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400"/>
              <a:t>Fuente: https://medium.com/data-science-bolivia/matem%C3%A1ticas-para-machine-learning-algebra-lineal-d3b67b521aea</a:t>
            </a:r>
            <a:endParaRPr/>
          </a:p>
        </p:txBody>
      </p:sp>
      <p:pic>
        <p:nvPicPr>
          <p:cNvPr id="259" name="Google Shape;259;p21"/>
          <p:cNvPicPr preferRelativeResize="0"/>
          <p:nvPr/>
        </p:nvPicPr>
        <p:blipFill rotWithShape="1">
          <a:blip r:embed="rId3">
            <a:alphaModFix/>
          </a:blip>
          <a:srcRect b="0" l="0" r="0" t="0"/>
          <a:stretch/>
        </p:blipFill>
        <p:spPr>
          <a:xfrm>
            <a:off x="2049379" y="5001616"/>
            <a:ext cx="8792179" cy="3243859"/>
          </a:xfrm>
          <a:prstGeom prst="rect">
            <a:avLst/>
          </a:prstGeom>
          <a:noFill/>
          <a:ln>
            <a:noFill/>
          </a:ln>
        </p:spPr>
      </p:pic>
      <p:pic>
        <p:nvPicPr>
          <p:cNvPr id="260" name="Google Shape;260;p21"/>
          <p:cNvPicPr preferRelativeResize="0"/>
          <p:nvPr/>
        </p:nvPicPr>
        <p:blipFill rotWithShape="1">
          <a:blip r:embed="rId4">
            <a:alphaModFix/>
          </a:blip>
          <a:srcRect b="0" l="0" r="0" t="0"/>
          <a:stretch/>
        </p:blipFill>
        <p:spPr>
          <a:xfrm>
            <a:off x="11347450" y="3902075"/>
            <a:ext cx="7467600" cy="568765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2"/>
          <p:cNvSpPr txBox="1"/>
          <p:nvPr>
            <p:ph type="title"/>
          </p:nvPr>
        </p:nvSpPr>
        <p:spPr>
          <a:xfrm>
            <a:off x="6242050" y="9007475"/>
            <a:ext cx="11430000" cy="203132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sz="6600"/>
              <a:t>EIGENVECTORS Y EIGENVALUES</a:t>
            </a:r>
            <a:endParaRPr/>
          </a:p>
        </p:txBody>
      </p:sp>
      <p:sp>
        <p:nvSpPr>
          <p:cNvPr id="266" name="Google Shape;266;p22"/>
          <p:cNvSpPr txBox="1"/>
          <p:nvPr/>
        </p:nvSpPr>
        <p:spPr>
          <a:xfrm>
            <a:off x="6276975" y="7752358"/>
            <a:ext cx="1670957"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9600">
                <a:solidFill>
                  <a:srgbClr val="257CE1"/>
                </a:solidFill>
                <a:latin typeface="Arial Black"/>
                <a:ea typeface="Arial Black"/>
                <a:cs typeface="Arial Black"/>
                <a:sym typeface="Arial Black"/>
              </a:rPr>
              <a:t>04</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3"/>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CL"/>
              <a:t>Eigenvector y Eigenvalue</a:t>
            </a:r>
            <a:endParaRPr/>
          </a:p>
        </p:txBody>
      </p:sp>
      <p:sp>
        <p:nvSpPr>
          <p:cNvPr id="272" name="Google Shape;272;p23"/>
          <p:cNvSpPr txBox="1"/>
          <p:nvPr/>
        </p:nvSpPr>
        <p:spPr>
          <a:xfrm>
            <a:off x="2257258" y="2288369"/>
            <a:ext cx="7772400" cy="4147289"/>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CL" sz="2400"/>
              <a:t>Los </a:t>
            </a:r>
            <a:r>
              <a:rPr b="1" i="1" lang="es-CL" sz="2400"/>
              <a:t>eigenvectors</a:t>
            </a:r>
            <a:r>
              <a:rPr lang="es-CL" sz="2400"/>
              <a:t> son un caso particular de multiplicación entre una matriz y un vector. </a:t>
            </a:r>
            <a:endParaRPr/>
          </a:p>
          <a:p>
            <a:pPr indent="0" lvl="0" marL="0" rtl="0" algn="just">
              <a:spcBef>
                <a:spcPts val="1920"/>
              </a:spcBef>
              <a:spcAft>
                <a:spcPts val="0"/>
              </a:spcAft>
              <a:buNone/>
            </a:pPr>
            <a:r>
              <a:rPr lang="es-CL" sz="2400"/>
              <a:t>El vector resultante de la multiplicación es un múltiplo entero del vector original. Los eigenvectors de una matriz son todos aquellos vectores que, al multiplicarlos por dicha matriz, resultan en el mismo vector o en un múltiplo entero del mismo. </a:t>
            </a:r>
            <a:endParaRPr/>
          </a:p>
          <a:p>
            <a:pPr indent="0" lvl="0" marL="0" rtl="0" algn="just">
              <a:spcBef>
                <a:spcPts val="1920"/>
              </a:spcBef>
              <a:spcAft>
                <a:spcPts val="0"/>
              </a:spcAft>
              <a:buNone/>
            </a:pPr>
            <a:r>
              <a:t/>
            </a:r>
            <a:endParaRPr sz="2400"/>
          </a:p>
          <a:p>
            <a:pPr indent="0" lvl="0" marL="0" rtl="0" algn="just">
              <a:spcBef>
                <a:spcPts val="1920"/>
              </a:spcBef>
              <a:spcAft>
                <a:spcPts val="0"/>
              </a:spcAft>
              <a:buNone/>
            </a:pPr>
            <a:r>
              <a:t/>
            </a:r>
            <a:endParaRPr sz="2400"/>
          </a:p>
        </p:txBody>
      </p:sp>
      <p:sp>
        <p:nvSpPr>
          <p:cNvPr id="273" name="Google Shape;273;p23"/>
          <p:cNvSpPr txBox="1"/>
          <p:nvPr/>
        </p:nvSpPr>
        <p:spPr>
          <a:xfrm>
            <a:off x="3357246" y="10282047"/>
            <a:ext cx="12441226" cy="52322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400"/>
              <a:t>Fuente: </a:t>
            </a:r>
            <a:r>
              <a:rPr b="0" i="0" lang="es-CL" sz="1400">
                <a:solidFill>
                  <a:srgbClr val="555555"/>
                </a:solidFill>
                <a:latin typeface="Open Sans"/>
                <a:ea typeface="Open Sans"/>
                <a:cs typeface="Open Sans"/>
                <a:sym typeface="Open Sans"/>
              </a:rPr>
              <a:t>Análisis de Componentes Principales (Principal Component Analysis, PCA) y t-SNE by Joaquín Amat Rodrigo,</a:t>
            </a:r>
            <a:endParaRPr/>
          </a:p>
          <a:p>
            <a:pPr indent="0" lvl="0" marL="0" rtl="0" algn="l">
              <a:spcBef>
                <a:spcPts val="0"/>
              </a:spcBef>
              <a:spcAft>
                <a:spcPts val="0"/>
              </a:spcAft>
              <a:buNone/>
            </a:pPr>
            <a:r>
              <a:rPr lang="es-CL" sz="1400">
                <a:solidFill>
                  <a:srgbClr val="555555"/>
                </a:solidFill>
                <a:latin typeface="Open Sans"/>
                <a:ea typeface="Open Sans"/>
                <a:cs typeface="Open Sans"/>
                <a:sym typeface="Open Sans"/>
              </a:rPr>
              <a:t>              </a:t>
            </a:r>
            <a:r>
              <a:rPr b="0" i="0" lang="es-CL" sz="1400">
                <a:solidFill>
                  <a:srgbClr val="555555"/>
                </a:solidFill>
                <a:latin typeface="Open Sans"/>
                <a:ea typeface="Open Sans"/>
                <a:cs typeface="Open Sans"/>
                <a:sym typeface="Open Sans"/>
              </a:rPr>
              <a:t> available under a Attribution 4.0 International (CC BY 4.0) at </a:t>
            </a:r>
            <a:r>
              <a:rPr b="0" i="0" lang="es-CL" sz="1400" u="sng">
                <a:solidFill>
                  <a:srgbClr val="337AB7"/>
                </a:solidFill>
                <a:latin typeface="Open Sans"/>
                <a:ea typeface="Open Sans"/>
                <a:cs typeface="Open Sans"/>
                <a:sym typeface="Open Sans"/>
                <a:hlinkClick r:id="rId3">
                  <a:extLst>
                    <a:ext uri="{A12FA001-AC4F-418D-AE19-62706E023703}">
                      <ahyp:hlinkClr val="tx"/>
                    </a:ext>
                  </a:extLst>
                </a:hlinkClick>
              </a:rPr>
              <a:t>https://www.cienciadedatos.net/documentos/35_principal_component_analysis</a:t>
            </a:r>
            <a:endParaRPr sz="1400"/>
          </a:p>
        </p:txBody>
      </p:sp>
      <p:pic>
        <p:nvPicPr>
          <p:cNvPr id="274" name="Google Shape;274;p23"/>
          <p:cNvPicPr preferRelativeResize="0"/>
          <p:nvPr/>
        </p:nvPicPr>
        <p:blipFill rotWithShape="1">
          <a:blip r:embed="rId4">
            <a:alphaModFix/>
          </a:blip>
          <a:srcRect b="0" l="0" r="0" t="0"/>
          <a:stretch/>
        </p:blipFill>
        <p:spPr>
          <a:xfrm>
            <a:off x="11499850" y="3049111"/>
            <a:ext cx="6731276" cy="1600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4"/>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CL"/>
              <a:t>Eigenvector y Eigenvalue</a:t>
            </a:r>
            <a:endParaRPr/>
          </a:p>
        </p:txBody>
      </p:sp>
      <p:sp>
        <p:nvSpPr>
          <p:cNvPr id="280" name="Google Shape;280;p24"/>
          <p:cNvSpPr txBox="1"/>
          <p:nvPr/>
        </p:nvSpPr>
        <p:spPr>
          <a:xfrm>
            <a:off x="2257258" y="2288369"/>
            <a:ext cx="7772400" cy="7726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2400"/>
              <a:t>Los </a:t>
            </a:r>
            <a:r>
              <a:rPr b="1" i="1" lang="es-CL" sz="2400"/>
              <a:t>eigenvectors</a:t>
            </a:r>
            <a:r>
              <a:rPr lang="es-CL" sz="2400"/>
              <a:t> tienen una serie de propiedades matemáticas específicas: </a:t>
            </a:r>
            <a:endParaRPr/>
          </a:p>
          <a:p>
            <a:pPr indent="0" lvl="0" marL="0" rtl="0" algn="l">
              <a:spcBef>
                <a:spcPts val="0"/>
              </a:spcBef>
              <a:spcAft>
                <a:spcPts val="0"/>
              </a:spcAft>
              <a:buNone/>
            </a:pPr>
            <a:r>
              <a:t/>
            </a:r>
            <a:endParaRPr sz="2400"/>
          </a:p>
          <a:p>
            <a:pPr indent="-342900" lvl="0" marL="342900" rtl="0" algn="just">
              <a:spcBef>
                <a:spcPts val="0"/>
              </a:spcBef>
              <a:spcAft>
                <a:spcPts val="0"/>
              </a:spcAft>
              <a:buSzPts val="2400"/>
              <a:buFont typeface="Noto Sans Symbols"/>
              <a:buChar char="▪"/>
            </a:pPr>
            <a:r>
              <a:rPr lang="es-CL" sz="2400"/>
              <a:t>Los eigenvectors solo existen para matrices cuadradas y no para todas. En el caso de que una matriz n x n tenga eigenvectors, el número de ellos es n. </a:t>
            </a:r>
            <a:endParaRPr/>
          </a:p>
          <a:p>
            <a:pPr indent="-190500" lvl="0" marL="342900" rtl="0" algn="just">
              <a:spcBef>
                <a:spcPts val="0"/>
              </a:spcBef>
              <a:spcAft>
                <a:spcPts val="0"/>
              </a:spcAft>
              <a:buSzPts val="2400"/>
              <a:buFont typeface="Noto Sans Symbols"/>
              <a:buNone/>
            </a:pPr>
            <a:r>
              <a:t/>
            </a:r>
            <a:endParaRPr sz="2400"/>
          </a:p>
          <a:p>
            <a:pPr indent="-342900" lvl="0" marL="342900" rtl="0" algn="just">
              <a:spcBef>
                <a:spcPts val="0"/>
              </a:spcBef>
              <a:spcAft>
                <a:spcPts val="0"/>
              </a:spcAft>
              <a:buSzPts val="2400"/>
              <a:buFont typeface="Noto Sans Symbols"/>
              <a:buChar char="▪"/>
            </a:pPr>
            <a:r>
              <a:rPr lang="es-CL" sz="2400"/>
              <a:t>Si se escala un eigenvector antes de multiplicarlo por la matriz, se obtiene un múltiplo del mismo eigenvector. Esto se debe a que si se escala un vector </a:t>
            </a:r>
            <a:r>
              <a:rPr lang="es-CL" sz="2400"/>
              <a:t>multiplicándose</a:t>
            </a:r>
            <a:r>
              <a:rPr lang="es-CL" sz="2400"/>
              <a:t> por cierta cantidad, lo único que se consigue es cambiar su longitud pero la dirección es la misma. </a:t>
            </a:r>
            <a:endParaRPr/>
          </a:p>
          <a:p>
            <a:pPr indent="-190500" lvl="0" marL="342900" rtl="0" algn="just">
              <a:spcBef>
                <a:spcPts val="0"/>
              </a:spcBef>
              <a:spcAft>
                <a:spcPts val="0"/>
              </a:spcAft>
              <a:buSzPts val="2400"/>
              <a:buFont typeface="Noto Sans Symbols"/>
              <a:buNone/>
            </a:pPr>
            <a:r>
              <a:t/>
            </a:r>
            <a:endParaRPr sz="2400"/>
          </a:p>
          <a:p>
            <a:pPr indent="-342900" lvl="0" marL="342900" rtl="0" algn="just">
              <a:spcBef>
                <a:spcPts val="0"/>
              </a:spcBef>
              <a:spcAft>
                <a:spcPts val="0"/>
              </a:spcAft>
              <a:buSzPts val="2400"/>
              <a:buFont typeface="Noto Sans Symbols"/>
              <a:buChar char="▪"/>
            </a:pPr>
            <a:r>
              <a:rPr lang="es-CL" sz="2400"/>
              <a:t>Todos los eigenvectors de una matriz son perpendiculares (ortogonales) entre ellos, independientemente de las dimensiones que tengan. </a:t>
            </a:r>
            <a:endParaRPr/>
          </a:p>
          <a:p>
            <a:pPr indent="0" lvl="0" marL="0" rtl="0" algn="just">
              <a:spcBef>
                <a:spcPts val="0"/>
              </a:spcBef>
              <a:spcAft>
                <a:spcPts val="0"/>
              </a:spcAft>
              <a:buNone/>
            </a:pPr>
            <a:r>
              <a:t/>
            </a:r>
            <a:endParaRPr sz="2400"/>
          </a:p>
          <a:p>
            <a:pPr indent="0" lvl="0" marL="0" rtl="0" algn="just">
              <a:spcBef>
                <a:spcPts val="1920"/>
              </a:spcBef>
              <a:spcAft>
                <a:spcPts val="0"/>
              </a:spcAft>
              <a:buNone/>
            </a:pPr>
            <a:r>
              <a:t/>
            </a:r>
            <a:endParaRPr sz="2400"/>
          </a:p>
        </p:txBody>
      </p:sp>
      <p:sp>
        <p:nvSpPr>
          <p:cNvPr id="281" name="Google Shape;281;p24"/>
          <p:cNvSpPr txBox="1"/>
          <p:nvPr/>
        </p:nvSpPr>
        <p:spPr>
          <a:xfrm>
            <a:off x="3357246" y="10282047"/>
            <a:ext cx="12441226" cy="52322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400"/>
              <a:t>Fuente: </a:t>
            </a:r>
            <a:r>
              <a:rPr b="0" i="0" lang="es-CL" sz="1400">
                <a:solidFill>
                  <a:srgbClr val="555555"/>
                </a:solidFill>
                <a:latin typeface="Open Sans"/>
                <a:ea typeface="Open Sans"/>
                <a:cs typeface="Open Sans"/>
                <a:sym typeface="Open Sans"/>
              </a:rPr>
              <a:t>Análisis de Componentes Principales (Principal Component Analysis, PCA) y t-SNE by Joaquín Amat Rodrigo,</a:t>
            </a:r>
            <a:endParaRPr/>
          </a:p>
          <a:p>
            <a:pPr indent="0" lvl="0" marL="0" rtl="0" algn="l">
              <a:spcBef>
                <a:spcPts val="0"/>
              </a:spcBef>
              <a:spcAft>
                <a:spcPts val="0"/>
              </a:spcAft>
              <a:buNone/>
            </a:pPr>
            <a:r>
              <a:rPr lang="es-CL" sz="1400">
                <a:solidFill>
                  <a:srgbClr val="555555"/>
                </a:solidFill>
                <a:latin typeface="Open Sans"/>
                <a:ea typeface="Open Sans"/>
                <a:cs typeface="Open Sans"/>
                <a:sym typeface="Open Sans"/>
              </a:rPr>
              <a:t>              </a:t>
            </a:r>
            <a:r>
              <a:rPr b="0" i="0" lang="es-CL" sz="1400">
                <a:solidFill>
                  <a:srgbClr val="555555"/>
                </a:solidFill>
                <a:latin typeface="Open Sans"/>
                <a:ea typeface="Open Sans"/>
                <a:cs typeface="Open Sans"/>
                <a:sym typeface="Open Sans"/>
              </a:rPr>
              <a:t> available under a Attribution 4.0 International (CC BY 4.0) at </a:t>
            </a:r>
            <a:r>
              <a:rPr b="0" i="0" lang="es-CL" sz="1400" u="sng">
                <a:solidFill>
                  <a:srgbClr val="337AB7"/>
                </a:solidFill>
                <a:latin typeface="Open Sans"/>
                <a:ea typeface="Open Sans"/>
                <a:cs typeface="Open Sans"/>
                <a:sym typeface="Open Sans"/>
                <a:hlinkClick r:id="rId3">
                  <a:extLst>
                    <a:ext uri="{A12FA001-AC4F-418D-AE19-62706E023703}">
                      <ahyp:hlinkClr val="tx"/>
                    </a:ext>
                  </a:extLst>
                </a:hlinkClick>
              </a:rPr>
              <a:t>https://www.cienciadedatos.net/documentos/35_principal_component_analysis</a:t>
            </a:r>
            <a:endParaRPr sz="1400"/>
          </a:p>
        </p:txBody>
      </p:sp>
      <p:pic>
        <p:nvPicPr>
          <p:cNvPr id="282" name="Google Shape;282;p24"/>
          <p:cNvPicPr preferRelativeResize="0"/>
          <p:nvPr/>
        </p:nvPicPr>
        <p:blipFill rotWithShape="1">
          <a:blip r:embed="rId4">
            <a:alphaModFix/>
          </a:blip>
          <a:srcRect b="0" l="0" r="0" t="0"/>
          <a:stretch/>
        </p:blipFill>
        <p:spPr>
          <a:xfrm>
            <a:off x="11499850" y="3049111"/>
            <a:ext cx="6731276" cy="1600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5"/>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CL"/>
              <a:t>Eigenvector y Eigenvalue</a:t>
            </a:r>
            <a:endParaRPr/>
          </a:p>
        </p:txBody>
      </p:sp>
      <p:sp>
        <p:nvSpPr>
          <p:cNvPr id="288" name="Google Shape;288;p25"/>
          <p:cNvSpPr txBox="1"/>
          <p:nvPr/>
        </p:nvSpPr>
        <p:spPr>
          <a:xfrm>
            <a:off x="2257258" y="2288369"/>
            <a:ext cx="7772400" cy="5632311"/>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CL" sz="2400"/>
              <a:t>Dada la propiedad de que multiplicar un eigenvector solo cambia su longitud pero no su naturaleza de eigenvector, es frecuente escalarlos de tal forma que su longitud sea 1. </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rPr lang="es-CL" sz="2400"/>
              <a:t>De este modo se consigue que todos ellos estén estandarizados. </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rPr lang="es-CL" sz="2400"/>
              <a:t>A continuación se muestra un ejemplo: </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rPr lang="es-CL" sz="2400"/>
              <a:t>El eigenvector        tiene una longitud de                    . </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rPr lang="es-CL" sz="2400"/>
              <a:t>Si se divide cada dimensión entre la longitud del vector, se obtiene el eigenvector estandarizado con longitud 1. </a:t>
            </a:r>
            <a:endParaRPr/>
          </a:p>
          <a:p>
            <a:pPr indent="0" lvl="0" marL="0" rtl="0" algn="just">
              <a:spcBef>
                <a:spcPts val="0"/>
              </a:spcBef>
              <a:spcAft>
                <a:spcPts val="0"/>
              </a:spcAft>
              <a:buNone/>
            </a:pPr>
            <a:r>
              <a:t/>
            </a:r>
            <a:endParaRPr sz="2400"/>
          </a:p>
        </p:txBody>
      </p:sp>
      <p:sp>
        <p:nvSpPr>
          <p:cNvPr id="289" name="Google Shape;289;p25"/>
          <p:cNvSpPr txBox="1"/>
          <p:nvPr/>
        </p:nvSpPr>
        <p:spPr>
          <a:xfrm>
            <a:off x="3357246" y="10282047"/>
            <a:ext cx="12441226" cy="52322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400"/>
              <a:t>Fuente: </a:t>
            </a:r>
            <a:r>
              <a:rPr b="0" i="0" lang="es-CL" sz="1400">
                <a:solidFill>
                  <a:srgbClr val="555555"/>
                </a:solidFill>
                <a:latin typeface="Open Sans"/>
                <a:ea typeface="Open Sans"/>
                <a:cs typeface="Open Sans"/>
                <a:sym typeface="Open Sans"/>
              </a:rPr>
              <a:t>Análisis de Componentes Principales (Principal Component Analysis, PCA) y t-SNE by Joaquín Amat Rodrigo,</a:t>
            </a:r>
            <a:endParaRPr/>
          </a:p>
          <a:p>
            <a:pPr indent="0" lvl="0" marL="0" rtl="0" algn="l">
              <a:spcBef>
                <a:spcPts val="0"/>
              </a:spcBef>
              <a:spcAft>
                <a:spcPts val="0"/>
              </a:spcAft>
              <a:buNone/>
            </a:pPr>
            <a:r>
              <a:rPr lang="es-CL" sz="1400">
                <a:solidFill>
                  <a:srgbClr val="555555"/>
                </a:solidFill>
                <a:latin typeface="Open Sans"/>
                <a:ea typeface="Open Sans"/>
                <a:cs typeface="Open Sans"/>
                <a:sym typeface="Open Sans"/>
              </a:rPr>
              <a:t>              </a:t>
            </a:r>
            <a:r>
              <a:rPr b="0" i="0" lang="es-CL" sz="1400">
                <a:solidFill>
                  <a:srgbClr val="555555"/>
                </a:solidFill>
                <a:latin typeface="Open Sans"/>
                <a:ea typeface="Open Sans"/>
                <a:cs typeface="Open Sans"/>
                <a:sym typeface="Open Sans"/>
              </a:rPr>
              <a:t> available under a Attribution 4.0 International (CC BY 4.0) at </a:t>
            </a:r>
            <a:r>
              <a:rPr b="0" i="0" lang="es-CL" sz="1400" u="sng">
                <a:solidFill>
                  <a:srgbClr val="337AB7"/>
                </a:solidFill>
                <a:latin typeface="Open Sans"/>
                <a:ea typeface="Open Sans"/>
                <a:cs typeface="Open Sans"/>
                <a:sym typeface="Open Sans"/>
                <a:hlinkClick r:id="rId3">
                  <a:extLst>
                    <a:ext uri="{A12FA001-AC4F-418D-AE19-62706E023703}">
                      <ahyp:hlinkClr val="tx"/>
                    </a:ext>
                  </a:extLst>
                </a:hlinkClick>
              </a:rPr>
              <a:t>https://www.cienciadedatos.net/documentos/35_principal_component_analysis</a:t>
            </a:r>
            <a:endParaRPr sz="1400"/>
          </a:p>
        </p:txBody>
      </p:sp>
      <p:pic>
        <p:nvPicPr>
          <p:cNvPr id="290" name="Google Shape;290;p25"/>
          <p:cNvPicPr preferRelativeResize="0"/>
          <p:nvPr/>
        </p:nvPicPr>
        <p:blipFill rotWithShape="1">
          <a:blip r:embed="rId4">
            <a:alphaModFix/>
          </a:blip>
          <a:srcRect b="0" l="0" r="0" t="0"/>
          <a:stretch/>
        </p:blipFill>
        <p:spPr>
          <a:xfrm>
            <a:off x="7931937" y="5902325"/>
            <a:ext cx="1885950" cy="581025"/>
          </a:xfrm>
          <a:prstGeom prst="rect">
            <a:avLst/>
          </a:prstGeom>
          <a:noFill/>
          <a:ln>
            <a:noFill/>
          </a:ln>
        </p:spPr>
      </p:pic>
      <p:pic>
        <p:nvPicPr>
          <p:cNvPr id="291" name="Google Shape;291;p25"/>
          <p:cNvPicPr preferRelativeResize="0"/>
          <p:nvPr/>
        </p:nvPicPr>
        <p:blipFill rotWithShape="1">
          <a:blip r:embed="rId5">
            <a:alphaModFix/>
          </a:blip>
          <a:srcRect b="0" l="0" r="0" t="0"/>
          <a:stretch/>
        </p:blipFill>
        <p:spPr>
          <a:xfrm>
            <a:off x="4337050" y="5883275"/>
            <a:ext cx="600075" cy="600075"/>
          </a:xfrm>
          <a:prstGeom prst="rect">
            <a:avLst/>
          </a:prstGeom>
          <a:noFill/>
          <a:ln>
            <a:noFill/>
          </a:ln>
        </p:spPr>
      </p:pic>
      <p:pic>
        <p:nvPicPr>
          <p:cNvPr id="292" name="Google Shape;292;p25"/>
          <p:cNvPicPr preferRelativeResize="0"/>
          <p:nvPr/>
        </p:nvPicPr>
        <p:blipFill rotWithShape="1">
          <a:blip r:embed="rId6">
            <a:alphaModFix/>
          </a:blip>
          <a:srcRect b="0" l="0" r="0" t="0"/>
          <a:stretch/>
        </p:blipFill>
        <p:spPr>
          <a:xfrm>
            <a:off x="11724558" y="5396823"/>
            <a:ext cx="5791200" cy="235641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6"/>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CL"/>
              <a:t>Eigenvector y Eigenvalue</a:t>
            </a:r>
            <a:endParaRPr/>
          </a:p>
        </p:txBody>
      </p:sp>
      <p:sp>
        <p:nvSpPr>
          <p:cNvPr id="298" name="Google Shape;298;p26"/>
          <p:cNvSpPr txBox="1"/>
          <p:nvPr/>
        </p:nvSpPr>
        <p:spPr>
          <a:xfrm>
            <a:off x="2257258" y="2288369"/>
            <a:ext cx="7772400" cy="3786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s-CL" sz="2400"/>
              <a:t>EIGENVALUES : </a:t>
            </a:r>
            <a:r>
              <a:rPr lang="es-CL" sz="2400"/>
              <a:t>Cuando se multiplica una matriz por alguno de sus </a:t>
            </a:r>
            <a:r>
              <a:rPr b="1" i="1" lang="es-CL" sz="2400"/>
              <a:t>eigenvectors</a:t>
            </a:r>
            <a:r>
              <a:rPr lang="es-CL" sz="2400"/>
              <a:t> se obtiene un múltiplo del vector original, es decir, el resultado es ese mismo vector multiplicado por un número. </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rPr lang="es-CL" sz="2400"/>
              <a:t>Al valor por el que se multiplica el </a:t>
            </a:r>
            <a:r>
              <a:rPr b="1" i="1" lang="es-CL" sz="2400"/>
              <a:t>eigenvector</a:t>
            </a:r>
            <a:r>
              <a:rPr lang="es-CL" sz="2400"/>
              <a:t> resultante se le conoce como</a:t>
            </a:r>
            <a:r>
              <a:rPr b="1" i="1" lang="es-CL" sz="2400">
                <a:solidFill>
                  <a:srgbClr val="FF0000"/>
                </a:solidFill>
              </a:rPr>
              <a:t> eigenvalue</a:t>
            </a:r>
            <a:r>
              <a:rPr lang="es-CL" sz="2400"/>
              <a:t>. </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rPr lang="es-CL" sz="2400"/>
              <a:t>A todo eigenvector le corresponde un eigenvalue y viceversa. </a:t>
            </a:r>
            <a:endParaRPr/>
          </a:p>
        </p:txBody>
      </p:sp>
      <p:sp>
        <p:nvSpPr>
          <p:cNvPr id="299" name="Google Shape;299;p26"/>
          <p:cNvSpPr txBox="1"/>
          <p:nvPr/>
        </p:nvSpPr>
        <p:spPr>
          <a:xfrm>
            <a:off x="3357246" y="10282047"/>
            <a:ext cx="12441226" cy="52322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400"/>
              <a:t>Fuente: </a:t>
            </a:r>
            <a:r>
              <a:rPr b="0" i="0" lang="es-CL" sz="1400">
                <a:solidFill>
                  <a:srgbClr val="555555"/>
                </a:solidFill>
                <a:latin typeface="Open Sans"/>
                <a:ea typeface="Open Sans"/>
                <a:cs typeface="Open Sans"/>
                <a:sym typeface="Open Sans"/>
              </a:rPr>
              <a:t>Análisis de Componentes Principales (Principal Component Analysis, PCA) y t-SNE by Joaquín Amat Rodrigo,</a:t>
            </a:r>
            <a:endParaRPr/>
          </a:p>
          <a:p>
            <a:pPr indent="0" lvl="0" marL="0" rtl="0" algn="l">
              <a:spcBef>
                <a:spcPts val="0"/>
              </a:spcBef>
              <a:spcAft>
                <a:spcPts val="0"/>
              </a:spcAft>
              <a:buNone/>
            </a:pPr>
            <a:r>
              <a:rPr lang="es-CL" sz="1400">
                <a:solidFill>
                  <a:srgbClr val="555555"/>
                </a:solidFill>
                <a:latin typeface="Open Sans"/>
                <a:ea typeface="Open Sans"/>
                <a:cs typeface="Open Sans"/>
                <a:sym typeface="Open Sans"/>
              </a:rPr>
              <a:t>              </a:t>
            </a:r>
            <a:r>
              <a:rPr b="0" i="0" lang="es-CL" sz="1400">
                <a:solidFill>
                  <a:srgbClr val="555555"/>
                </a:solidFill>
                <a:latin typeface="Open Sans"/>
                <a:ea typeface="Open Sans"/>
                <a:cs typeface="Open Sans"/>
                <a:sym typeface="Open Sans"/>
              </a:rPr>
              <a:t> available under a Attribution 4.0 International (CC BY 4.0) at </a:t>
            </a:r>
            <a:r>
              <a:rPr b="0" i="0" lang="es-CL" sz="1400" u="sng">
                <a:solidFill>
                  <a:srgbClr val="337AB7"/>
                </a:solidFill>
                <a:latin typeface="Open Sans"/>
                <a:ea typeface="Open Sans"/>
                <a:cs typeface="Open Sans"/>
                <a:sym typeface="Open Sans"/>
                <a:hlinkClick r:id="rId3">
                  <a:extLst>
                    <a:ext uri="{A12FA001-AC4F-418D-AE19-62706E023703}">
                      <ahyp:hlinkClr val="tx"/>
                    </a:ext>
                  </a:extLst>
                </a:hlinkClick>
              </a:rPr>
              <a:t>https://www.cienciadedatos.net/documentos/35_principal_component_analysis</a:t>
            </a:r>
            <a:endParaRPr sz="1400"/>
          </a:p>
        </p:txBody>
      </p:sp>
      <p:pic>
        <p:nvPicPr>
          <p:cNvPr id="300" name="Google Shape;300;p26"/>
          <p:cNvPicPr preferRelativeResize="0"/>
          <p:nvPr/>
        </p:nvPicPr>
        <p:blipFill rotWithShape="1">
          <a:blip r:embed="rId4">
            <a:alphaModFix/>
          </a:blip>
          <a:srcRect b="0" l="0" r="0" t="0"/>
          <a:stretch/>
        </p:blipFill>
        <p:spPr>
          <a:xfrm>
            <a:off x="11423650" y="3216275"/>
            <a:ext cx="6736664" cy="1603387"/>
          </a:xfrm>
          <a:prstGeom prst="rect">
            <a:avLst/>
          </a:prstGeom>
          <a:noFill/>
          <a:ln>
            <a:noFill/>
          </a:ln>
        </p:spPr>
      </p:pic>
      <p:sp>
        <p:nvSpPr>
          <p:cNvPr id="301" name="Google Shape;301;p26"/>
          <p:cNvSpPr txBox="1"/>
          <p:nvPr/>
        </p:nvSpPr>
        <p:spPr>
          <a:xfrm>
            <a:off x="15005050" y="5704689"/>
            <a:ext cx="1774845" cy="461665"/>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i="1" lang="es-CL" sz="2400">
                <a:solidFill>
                  <a:schemeClr val="dk1"/>
                </a:solidFill>
              </a:rPr>
              <a:t>eigenvalue</a:t>
            </a:r>
            <a:endParaRPr sz="2400">
              <a:solidFill>
                <a:schemeClr val="dk1"/>
              </a:solidFill>
            </a:endParaRPr>
          </a:p>
        </p:txBody>
      </p:sp>
      <p:sp>
        <p:nvSpPr>
          <p:cNvPr id="302" name="Google Shape;302;p26"/>
          <p:cNvSpPr txBox="1"/>
          <p:nvPr/>
        </p:nvSpPr>
        <p:spPr>
          <a:xfrm>
            <a:off x="17519650" y="5654675"/>
            <a:ext cx="1912703" cy="461665"/>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i="1" lang="es-CL" sz="2400"/>
              <a:t>eigenvector</a:t>
            </a:r>
            <a:endParaRPr sz="2400"/>
          </a:p>
        </p:txBody>
      </p:sp>
      <p:cxnSp>
        <p:nvCxnSpPr>
          <p:cNvPr id="303" name="Google Shape;303;p26"/>
          <p:cNvCxnSpPr/>
          <p:nvPr/>
        </p:nvCxnSpPr>
        <p:spPr>
          <a:xfrm flipH="1" rot="10800000">
            <a:off x="15798472" y="4181195"/>
            <a:ext cx="730578" cy="147348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304" name="Google Shape;304;p26"/>
          <p:cNvCxnSpPr>
            <a:stCxn id="302" idx="0"/>
          </p:cNvCxnSpPr>
          <p:nvPr/>
        </p:nvCxnSpPr>
        <p:spPr>
          <a:xfrm rot="10800000">
            <a:off x="17672002" y="4587875"/>
            <a:ext cx="804000" cy="10668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7"/>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CL"/>
              <a:t>Eigenvector y Eigenvalue</a:t>
            </a:r>
            <a:endParaRPr/>
          </a:p>
        </p:txBody>
      </p:sp>
      <p:sp>
        <p:nvSpPr>
          <p:cNvPr id="310" name="Google Shape;310;p27"/>
          <p:cNvSpPr txBox="1"/>
          <p:nvPr/>
        </p:nvSpPr>
        <p:spPr>
          <a:xfrm>
            <a:off x="2279650" y="2301875"/>
            <a:ext cx="7772400" cy="2308324"/>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s-CL" sz="2400"/>
              <a:t>Ejemplo  : </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rPr lang="es-CL" sz="2400"/>
              <a:t>Demuestre que                  es un eigenvector a A =</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t/>
            </a:r>
            <a:endParaRPr sz="2400"/>
          </a:p>
          <a:p>
            <a:pPr indent="0" lvl="0" marL="0" rtl="0" algn="just">
              <a:spcBef>
                <a:spcPts val="0"/>
              </a:spcBef>
              <a:spcAft>
                <a:spcPts val="0"/>
              </a:spcAft>
              <a:buNone/>
            </a:pPr>
            <a:r>
              <a:rPr lang="es-CL" sz="2400"/>
              <a:t>y encuentre el eigenvalor correspondiente.</a:t>
            </a:r>
            <a:endParaRPr/>
          </a:p>
        </p:txBody>
      </p:sp>
      <p:sp>
        <p:nvSpPr>
          <p:cNvPr id="311" name="Google Shape;311;p27"/>
          <p:cNvSpPr txBox="1"/>
          <p:nvPr/>
        </p:nvSpPr>
        <p:spPr>
          <a:xfrm>
            <a:off x="3357246" y="10282047"/>
            <a:ext cx="7026282" cy="30777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400"/>
              <a:t>Fuente: </a:t>
            </a:r>
            <a:r>
              <a:rPr b="0" i="0" lang="es-CL" sz="1400">
                <a:solidFill>
                  <a:srgbClr val="555555"/>
                </a:solidFill>
                <a:latin typeface="Open Sans"/>
                <a:ea typeface="Open Sans"/>
                <a:cs typeface="Open Sans"/>
                <a:sym typeface="Open Sans"/>
              </a:rPr>
              <a:t>Algebra Lineal, una introducción moderna, David Poole, Cengage Learning</a:t>
            </a:r>
            <a:endParaRPr sz="1400"/>
          </a:p>
        </p:txBody>
      </p:sp>
      <p:sp>
        <p:nvSpPr>
          <p:cNvPr id="312" name="Google Shape;312;p27"/>
          <p:cNvSpPr txBox="1"/>
          <p:nvPr/>
        </p:nvSpPr>
        <p:spPr>
          <a:xfrm>
            <a:off x="12947772" y="5919197"/>
            <a:ext cx="5701400" cy="83099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0" i="0" lang="es-CL" sz="2400" u="none" strike="noStrike">
                <a:latin typeface="Arial"/>
                <a:ea typeface="Arial"/>
                <a:cs typeface="Arial"/>
                <a:sym typeface="Arial"/>
              </a:rPr>
              <a:t>de donde se tiene que </a:t>
            </a:r>
            <a:r>
              <a:rPr b="1" i="0" lang="es-CL" sz="2400" u="none" strike="noStrike">
                <a:latin typeface="Arial"/>
                <a:ea typeface="Arial"/>
                <a:cs typeface="Arial"/>
                <a:sym typeface="Arial"/>
              </a:rPr>
              <a:t>x </a:t>
            </a:r>
            <a:r>
              <a:rPr b="0" i="0" lang="es-CL" sz="2400" u="none" strike="noStrike">
                <a:latin typeface="Arial"/>
                <a:ea typeface="Arial"/>
                <a:cs typeface="Arial"/>
                <a:sym typeface="Arial"/>
              </a:rPr>
              <a:t>es un eigenvector de </a:t>
            </a:r>
            <a:r>
              <a:rPr b="0" i="1" lang="es-CL" sz="2400" u="none" strike="noStrike">
                <a:latin typeface="Arial"/>
                <a:ea typeface="Arial"/>
                <a:cs typeface="Arial"/>
                <a:sym typeface="Arial"/>
              </a:rPr>
              <a:t>A </a:t>
            </a:r>
            <a:r>
              <a:rPr b="0" i="0" lang="es-CL" sz="2400" u="none" strike="noStrike">
                <a:latin typeface="Arial"/>
                <a:ea typeface="Arial"/>
                <a:cs typeface="Arial"/>
                <a:sym typeface="Arial"/>
              </a:rPr>
              <a:t>que corresponde al eigenvalor 4.</a:t>
            </a:r>
            <a:endParaRPr sz="3200"/>
          </a:p>
        </p:txBody>
      </p:sp>
      <p:pic>
        <p:nvPicPr>
          <p:cNvPr id="313" name="Google Shape;313;p27"/>
          <p:cNvPicPr preferRelativeResize="0"/>
          <p:nvPr/>
        </p:nvPicPr>
        <p:blipFill rotWithShape="1">
          <a:blip r:embed="rId3">
            <a:alphaModFix/>
          </a:blip>
          <a:srcRect b="0" l="0" r="0" t="0"/>
          <a:stretch/>
        </p:blipFill>
        <p:spPr>
          <a:xfrm>
            <a:off x="4718050" y="2644775"/>
            <a:ext cx="1239397" cy="1143000"/>
          </a:xfrm>
          <a:prstGeom prst="rect">
            <a:avLst/>
          </a:prstGeom>
          <a:noFill/>
          <a:ln>
            <a:noFill/>
          </a:ln>
        </p:spPr>
      </p:pic>
      <p:pic>
        <p:nvPicPr>
          <p:cNvPr id="314" name="Google Shape;314;p27"/>
          <p:cNvPicPr preferRelativeResize="0"/>
          <p:nvPr/>
        </p:nvPicPr>
        <p:blipFill rotWithShape="1">
          <a:blip r:embed="rId4">
            <a:alphaModFix/>
          </a:blip>
          <a:srcRect b="0" l="0" r="0" t="0"/>
          <a:stretch/>
        </p:blipFill>
        <p:spPr>
          <a:xfrm>
            <a:off x="9055670" y="2693055"/>
            <a:ext cx="1384478" cy="1143000"/>
          </a:xfrm>
          <a:prstGeom prst="rect">
            <a:avLst/>
          </a:prstGeom>
          <a:noFill/>
          <a:ln>
            <a:noFill/>
          </a:ln>
        </p:spPr>
      </p:pic>
      <p:pic>
        <p:nvPicPr>
          <p:cNvPr id="315" name="Google Shape;315;p27"/>
          <p:cNvPicPr preferRelativeResize="0"/>
          <p:nvPr/>
        </p:nvPicPr>
        <p:blipFill rotWithShape="1">
          <a:blip r:embed="rId5">
            <a:alphaModFix/>
          </a:blip>
          <a:srcRect b="0" l="0" r="0" t="0"/>
          <a:stretch/>
        </p:blipFill>
        <p:spPr>
          <a:xfrm>
            <a:off x="11652250" y="3939918"/>
            <a:ext cx="7525261" cy="194816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8"/>
          <p:cNvSpPr txBox="1"/>
          <p:nvPr/>
        </p:nvSpPr>
        <p:spPr>
          <a:xfrm>
            <a:off x="7461250" y="7225347"/>
            <a:ext cx="1905000"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9600">
                <a:solidFill>
                  <a:srgbClr val="257CE1"/>
                </a:solidFill>
                <a:latin typeface="Arial Black"/>
                <a:ea typeface="Arial Black"/>
                <a:cs typeface="Arial Black"/>
                <a:sym typeface="Arial Black"/>
              </a:rPr>
              <a:t>05</a:t>
            </a:r>
            <a:endParaRPr/>
          </a:p>
        </p:txBody>
      </p:sp>
      <p:sp>
        <p:nvSpPr>
          <p:cNvPr id="321" name="Google Shape;321;p28"/>
          <p:cNvSpPr txBox="1"/>
          <p:nvPr>
            <p:ph type="title"/>
          </p:nvPr>
        </p:nvSpPr>
        <p:spPr>
          <a:xfrm>
            <a:off x="7537450" y="8397875"/>
            <a:ext cx="9020022" cy="101566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sz="6600"/>
              <a:t>RESUMEN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9"/>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CL"/>
              <a:t>RESUMEN</a:t>
            </a:r>
            <a:endParaRPr/>
          </a:p>
        </p:txBody>
      </p:sp>
      <p:sp>
        <p:nvSpPr>
          <p:cNvPr id="327" name="Google Shape;327;p29"/>
          <p:cNvSpPr txBox="1"/>
          <p:nvPr/>
        </p:nvSpPr>
        <p:spPr>
          <a:xfrm>
            <a:off x="2257258" y="2288369"/>
            <a:ext cx="12062100" cy="47715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CL" sz="2400"/>
              <a:t>En esta presentación, hemos visto:</a:t>
            </a:r>
            <a:endParaRPr/>
          </a:p>
          <a:p>
            <a:pPr indent="0" lvl="0" marL="0" rtl="0" algn="just">
              <a:spcBef>
                <a:spcPts val="1920"/>
              </a:spcBef>
              <a:spcAft>
                <a:spcPts val="0"/>
              </a:spcAft>
              <a:buNone/>
            </a:pPr>
            <a:r>
              <a:t/>
            </a:r>
            <a:endParaRPr sz="2400"/>
          </a:p>
          <a:p>
            <a:pPr indent="-342900" lvl="0" marL="342900" rtl="0" algn="just">
              <a:spcBef>
                <a:spcPts val="1920"/>
              </a:spcBef>
              <a:spcAft>
                <a:spcPts val="0"/>
              </a:spcAft>
              <a:buSzPts val="2400"/>
              <a:buFont typeface="Noto Sans Symbols"/>
              <a:buChar char="❑"/>
            </a:pPr>
            <a:r>
              <a:rPr lang="es-CL" sz="2400"/>
              <a:t>Álgebra Lineal</a:t>
            </a:r>
            <a:endParaRPr/>
          </a:p>
          <a:p>
            <a:pPr indent="-342900" lvl="0" marL="342900" rtl="0" algn="just">
              <a:spcBef>
                <a:spcPts val="1920"/>
              </a:spcBef>
              <a:spcAft>
                <a:spcPts val="0"/>
              </a:spcAft>
              <a:buSzPts val="2400"/>
              <a:buFont typeface="Noto Sans Symbols"/>
              <a:buChar char="❑"/>
            </a:pPr>
            <a:r>
              <a:rPr lang="es-CL" sz="2400"/>
              <a:t>Conjunto de datos</a:t>
            </a:r>
            <a:endParaRPr/>
          </a:p>
          <a:p>
            <a:pPr indent="-342900" lvl="0" marL="342900" rtl="0" algn="just">
              <a:spcBef>
                <a:spcPts val="1920"/>
              </a:spcBef>
              <a:spcAft>
                <a:spcPts val="0"/>
              </a:spcAft>
              <a:buSzPts val="2400"/>
              <a:buFont typeface="Noto Sans Symbols"/>
              <a:buChar char="❑"/>
            </a:pPr>
            <a:r>
              <a:rPr lang="es-CL" sz="2400"/>
              <a:t>Operaciones con matrices</a:t>
            </a:r>
            <a:endParaRPr/>
          </a:p>
          <a:p>
            <a:pPr indent="-342900" lvl="0" marL="342900" rtl="0" algn="just">
              <a:spcBef>
                <a:spcPts val="1920"/>
              </a:spcBef>
              <a:spcAft>
                <a:spcPts val="0"/>
              </a:spcAft>
              <a:buSzPts val="2400"/>
              <a:buFont typeface="Noto Sans Symbols"/>
              <a:buChar char="❑"/>
            </a:pPr>
            <a:r>
              <a:rPr lang="es-CL" sz="2400"/>
              <a:t>Eigenvector y Eigenvalues</a:t>
            </a:r>
            <a:endParaRPr sz="2400"/>
          </a:p>
          <a:p>
            <a:pPr indent="0" lvl="0" marL="0" rtl="0" algn="just">
              <a:spcBef>
                <a:spcPts val="1920"/>
              </a:spcBef>
              <a:spcAft>
                <a:spcPts val="0"/>
              </a:spcAft>
              <a:buNone/>
            </a:pPr>
            <a:r>
              <a:t/>
            </a:r>
            <a:endParaRPr sz="2400"/>
          </a:p>
          <a:p>
            <a:pPr indent="0" lvl="0" marL="0" rtl="0" algn="just">
              <a:spcBef>
                <a:spcPts val="1920"/>
              </a:spcBef>
              <a:spcAft>
                <a:spcPts val="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4413250" y="7559675"/>
            <a:ext cx="10134600" cy="1015663"/>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CL" sz="6600"/>
              <a:t>Á</a:t>
            </a:r>
            <a:r>
              <a:rPr lang="es-CL" sz="6600"/>
              <a:t>LGEBRA LINEAL</a:t>
            </a:r>
            <a:endParaRPr/>
          </a:p>
        </p:txBody>
      </p:sp>
      <p:sp>
        <p:nvSpPr>
          <p:cNvPr id="96" name="Google Shape;96;p3"/>
          <p:cNvSpPr txBox="1"/>
          <p:nvPr/>
        </p:nvSpPr>
        <p:spPr>
          <a:xfrm>
            <a:off x="12677531" y="6082347"/>
            <a:ext cx="1905000" cy="1477328"/>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b="1" i="0" lang="es-CL" sz="9600">
                <a:solidFill>
                  <a:schemeClr val="dk1"/>
                </a:solidFill>
                <a:latin typeface="Arial Black"/>
                <a:ea typeface="Arial Black"/>
                <a:cs typeface="Arial Black"/>
                <a:sym typeface="Arial Black"/>
              </a:rPr>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type="title"/>
          </p:nvPr>
        </p:nvSpPr>
        <p:spPr>
          <a:xfrm>
            <a:off x="2432050" y="714594"/>
            <a:ext cx="169884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Álgebra Lineal</a:t>
            </a:r>
            <a:endParaRPr/>
          </a:p>
        </p:txBody>
      </p:sp>
      <p:sp>
        <p:nvSpPr>
          <p:cNvPr id="102" name="Google Shape;102;p4"/>
          <p:cNvSpPr txBox="1"/>
          <p:nvPr/>
        </p:nvSpPr>
        <p:spPr>
          <a:xfrm>
            <a:off x="2051050" y="2073275"/>
            <a:ext cx="8305800" cy="7848302"/>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CL" sz="2400"/>
              <a:t>El álgebra lineal es una rama de las matemáticas muy utilizada en la ciencia y la ingeniería. </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rPr lang="es-CL" sz="2400"/>
              <a:t>Si buscamos la palabra lineal en el diccionario podemos encontrar la siguiente definición: </a:t>
            </a:r>
            <a:r>
              <a:rPr i="1" lang="es-CL" sz="2400"/>
              <a:t>adj. Perteneciente o relativo a la línea</a:t>
            </a:r>
            <a:r>
              <a:rPr lang="es-CL" sz="2400"/>
              <a:t>. </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rPr lang="es-CL" sz="2400"/>
              <a:t>En matemáticas, lineal posee un significado mucho más amplio. De hecho, una gran parte del estudio del álgebra lineal elemental es </a:t>
            </a:r>
            <a:r>
              <a:rPr b="1" lang="es-CL" sz="2400"/>
              <a:t>una generalización de las propiedades de la línea recta</a:t>
            </a:r>
            <a:r>
              <a:rPr lang="es-CL" sz="2400"/>
              <a:t>. </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rPr lang="es-CL" sz="2400"/>
              <a:t>Los principales temas de estudio del álgebra lineal son los vectores, matrices, los espacios vectoriales y sus transformaciones lineales. </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rPr lang="es-CL" sz="2400"/>
              <a:t>Los vectores que muchos de nosotros conocemos de la escuela son llamados "vectores geométricos“. En general, los vectores son objetos especiales que se pueden sumar y multiplicar por escalares para producir otro objeto del mismo tipo.</a:t>
            </a:r>
            <a:endParaRPr sz="2400"/>
          </a:p>
        </p:txBody>
      </p:sp>
      <p:sp>
        <p:nvSpPr>
          <p:cNvPr id="103" name="Google Shape;103;p4"/>
          <p:cNvSpPr txBox="1"/>
          <p:nvPr/>
        </p:nvSpPr>
        <p:spPr>
          <a:xfrm>
            <a:off x="2203450" y="10379075"/>
            <a:ext cx="11559575" cy="52322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400"/>
              <a:t>Fuente: 	Mathematics for Machine Learning, Deisenroth y otros, 2020</a:t>
            </a:r>
            <a:endParaRPr/>
          </a:p>
          <a:p>
            <a:pPr indent="0" lvl="0" marL="0" rtl="0" algn="l">
              <a:spcBef>
                <a:spcPts val="0"/>
              </a:spcBef>
              <a:spcAft>
                <a:spcPts val="0"/>
              </a:spcAft>
              <a:buNone/>
            </a:pPr>
            <a:r>
              <a:rPr lang="es-CL" sz="1400"/>
              <a:t>	https://medium.com/mate-ai/parte-1-fundamentos-del-%C3%A1lgebra-lineal-escalares-vectores-matrices-y-tensores-b441c9413853</a:t>
            </a:r>
            <a:endParaRPr/>
          </a:p>
        </p:txBody>
      </p:sp>
      <p:pic>
        <p:nvPicPr>
          <p:cNvPr id="104" name="Google Shape;104;p4"/>
          <p:cNvPicPr preferRelativeResize="0"/>
          <p:nvPr/>
        </p:nvPicPr>
        <p:blipFill rotWithShape="1">
          <a:blip r:embed="rId3">
            <a:alphaModFix/>
          </a:blip>
          <a:srcRect b="0" l="0" r="0" t="0"/>
          <a:stretch/>
        </p:blipFill>
        <p:spPr>
          <a:xfrm>
            <a:off x="13481049" y="1798275"/>
            <a:ext cx="2952750" cy="3667125"/>
          </a:xfrm>
          <a:prstGeom prst="rect">
            <a:avLst/>
          </a:prstGeom>
          <a:noFill/>
          <a:ln>
            <a:noFill/>
          </a:ln>
        </p:spPr>
      </p:pic>
      <p:pic>
        <p:nvPicPr>
          <p:cNvPr id="105" name="Google Shape;105;p4"/>
          <p:cNvPicPr preferRelativeResize="0"/>
          <p:nvPr/>
        </p:nvPicPr>
        <p:blipFill rotWithShape="1">
          <a:blip r:embed="rId4">
            <a:alphaModFix/>
          </a:blip>
          <a:srcRect b="0" l="0" r="0" t="0"/>
          <a:stretch/>
        </p:blipFill>
        <p:spPr>
          <a:xfrm>
            <a:off x="12657136" y="5445180"/>
            <a:ext cx="4600575" cy="3543300"/>
          </a:xfrm>
          <a:prstGeom prst="rect">
            <a:avLst/>
          </a:prstGeom>
          <a:noFill/>
          <a:ln>
            <a:noFill/>
          </a:ln>
        </p:spPr>
      </p:pic>
      <p:sp>
        <p:nvSpPr>
          <p:cNvPr id="106" name="Google Shape;106;p4"/>
          <p:cNvSpPr txBox="1"/>
          <p:nvPr/>
        </p:nvSpPr>
        <p:spPr>
          <a:xfrm>
            <a:off x="12187342" y="9511075"/>
            <a:ext cx="6391493" cy="36933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CL" sz="1800"/>
              <a:t>Diferentes tipos de vectores: Geométricos y Polinomios</a:t>
            </a:r>
            <a:r>
              <a:rPr lang="es-CL" sz="1800"/>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2432050" y="714594"/>
            <a:ext cx="169884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Álgebra Lineal</a:t>
            </a:r>
            <a:endParaRPr/>
          </a:p>
        </p:txBody>
      </p:sp>
      <p:sp>
        <p:nvSpPr>
          <p:cNvPr id="112" name="Google Shape;112;p5"/>
          <p:cNvSpPr txBox="1"/>
          <p:nvPr/>
        </p:nvSpPr>
        <p:spPr>
          <a:xfrm>
            <a:off x="2051050" y="2073275"/>
            <a:ext cx="8305800" cy="74808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CL" sz="2400"/>
              <a:t>Dentro de Machine Learning se manejan cantidades enormes de datos y es más fácil su manipulación convirtiéndolos en matrices. </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rPr lang="es-CL" sz="2400">
                <a:solidFill>
                  <a:schemeClr val="dk1"/>
                </a:solidFill>
              </a:rPr>
              <a:t>El álgebra lineal hace que las operaciones matriciales sean rápidas y fáciles, especialmente cuando se utiliza GPU (</a:t>
            </a:r>
            <a:r>
              <a:rPr b="0" i="0" lang="es-CL" sz="2400">
                <a:solidFill>
                  <a:schemeClr val="dk1"/>
                </a:solidFill>
                <a:latin typeface="Roboto"/>
                <a:ea typeface="Roboto"/>
                <a:cs typeface="Roboto"/>
                <a:sym typeface="Roboto"/>
              </a:rPr>
              <a:t>graphics processing unit)</a:t>
            </a:r>
            <a:r>
              <a:rPr lang="es-CL" sz="2400">
                <a:solidFill>
                  <a:schemeClr val="dk1"/>
                </a:solidFill>
              </a:rPr>
              <a:t>. De hecho, las GPU se crearon pensando en las operaciones vectoriales y matriciales.</a:t>
            </a:r>
            <a:endParaRPr>
              <a:solidFill>
                <a:schemeClr val="dk1"/>
              </a:solidFill>
            </a:endParaRPr>
          </a:p>
          <a:p>
            <a:pPr indent="0" lvl="0" marL="0" rtl="0" algn="just">
              <a:spcBef>
                <a:spcPts val="0"/>
              </a:spcBef>
              <a:spcAft>
                <a:spcPts val="0"/>
              </a:spcAft>
              <a:buNone/>
            </a:pPr>
            <a:r>
              <a:t/>
            </a:r>
            <a:endParaRPr sz="2400"/>
          </a:p>
          <a:p>
            <a:pPr indent="0" lvl="0" marL="0" rtl="0" algn="just">
              <a:spcBef>
                <a:spcPts val="0"/>
              </a:spcBef>
              <a:spcAft>
                <a:spcPts val="0"/>
              </a:spcAft>
              <a:buNone/>
            </a:pPr>
            <a:r>
              <a:rPr lang="es-CL" sz="2400"/>
              <a:t>Pero no solamente los datos se pueden representar en matrices sino también las imágenes pueden representarse como matrices de píxeles, los videojuegos generan atractivas experiencias de juego utilizando enormes matrices en constante evolución. </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rPr lang="es-CL" sz="2400"/>
              <a:t>En lugar de procesar los píxeles uno a uno, las GPU manipulan matrices enteras de píxeles en paralelo, y para realizar todo esto se necesita aplicar álgebra lineal.</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t/>
            </a:r>
            <a:endParaRPr sz="2400"/>
          </a:p>
        </p:txBody>
      </p:sp>
      <p:sp>
        <p:nvSpPr>
          <p:cNvPr id="113" name="Google Shape;113;p5"/>
          <p:cNvSpPr txBox="1"/>
          <p:nvPr/>
        </p:nvSpPr>
        <p:spPr>
          <a:xfrm>
            <a:off x="2203450" y="10379075"/>
            <a:ext cx="7152920" cy="30777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400"/>
              <a:t>Fuente: 	https://aprendeia.com/como-se-utiliza-el-algebra-lineal-en-machine-learning/</a:t>
            </a:r>
            <a:endParaRPr/>
          </a:p>
        </p:txBody>
      </p:sp>
      <p:sp>
        <p:nvSpPr>
          <p:cNvPr id="114" name="Google Shape;114;p5"/>
          <p:cNvSpPr txBox="1"/>
          <p:nvPr/>
        </p:nvSpPr>
        <p:spPr>
          <a:xfrm>
            <a:off x="13023850" y="7864475"/>
            <a:ext cx="4711546" cy="646331"/>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CL" sz="1800"/>
              <a:t>Los pixeles se convierten en un número </a:t>
            </a:r>
            <a:endParaRPr/>
          </a:p>
          <a:p>
            <a:pPr indent="0" lvl="0" marL="0" rtl="0" algn="l">
              <a:spcBef>
                <a:spcPts val="0"/>
              </a:spcBef>
              <a:spcAft>
                <a:spcPts val="0"/>
              </a:spcAft>
              <a:buNone/>
            </a:pPr>
            <a:r>
              <a:rPr b="1" lang="es-CL" sz="1800"/>
              <a:t>y se transforma la imagen en una matriz.</a:t>
            </a:r>
            <a:r>
              <a:rPr lang="es-CL" sz="1800"/>
              <a:t>.</a:t>
            </a:r>
            <a:endParaRPr/>
          </a:p>
        </p:txBody>
      </p:sp>
      <p:pic>
        <p:nvPicPr>
          <p:cNvPr id="115" name="Google Shape;115;p5"/>
          <p:cNvPicPr preferRelativeResize="0"/>
          <p:nvPr/>
        </p:nvPicPr>
        <p:blipFill rotWithShape="1">
          <a:blip r:embed="rId3">
            <a:alphaModFix/>
          </a:blip>
          <a:srcRect b="0" l="0" r="0" t="0"/>
          <a:stretch/>
        </p:blipFill>
        <p:spPr>
          <a:xfrm>
            <a:off x="11347450" y="3444875"/>
            <a:ext cx="7626920" cy="37672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nvSpPr>
        <p:spPr>
          <a:xfrm>
            <a:off x="8159750" y="6250622"/>
            <a:ext cx="1905000"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9600">
                <a:solidFill>
                  <a:srgbClr val="257CE1"/>
                </a:solidFill>
                <a:latin typeface="Arial Black"/>
                <a:ea typeface="Arial Black"/>
                <a:cs typeface="Arial Black"/>
                <a:sym typeface="Arial Black"/>
              </a:rPr>
              <a:t>02</a:t>
            </a:r>
            <a:endParaRPr/>
          </a:p>
        </p:txBody>
      </p:sp>
      <p:sp>
        <p:nvSpPr>
          <p:cNvPr id="121" name="Google Shape;121;p6"/>
          <p:cNvSpPr txBox="1"/>
          <p:nvPr/>
        </p:nvSpPr>
        <p:spPr>
          <a:xfrm>
            <a:off x="1517650" y="7712075"/>
            <a:ext cx="8305800"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b="1" i="0" lang="es-CL" sz="4800">
                <a:solidFill>
                  <a:srgbClr val="257CE1"/>
                </a:solidFill>
                <a:latin typeface="Arial"/>
                <a:ea typeface="Arial"/>
                <a:cs typeface="Arial"/>
                <a:sym typeface="Arial"/>
              </a:rPr>
              <a:t>CONJUNTO DE DATOS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CL"/>
              <a:t>Conjunto de Datos</a:t>
            </a:r>
            <a:endParaRPr/>
          </a:p>
        </p:txBody>
      </p:sp>
      <p:sp>
        <p:nvSpPr>
          <p:cNvPr id="127" name="Google Shape;127;p7"/>
          <p:cNvSpPr txBox="1"/>
          <p:nvPr/>
        </p:nvSpPr>
        <p:spPr>
          <a:xfrm>
            <a:off x="2051050" y="2073275"/>
            <a:ext cx="8305800" cy="7848302"/>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CL" sz="2400"/>
              <a:t>En  Machine Learning  los conjuntos de datos que se manejan suelen convertirse en forma de vectores o matrices, y las salidas también son </a:t>
            </a:r>
            <a:r>
              <a:rPr b="1" lang="es-CL" sz="2400"/>
              <a:t>escalares, vectores, matrices o tensores</a:t>
            </a:r>
            <a:r>
              <a:rPr lang="es-CL" sz="2400"/>
              <a:t>.</a:t>
            </a:r>
            <a:endParaRPr/>
          </a:p>
          <a:p>
            <a:pPr indent="0" lvl="0" marL="0" rtl="0" algn="just">
              <a:spcBef>
                <a:spcPts val="0"/>
              </a:spcBef>
              <a:spcAft>
                <a:spcPts val="0"/>
              </a:spcAft>
              <a:buNone/>
            </a:pPr>
            <a:r>
              <a:t/>
            </a:r>
            <a:endParaRPr sz="2400"/>
          </a:p>
          <a:p>
            <a:pPr indent="-342900" lvl="0" marL="342900" rtl="0" algn="l">
              <a:spcBef>
                <a:spcPts val="0"/>
              </a:spcBef>
              <a:spcAft>
                <a:spcPts val="0"/>
              </a:spcAft>
              <a:buSzPts val="2400"/>
              <a:buFont typeface="Arial"/>
              <a:buChar char="•"/>
            </a:pPr>
            <a:r>
              <a:rPr b="1" lang="es-CL" sz="2400"/>
              <a:t>Escalares</a:t>
            </a:r>
            <a:r>
              <a:rPr lang="es-CL" sz="2400"/>
              <a:t>: son un único número o valor.</a:t>
            </a:r>
            <a:endParaRPr/>
          </a:p>
          <a:p>
            <a:pPr indent="-190500" lvl="0" marL="342900" rtl="0" algn="l">
              <a:spcBef>
                <a:spcPts val="0"/>
              </a:spcBef>
              <a:spcAft>
                <a:spcPts val="0"/>
              </a:spcAft>
              <a:buSzPts val="2400"/>
              <a:buFont typeface="Arial"/>
              <a:buNone/>
            </a:pPr>
            <a:r>
              <a:t/>
            </a:r>
            <a:endParaRPr sz="2400"/>
          </a:p>
          <a:p>
            <a:pPr indent="-342900" lvl="0" marL="342900" rtl="0" algn="l">
              <a:spcBef>
                <a:spcPts val="0"/>
              </a:spcBef>
              <a:spcAft>
                <a:spcPts val="0"/>
              </a:spcAft>
              <a:buSzPts val="2400"/>
              <a:buFont typeface="Arial"/>
              <a:buChar char="•"/>
            </a:pPr>
            <a:r>
              <a:rPr b="1" lang="es-CL" sz="2400"/>
              <a:t>Vectores</a:t>
            </a:r>
            <a:r>
              <a:rPr lang="es-CL" sz="2400"/>
              <a:t>: son una matriz de números, ya sea en una fila o en una columna, y se identifican con un solo índice.</a:t>
            </a:r>
            <a:endParaRPr/>
          </a:p>
          <a:p>
            <a:pPr indent="-190500" lvl="0" marL="342900" rtl="0" algn="l">
              <a:spcBef>
                <a:spcPts val="0"/>
              </a:spcBef>
              <a:spcAft>
                <a:spcPts val="0"/>
              </a:spcAft>
              <a:buSzPts val="2400"/>
              <a:buFont typeface="Arial"/>
              <a:buNone/>
            </a:pPr>
            <a:r>
              <a:t/>
            </a:r>
            <a:endParaRPr sz="2400"/>
          </a:p>
          <a:p>
            <a:pPr indent="-342900" lvl="0" marL="342900" rtl="0" algn="l">
              <a:spcBef>
                <a:spcPts val="0"/>
              </a:spcBef>
              <a:spcAft>
                <a:spcPts val="0"/>
              </a:spcAft>
              <a:buSzPts val="2400"/>
              <a:buFont typeface="Arial"/>
              <a:buChar char="•"/>
            </a:pPr>
            <a:r>
              <a:rPr b="1" lang="es-CL" sz="2400"/>
              <a:t>Matriz</a:t>
            </a:r>
            <a:r>
              <a:rPr lang="es-CL" sz="2400"/>
              <a:t>: es una matriz bidimensional de números, donde cada elemento se identifica con dos índices.</a:t>
            </a:r>
            <a:endParaRPr/>
          </a:p>
          <a:p>
            <a:pPr indent="-190500" lvl="0" marL="342900" rtl="0" algn="l">
              <a:spcBef>
                <a:spcPts val="0"/>
              </a:spcBef>
              <a:spcAft>
                <a:spcPts val="0"/>
              </a:spcAft>
              <a:buSzPts val="2400"/>
              <a:buFont typeface="Arial"/>
              <a:buNone/>
            </a:pPr>
            <a:r>
              <a:t/>
            </a:r>
            <a:endParaRPr sz="2400"/>
          </a:p>
          <a:p>
            <a:pPr indent="-342900" lvl="0" marL="342900" rtl="0" algn="l">
              <a:spcBef>
                <a:spcPts val="0"/>
              </a:spcBef>
              <a:spcAft>
                <a:spcPts val="0"/>
              </a:spcAft>
              <a:buSzPts val="2400"/>
              <a:buFont typeface="Arial"/>
              <a:buChar char="•"/>
            </a:pPr>
            <a:r>
              <a:rPr b="1" lang="es-CL" sz="2400"/>
              <a:t>Tensores</a:t>
            </a:r>
            <a:r>
              <a:rPr lang="es-CL" sz="2400"/>
              <a:t>: si llevamos una matriz un paso más allá, obtenemos un tensor. Se puede tener cualquier número de dimensiones en un tensor, aunque se hace más caro computacionalmente para manejar</a:t>
            </a:r>
            <a:endParaRPr/>
          </a:p>
          <a:p>
            <a:pPr indent="-190500" lvl="0" marL="342900" rtl="0" algn="l">
              <a:spcBef>
                <a:spcPts val="0"/>
              </a:spcBef>
              <a:spcAft>
                <a:spcPts val="0"/>
              </a:spcAft>
              <a:buSzPts val="2400"/>
              <a:buFont typeface="Arial"/>
              <a:buNone/>
            </a:pPr>
            <a:r>
              <a:t/>
            </a:r>
            <a:endParaRPr sz="2400"/>
          </a:p>
          <a:p>
            <a:pPr indent="0" lvl="0" marL="0" rtl="0" algn="l">
              <a:spcBef>
                <a:spcPts val="0"/>
              </a:spcBef>
              <a:spcAft>
                <a:spcPts val="0"/>
              </a:spcAft>
              <a:buNone/>
            </a:pPr>
            <a:r>
              <a:t/>
            </a:r>
            <a:endParaRPr sz="2400"/>
          </a:p>
          <a:p>
            <a:pPr indent="0" lvl="0" marL="0" rtl="0" algn="just">
              <a:spcBef>
                <a:spcPts val="0"/>
              </a:spcBef>
              <a:spcAft>
                <a:spcPts val="0"/>
              </a:spcAft>
              <a:buNone/>
            </a:pPr>
            <a:r>
              <a:t/>
            </a:r>
            <a:endParaRPr sz="2400"/>
          </a:p>
          <a:p>
            <a:pPr indent="0" lvl="0" marL="0" rtl="0" algn="just">
              <a:spcBef>
                <a:spcPts val="0"/>
              </a:spcBef>
              <a:spcAft>
                <a:spcPts val="0"/>
              </a:spcAft>
              <a:buNone/>
            </a:pPr>
            <a:r>
              <a:t/>
            </a:r>
            <a:endParaRPr sz="2400"/>
          </a:p>
        </p:txBody>
      </p:sp>
      <p:pic>
        <p:nvPicPr>
          <p:cNvPr id="128" name="Google Shape;128;p7"/>
          <p:cNvPicPr preferRelativeResize="0"/>
          <p:nvPr/>
        </p:nvPicPr>
        <p:blipFill rotWithShape="1">
          <a:blip r:embed="rId3">
            <a:alphaModFix/>
          </a:blip>
          <a:srcRect b="0" l="0" r="0" t="0"/>
          <a:stretch/>
        </p:blipFill>
        <p:spPr>
          <a:xfrm>
            <a:off x="10966450" y="3825875"/>
            <a:ext cx="8432192" cy="2667000"/>
          </a:xfrm>
          <a:prstGeom prst="rect">
            <a:avLst/>
          </a:prstGeom>
          <a:noFill/>
          <a:ln>
            <a:noFill/>
          </a:ln>
        </p:spPr>
      </p:pic>
      <p:sp>
        <p:nvSpPr>
          <p:cNvPr id="129" name="Google Shape;129;p7"/>
          <p:cNvSpPr txBox="1"/>
          <p:nvPr/>
        </p:nvSpPr>
        <p:spPr>
          <a:xfrm>
            <a:off x="3346450" y="10346845"/>
            <a:ext cx="11291874" cy="30777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400"/>
              <a:t>Fuente: https://medium.com/mate-ai/parte-1-fundamentos-del-%C3%A1lgebra-lineal-escalares-vectores-matrices-y-tensores-b441c9413853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CL"/>
              <a:t>Conjunto de Datos</a:t>
            </a:r>
            <a:endParaRPr/>
          </a:p>
        </p:txBody>
      </p:sp>
      <p:sp>
        <p:nvSpPr>
          <p:cNvPr id="135" name="Google Shape;135;p8"/>
          <p:cNvSpPr txBox="1"/>
          <p:nvPr/>
        </p:nvSpPr>
        <p:spPr>
          <a:xfrm>
            <a:off x="2051050" y="2073275"/>
            <a:ext cx="8305800" cy="7480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CL" sz="2400"/>
              <a:t>Escalares</a:t>
            </a:r>
            <a:r>
              <a:rPr lang="es-CL" sz="2400"/>
              <a:t>: son un único número o valor. A diferencia de la mayoría de los otros elementos del álgebra lineal que son conjuntos de valores como los vectores y matrices.</a:t>
            </a:r>
            <a:endParaRPr/>
          </a:p>
          <a:p>
            <a:pPr indent="0" lvl="0" marL="0" rtl="0" algn="l">
              <a:spcBef>
                <a:spcPts val="0"/>
              </a:spcBef>
              <a:spcAft>
                <a:spcPts val="0"/>
              </a:spcAft>
              <a:buNone/>
            </a:pPr>
            <a:r>
              <a:t/>
            </a:r>
            <a:endParaRPr sz="2400"/>
          </a:p>
          <a:p>
            <a:pPr indent="0" lvl="0" marL="0" rtl="0" algn="l">
              <a:spcBef>
                <a:spcPts val="0"/>
              </a:spcBef>
              <a:spcAft>
                <a:spcPts val="0"/>
              </a:spcAft>
              <a:buNone/>
            </a:pPr>
            <a:r>
              <a:rPr lang="es-CL" sz="2400"/>
              <a:t>Generalmente, por convención a los escalares los escribimos en letra cursiva minúscula o usando el alfabeto griego.</a:t>
            </a:r>
            <a:endParaRPr/>
          </a:p>
          <a:p>
            <a:pPr indent="0" lvl="0" marL="0" rtl="0" algn="l">
              <a:spcBef>
                <a:spcPts val="0"/>
              </a:spcBef>
              <a:spcAft>
                <a:spcPts val="0"/>
              </a:spcAft>
              <a:buNone/>
            </a:pPr>
            <a:r>
              <a:t/>
            </a:r>
            <a:endParaRPr sz="2400"/>
          </a:p>
          <a:p>
            <a:pPr indent="0" lvl="0" marL="0" rtl="0" algn="l">
              <a:spcBef>
                <a:spcPts val="0"/>
              </a:spcBef>
              <a:spcAft>
                <a:spcPts val="0"/>
              </a:spcAft>
              <a:buNone/>
            </a:pPr>
            <a:r>
              <a:rPr lang="es-CL" sz="2400"/>
              <a:t>Entre los principales conjuntos de escalares tenemos a:</a:t>
            </a:r>
            <a:endParaRPr/>
          </a:p>
          <a:p>
            <a:pPr indent="0" lvl="0" marL="0" rtl="0" algn="l">
              <a:spcBef>
                <a:spcPts val="0"/>
              </a:spcBef>
              <a:spcAft>
                <a:spcPts val="0"/>
              </a:spcAft>
              <a:buNone/>
            </a:pPr>
            <a:r>
              <a:t/>
            </a:r>
            <a:endParaRPr sz="2400"/>
          </a:p>
          <a:p>
            <a:pPr indent="-152400" lvl="0" marL="0" rtl="0" algn="l">
              <a:spcBef>
                <a:spcPts val="0"/>
              </a:spcBef>
              <a:spcAft>
                <a:spcPts val="0"/>
              </a:spcAft>
              <a:buSzPts val="2400"/>
              <a:buFont typeface="Arial"/>
              <a:buChar char="•"/>
            </a:pPr>
            <a:r>
              <a:rPr lang="es-CL" sz="2400"/>
              <a:t> Números Naturales (ℕ): los números que se utilizan para contar los elementos de cualquier conjunto. (1, 2, 3, 4, …)</a:t>
            </a:r>
            <a:endParaRPr/>
          </a:p>
          <a:p>
            <a:pPr indent="0" lvl="0" marL="0" rtl="0" algn="l">
              <a:spcBef>
                <a:spcPts val="0"/>
              </a:spcBef>
              <a:spcAft>
                <a:spcPts val="0"/>
              </a:spcAft>
              <a:buSzPts val="2400"/>
              <a:buFont typeface="Arial"/>
              <a:buNone/>
            </a:pPr>
            <a:r>
              <a:t/>
            </a:r>
            <a:endParaRPr sz="2400"/>
          </a:p>
          <a:p>
            <a:pPr indent="-152400" lvl="0" marL="0" rtl="0" algn="l">
              <a:spcBef>
                <a:spcPts val="0"/>
              </a:spcBef>
              <a:spcAft>
                <a:spcPts val="0"/>
              </a:spcAft>
              <a:buSzPts val="2400"/>
              <a:buFont typeface="Arial"/>
              <a:buChar char="•"/>
            </a:pPr>
            <a:r>
              <a:rPr lang="es-CL" sz="2400"/>
              <a:t> Números Enteros (ℤ): el conjunto de los números enteros está dado por el conjunto de los naturales, sus negativos y el cero. (…, -2, -1, 0, 1, 2, …)</a:t>
            </a:r>
            <a:endParaRPr/>
          </a:p>
          <a:p>
            <a:pPr indent="0" lvl="0" marL="0" rtl="0" algn="l">
              <a:spcBef>
                <a:spcPts val="0"/>
              </a:spcBef>
              <a:spcAft>
                <a:spcPts val="0"/>
              </a:spcAft>
              <a:buNone/>
            </a:pPr>
            <a:r>
              <a:t/>
            </a:r>
            <a:endParaRPr sz="2400"/>
          </a:p>
          <a:p>
            <a:pPr indent="-152400" lvl="0" marL="0" rtl="0" algn="l">
              <a:spcBef>
                <a:spcPts val="0"/>
              </a:spcBef>
              <a:spcAft>
                <a:spcPts val="0"/>
              </a:spcAft>
              <a:buSzPts val="2400"/>
              <a:buFont typeface="Arial"/>
              <a:buChar char="•"/>
            </a:pPr>
            <a:r>
              <a:rPr lang="es-CL" sz="2400"/>
              <a:t> Números Reales (ℝ): el conjunto de los reales incluye tanto a los racionales como a los irracionales.</a:t>
            </a:r>
            <a:endParaRPr/>
          </a:p>
          <a:p>
            <a:pPr indent="0" lvl="0" marL="0" rtl="0" algn="just">
              <a:spcBef>
                <a:spcPts val="0"/>
              </a:spcBef>
              <a:spcAft>
                <a:spcPts val="0"/>
              </a:spcAft>
              <a:buNone/>
            </a:pPr>
            <a:r>
              <a:t/>
            </a:r>
            <a:endParaRPr sz="2400"/>
          </a:p>
        </p:txBody>
      </p:sp>
      <p:sp>
        <p:nvSpPr>
          <p:cNvPr id="136" name="Google Shape;136;p8"/>
          <p:cNvSpPr txBox="1"/>
          <p:nvPr/>
        </p:nvSpPr>
        <p:spPr>
          <a:xfrm>
            <a:off x="3357246" y="10282047"/>
            <a:ext cx="11291874" cy="30777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400"/>
              <a:t>Fuente: https://medium.com/mate-ai/parte-1-fundamentos-del-%C3%A1lgebra-lineal-escalares-vectores-matrices-y-tensores-b441c9413853</a:t>
            </a:r>
            <a:endParaRPr/>
          </a:p>
        </p:txBody>
      </p:sp>
      <p:pic>
        <p:nvPicPr>
          <p:cNvPr id="137" name="Google Shape;137;p8"/>
          <p:cNvPicPr preferRelativeResize="0"/>
          <p:nvPr/>
        </p:nvPicPr>
        <p:blipFill rotWithShape="1">
          <a:blip r:embed="rId3">
            <a:alphaModFix/>
          </a:blip>
          <a:srcRect b="0" l="0" r="0" t="0"/>
          <a:stretch/>
        </p:blipFill>
        <p:spPr>
          <a:xfrm>
            <a:off x="11793631" y="2239795"/>
            <a:ext cx="5747743" cy="6781800"/>
          </a:xfrm>
          <a:prstGeom prst="rect">
            <a:avLst/>
          </a:prstGeom>
          <a:noFill/>
          <a:ln>
            <a:noFill/>
          </a:ln>
        </p:spPr>
      </p:pic>
      <p:sp>
        <p:nvSpPr>
          <p:cNvPr id="138" name="Google Shape;138;p8"/>
          <p:cNvSpPr txBox="1"/>
          <p:nvPr/>
        </p:nvSpPr>
        <p:spPr>
          <a:xfrm>
            <a:off x="11827386" y="9229079"/>
            <a:ext cx="6564219" cy="646331"/>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i="0" lang="es-CL" sz="1800">
                <a:solidFill>
                  <a:srgbClr val="292929"/>
                </a:solidFill>
                <a:latin typeface="Arial"/>
                <a:ea typeface="Arial"/>
                <a:cs typeface="Arial"/>
                <a:sym typeface="Arial"/>
              </a:rPr>
              <a:t>En NumPy, existen 24 tipos fundamentales de datos para Python para describir diferentes tipos de escalares.</a:t>
            </a:r>
            <a:endParaRPr b="1"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CL"/>
              <a:t>Conjunto de Datos</a:t>
            </a:r>
            <a:endParaRPr/>
          </a:p>
        </p:txBody>
      </p:sp>
      <p:sp>
        <p:nvSpPr>
          <p:cNvPr id="144" name="Google Shape;144;p9"/>
          <p:cNvSpPr txBox="1"/>
          <p:nvPr/>
        </p:nvSpPr>
        <p:spPr>
          <a:xfrm>
            <a:off x="2051050" y="2073275"/>
            <a:ext cx="8001000" cy="7111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CL" sz="2400"/>
              <a:t>Vectores</a:t>
            </a:r>
            <a:r>
              <a:rPr lang="es-CL" sz="2400"/>
              <a:t>: un vector es un arreglo de números. </a:t>
            </a:r>
            <a:endParaRPr/>
          </a:p>
          <a:p>
            <a:pPr indent="0" lvl="0" marL="0" rtl="0" algn="l">
              <a:spcBef>
                <a:spcPts val="0"/>
              </a:spcBef>
              <a:spcAft>
                <a:spcPts val="0"/>
              </a:spcAft>
              <a:buNone/>
            </a:pPr>
            <a:r>
              <a:t/>
            </a:r>
            <a:endParaRPr sz="2400"/>
          </a:p>
          <a:p>
            <a:pPr indent="0" lvl="0" marL="0" rtl="0" algn="l">
              <a:spcBef>
                <a:spcPts val="0"/>
              </a:spcBef>
              <a:spcAft>
                <a:spcPts val="0"/>
              </a:spcAft>
              <a:buNone/>
            </a:pPr>
            <a:r>
              <a:rPr lang="es-CL" sz="2400"/>
              <a:t>Un vector de ”n” componentes se define como un conjunto ordenado de ”n” números escrito de forma horizontal si es un “vector fila”.</a:t>
            </a:r>
            <a:endParaRPr/>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s-CL" sz="2400"/>
              <a:t>Y de la siguiente forma si es un vector columna:</a:t>
            </a:r>
            <a:endParaRPr/>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s-CL" sz="2400"/>
              <a:t>A los vectores se le </a:t>
            </a:r>
            <a:r>
              <a:rPr lang="es-CL" sz="2400"/>
              <a:t>denota</a:t>
            </a:r>
            <a:r>
              <a:rPr lang="es-CL" sz="2400"/>
              <a:t> por una letra minúscula en negrita.</a:t>
            </a:r>
            <a:endParaRPr sz="2400"/>
          </a:p>
        </p:txBody>
      </p:sp>
      <p:sp>
        <p:nvSpPr>
          <p:cNvPr id="145" name="Google Shape;145;p9"/>
          <p:cNvSpPr txBox="1"/>
          <p:nvPr/>
        </p:nvSpPr>
        <p:spPr>
          <a:xfrm>
            <a:off x="3357246" y="10282047"/>
            <a:ext cx="11291874" cy="30777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400"/>
              <a:t>Fuente: https://medium.com/mate-ai/parte-1-fundamentos-del-%C3%A1lgebra-lineal-escalares-vectores-matrices-y-tensores-b441c9413853</a:t>
            </a:r>
            <a:endParaRPr/>
          </a:p>
        </p:txBody>
      </p:sp>
      <p:pic>
        <p:nvPicPr>
          <p:cNvPr id="146" name="Google Shape;146;p9"/>
          <p:cNvPicPr preferRelativeResize="0"/>
          <p:nvPr/>
        </p:nvPicPr>
        <p:blipFill rotWithShape="1">
          <a:blip r:embed="rId3">
            <a:alphaModFix/>
          </a:blip>
          <a:srcRect b="0" l="0" r="0" t="0"/>
          <a:stretch/>
        </p:blipFill>
        <p:spPr>
          <a:xfrm>
            <a:off x="3727450" y="4206875"/>
            <a:ext cx="4191000" cy="936536"/>
          </a:xfrm>
          <a:prstGeom prst="rect">
            <a:avLst/>
          </a:prstGeom>
          <a:noFill/>
          <a:ln>
            <a:noFill/>
          </a:ln>
        </p:spPr>
      </p:pic>
      <p:pic>
        <p:nvPicPr>
          <p:cNvPr id="147" name="Google Shape;147;p9"/>
          <p:cNvPicPr preferRelativeResize="0"/>
          <p:nvPr/>
        </p:nvPicPr>
        <p:blipFill rotWithShape="1">
          <a:blip r:embed="rId4">
            <a:alphaModFix/>
          </a:blip>
          <a:srcRect b="0" l="0" r="0" t="0"/>
          <a:stretch/>
        </p:blipFill>
        <p:spPr>
          <a:xfrm>
            <a:off x="3575050" y="5464087"/>
            <a:ext cx="2819400" cy="2839831"/>
          </a:xfrm>
          <a:prstGeom prst="rect">
            <a:avLst/>
          </a:prstGeom>
          <a:noFill/>
          <a:ln>
            <a:noFill/>
          </a:ln>
        </p:spPr>
      </p:pic>
      <p:pic>
        <p:nvPicPr>
          <p:cNvPr id="148" name="Google Shape;148;p9"/>
          <p:cNvPicPr preferRelativeResize="0"/>
          <p:nvPr/>
        </p:nvPicPr>
        <p:blipFill rotWithShape="1">
          <a:blip r:embed="rId5">
            <a:alphaModFix/>
          </a:blip>
          <a:srcRect b="0" l="0" r="0" t="0"/>
          <a:stretch/>
        </p:blipFill>
        <p:spPr>
          <a:xfrm>
            <a:off x="10940323" y="2994565"/>
            <a:ext cx="8246156" cy="296491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2022-07-20T19:15:37Z</dcterms:created>
  <dc:creator>Daniela Taito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0x0101004E9A3AE23414AD41A4F4D6368514CED2</vt:lpwstr>
  </property>
</Properties>
</file>