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1309350" cx="20104100"/>
  <p:notesSz cx="20104100" cy="1130935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ElQCjwCvJho05bcE5rn8uQUgY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ArialBlack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9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29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0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30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1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2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3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3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3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3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4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4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5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5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5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5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7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169275"/>
            <a:ext cx="874951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KNN COM ESTRATEGIA GENERAL</a:t>
            </a:r>
            <a:br>
              <a:rPr lang="es-ES" sz="3800"/>
            </a:b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MLY0100 MACHINE LEARNING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FUNCIONAMIENTO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2736851" y="2378075"/>
            <a:ext cx="7315199" cy="7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VECINDARIOS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más tradicional es usar el parámetro K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esto se basa en elegir los K vecinos más cercanos según una métrica de distancia o similaridad.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existe un método estructurado para encontrar el mejor valor de K.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ejemplo, el punto negro central busca los K=6 vecinos más cercanos en un espacio de 2 dimensiones.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Esos puntos serían su vecindario.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250" y="3521075"/>
            <a:ext cx="7645172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FUNCIONAMIENTO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2736851" y="2378075"/>
            <a:ext cx="7315199" cy="658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VECINDARIOS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otra estrategia es usar el parámetro “e”: 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parámetro define un radio “e” y todo dato que esté dentro de ese radio “e” es un dato perteneciente al vecindario.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ejemplo, hay un punto central indicado con la flecha. Este punto define su vecindario según el valor del parámetro “e”.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ejemplo hay 2 circunferencias que son el resultado de 2 valores de “e” distintos.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Según el valor de “e”, es el tamaño del vecindario (3 y 5).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7450" y="3216275"/>
            <a:ext cx="6400800" cy="510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222250" y="7407275"/>
            <a:ext cx="103935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IMPUTACIÓN</a:t>
            </a:r>
            <a:endParaRPr/>
          </a:p>
        </p:txBody>
      </p:sp>
      <p:sp>
        <p:nvSpPr>
          <p:cNvPr id="163" name="Google Shape;163;p12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IMPUTACIÓN</a:t>
            </a:r>
            <a:endParaRPr/>
          </a:p>
        </p:txBody>
      </p:sp>
      <p:sp>
        <p:nvSpPr>
          <p:cNvPr id="169" name="Google Shape;169;p13"/>
          <p:cNvSpPr txBox="1"/>
          <p:nvPr/>
        </p:nvSpPr>
        <p:spPr>
          <a:xfrm>
            <a:off x="2736851" y="2378075"/>
            <a:ext cx="7315199" cy="597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KNN PARA IMPUTACIÓN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400">
                <a:solidFill>
                  <a:schemeClr val="dk1"/>
                </a:solidFill>
              </a:rPr>
              <a:t>La idea de usar K-NN para imputación es usar los vecindarios para obtener el valor que reemplazaremos por el “valor faltante”.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400">
                <a:solidFill>
                  <a:schemeClr val="dk1"/>
                </a:solidFill>
              </a:rPr>
              <a:t>Definidos los parámetros del algoritmo (distancia y valor de K o “e”), buscaremos cuáles son los datos que conformarán el vecindario.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400">
                <a:solidFill>
                  <a:schemeClr val="dk1"/>
                </a:solidFill>
              </a:rPr>
              <a:t>La distancia se debe calcular con las variables observables y, además, se deben elegir datos que tengan valores que sirvan para realizar la imputación.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IMPUTACIÓN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2736851" y="2378075"/>
            <a:ext cx="7315199" cy="3392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KNN PARA IMPUTACIÓN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400">
                <a:solidFill>
                  <a:schemeClr val="dk1"/>
                </a:solidFill>
              </a:rPr>
              <a:t>Supongamos que queremos imputar un valor a valores NaN.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odemos usar las variables numéricas y observables para calcular la distancia.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2050" y="2487079"/>
            <a:ext cx="9107976" cy="3700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4"/>
          <p:cNvCxnSpPr/>
          <p:nvPr/>
        </p:nvCxnSpPr>
        <p:spPr>
          <a:xfrm>
            <a:off x="10052050" y="3521075"/>
            <a:ext cx="4953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8" name="Google Shape;178;p14"/>
          <p:cNvCxnSpPr/>
          <p:nvPr/>
        </p:nvCxnSpPr>
        <p:spPr>
          <a:xfrm flipH="1" rot="10800000">
            <a:off x="14852950" y="6251675"/>
            <a:ext cx="481800" cy="39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14"/>
          <p:cNvCxnSpPr/>
          <p:nvPr/>
        </p:nvCxnSpPr>
        <p:spPr>
          <a:xfrm flipH="1" rot="10800000">
            <a:off x="14852950" y="6267875"/>
            <a:ext cx="1196700" cy="37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14"/>
          <p:cNvCxnSpPr/>
          <p:nvPr/>
        </p:nvCxnSpPr>
        <p:spPr>
          <a:xfrm flipH="1" rot="10800000">
            <a:off x="14852950" y="6203675"/>
            <a:ext cx="2015700" cy="44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14"/>
          <p:cNvCxnSpPr/>
          <p:nvPr/>
        </p:nvCxnSpPr>
        <p:spPr>
          <a:xfrm rot="10800000">
            <a:off x="13600150" y="6243875"/>
            <a:ext cx="1252800" cy="40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14"/>
          <p:cNvCxnSpPr/>
          <p:nvPr/>
        </p:nvCxnSpPr>
        <p:spPr>
          <a:xfrm rot="10800000">
            <a:off x="12459850" y="6243875"/>
            <a:ext cx="2393100" cy="40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14"/>
          <p:cNvCxnSpPr/>
          <p:nvPr/>
        </p:nvCxnSpPr>
        <p:spPr>
          <a:xfrm rot="10800000">
            <a:off x="11921950" y="6243875"/>
            <a:ext cx="2931000" cy="40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14"/>
          <p:cNvCxnSpPr/>
          <p:nvPr/>
        </p:nvCxnSpPr>
        <p:spPr>
          <a:xfrm flipH="1" rot="10800000">
            <a:off x="14852950" y="6211775"/>
            <a:ext cx="2417400" cy="43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14"/>
          <p:cNvCxnSpPr/>
          <p:nvPr/>
        </p:nvCxnSpPr>
        <p:spPr>
          <a:xfrm flipH="1" rot="10800000">
            <a:off x="14852950" y="6243875"/>
            <a:ext cx="3123900" cy="40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IMPUTACIÓN</a:t>
            </a:r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2736851" y="2378075"/>
            <a:ext cx="7315199" cy="48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KNN PARA IMPUTACIÓN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distancia se calcula entre el vector que tiene el MV que queremos imputar.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los vectores que también tienen valores en esas variables y que tengan datos observados en la variable </a:t>
            </a:r>
            <a:r>
              <a:rPr b="1" i="1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Humidity.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Eso hace que los datos: 3, 6, 8 y 9 no sean considerados por tener “valores faltantes”.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2050" y="2862020"/>
            <a:ext cx="9522679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IMPUTACIÓN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2736851" y="2378075"/>
            <a:ext cx="7315199" cy="324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KNN PARA IMPUTACIÓN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Supongamos que K=3. Entonces, los vecinos más cercanos serían: 1, 5 y 7.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Finalmente, con esos 3 datos estimamos el MV con la técnica que queramos. En este caso, podríamos usar la media: (64.0 + 68.0 + 68.0)/3.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49" y="2328362"/>
            <a:ext cx="8834863" cy="401211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/>
          <p:nvPr/>
        </p:nvSpPr>
        <p:spPr>
          <a:xfrm>
            <a:off x="11728450" y="2530475"/>
            <a:ext cx="2438400" cy="304800"/>
          </a:xfrm>
          <a:custGeom>
            <a:rect b="b" l="l" r="r" t="t"/>
            <a:pathLst>
              <a:path extrusionOk="0" h="11734" w="90810">
                <a:moveTo>
                  <a:pt x="6540" y="1521"/>
                </a:moveTo>
                <a:cubicBezTo>
                  <a:pt x="25279" y="1521"/>
                  <a:pt x="44014" y="878"/>
                  <a:pt x="62753" y="878"/>
                </a:cubicBezTo>
                <a:cubicBezTo>
                  <a:pt x="72245" y="878"/>
                  <a:pt x="92258" y="-3024"/>
                  <a:pt x="90699" y="6339"/>
                </a:cubicBezTo>
                <a:cubicBezTo>
                  <a:pt x="89122" y="15810"/>
                  <a:pt x="71713" y="9872"/>
                  <a:pt x="62111" y="9872"/>
                </a:cubicBezTo>
                <a:cubicBezTo>
                  <a:pt x="44336" y="9872"/>
                  <a:pt x="26563" y="10194"/>
                  <a:pt x="8788" y="10194"/>
                </a:cubicBezTo>
                <a:cubicBezTo>
                  <a:pt x="5625" y="10194"/>
                  <a:pt x="636" y="9459"/>
                  <a:pt x="116" y="6339"/>
                </a:cubicBezTo>
                <a:cubicBezTo>
                  <a:pt x="-348" y="3551"/>
                  <a:pt x="4034" y="1200"/>
                  <a:pt x="6861" y="120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30924" y="2524352"/>
            <a:ext cx="3365126" cy="3405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/>
          <p:nvPr/>
        </p:nvSpPr>
        <p:spPr>
          <a:xfrm>
            <a:off x="15365825" y="2787446"/>
            <a:ext cx="401225" cy="254800"/>
          </a:xfrm>
          <a:custGeom>
            <a:rect b="b" l="l" r="r" t="t"/>
            <a:pathLst>
              <a:path extrusionOk="0" h="10192" w="16049">
                <a:moveTo>
                  <a:pt x="4429" y="177"/>
                </a:moveTo>
                <a:cubicBezTo>
                  <a:pt x="8687" y="-532"/>
                  <a:pt x="17892" y="2900"/>
                  <a:pt x="15672" y="6602"/>
                </a:cubicBezTo>
                <a:cubicBezTo>
                  <a:pt x="13028" y="11011"/>
                  <a:pt x="2554" y="11520"/>
                  <a:pt x="254" y="6923"/>
                </a:cubicBezTo>
                <a:cubicBezTo>
                  <a:pt x="-1103" y="4211"/>
                  <a:pt x="3325" y="177"/>
                  <a:pt x="6357" y="17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16"/>
          <p:cNvSpPr/>
          <p:nvPr/>
        </p:nvSpPr>
        <p:spPr>
          <a:xfrm>
            <a:off x="15403301" y="3822562"/>
            <a:ext cx="321450" cy="189575"/>
          </a:xfrm>
          <a:custGeom>
            <a:rect b="b" l="l" r="r" t="t"/>
            <a:pathLst>
              <a:path extrusionOk="0" h="7583" w="12858">
                <a:moveTo>
                  <a:pt x="2011" y="694"/>
                </a:moveTo>
                <a:cubicBezTo>
                  <a:pt x="5312" y="-959"/>
                  <a:pt x="14262" y="604"/>
                  <a:pt x="12611" y="3906"/>
                </a:cubicBezTo>
                <a:cubicBezTo>
                  <a:pt x="10788" y="7553"/>
                  <a:pt x="4511" y="8312"/>
                  <a:pt x="726" y="6797"/>
                </a:cubicBezTo>
                <a:cubicBezTo>
                  <a:pt x="-1408" y="5943"/>
                  <a:pt x="1708" y="1251"/>
                  <a:pt x="3938" y="69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16"/>
          <p:cNvSpPr/>
          <p:nvPr/>
        </p:nvSpPr>
        <p:spPr>
          <a:xfrm>
            <a:off x="15365824" y="4361938"/>
            <a:ext cx="370425" cy="213800"/>
          </a:xfrm>
          <a:custGeom>
            <a:rect b="b" l="l" r="r" t="t"/>
            <a:pathLst>
              <a:path extrusionOk="0" h="8552" w="14817">
                <a:moveTo>
                  <a:pt x="1647" y="1420"/>
                </a:moveTo>
                <a:cubicBezTo>
                  <a:pt x="5630" y="-573"/>
                  <a:pt x="14817" y="-785"/>
                  <a:pt x="14817" y="3669"/>
                </a:cubicBezTo>
                <a:cubicBezTo>
                  <a:pt x="14817" y="8525"/>
                  <a:pt x="4848" y="9699"/>
                  <a:pt x="683" y="7202"/>
                </a:cubicBezTo>
                <a:cubicBezTo>
                  <a:pt x="-1295" y="6016"/>
                  <a:pt x="1622" y="2409"/>
                  <a:pt x="3253" y="77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cxnSp>
        <p:nvCxnSpPr>
          <p:cNvPr id="205" name="Google Shape;205;p16"/>
          <p:cNvCxnSpPr/>
          <p:nvPr/>
        </p:nvCxnSpPr>
        <p:spPr>
          <a:xfrm>
            <a:off x="15251712" y="2663402"/>
            <a:ext cx="16200" cy="149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15275812" y="2928402"/>
            <a:ext cx="88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15275812" y="3731452"/>
            <a:ext cx="275225" cy="9111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15275812" y="4124952"/>
            <a:ext cx="275224" cy="23698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15259762" y="2671427"/>
            <a:ext cx="144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RESUMEN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2736851" y="2378075"/>
            <a:ext cx="11734799" cy="3188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esta presentación, hemos visto: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KNN?</a:t>
            </a:r>
            <a:endParaRPr/>
          </a:p>
          <a:p>
            <a:pPr indent="-1651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s-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funciona?</a:t>
            </a:r>
            <a:endParaRPr/>
          </a:p>
          <a:p>
            <a:pPr indent="-1651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s-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uso en imputación de datos.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FUNCIONA?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617262" y="9194781"/>
            <a:ext cx="4165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IMPUTACIÓN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ES KNN?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413250" y="7559675"/>
            <a:ext cx="1013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¿QUÉ ES KNN?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¿QUÉ ES KNN?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2736851" y="2911475"/>
            <a:ext cx="73152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KNN significa K vecino más cercano (K-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Nearest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Neighbors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propio nombre sugiere que se considera el vecino más cercano.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uno de los algoritmos de aprendizaje automático supervisado.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Curiosamente, podemos resolver problemas de clasificación y regresión con el algoritmo.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uno de los modelos de Machine Learning más simples y además nos sirve para la imputación de datos.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4915" y="3216275"/>
            <a:ext cx="816214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11499850" y="8016875"/>
            <a:ext cx="46826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Fuente: https://medium.com/nerd-for-tech/whats-the-knn-74e84458bd24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¿CÓMO FUNCIONA?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FUNCIONAMIENTO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2736851" y="2911475"/>
            <a:ext cx="7315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K-NN tiene dos parámetros: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medida de distancia 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</a:t>
            </a: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similaridad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</a:t>
            </a: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parámetro “K”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“e”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según como se decida crear los 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vecindarios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5998" y="2911475"/>
            <a:ext cx="7599841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11499850" y="8016875"/>
            <a:ext cx="62247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Fuente: https://medium.com/@anuuz.soni/advantages-and-disadvantages-of-knn-ee06599b9336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FUNCIONAMIENTO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2736851" y="2911475"/>
            <a:ext cx="7315199" cy="4887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</a:t>
            </a: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 de similaridad o distancia 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 parecidos, ya que tratan de cuantificar lo mismo, pero de puntos de vistas distinto.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distancia entre más crece, más alejados o distintos son los objetos a medir.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similaridad entre más crece, más parecidos o cercanos son los objetos a medir.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Existen diversas formas de calcular estas métricas.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FUNCIONAMIENTO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2736851" y="2911475"/>
            <a:ext cx="7315199" cy="6973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EUCLIDIANA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es la fórmula de distancia más utilizada. La fórmula de la distancia euclidiana encuentra la distancia más corta entre los puntos A y B. Esto a veces se conoce como el teorema de Pitágoras.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MANHATTAN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la suma de las diferencias absolutas entre puntos en todas las dimensiones. La distancia Manhattan se usa  si necesitamos calcular la distancia entre dos puntos de datos en una ruta similar a una cuadrícula.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MINKOWSKI</a:t>
            </a:r>
            <a:r>
              <a:rPr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 espacio vectorial normado que puede considerarse como una generalización de la distancia euclidiana y la distancia de Manhattan.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4053104" y="10322909"/>
            <a:ext cx="46826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Fuente: https://medium.com/nerd-for-tech/whats-the-knn-74e84458bd24</a:t>
            </a:r>
            <a:endParaRPr sz="1800"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1650" y="2759075"/>
            <a:ext cx="3235187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19250" y="3521075"/>
            <a:ext cx="4868103" cy="9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23650" y="5576458"/>
            <a:ext cx="1771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22732" y="5902327"/>
            <a:ext cx="2466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1249" y="8550275"/>
            <a:ext cx="7283233" cy="94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FUNCIONAMIENTO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250" y="2149475"/>
            <a:ext cx="6858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/>
          <p:nvPr/>
        </p:nvSpPr>
        <p:spPr>
          <a:xfrm>
            <a:off x="2669050" y="9417282"/>
            <a:ext cx="723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Fuente: https://towardsdatascience.com/9-distance-measures-in-data-science-918109d069fa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9650" y="1997075"/>
            <a:ext cx="7772400" cy="827419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/>
        </p:nvSpPr>
        <p:spPr>
          <a:xfrm>
            <a:off x="10347030" y="10423091"/>
            <a:ext cx="73260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/>
              <a:t>Fuente: https://tuhinmukherjee74.medium.com/different-types-of-distances-used-in-machine-learning-8f541bbdce8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