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1309350" cx="20104100"/>
  <p:notesSz cx="20104100" cy="11309350"/>
  <p:embeddedFontLst>
    <p:embeddedFont>
      <p:font typeface="Helvetica Neue"/>
      <p:regular r:id="rId23"/>
      <p:bold r:id="rId24"/>
      <p:italic r:id="rId25"/>
      <p:boldItalic r:id="rId26"/>
    </p:embeddedFon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8" roundtripDataSignature="AMtx7mgr6QaUpg3cODlGLU/1/FaxNvAg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customschemas.google.com/relationships/presentationmetadata" Target="metadata"/><Relationship Id="rId27"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19"/>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19"/>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9"/>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8" name="Shape 58"/>
        <p:cNvGrpSpPr/>
        <p:nvPr/>
      </p:nvGrpSpPr>
      <p:grpSpPr>
        <a:xfrm>
          <a:off x="0" y="0"/>
          <a:ext cx="0" cy="0"/>
          <a:chOff x="0" y="0"/>
          <a:chExt cx="0" cy="0"/>
        </a:xfrm>
      </p:grpSpPr>
      <p:pic>
        <p:nvPicPr>
          <p:cNvPr id="59" name="Google Shape;59;p28"/>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0" name="Google Shape;60;p28"/>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1" name="Google Shape;61;p28"/>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2" name="Google Shape;62;p28"/>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3" name="Shape 63"/>
        <p:cNvGrpSpPr/>
        <p:nvPr/>
      </p:nvGrpSpPr>
      <p:grpSpPr>
        <a:xfrm>
          <a:off x="0" y="0"/>
          <a:ext cx="0" cy="0"/>
          <a:chOff x="0" y="0"/>
          <a:chExt cx="0" cy="0"/>
        </a:xfrm>
      </p:grpSpPr>
      <p:pic>
        <p:nvPicPr>
          <p:cNvPr id="64" name="Google Shape;64;p29"/>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5" name="Google Shape;65;p29"/>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6" name="Google Shape;66;p29"/>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7" name="Google Shape;67;p29"/>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pic>
        <p:nvPicPr>
          <p:cNvPr id="21" name="Google Shape;21;p20"/>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2" name="Google Shape;22;p20"/>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pic>
        <p:nvPicPr>
          <p:cNvPr id="24" name="Google Shape;24;p21"/>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5" name="Google Shape;25;p21"/>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6" name="Shape 26"/>
        <p:cNvGrpSpPr/>
        <p:nvPr/>
      </p:nvGrpSpPr>
      <p:grpSpPr>
        <a:xfrm>
          <a:off x="0" y="0"/>
          <a:ext cx="0" cy="0"/>
          <a:chOff x="0" y="0"/>
          <a:chExt cx="0" cy="0"/>
        </a:xfrm>
      </p:grpSpPr>
      <p:sp>
        <p:nvSpPr>
          <p:cNvPr id="27" name="Google Shape;27;p22"/>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2"/>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 name="Google Shape;29;p22"/>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 name="Google Shape;30;p22"/>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1" name="Google Shape;31;p22"/>
          <p:cNvGrpSpPr/>
          <p:nvPr/>
        </p:nvGrpSpPr>
        <p:grpSpPr>
          <a:xfrm>
            <a:off x="19053919" y="10117702"/>
            <a:ext cx="427015" cy="597582"/>
            <a:chOff x="19053919" y="10117702"/>
            <a:chExt cx="427015" cy="597582"/>
          </a:xfrm>
        </p:grpSpPr>
        <p:sp>
          <p:nvSpPr>
            <p:cNvPr id="32" name="Google Shape;32;p22"/>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3" name="Google Shape;33;p22"/>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pic>
        <p:nvPicPr>
          <p:cNvPr id="35" name="Google Shape;35;p23"/>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6" name="Google Shape;36;p23"/>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7" name="Google Shape;37;p23"/>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8" name="Google Shape;38;p23"/>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24"/>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24"/>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2" name="Google Shape;42;p24"/>
          <p:cNvGrpSpPr/>
          <p:nvPr/>
        </p:nvGrpSpPr>
        <p:grpSpPr>
          <a:xfrm>
            <a:off x="2842727" y="10117702"/>
            <a:ext cx="427015" cy="597582"/>
            <a:chOff x="2842727" y="10117702"/>
            <a:chExt cx="427015" cy="597582"/>
          </a:xfrm>
        </p:grpSpPr>
        <p:sp>
          <p:nvSpPr>
            <p:cNvPr id="43" name="Google Shape;43;p24"/>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 name="Google Shape;44;p24"/>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5" name="Google Shape;45;p24"/>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24"/>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7" name="Shape 47"/>
        <p:cNvGrpSpPr/>
        <p:nvPr/>
      </p:nvGrpSpPr>
      <p:grpSpPr>
        <a:xfrm>
          <a:off x="0" y="0"/>
          <a:ext cx="0" cy="0"/>
          <a:chOff x="0" y="0"/>
          <a:chExt cx="0" cy="0"/>
        </a:xfrm>
      </p:grpSpPr>
      <p:pic>
        <p:nvPicPr>
          <p:cNvPr id="48" name="Google Shape;48;p25"/>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9" name="Google Shape;49;p25"/>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0" name="Shape 50"/>
        <p:cNvGrpSpPr/>
        <p:nvPr/>
      </p:nvGrpSpPr>
      <p:grpSpPr>
        <a:xfrm>
          <a:off x="0" y="0"/>
          <a:ext cx="0" cy="0"/>
          <a:chOff x="0" y="0"/>
          <a:chExt cx="0" cy="0"/>
        </a:xfrm>
      </p:grpSpPr>
      <p:pic>
        <p:nvPicPr>
          <p:cNvPr id="51" name="Google Shape;51;p26"/>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2" name="Google Shape;52;p26"/>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3" name="Shape 53"/>
        <p:cNvGrpSpPr/>
        <p:nvPr/>
      </p:nvGrpSpPr>
      <p:grpSpPr>
        <a:xfrm>
          <a:off x="0" y="0"/>
          <a:ext cx="0" cy="0"/>
          <a:chOff x="0" y="0"/>
          <a:chExt cx="0" cy="0"/>
        </a:xfrm>
      </p:grpSpPr>
      <p:pic>
        <p:nvPicPr>
          <p:cNvPr id="54" name="Google Shape;54;p27"/>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5" name="Google Shape;55;p27"/>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6" name="Google Shape;56;p27"/>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7" name="Google Shape;57;p27"/>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8"/>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8"/>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8"/>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2889250" y="8169275"/>
            <a:ext cx="8749511" cy="116955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3800"/>
              <a:t>ESCALAMIENTO Y ENCODING</a:t>
            </a:r>
            <a:br>
              <a:rPr lang="es-ES" sz="3800"/>
            </a:br>
            <a:endParaRPr sz="3800"/>
          </a:p>
        </p:txBody>
      </p:sp>
      <p:sp>
        <p:nvSpPr>
          <p:cNvPr id="75" name="Google Shape;75;p1"/>
          <p:cNvSpPr txBox="1"/>
          <p:nvPr>
            <p:ph idx="1" type="subTitle"/>
          </p:nvPr>
        </p:nvSpPr>
        <p:spPr>
          <a:xfrm>
            <a:off x="2926080" y="9554269"/>
            <a:ext cx="8712681"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2400">
                <a:latin typeface="Arial"/>
                <a:ea typeface="Arial"/>
                <a:cs typeface="Arial"/>
                <a:sym typeface="Arial"/>
              </a:rPr>
              <a:t>MLY0100 MACHINE LEARNING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nvSpPr>
        <p:spPr>
          <a:xfrm>
            <a:off x="8159750" y="6250622"/>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rgbClr val="257CE1"/>
                </a:solidFill>
                <a:latin typeface="Arial Black"/>
                <a:ea typeface="Arial Black"/>
                <a:cs typeface="Arial Black"/>
                <a:sym typeface="Arial Black"/>
              </a:rPr>
              <a:t>02</a:t>
            </a:r>
            <a:endParaRPr/>
          </a:p>
        </p:txBody>
      </p:sp>
      <p:sp>
        <p:nvSpPr>
          <p:cNvPr id="146" name="Google Shape;146;p10"/>
          <p:cNvSpPr txBox="1"/>
          <p:nvPr/>
        </p:nvSpPr>
        <p:spPr>
          <a:xfrm>
            <a:off x="1517650" y="7712075"/>
            <a:ext cx="8305800"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4800">
                <a:solidFill>
                  <a:srgbClr val="257CE1"/>
                </a:solidFill>
                <a:latin typeface="Arial"/>
                <a:ea typeface="Arial"/>
                <a:cs typeface="Arial"/>
                <a:sym typeface="Arial"/>
              </a:rPr>
              <a:t>ENCODING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ENCODING</a:t>
            </a:r>
            <a:endParaRPr/>
          </a:p>
        </p:txBody>
      </p:sp>
      <p:sp>
        <p:nvSpPr>
          <p:cNvPr id="152" name="Google Shape;152;p11"/>
          <p:cNvSpPr txBox="1"/>
          <p:nvPr/>
        </p:nvSpPr>
        <p:spPr>
          <a:xfrm>
            <a:off x="2432051" y="2149475"/>
            <a:ext cx="8229600" cy="6451766"/>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INTRODUCCIÓN</a:t>
            </a:r>
            <a:endParaRPr/>
          </a:p>
          <a:p>
            <a:pPr indent="0" lvl="0" marL="0" rtl="0" algn="just">
              <a:spcBef>
                <a:spcPts val="0"/>
              </a:spcBef>
              <a:spcAft>
                <a:spcPts val="0"/>
              </a:spcAft>
              <a:buNone/>
            </a:pPr>
            <a:r>
              <a:t/>
            </a:r>
            <a:endParaRPr sz="2400"/>
          </a:p>
          <a:p>
            <a:pPr indent="0" lvl="0" marL="0" rtl="0" algn="l">
              <a:spcBef>
                <a:spcPts val="0"/>
              </a:spcBef>
              <a:spcAft>
                <a:spcPts val="0"/>
              </a:spcAft>
              <a:buNone/>
            </a:pPr>
            <a:r>
              <a:t/>
            </a:r>
            <a:endParaRPr b="0" i="0"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Sabemos que existen </a:t>
            </a:r>
            <a:r>
              <a:rPr b="1" lang="es-ES" sz="2400">
                <a:solidFill>
                  <a:srgbClr val="FF0000"/>
                </a:solidFill>
                <a:latin typeface="Helvetica Neue"/>
                <a:ea typeface="Helvetica Neue"/>
                <a:cs typeface="Helvetica Neue"/>
                <a:sym typeface="Helvetica Neue"/>
              </a:rPr>
              <a:t>variables categóricas ordinales y nominales</a:t>
            </a:r>
            <a:r>
              <a:rPr lang="es-ES" sz="2400">
                <a:solidFill>
                  <a:srgbClr val="333333"/>
                </a:solidFill>
                <a:latin typeface="Helvetica Neue"/>
                <a:ea typeface="Helvetica Neue"/>
                <a:cs typeface="Helvetica Neue"/>
                <a:sym typeface="Helvetica Neue"/>
              </a:rPr>
              <a:t>.</a:t>
            </a:r>
            <a:endParaRPr/>
          </a:p>
          <a:p>
            <a:pPr indent="0" lvl="0" marL="114300" rtl="0" algn="just">
              <a:lnSpc>
                <a:spcPct val="115000"/>
              </a:lnSpc>
              <a:spcBef>
                <a:spcPts val="1200"/>
              </a:spcBef>
              <a:spcAft>
                <a:spcPts val="0"/>
              </a:spcAft>
              <a:buNone/>
            </a:pPr>
            <a:r>
              <a:rPr lang="es-ES" sz="2400">
                <a:solidFill>
                  <a:srgbClr val="333333"/>
                </a:solidFill>
                <a:latin typeface="Helvetica Neue"/>
                <a:ea typeface="Helvetica Neue"/>
                <a:cs typeface="Helvetica Neue"/>
                <a:sym typeface="Helvetica Neue"/>
              </a:rPr>
              <a:t>La mayoría de los algoritmos de aprendizaje automático no pueden manejar variables categóricas a menos que las convirtamos en valores numéricos. </a:t>
            </a:r>
            <a:endParaRPr/>
          </a:p>
          <a:p>
            <a:pPr indent="0" lvl="0" marL="114300" rtl="0" algn="just">
              <a:lnSpc>
                <a:spcPct val="115000"/>
              </a:lnSpc>
              <a:spcBef>
                <a:spcPts val="1200"/>
              </a:spcBef>
              <a:spcAft>
                <a:spcPts val="0"/>
              </a:spcAft>
              <a:buNone/>
            </a:pPr>
            <a:r>
              <a:rPr lang="es-ES" sz="2400">
                <a:solidFill>
                  <a:srgbClr val="333333"/>
                </a:solidFill>
                <a:latin typeface="Helvetica Neue"/>
                <a:ea typeface="Helvetica Neue"/>
                <a:cs typeface="Helvetica Neue"/>
                <a:sym typeface="Helvetica Neue"/>
              </a:rPr>
              <a:t>El </a:t>
            </a:r>
            <a:r>
              <a:rPr b="1" lang="es-ES" sz="2400">
                <a:solidFill>
                  <a:srgbClr val="333333"/>
                </a:solidFill>
                <a:latin typeface="Helvetica Neue"/>
                <a:ea typeface="Helvetica Neue"/>
                <a:cs typeface="Helvetica Neue"/>
                <a:sym typeface="Helvetica Neue"/>
              </a:rPr>
              <a:t>rendimiento de muchos algoritmos varía en función de cómo se codifican las variables categóricas</a:t>
            </a:r>
            <a:r>
              <a:rPr lang="es-ES" sz="2400">
                <a:solidFill>
                  <a:srgbClr val="333333"/>
                </a:solidFill>
                <a:latin typeface="Helvetica Neue"/>
                <a:ea typeface="Helvetica Neue"/>
                <a:cs typeface="Helvetica Neue"/>
                <a:sym typeface="Helvetica Neue"/>
              </a:rPr>
              <a:t>.</a:t>
            </a:r>
            <a:endParaRPr/>
          </a:p>
          <a:p>
            <a:pPr indent="0" lvl="0" marL="114300" rtl="0" algn="just">
              <a:lnSpc>
                <a:spcPct val="115000"/>
              </a:lnSpc>
              <a:spcBef>
                <a:spcPts val="1200"/>
              </a:spcBef>
              <a:spcAft>
                <a:spcPts val="0"/>
              </a:spcAft>
              <a:buNone/>
            </a:pPr>
            <a:r>
              <a:t/>
            </a:r>
            <a:endParaRPr sz="2400">
              <a:solidFill>
                <a:srgbClr val="333333"/>
              </a:solidFill>
              <a:latin typeface="Helvetica Neue"/>
              <a:ea typeface="Helvetica Neue"/>
              <a:cs typeface="Helvetica Neue"/>
              <a:sym typeface="Helvetica Neue"/>
            </a:endParaRPr>
          </a:p>
          <a:p>
            <a:pPr indent="0" lvl="0" marL="114300" rtl="0" algn="just">
              <a:lnSpc>
                <a:spcPct val="115000"/>
              </a:lnSpc>
              <a:spcBef>
                <a:spcPts val="1200"/>
              </a:spcBef>
              <a:spcAft>
                <a:spcPts val="0"/>
              </a:spcAft>
              <a:buNone/>
            </a:pPr>
            <a:r>
              <a:rPr lang="es-ES" sz="2400">
                <a:solidFill>
                  <a:srgbClr val="333333"/>
                </a:solidFill>
                <a:latin typeface="Helvetica Neue"/>
                <a:ea typeface="Helvetica Neue"/>
                <a:cs typeface="Helvetica Neue"/>
                <a:sym typeface="Helvetica Neue"/>
              </a:rPr>
              <a:t>Hay muchas maneras en que podemos codificar estas variables categóricas como números y usarlas en un algoritmo.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ENCODING</a:t>
            </a:r>
            <a:endParaRPr/>
          </a:p>
        </p:txBody>
      </p:sp>
      <p:sp>
        <p:nvSpPr>
          <p:cNvPr id="158" name="Google Shape;158;p12"/>
          <p:cNvSpPr txBox="1"/>
          <p:nvPr/>
        </p:nvSpPr>
        <p:spPr>
          <a:xfrm>
            <a:off x="2432050" y="1504550"/>
            <a:ext cx="8229600" cy="626094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ONE HOT ENCODING</a:t>
            </a:r>
            <a:endParaRPr/>
          </a:p>
          <a:p>
            <a:pPr indent="0" lvl="0" marL="0" rtl="0" algn="just">
              <a:spcBef>
                <a:spcPts val="0"/>
              </a:spcBef>
              <a:spcAft>
                <a:spcPts val="0"/>
              </a:spcAft>
              <a:buNone/>
            </a:pPr>
            <a:r>
              <a:t/>
            </a:r>
            <a:endParaRPr sz="2400"/>
          </a:p>
          <a:p>
            <a:pPr indent="0" lvl="0" marL="0" rtl="0" algn="l">
              <a:spcBef>
                <a:spcPts val="0"/>
              </a:spcBef>
              <a:spcAft>
                <a:spcPts val="0"/>
              </a:spcAft>
              <a:buNone/>
            </a:pPr>
            <a:r>
              <a:t/>
            </a:r>
            <a:endParaRPr b="0" i="0"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En este método, asignamos cada categoría a un vector que contiene 1 y 0, lo que denota la presencia o ausencia de la característica. </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El número de vectores depende del número de categorías de características. </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Este </a:t>
            </a:r>
            <a:r>
              <a:rPr b="1" lang="es-ES" sz="2400">
                <a:solidFill>
                  <a:srgbClr val="333333"/>
                </a:solidFill>
                <a:latin typeface="Helvetica Neue"/>
                <a:ea typeface="Helvetica Neue"/>
                <a:cs typeface="Helvetica Neue"/>
                <a:sym typeface="Helvetica Neue"/>
              </a:rPr>
              <a:t>método produce muchas columnas que ralentizan significativamente el aprendizaje </a:t>
            </a:r>
            <a:r>
              <a:rPr lang="es-ES" sz="2400">
                <a:solidFill>
                  <a:srgbClr val="333333"/>
                </a:solidFill>
                <a:latin typeface="Helvetica Neue"/>
                <a:ea typeface="Helvetica Neue"/>
                <a:cs typeface="Helvetica Neue"/>
                <a:sym typeface="Helvetica Neue"/>
              </a:rPr>
              <a:t>si el número de la categoría es muy alto para la función. </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p:txBody>
      </p:sp>
      <p:sp>
        <p:nvSpPr>
          <p:cNvPr id="159" name="Google Shape;159;p12"/>
          <p:cNvSpPr txBox="1"/>
          <p:nvPr/>
        </p:nvSpPr>
        <p:spPr>
          <a:xfrm>
            <a:off x="3575050" y="10400007"/>
            <a:ext cx="8598829"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400"/>
              <a:t>FUENTE: https://medium.com/towards-data-science/all-about-categorical-variable-encoding-305f3361fd02</a:t>
            </a:r>
            <a:endParaRPr/>
          </a:p>
        </p:txBody>
      </p:sp>
      <p:pic>
        <p:nvPicPr>
          <p:cNvPr id="160" name="Google Shape;160;p12"/>
          <p:cNvPicPr preferRelativeResize="0"/>
          <p:nvPr/>
        </p:nvPicPr>
        <p:blipFill rotWithShape="1">
          <a:blip r:embed="rId3">
            <a:alphaModFix/>
          </a:blip>
          <a:srcRect b="0" l="0" r="0" t="0"/>
          <a:stretch/>
        </p:blipFill>
        <p:spPr>
          <a:xfrm>
            <a:off x="11271250" y="2606675"/>
            <a:ext cx="8376063" cy="51588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ENCODING</a:t>
            </a:r>
            <a:endParaRPr/>
          </a:p>
        </p:txBody>
      </p:sp>
      <p:sp>
        <p:nvSpPr>
          <p:cNvPr id="166" name="Google Shape;166;p13"/>
          <p:cNvSpPr txBox="1"/>
          <p:nvPr/>
        </p:nvSpPr>
        <p:spPr>
          <a:xfrm>
            <a:off x="2432050" y="1504550"/>
            <a:ext cx="8229600" cy="880933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BINARY ENCODING</a:t>
            </a:r>
            <a:endParaRPr/>
          </a:p>
          <a:p>
            <a:pPr indent="0" lvl="0" marL="0" rtl="0" algn="just">
              <a:spcBef>
                <a:spcPts val="0"/>
              </a:spcBef>
              <a:spcAft>
                <a:spcPts val="0"/>
              </a:spcAft>
              <a:buNone/>
            </a:pPr>
            <a:r>
              <a:t/>
            </a:r>
            <a:endParaRPr sz="2400"/>
          </a:p>
          <a:p>
            <a:pPr indent="0" lvl="0" marL="0" rtl="0" algn="l">
              <a:spcBef>
                <a:spcPts val="0"/>
              </a:spcBef>
              <a:spcAft>
                <a:spcPts val="0"/>
              </a:spcAft>
              <a:buNone/>
            </a:pPr>
            <a:r>
              <a:t/>
            </a:r>
            <a:endParaRPr b="0" i="0"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La codificación binaria convierte una categoría en dígitos binarios. </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Cada dígito binario crea una columna de características. </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Si hay n categorías únicas, la codificación binaria da como resultado las únicas funciones de registro (base 2)ⁿ. </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En este ejemplo, tenemos cuatro características; por lo tanto, las características codificadas en binario serán tres características. </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En comparación con One Hot Encoding, </a:t>
            </a:r>
            <a:r>
              <a:rPr b="1" lang="es-ES" sz="2400">
                <a:solidFill>
                  <a:srgbClr val="333333"/>
                </a:solidFill>
                <a:latin typeface="Helvetica Neue"/>
                <a:ea typeface="Helvetica Neue"/>
                <a:cs typeface="Helvetica Neue"/>
                <a:sym typeface="Helvetica Neue"/>
              </a:rPr>
              <a:t>esto requerirá menos columnas de funciones</a:t>
            </a:r>
            <a:r>
              <a:rPr lang="es-ES" sz="2400">
                <a:solidFill>
                  <a:srgbClr val="333333"/>
                </a:solidFill>
                <a:latin typeface="Helvetica Neue"/>
                <a:ea typeface="Helvetica Neue"/>
                <a:cs typeface="Helvetica Neue"/>
                <a:sym typeface="Helvetica Neue"/>
              </a:rPr>
              <a:t> (para 100 categorías, One Hot Encoding tendrá 100 funciones, mientras que para la codificación binaria, necesitaremos solo siete funciones).</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p:txBody>
      </p:sp>
      <p:sp>
        <p:nvSpPr>
          <p:cNvPr id="167" name="Google Shape;167;p13"/>
          <p:cNvSpPr txBox="1"/>
          <p:nvPr/>
        </p:nvSpPr>
        <p:spPr>
          <a:xfrm>
            <a:off x="3575050" y="10400007"/>
            <a:ext cx="8598829"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400"/>
              <a:t>FUENTE: https://medium.com/towards-data-science/all-about-categorical-variable-encoding-305f3361fd02</a:t>
            </a:r>
            <a:endParaRPr/>
          </a:p>
        </p:txBody>
      </p:sp>
      <p:sp>
        <p:nvSpPr>
          <p:cNvPr id="168" name="Google Shape;168;p13"/>
          <p:cNvSpPr txBox="1"/>
          <p:nvPr/>
        </p:nvSpPr>
        <p:spPr>
          <a:xfrm>
            <a:off x="12871450" y="8016875"/>
            <a:ext cx="6172199" cy="2123658"/>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SzPts val="1600"/>
              <a:buFont typeface="Calibri"/>
              <a:buAutoNum type="arabicPeriod"/>
            </a:pPr>
            <a:r>
              <a:rPr lang="es-ES" sz="1600"/>
              <a:t>Las categorías se convierten primero en orden numérico a partir de 1 (el orden se crea a medida que las categorías aparecen en un conjunto de datos y no significan ninguna naturaleza ordinal).</a:t>
            </a:r>
            <a:endParaRPr/>
          </a:p>
          <a:p>
            <a:pPr indent="-342900" lvl="0" marL="342900" rtl="0" algn="l">
              <a:spcBef>
                <a:spcPts val="0"/>
              </a:spcBef>
              <a:spcAft>
                <a:spcPts val="0"/>
              </a:spcAft>
              <a:buSzPts val="1600"/>
              <a:buFont typeface="Calibri"/>
              <a:buAutoNum type="arabicPeriod"/>
            </a:pPr>
            <a:r>
              <a:rPr lang="es-ES" sz="1600"/>
              <a:t>Luego, esos números enteros se convierten en código binario, por ejemplo, 3 se convierte en 011, 4 se convierte en 100.</a:t>
            </a:r>
            <a:endParaRPr/>
          </a:p>
          <a:p>
            <a:pPr indent="-342900" lvl="0" marL="342900" rtl="0" algn="l">
              <a:spcBef>
                <a:spcPts val="0"/>
              </a:spcBef>
              <a:spcAft>
                <a:spcPts val="0"/>
              </a:spcAft>
              <a:buSzPts val="1600"/>
              <a:buFont typeface="Calibri"/>
              <a:buAutoNum type="arabicPeriod"/>
            </a:pPr>
            <a:r>
              <a:rPr lang="es-ES" sz="1600"/>
              <a:t>Luego, los dígitos del número binario forman columnas separadas.</a:t>
            </a:r>
            <a:endParaRPr sz="1600"/>
          </a:p>
        </p:txBody>
      </p:sp>
      <p:pic>
        <p:nvPicPr>
          <p:cNvPr id="169" name="Google Shape;169;p13"/>
          <p:cNvPicPr preferRelativeResize="0"/>
          <p:nvPr/>
        </p:nvPicPr>
        <p:blipFill rotWithShape="1">
          <a:blip r:embed="rId3">
            <a:alphaModFix/>
          </a:blip>
          <a:srcRect b="0" l="0" r="0" t="0"/>
          <a:stretch/>
        </p:blipFill>
        <p:spPr>
          <a:xfrm>
            <a:off x="11957050" y="1874184"/>
            <a:ext cx="7200900" cy="5762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ENCODING</a:t>
            </a:r>
            <a:endParaRPr/>
          </a:p>
        </p:txBody>
      </p:sp>
      <p:sp>
        <p:nvSpPr>
          <p:cNvPr id="175" name="Google Shape;175;p14"/>
          <p:cNvSpPr txBox="1"/>
          <p:nvPr/>
        </p:nvSpPr>
        <p:spPr>
          <a:xfrm>
            <a:off x="2432050" y="1504550"/>
            <a:ext cx="8229600" cy="7517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LABEL ENCODING</a:t>
            </a:r>
            <a:endParaRPr/>
          </a:p>
          <a:p>
            <a:pPr indent="0" lvl="0" marL="0" rtl="0" algn="just">
              <a:spcBef>
                <a:spcPts val="0"/>
              </a:spcBef>
              <a:spcAft>
                <a:spcPts val="0"/>
              </a:spcAft>
              <a:buNone/>
            </a:pPr>
            <a:r>
              <a:t/>
            </a:r>
            <a:endParaRPr sz="2400"/>
          </a:p>
          <a:p>
            <a:pPr indent="0" lvl="0" marL="0" rtl="0" algn="l">
              <a:spcBef>
                <a:spcPts val="0"/>
              </a:spcBef>
              <a:spcAft>
                <a:spcPts val="0"/>
              </a:spcAft>
              <a:buNone/>
            </a:pPr>
            <a:r>
              <a:t/>
            </a:r>
            <a:endParaRPr b="0" i="0"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En esta codificación, a cada categoría se le asigna un valor de 1 a N (donde N es el número de categorías para la función. </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b="1" lang="es-ES" sz="2400">
                <a:solidFill>
                  <a:srgbClr val="333333"/>
                </a:solidFill>
                <a:latin typeface="Helvetica Neue"/>
                <a:ea typeface="Helvetica Neue"/>
                <a:cs typeface="Helvetica Neue"/>
                <a:sym typeface="Helvetica Neue"/>
              </a:rPr>
              <a:t>Un problema importante con este enfoque es que no hay relación ni orden entre estas clases</a:t>
            </a:r>
            <a:r>
              <a:rPr lang="es-ES" sz="2400">
                <a:solidFill>
                  <a:srgbClr val="333333"/>
                </a:solidFill>
                <a:latin typeface="Helvetica Neue"/>
                <a:ea typeface="Helvetica Neue"/>
                <a:cs typeface="Helvetica Neue"/>
                <a:sym typeface="Helvetica Neue"/>
              </a:rPr>
              <a:t>, pero el algoritmo podría considerarlas como algún orden o alguna relación.</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En el siguiente ejemplo, puede verse como </a:t>
            </a:r>
            <a:r>
              <a:rPr lang="es-ES" sz="2400">
                <a:solidFill>
                  <a:srgbClr val="333333"/>
                </a:solidFill>
                <a:latin typeface="Helvetica Neue"/>
                <a:ea typeface="Helvetica Neue"/>
                <a:cs typeface="Helvetica Neue"/>
                <a:sym typeface="Helvetica Neue"/>
              </a:rPr>
              <a:t>Scikit</a:t>
            </a:r>
            <a:r>
              <a:rPr lang="es-ES" sz="2400">
                <a:solidFill>
                  <a:srgbClr val="333333"/>
                </a:solidFill>
                <a:latin typeface="Helvetica Neue"/>
                <a:ea typeface="Helvetica Neue"/>
                <a:cs typeface="Helvetica Neue"/>
                <a:sym typeface="Helvetica Neue"/>
              </a:rPr>
              <a:t> Learn nos permite aplicar Label Encoding con: </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(Cold&lt;Hot&lt;Very Hot&lt;Warm….0 &lt; 1 &lt; 2 &lt; 3) .</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p:txBody>
      </p:sp>
      <p:sp>
        <p:nvSpPr>
          <p:cNvPr id="176" name="Google Shape;176;p14"/>
          <p:cNvSpPr txBox="1"/>
          <p:nvPr/>
        </p:nvSpPr>
        <p:spPr>
          <a:xfrm>
            <a:off x="3575050" y="10400007"/>
            <a:ext cx="8598829"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400"/>
              <a:t>FUENTE: https://medium.com/towards-data-science/all-about-categorical-variable-encoding-305f3361fd02</a:t>
            </a:r>
            <a:endParaRPr/>
          </a:p>
        </p:txBody>
      </p:sp>
      <p:pic>
        <p:nvPicPr>
          <p:cNvPr id="177" name="Google Shape;177;p14"/>
          <p:cNvPicPr preferRelativeResize="0"/>
          <p:nvPr/>
        </p:nvPicPr>
        <p:blipFill rotWithShape="1">
          <a:blip r:embed="rId3">
            <a:alphaModFix/>
          </a:blip>
          <a:srcRect b="0" l="0" r="0" t="0"/>
          <a:stretch/>
        </p:blipFill>
        <p:spPr>
          <a:xfrm>
            <a:off x="11089748" y="2606675"/>
            <a:ext cx="8551731" cy="53736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ENCODING</a:t>
            </a:r>
            <a:endParaRPr/>
          </a:p>
        </p:txBody>
      </p:sp>
      <p:sp>
        <p:nvSpPr>
          <p:cNvPr id="183" name="Google Shape;183;p15"/>
          <p:cNvSpPr txBox="1"/>
          <p:nvPr/>
        </p:nvSpPr>
        <p:spPr>
          <a:xfrm>
            <a:off x="2432050" y="1504550"/>
            <a:ext cx="8229600" cy="7959871"/>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ORDINAL ENCODING</a:t>
            </a:r>
            <a:endParaRPr/>
          </a:p>
          <a:p>
            <a:pPr indent="0" lvl="0" marL="0" rtl="0" algn="just">
              <a:spcBef>
                <a:spcPts val="0"/>
              </a:spcBef>
              <a:spcAft>
                <a:spcPts val="0"/>
              </a:spcAft>
              <a:buNone/>
            </a:pPr>
            <a:r>
              <a:t/>
            </a:r>
            <a:endParaRPr sz="2400"/>
          </a:p>
          <a:p>
            <a:pPr indent="0" lvl="0" marL="0" rtl="0" algn="l">
              <a:spcBef>
                <a:spcPts val="0"/>
              </a:spcBef>
              <a:spcAft>
                <a:spcPts val="0"/>
              </a:spcAft>
              <a:buNone/>
            </a:pPr>
            <a:r>
              <a:t/>
            </a:r>
            <a:endParaRPr b="0" i="0"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Realizamos la codificación ordinal para </a:t>
            </a:r>
            <a:r>
              <a:rPr b="1" lang="es-ES" sz="2400">
                <a:solidFill>
                  <a:srgbClr val="333333"/>
                </a:solidFill>
                <a:latin typeface="Helvetica Neue"/>
                <a:ea typeface="Helvetica Neue"/>
                <a:cs typeface="Helvetica Neue"/>
                <a:sym typeface="Helvetica Neue"/>
              </a:rPr>
              <a:t>garantizar que la codificación de las variables conserve la naturaleza ordinal de la variable. </a:t>
            </a:r>
            <a:r>
              <a:rPr lang="es-ES" sz="2400">
                <a:solidFill>
                  <a:srgbClr val="333333"/>
                </a:solidFill>
                <a:latin typeface="Helvetica Neue"/>
                <a:ea typeface="Helvetica Neue"/>
                <a:cs typeface="Helvetica Neue"/>
                <a:sym typeface="Helvetica Neue"/>
              </a:rPr>
              <a:t>Esta codificación se ve casi similar a Label Encoder, pero es ligeramente diferente, ya que la Label Encoder no consideraría si la variable es ordinal o no, y asignará una secuencia de números enteros.</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En este código usando Pandas, primero debemos asignar el orden original de la variable a través de un diccionario. Luego podemos mapear cada fila para la variable según el diccionario.</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114300" rtl="0" algn="just">
              <a:lnSpc>
                <a:spcPct val="115000"/>
              </a:lnSpc>
              <a:spcBef>
                <a:spcPts val="0"/>
              </a:spcBef>
              <a:spcAft>
                <a:spcPts val="0"/>
              </a:spcAft>
              <a:buNone/>
            </a:pPr>
            <a:r>
              <a:rPr lang="es-ES" sz="2400">
                <a:solidFill>
                  <a:srgbClr val="333333"/>
                </a:solidFill>
                <a:latin typeface="Helvetica Neue"/>
                <a:ea typeface="Helvetica Neue"/>
                <a:cs typeface="Helvetica Neue"/>
                <a:sym typeface="Helvetica Neue"/>
              </a:rPr>
              <a:t>Aunque es muy sencillo, </a:t>
            </a:r>
            <a:r>
              <a:rPr b="1" lang="es-ES" sz="2400">
                <a:solidFill>
                  <a:srgbClr val="333333"/>
                </a:solidFill>
                <a:latin typeface="Helvetica Neue"/>
                <a:ea typeface="Helvetica Neue"/>
                <a:cs typeface="Helvetica Neue"/>
                <a:sym typeface="Helvetica Neue"/>
              </a:rPr>
              <a:t>requiere codificación </a:t>
            </a:r>
            <a:r>
              <a:rPr lang="es-ES" sz="2400">
                <a:solidFill>
                  <a:srgbClr val="333333"/>
                </a:solidFill>
                <a:latin typeface="Helvetica Neue"/>
                <a:ea typeface="Helvetica Neue"/>
                <a:cs typeface="Helvetica Neue"/>
                <a:sym typeface="Helvetica Neue"/>
              </a:rPr>
              <a:t>para indicar los valores ordinales y la asignación real de texto a un número entero según el orden.</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p:txBody>
      </p:sp>
      <p:sp>
        <p:nvSpPr>
          <p:cNvPr id="184" name="Google Shape;184;p15"/>
          <p:cNvSpPr txBox="1"/>
          <p:nvPr/>
        </p:nvSpPr>
        <p:spPr>
          <a:xfrm>
            <a:off x="3575050" y="10400007"/>
            <a:ext cx="8598829"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400"/>
              <a:t>FUENTE: https://medium.com/towards-data-science/all-about-categorical-variable-encoding-305f3361fd02</a:t>
            </a:r>
            <a:endParaRPr/>
          </a:p>
        </p:txBody>
      </p:sp>
      <p:pic>
        <p:nvPicPr>
          <p:cNvPr id="185" name="Google Shape;185;p15"/>
          <p:cNvPicPr preferRelativeResize="0"/>
          <p:nvPr/>
        </p:nvPicPr>
        <p:blipFill rotWithShape="1">
          <a:blip r:embed="rId3">
            <a:alphaModFix/>
          </a:blip>
          <a:srcRect b="0" l="0" r="0" t="0"/>
          <a:stretch/>
        </p:blipFill>
        <p:spPr>
          <a:xfrm>
            <a:off x="12173879" y="2585391"/>
            <a:ext cx="6781800" cy="68790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222250" y="7407275"/>
            <a:ext cx="10393528"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RESUMEN</a:t>
            </a:r>
            <a:endParaRPr/>
          </a:p>
        </p:txBody>
      </p:sp>
      <p:sp>
        <p:nvSpPr>
          <p:cNvPr id="191" name="Google Shape;191;p16"/>
          <p:cNvSpPr txBox="1"/>
          <p:nvPr/>
        </p:nvSpPr>
        <p:spPr>
          <a:xfrm>
            <a:off x="9089872" y="6188075"/>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chemeClr val="dk1"/>
                </a:solidFill>
                <a:latin typeface="Arial Black"/>
                <a:ea typeface="Arial Black"/>
                <a:cs typeface="Arial Black"/>
                <a:sym typeface="Arial Black"/>
              </a:rPr>
              <a:t>03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RESUMEN</a:t>
            </a:r>
            <a:endParaRPr/>
          </a:p>
        </p:txBody>
      </p:sp>
      <p:sp>
        <p:nvSpPr>
          <p:cNvPr id="197" name="Google Shape;197;p17"/>
          <p:cNvSpPr txBox="1"/>
          <p:nvPr/>
        </p:nvSpPr>
        <p:spPr>
          <a:xfrm>
            <a:off x="2432050" y="2073275"/>
            <a:ext cx="14113200" cy="332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sz="2400"/>
          </a:p>
          <a:p>
            <a:pPr indent="0" lvl="0" marL="0" rtl="0" algn="l">
              <a:spcBef>
                <a:spcPts val="0"/>
              </a:spcBef>
              <a:spcAft>
                <a:spcPts val="0"/>
              </a:spcAft>
              <a:buNone/>
            </a:pPr>
            <a:r>
              <a:t/>
            </a:r>
            <a:endParaRPr b="0" i="0" sz="2400">
              <a:solidFill>
                <a:srgbClr val="333333"/>
              </a:solidFill>
              <a:latin typeface="Helvetica Neue"/>
              <a:ea typeface="Helvetica Neue"/>
              <a:cs typeface="Helvetica Neue"/>
              <a:sym typeface="Helvetica Neue"/>
            </a:endParaRPr>
          </a:p>
          <a:p>
            <a:pPr indent="-342900" lvl="0" marL="457200" rtl="0" algn="just">
              <a:lnSpc>
                <a:spcPct val="115000"/>
              </a:lnSpc>
              <a:spcBef>
                <a:spcPts val="0"/>
              </a:spcBef>
              <a:spcAft>
                <a:spcPts val="0"/>
              </a:spcAft>
              <a:buClr>
                <a:srgbClr val="000000"/>
              </a:buClr>
              <a:buSzPts val="1800"/>
              <a:buFont typeface="Noto Sans Symbols"/>
              <a:buChar char="❑"/>
            </a:pPr>
            <a:r>
              <a:rPr lang="es-ES" sz="2400">
                <a:solidFill>
                  <a:srgbClr val="333333"/>
                </a:solidFill>
                <a:latin typeface="Arial"/>
                <a:ea typeface="Arial"/>
                <a:cs typeface="Arial"/>
                <a:sym typeface="Arial"/>
              </a:rPr>
              <a:t>Hemos visto técnicas de Features Scaling para características numéricas.</a:t>
            </a:r>
            <a:endParaRPr/>
          </a:p>
          <a:p>
            <a:pPr indent="-228600" lvl="0" marL="457200" rtl="0" algn="just">
              <a:lnSpc>
                <a:spcPct val="115000"/>
              </a:lnSpc>
              <a:spcBef>
                <a:spcPts val="0"/>
              </a:spcBef>
              <a:spcAft>
                <a:spcPts val="0"/>
              </a:spcAft>
              <a:buClr>
                <a:srgbClr val="000000"/>
              </a:buClr>
              <a:buSzPts val="1800"/>
              <a:buFont typeface="Noto Sans Symbols"/>
              <a:buNone/>
            </a:pPr>
            <a:r>
              <a:t/>
            </a:r>
            <a:endParaRPr sz="2400">
              <a:solidFill>
                <a:srgbClr val="333333"/>
              </a:solidFill>
              <a:latin typeface="Arial"/>
              <a:ea typeface="Arial"/>
              <a:cs typeface="Arial"/>
              <a:sym typeface="Arial"/>
            </a:endParaRPr>
          </a:p>
          <a:p>
            <a:pPr indent="-342900" lvl="0" marL="457200" rtl="0" algn="just">
              <a:lnSpc>
                <a:spcPct val="115000"/>
              </a:lnSpc>
              <a:spcBef>
                <a:spcPts val="0"/>
              </a:spcBef>
              <a:spcAft>
                <a:spcPts val="0"/>
              </a:spcAft>
              <a:buClr>
                <a:srgbClr val="000000"/>
              </a:buClr>
              <a:buSzPts val="1800"/>
              <a:buFont typeface="Noto Sans Symbols"/>
              <a:buChar char="❑"/>
            </a:pPr>
            <a:r>
              <a:rPr lang="es-ES" sz="2400">
                <a:solidFill>
                  <a:srgbClr val="333333"/>
                </a:solidFill>
                <a:latin typeface="Arial"/>
                <a:ea typeface="Arial"/>
                <a:cs typeface="Arial"/>
                <a:sym typeface="Arial"/>
              </a:rPr>
              <a:t>También, Features Encoding para variables categóricas.</a:t>
            </a:r>
            <a:endParaRPr/>
          </a:p>
          <a:p>
            <a:pPr indent="-228600" lvl="0" marL="457200" rtl="0" algn="just">
              <a:lnSpc>
                <a:spcPct val="115000"/>
              </a:lnSpc>
              <a:spcBef>
                <a:spcPts val="0"/>
              </a:spcBef>
              <a:spcAft>
                <a:spcPts val="0"/>
              </a:spcAft>
              <a:buClr>
                <a:srgbClr val="000000"/>
              </a:buClr>
              <a:buSzPts val="1800"/>
              <a:buFont typeface="Noto Sans Symbols"/>
              <a:buNone/>
            </a:pPr>
            <a:r>
              <a:t/>
            </a:r>
            <a:endParaRPr sz="2400">
              <a:solidFill>
                <a:srgbClr val="333333"/>
              </a:solidFill>
              <a:latin typeface="Arial"/>
              <a:ea typeface="Arial"/>
              <a:cs typeface="Arial"/>
              <a:sym typeface="Arial"/>
            </a:endParaRPr>
          </a:p>
          <a:p>
            <a:pPr indent="-342900" lvl="0" marL="457200" rtl="0" algn="just">
              <a:lnSpc>
                <a:spcPct val="115000"/>
              </a:lnSpc>
              <a:spcBef>
                <a:spcPts val="0"/>
              </a:spcBef>
              <a:spcAft>
                <a:spcPts val="0"/>
              </a:spcAft>
              <a:buClr>
                <a:srgbClr val="000000"/>
              </a:buClr>
              <a:buSzPts val="1800"/>
              <a:buFont typeface="Noto Sans Symbols"/>
              <a:buChar char="❑"/>
            </a:pPr>
            <a:r>
              <a:rPr lang="es-ES" sz="2400">
                <a:solidFill>
                  <a:srgbClr val="333333"/>
                </a:solidFill>
                <a:latin typeface="Arial"/>
                <a:ea typeface="Arial"/>
                <a:cs typeface="Arial"/>
                <a:sym typeface="Arial"/>
              </a:rPr>
              <a:t>Recordar que saber cuándo usar cada técnica es muy relevante.</a:t>
            </a:r>
            <a:endParaRPr/>
          </a:p>
          <a:p>
            <a:pPr indent="0" lvl="0" marL="114300" rtl="0" algn="just">
              <a:lnSpc>
                <a:spcPct val="115000"/>
              </a:lnSpc>
              <a:spcBef>
                <a:spcPts val="0"/>
              </a:spcBef>
              <a:spcAft>
                <a:spcPts val="0"/>
              </a:spcAft>
              <a:buNone/>
            </a:pPr>
            <a:r>
              <a:t/>
            </a:r>
            <a:endParaRPr sz="2400">
              <a:solidFill>
                <a:srgbClr val="333333"/>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p:nvPr/>
        </p:nvSpPr>
        <p:spPr>
          <a:xfrm>
            <a:off x="9518650" y="2378075"/>
            <a:ext cx="5357557" cy="10156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6000">
                <a:latin typeface="Arial Black"/>
                <a:ea typeface="Arial Black"/>
                <a:cs typeface="Arial Black"/>
                <a:sym typeface="Arial Black"/>
              </a:rPr>
              <a:t>CONTENIDO</a:t>
            </a:r>
            <a:endParaRPr/>
          </a:p>
        </p:txBody>
      </p:sp>
      <p:sp>
        <p:nvSpPr>
          <p:cNvPr id="81" name="Google Shape;81;p2"/>
          <p:cNvSpPr txBox="1"/>
          <p:nvPr/>
        </p:nvSpPr>
        <p:spPr>
          <a:xfrm>
            <a:off x="9518650"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01</a:t>
            </a:r>
            <a:endParaRPr/>
          </a:p>
        </p:txBody>
      </p:sp>
      <p:sp>
        <p:nvSpPr>
          <p:cNvPr id="82" name="Google Shape;82;p2"/>
          <p:cNvSpPr txBox="1"/>
          <p:nvPr/>
        </p:nvSpPr>
        <p:spPr>
          <a:xfrm>
            <a:off x="9617262" y="7026177"/>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ENCODING</a:t>
            </a:r>
            <a:endParaRPr/>
          </a:p>
        </p:txBody>
      </p:sp>
      <p:sp>
        <p:nvSpPr>
          <p:cNvPr id="83" name="Google Shape;83;p2"/>
          <p:cNvSpPr txBox="1"/>
          <p:nvPr/>
        </p:nvSpPr>
        <p:spPr>
          <a:xfrm>
            <a:off x="9518650" y="6264177"/>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02</a:t>
            </a:r>
            <a:endParaRPr/>
          </a:p>
        </p:txBody>
      </p:sp>
      <p:sp>
        <p:nvSpPr>
          <p:cNvPr id="84" name="Google Shape;84;p2"/>
          <p:cNvSpPr txBox="1"/>
          <p:nvPr/>
        </p:nvSpPr>
        <p:spPr>
          <a:xfrm>
            <a:off x="9617262" y="9194781"/>
            <a:ext cx="4165973"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RESUMEN</a:t>
            </a:r>
            <a:endParaRPr/>
          </a:p>
        </p:txBody>
      </p:sp>
      <p:sp>
        <p:nvSpPr>
          <p:cNvPr id="85" name="Google Shape;85;p2"/>
          <p:cNvSpPr txBox="1"/>
          <p:nvPr/>
        </p:nvSpPr>
        <p:spPr>
          <a:xfrm>
            <a:off x="9617262" y="8432781"/>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03</a:t>
            </a:r>
            <a:endParaRPr/>
          </a:p>
        </p:txBody>
      </p:sp>
      <p:sp>
        <p:nvSpPr>
          <p:cNvPr id="86" name="Google Shape;86;p2"/>
          <p:cNvSpPr txBox="1"/>
          <p:nvPr/>
        </p:nvSpPr>
        <p:spPr>
          <a:xfrm>
            <a:off x="9617262" y="4782488"/>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ESCALAMIENTO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title"/>
          </p:nvPr>
        </p:nvSpPr>
        <p:spPr>
          <a:xfrm>
            <a:off x="4413250" y="7559675"/>
            <a:ext cx="10134600"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ESCALADO</a:t>
            </a:r>
            <a:endParaRPr/>
          </a:p>
        </p:txBody>
      </p:sp>
      <p:sp>
        <p:nvSpPr>
          <p:cNvPr id="92" name="Google Shape;92;p3"/>
          <p:cNvSpPr txBox="1"/>
          <p:nvPr/>
        </p:nvSpPr>
        <p:spPr>
          <a:xfrm>
            <a:off x="12677531" y="6082347"/>
            <a:ext cx="19050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9600">
                <a:solidFill>
                  <a:schemeClr val="dk1"/>
                </a:solidFill>
                <a:latin typeface="Arial Black"/>
                <a:ea typeface="Arial Black"/>
                <a:cs typeface="Arial Black"/>
                <a:sym typeface="Arial Black"/>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ESCALADO DE CARACTERÍSTICAS</a:t>
            </a:r>
            <a:endParaRPr/>
          </a:p>
        </p:txBody>
      </p:sp>
      <p:sp>
        <p:nvSpPr>
          <p:cNvPr id="98" name="Google Shape;98;p4"/>
          <p:cNvSpPr txBox="1"/>
          <p:nvPr/>
        </p:nvSpPr>
        <p:spPr>
          <a:xfrm>
            <a:off x="2432050" y="2149475"/>
            <a:ext cx="13336500" cy="4063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INTRODUCCIÓN</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sz="2400"/>
          </a:p>
          <a:p>
            <a:pPr indent="0" lvl="0" marL="0" rtl="0" algn="just">
              <a:spcBef>
                <a:spcPts val="0"/>
              </a:spcBef>
              <a:spcAft>
                <a:spcPts val="0"/>
              </a:spcAft>
              <a:buNone/>
            </a:pPr>
            <a:r>
              <a:rPr lang="es-ES" sz="2400">
                <a:solidFill>
                  <a:schemeClr val="dk1"/>
                </a:solidFill>
                <a:latin typeface="Helvetica Neue"/>
                <a:ea typeface="Helvetica Neue"/>
                <a:cs typeface="Helvetica Neue"/>
                <a:sym typeface="Helvetica Neue"/>
              </a:rPr>
              <a:t>Una de las transformaciones más importantes que hay que aplicar a los datos es el </a:t>
            </a:r>
            <a:r>
              <a:rPr b="1" lang="es-ES" sz="2400">
                <a:solidFill>
                  <a:srgbClr val="FF0000"/>
                </a:solidFill>
                <a:latin typeface="Helvetica Neue"/>
                <a:ea typeface="Helvetica Neue"/>
                <a:cs typeface="Helvetica Neue"/>
                <a:sym typeface="Helvetica Neue"/>
              </a:rPr>
              <a:t>escalado de características</a:t>
            </a:r>
            <a:r>
              <a:rPr lang="es-ES" sz="2400">
                <a:solidFill>
                  <a:schemeClr val="dk1"/>
                </a:solidFill>
                <a:latin typeface="Helvetica Neue"/>
                <a:ea typeface="Helvetica Neue"/>
                <a:cs typeface="Helvetica Neue"/>
                <a:sym typeface="Helvetica Neue"/>
              </a:rPr>
              <a:t>. Salvo algunas excepciones, </a:t>
            </a:r>
            <a:r>
              <a:rPr b="1" lang="es-ES" sz="2400">
                <a:solidFill>
                  <a:schemeClr val="dk1"/>
                </a:solidFill>
                <a:latin typeface="Helvetica Neue"/>
                <a:ea typeface="Helvetica Neue"/>
                <a:cs typeface="Helvetica Neue"/>
                <a:sym typeface="Helvetica Neue"/>
              </a:rPr>
              <a:t>los algoritmos de Machine Learning no tienen un buen rendimiento cuando los </a:t>
            </a:r>
            <a:r>
              <a:rPr b="1" lang="es-ES" sz="2400">
                <a:solidFill>
                  <a:srgbClr val="FF0000"/>
                </a:solidFill>
                <a:latin typeface="Helvetica Neue"/>
                <a:ea typeface="Helvetica Neue"/>
                <a:cs typeface="Helvetica Neue"/>
                <a:sym typeface="Helvetica Neue"/>
              </a:rPr>
              <a:t>atributos numéricos </a:t>
            </a:r>
            <a:r>
              <a:rPr b="1" lang="es-ES" sz="2400">
                <a:solidFill>
                  <a:schemeClr val="dk1"/>
                </a:solidFill>
                <a:latin typeface="Helvetica Neue"/>
                <a:ea typeface="Helvetica Neue"/>
                <a:cs typeface="Helvetica Neue"/>
                <a:sym typeface="Helvetica Neue"/>
              </a:rPr>
              <a:t>de entrada tienen escalas muy diferentes</a:t>
            </a:r>
            <a:r>
              <a:rPr lang="es-ES" sz="2400">
                <a:solidFill>
                  <a:schemeClr val="dk1"/>
                </a:solidFill>
                <a:latin typeface="Helvetica Neue"/>
                <a:ea typeface="Helvetica Neue"/>
                <a:cs typeface="Helvetica Neue"/>
                <a:sym typeface="Helvetica Neue"/>
              </a:rPr>
              <a:t>.</a:t>
            </a:r>
            <a:endParaRPr/>
          </a:p>
          <a:p>
            <a:pPr indent="0" lvl="0" marL="0" rtl="0" algn="just">
              <a:spcBef>
                <a:spcPts val="0"/>
              </a:spcBef>
              <a:spcAft>
                <a:spcPts val="0"/>
              </a:spcAft>
              <a:buNone/>
            </a:pPr>
            <a:r>
              <a:t/>
            </a:r>
            <a:endParaRPr sz="2400">
              <a:solidFill>
                <a:schemeClr val="dk1"/>
              </a:solidFill>
              <a:latin typeface="Helvetica Neue"/>
              <a:ea typeface="Helvetica Neue"/>
              <a:cs typeface="Helvetica Neue"/>
              <a:sym typeface="Helvetica Neue"/>
            </a:endParaRPr>
          </a:p>
          <a:p>
            <a:pPr indent="0" lvl="0" marL="0" rtl="0" algn="just">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1800"/>
          </a:p>
        </p:txBody>
      </p:sp>
      <p:sp>
        <p:nvSpPr>
          <p:cNvPr id="99" name="Google Shape;99;p4"/>
          <p:cNvSpPr txBox="1"/>
          <p:nvPr/>
        </p:nvSpPr>
        <p:spPr>
          <a:xfrm>
            <a:off x="2584450" y="10286979"/>
            <a:ext cx="7659469"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400"/>
              <a:t>FUENTE: Aprende Machine Learning con Scikit-Learn, Keras y TensorFlow, A.Géron, O’Reilly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ESCALADO DE CARACTERÍSTICAS</a:t>
            </a:r>
            <a:endParaRPr/>
          </a:p>
        </p:txBody>
      </p:sp>
      <p:sp>
        <p:nvSpPr>
          <p:cNvPr id="105" name="Google Shape;105;p5"/>
          <p:cNvSpPr txBox="1"/>
          <p:nvPr/>
        </p:nvSpPr>
        <p:spPr>
          <a:xfrm>
            <a:off x="2432051" y="2149475"/>
            <a:ext cx="8229600" cy="8496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¿POR QUÉ ESCALAR?</a:t>
            </a:r>
            <a:endParaRPr/>
          </a:p>
          <a:p>
            <a:pPr indent="0" lvl="0" marL="0" rtl="0" algn="l">
              <a:spcBef>
                <a:spcPts val="0"/>
              </a:spcBef>
              <a:spcAft>
                <a:spcPts val="0"/>
              </a:spcAft>
              <a:buNone/>
            </a:pPr>
            <a:r>
              <a:t/>
            </a:r>
            <a:endParaRPr sz="2400"/>
          </a:p>
          <a:p>
            <a:pPr indent="0" lvl="0" marL="0" rtl="0" algn="just">
              <a:spcBef>
                <a:spcPts val="0"/>
              </a:spcBef>
              <a:spcAft>
                <a:spcPts val="0"/>
              </a:spcAft>
              <a:buNone/>
            </a:pPr>
            <a:r>
              <a:rPr b="0" i="0" lang="es-ES" sz="2400">
                <a:solidFill>
                  <a:srgbClr val="333333"/>
                </a:solidFill>
                <a:latin typeface="Helvetica Neue"/>
                <a:ea typeface="Helvetica Neue"/>
                <a:cs typeface="Helvetica Neue"/>
                <a:sym typeface="Helvetica Neue"/>
              </a:rPr>
              <a:t>La mayoría de las veces, nuestro conjunto de datos contendrá características que </a:t>
            </a:r>
            <a:r>
              <a:rPr b="1" i="0" lang="es-ES" sz="2400">
                <a:solidFill>
                  <a:srgbClr val="333333"/>
                </a:solidFill>
                <a:latin typeface="Helvetica Neue"/>
                <a:ea typeface="Helvetica Neue"/>
                <a:cs typeface="Helvetica Neue"/>
                <a:sym typeface="Helvetica Neue"/>
              </a:rPr>
              <a:t>varían mucho en magnitudes, unidades y rango</a:t>
            </a:r>
            <a:r>
              <a:rPr b="0" i="0" lang="es-ES" sz="2400">
                <a:solidFill>
                  <a:srgbClr val="333333"/>
                </a:solidFill>
                <a:latin typeface="Helvetica Neue"/>
                <a:ea typeface="Helvetica Neue"/>
                <a:cs typeface="Helvetica Neue"/>
                <a:sym typeface="Helvetica Neue"/>
              </a:rPr>
              <a:t>. Pero dado que la </a:t>
            </a:r>
            <a:r>
              <a:rPr b="1" i="0" lang="es-ES" sz="2400">
                <a:solidFill>
                  <a:srgbClr val="FF0000"/>
                </a:solidFill>
                <a:latin typeface="Helvetica Neue"/>
                <a:ea typeface="Helvetica Neue"/>
                <a:cs typeface="Helvetica Neue"/>
                <a:sym typeface="Helvetica Neue"/>
              </a:rPr>
              <a:t>mayoría de los algoritmos de aprendizaje automático usan la distancia euclidiana </a:t>
            </a:r>
            <a:r>
              <a:rPr b="1" i="0" lang="es-ES" sz="2400">
                <a:solidFill>
                  <a:srgbClr val="333333"/>
                </a:solidFill>
                <a:latin typeface="Helvetica Neue"/>
                <a:ea typeface="Helvetica Neue"/>
                <a:cs typeface="Helvetica Neue"/>
                <a:sym typeface="Helvetica Neue"/>
              </a:rPr>
              <a:t>entre dos puntos de datos en sus cálculos</a:t>
            </a:r>
            <a:r>
              <a:rPr b="0" i="0" lang="es-ES" sz="2400">
                <a:solidFill>
                  <a:srgbClr val="333333"/>
                </a:solidFill>
                <a:latin typeface="Helvetica Neue"/>
                <a:ea typeface="Helvetica Neue"/>
                <a:cs typeface="Helvetica Neue"/>
                <a:sym typeface="Helvetica Neue"/>
              </a:rPr>
              <a:t>, esto es un problema.</a:t>
            </a:r>
            <a:endParaRPr/>
          </a:p>
          <a:p>
            <a:pPr indent="0" lvl="0" marL="0" rtl="0" algn="just">
              <a:spcBef>
                <a:spcPts val="0"/>
              </a:spcBef>
              <a:spcAft>
                <a:spcPts val="0"/>
              </a:spcAft>
              <a:buNone/>
            </a:pPr>
            <a:r>
              <a:t/>
            </a:r>
            <a:endParaRPr b="0" i="0" sz="24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rPr b="0" i="0" lang="es-ES" sz="2400">
                <a:solidFill>
                  <a:srgbClr val="333333"/>
                </a:solidFill>
                <a:latin typeface="Helvetica Neue"/>
                <a:ea typeface="Helvetica Neue"/>
                <a:cs typeface="Helvetica Neue"/>
                <a:sym typeface="Helvetica Neue"/>
              </a:rPr>
              <a:t>Si se dejan solos, estos algoritmos </a:t>
            </a:r>
            <a:r>
              <a:rPr lang="es-ES" sz="2400">
                <a:solidFill>
                  <a:srgbClr val="333333"/>
                </a:solidFill>
                <a:latin typeface="Helvetica Neue"/>
                <a:ea typeface="Helvetica Neue"/>
                <a:cs typeface="Helvetica Neue"/>
                <a:sym typeface="Helvetica Neue"/>
              </a:rPr>
              <a:t>sólo</a:t>
            </a:r>
            <a:r>
              <a:rPr b="0" i="0" lang="es-ES" sz="2400">
                <a:solidFill>
                  <a:srgbClr val="333333"/>
                </a:solidFill>
                <a:latin typeface="Helvetica Neue"/>
                <a:ea typeface="Helvetica Neue"/>
                <a:cs typeface="Helvetica Neue"/>
                <a:sym typeface="Helvetica Neue"/>
              </a:rPr>
              <a:t> toman en cuenta la magnitud de las características y descuidan las unidades. </a:t>
            </a:r>
            <a:endParaRPr/>
          </a:p>
          <a:p>
            <a:pPr indent="0" lvl="0" marL="0" rtl="0" algn="just">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rPr b="0" i="0" lang="es-ES" sz="2400">
                <a:solidFill>
                  <a:srgbClr val="333333"/>
                </a:solidFill>
                <a:latin typeface="Helvetica Neue"/>
                <a:ea typeface="Helvetica Neue"/>
                <a:cs typeface="Helvetica Neue"/>
                <a:sym typeface="Helvetica Neue"/>
              </a:rPr>
              <a:t>Los resultados variarían mucho entre diferentes unidades, por ejemplo entre 5 kg y 5000 g. </a:t>
            </a:r>
            <a:endParaRPr/>
          </a:p>
          <a:p>
            <a:pPr indent="0" lvl="0" marL="0" rtl="0" algn="just">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rPr b="0" i="0" lang="es-ES" sz="2400">
                <a:solidFill>
                  <a:srgbClr val="333333"/>
                </a:solidFill>
                <a:latin typeface="Helvetica Neue"/>
                <a:ea typeface="Helvetica Neue"/>
                <a:cs typeface="Helvetica Neue"/>
                <a:sym typeface="Helvetica Neue"/>
              </a:rPr>
              <a:t>Las características con magnitudes altas pesarán mucho más en los cálculos de distancia que las características con magnitudes bajas. Para suprimir este efecto, necesitamos traer todas las características al mismo nivel de magnitudes. Esto se puede lograr escalando.</a:t>
            </a:r>
            <a:endParaRPr/>
          </a:p>
          <a:p>
            <a:pPr indent="0" lvl="0" marL="0" rtl="0" algn="just">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1800"/>
          </a:p>
        </p:txBody>
      </p:sp>
      <p:sp>
        <p:nvSpPr>
          <p:cNvPr id="106" name="Google Shape;106;p5"/>
          <p:cNvSpPr txBox="1"/>
          <p:nvPr/>
        </p:nvSpPr>
        <p:spPr>
          <a:xfrm>
            <a:off x="2584450" y="10286979"/>
            <a:ext cx="7891904"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400"/>
              <a:t>FUENTE: https://ichi.pro/es/escalado-de-caracteristicas-por-que-es-necesario-152367707910928</a:t>
            </a:r>
            <a:endParaRPr/>
          </a:p>
        </p:txBody>
      </p:sp>
      <p:pic>
        <p:nvPicPr>
          <p:cNvPr id="107" name="Google Shape;107;p5"/>
          <p:cNvPicPr preferRelativeResize="0"/>
          <p:nvPr/>
        </p:nvPicPr>
        <p:blipFill rotWithShape="1">
          <a:blip r:embed="rId3">
            <a:alphaModFix/>
          </a:blip>
          <a:srcRect b="0" l="0" r="0" t="0"/>
          <a:stretch/>
        </p:blipFill>
        <p:spPr>
          <a:xfrm>
            <a:off x="11118850" y="2454275"/>
            <a:ext cx="8477542" cy="4968842"/>
          </a:xfrm>
          <a:prstGeom prst="rect">
            <a:avLst/>
          </a:prstGeom>
          <a:noFill/>
          <a:ln>
            <a:noFill/>
          </a:ln>
        </p:spPr>
      </p:pic>
      <p:sp>
        <p:nvSpPr>
          <p:cNvPr id="108" name="Google Shape;108;p5"/>
          <p:cNvSpPr txBox="1"/>
          <p:nvPr/>
        </p:nvSpPr>
        <p:spPr>
          <a:xfrm>
            <a:off x="11880850" y="8116411"/>
            <a:ext cx="7310863" cy="1015663"/>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0" i="0" lang="es-ES" sz="1400">
                <a:solidFill>
                  <a:srgbClr val="333333"/>
                </a:solidFill>
                <a:latin typeface="Helvetica Neue"/>
                <a:ea typeface="Helvetica Neue"/>
                <a:cs typeface="Helvetica Neue"/>
                <a:sym typeface="Helvetica Neue"/>
              </a:rPr>
              <a:t>En los gráficos de dispersión mostrados, puede verificar la diferencia entre escalar y no escalar. El rango (escala) es muy amplio sin escala, por lo que es difícil separar puntos. </a:t>
            </a:r>
            <a:r>
              <a:rPr b="1" i="0" lang="es-ES" sz="1400">
                <a:solidFill>
                  <a:srgbClr val="333333"/>
                </a:solidFill>
                <a:latin typeface="Helvetica Neue"/>
                <a:ea typeface="Helvetica Neue"/>
                <a:cs typeface="Helvetica Neue"/>
                <a:sym typeface="Helvetica Neue"/>
              </a:rPr>
              <a:t>Cuando se usa escala, proporciona eficiencia y buen rendimiento.</a:t>
            </a:r>
            <a:endParaRPr b="1" sz="1400">
              <a:solidFill>
                <a:srgbClr val="333333"/>
              </a:solidFill>
              <a:latin typeface="Helvetica Neue"/>
              <a:ea typeface="Helvetica Neue"/>
              <a:cs typeface="Helvetica Neue"/>
              <a:sym typeface="Helvetica Neue"/>
            </a:endParaRPr>
          </a:p>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ESCALADO DE CARACTERÍSTICAS</a:t>
            </a:r>
            <a:endParaRPr/>
          </a:p>
        </p:txBody>
      </p:sp>
      <p:sp>
        <p:nvSpPr>
          <p:cNvPr id="114" name="Google Shape;114;p6"/>
          <p:cNvSpPr txBox="1"/>
          <p:nvPr/>
        </p:nvSpPr>
        <p:spPr>
          <a:xfrm>
            <a:off x="2432051" y="2149475"/>
            <a:ext cx="8229600" cy="5170646"/>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NORMALIZACIÓN</a:t>
            </a:r>
            <a:endParaRPr/>
          </a:p>
          <a:p>
            <a:pPr indent="0" lvl="0" marL="0" rtl="0" algn="just">
              <a:spcBef>
                <a:spcPts val="0"/>
              </a:spcBef>
              <a:spcAft>
                <a:spcPts val="0"/>
              </a:spcAft>
              <a:buNone/>
            </a:pPr>
            <a:r>
              <a:t/>
            </a:r>
            <a:endParaRPr sz="2400"/>
          </a:p>
          <a:p>
            <a:pPr indent="0" lvl="0" marL="0" rtl="0" algn="just">
              <a:spcBef>
                <a:spcPts val="0"/>
              </a:spcBef>
              <a:spcAft>
                <a:spcPts val="0"/>
              </a:spcAft>
              <a:buNone/>
            </a:pPr>
            <a:r>
              <a:rPr b="0" i="0" lang="es-ES" sz="2400">
                <a:solidFill>
                  <a:srgbClr val="333333"/>
                </a:solidFill>
                <a:latin typeface="Helvetica Neue"/>
                <a:ea typeface="Helvetica Neue"/>
                <a:cs typeface="Helvetica Neue"/>
                <a:sym typeface="Helvetica Neue"/>
              </a:rPr>
              <a:t>El objetivo de la normalización es cambiar sus observaciones para que puedan describirse como una distribución normal.</a:t>
            </a:r>
            <a:endParaRPr/>
          </a:p>
          <a:p>
            <a:pPr indent="0" lvl="0" marL="0" rtl="0" algn="just">
              <a:spcBef>
                <a:spcPts val="0"/>
              </a:spcBef>
              <a:spcAft>
                <a:spcPts val="0"/>
              </a:spcAft>
              <a:buNone/>
            </a:pPr>
            <a:r>
              <a:t/>
            </a:r>
            <a:endParaRPr b="0" i="0" sz="24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rPr b="0" i="0" lang="es-ES" sz="2400">
                <a:solidFill>
                  <a:srgbClr val="333333"/>
                </a:solidFill>
                <a:latin typeface="Helvetica Neue"/>
                <a:ea typeface="Helvetica Neue"/>
                <a:cs typeface="Helvetica Neue"/>
                <a:sym typeface="Helvetica Neue"/>
              </a:rPr>
              <a:t>La distribución normal (distribución gaussiana), también conocida como </a:t>
            </a:r>
            <a:r>
              <a:rPr b="1" i="0" lang="es-ES" sz="2400">
                <a:solidFill>
                  <a:srgbClr val="333333"/>
                </a:solidFill>
                <a:latin typeface="Helvetica Neue"/>
                <a:ea typeface="Helvetica Neue"/>
                <a:cs typeface="Helvetica Neue"/>
                <a:sym typeface="Helvetica Neue"/>
              </a:rPr>
              <a:t>curva de campana</a:t>
            </a:r>
            <a:r>
              <a:rPr b="0" i="0" lang="es-ES" sz="2400">
                <a:solidFill>
                  <a:srgbClr val="333333"/>
                </a:solidFill>
                <a:latin typeface="Helvetica Neue"/>
                <a:ea typeface="Helvetica Neue"/>
                <a:cs typeface="Helvetica Neue"/>
                <a:sym typeface="Helvetica Neue"/>
              </a:rPr>
              <a:t> , es una distribución estadística específica en la que aproximadamente las mismas observaciones caen por encima y por debajo de la media, la media y la mediana son iguales y hay más observaciones más cercanas a la media.</a:t>
            </a:r>
            <a:endParaRPr/>
          </a:p>
          <a:p>
            <a:pPr indent="0" lvl="0" marL="0" rtl="0" algn="just">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1800"/>
          </a:p>
        </p:txBody>
      </p:sp>
      <p:sp>
        <p:nvSpPr>
          <p:cNvPr id="115" name="Google Shape;115;p6"/>
          <p:cNvSpPr txBox="1"/>
          <p:nvPr/>
        </p:nvSpPr>
        <p:spPr>
          <a:xfrm>
            <a:off x="2584450" y="10286979"/>
            <a:ext cx="7891904"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400"/>
              <a:t>FUENTE: https://ichi.pro/es/escalado-de-caracteristicas-por-que-es-necesario-152367707910928</a:t>
            </a:r>
            <a:endParaRPr/>
          </a:p>
        </p:txBody>
      </p:sp>
      <p:pic>
        <p:nvPicPr>
          <p:cNvPr id="116" name="Google Shape;116;p6"/>
          <p:cNvPicPr preferRelativeResize="0"/>
          <p:nvPr/>
        </p:nvPicPr>
        <p:blipFill rotWithShape="1">
          <a:blip r:embed="rId3">
            <a:alphaModFix/>
          </a:blip>
          <a:srcRect b="0" l="0" r="0" t="0"/>
          <a:stretch/>
        </p:blipFill>
        <p:spPr>
          <a:xfrm>
            <a:off x="11423650" y="2454275"/>
            <a:ext cx="7519916" cy="441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ESCALADO DE CARACTERÍSTICAS</a:t>
            </a:r>
            <a:endParaRPr/>
          </a:p>
        </p:txBody>
      </p:sp>
      <p:sp>
        <p:nvSpPr>
          <p:cNvPr id="122" name="Google Shape;122;p7"/>
          <p:cNvSpPr txBox="1"/>
          <p:nvPr/>
        </p:nvSpPr>
        <p:spPr>
          <a:xfrm>
            <a:off x="2432051" y="2149475"/>
            <a:ext cx="8229600" cy="7018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NORMALIZACIÓN MÍNIMO MÁXIMO</a:t>
            </a:r>
            <a:endParaRPr/>
          </a:p>
          <a:p>
            <a:pPr indent="0" lvl="0" marL="0" rtl="0" algn="just">
              <a:spcBef>
                <a:spcPts val="0"/>
              </a:spcBef>
              <a:spcAft>
                <a:spcPts val="0"/>
              </a:spcAft>
              <a:buNone/>
            </a:pPr>
            <a:r>
              <a:t/>
            </a:r>
            <a:endParaRPr sz="2400"/>
          </a:p>
          <a:p>
            <a:pPr indent="0" lvl="0" marL="0" rtl="0" algn="l">
              <a:spcBef>
                <a:spcPts val="0"/>
              </a:spcBef>
              <a:spcAft>
                <a:spcPts val="0"/>
              </a:spcAft>
              <a:buNone/>
            </a:pPr>
            <a:r>
              <a:t/>
            </a:r>
            <a:endParaRPr b="0" i="0" sz="2400">
              <a:solidFill>
                <a:srgbClr val="333333"/>
              </a:solidFill>
              <a:latin typeface="Helvetica Neue"/>
              <a:ea typeface="Helvetica Neue"/>
              <a:cs typeface="Helvetica Neue"/>
              <a:sym typeface="Helvetica Neue"/>
            </a:endParaRPr>
          </a:p>
          <a:p>
            <a:pPr indent="0" lvl="0" marL="0" rtl="0" algn="l">
              <a:spcBef>
                <a:spcPts val="0"/>
              </a:spcBef>
              <a:spcAft>
                <a:spcPts val="0"/>
              </a:spcAft>
              <a:buNone/>
            </a:pPr>
            <a:r>
              <a:rPr lang="es-ES" sz="2400">
                <a:solidFill>
                  <a:srgbClr val="333333"/>
                </a:solidFill>
                <a:latin typeface="Helvetica Neue"/>
                <a:ea typeface="Helvetica Neue"/>
                <a:cs typeface="Helvetica Neue"/>
                <a:sym typeface="Helvetica Neue"/>
              </a:rPr>
              <a:t>Se utiliza la siguiente fórmula.</a:t>
            </a:r>
            <a:endParaRPr/>
          </a:p>
          <a:p>
            <a:pPr indent="0" lvl="0" marL="0" rtl="0" algn="l">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0" rtl="0" algn="l">
              <a:spcBef>
                <a:spcPts val="0"/>
              </a:spcBef>
              <a:spcAft>
                <a:spcPts val="0"/>
              </a:spcAft>
              <a:buNone/>
            </a:pPr>
            <a:r>
              <a:rPr b="0" i="0" lang="es-ES" sz="2400">
                <a:solidFill>
                  <a:srgbClr val="333333"/>
                </a:solidFill>
                <a:latin typeface="Helvetica Neue"/>
                <a:ea typeface="Helvetica Neue"/>
                <a:cs typeface="Helvetica Neue"/>
                <a:sym typeface="Helvetica Neue"/>
              </a:rPr>
              <a:t>Podem</a:t>
            </a:r>
            <a:r>
              <a:rPr lang="es-ES" sz="2400">
                <a:solidFill>
                  <a:srgbClr val="333333"/>
                </a:solidFill>
                <a:latin typeface="Helvetica Neue"/>
                <a:ea typeface="Helvetica Neue"/>
                <a:cs typeface="Helvetica Neue"/>
                <a:sym typeface="Helvetica Neue"/>
              </a:rPr>
              <a:t>os</a:t>
            </a:r>
            <a:r>
              <a:rPr b="0" i="0" lang="es-ES" sz="2400">
                <a:solidFill>
                  <a:srgbClr val="333333"/>
                </a:solidFill>
                <a:latin typeface="Helvetica Neue"/>
                <a:ea typeface="Helvetica Neue"/>
                <a:cs typeface="Helvetica Neue"/>
                <a:sym typeface="Helvetica Neue"/>
              </a:rPr>
              <a:t> ver que cuando Xi=min, entonces Xnew=0, y cuando Xi=max, entonces Xnew=1.</a:t>
            </a:r>
            <a:endParaRPr/>
          </a:p>
          <a:p>
            <a:pPr indent="0" lvl="0" marL="0" rtl="0" algn="l">
              <a:spcBef>
                <a:spcPts val="0"/>
              </a:spcBef>
              <a:spcAft>
                <a:spcPts val="0"/>
              </a:spcAft>
              <a:buNone/>
            </a:pPr>
            <a:br>
              <a:rPr b="0" i="0" lang="es-ES" sz="2400">
                <a:solidFill>
                  <a:srgbClr val="333333"/>
                </a:solidFill>
                <a:latin typeface="Helvetica Neue"/>
                <a:ea typeface="Helvetica Neue"/>
                <a:cs typeface="Helvetica Neue"/>
                <a:sym typeface="Helvetica Neue"/>
              </a:rPr>
            </a:br>
            <a:r>
              <a:rPr b="0" i="0" lang="es-ES" sz="2400">
                <a:solidFill>
                  <a:srgbClr val="333333"/>
                </a:solidFill>
                <a:latin typeface="Helvetica Neue"/>
                <a:ea typeface="Helvetica Neue"/>
                <a:cs typeface="Helvetica Neue"/>
                <a:sym typeface="Helvetica Neue"/>
              </a:rPr>
              <a:t>Esto significa que el valor mínimo de X se asigna a 0 y el valor máximo de X se asigna a 1. </a:t>
            </a:r>
            <a:endParaRPr/>
          </a:p>
          <a:p>
            <a:pPr indent="0" lvl="0" marL="0" rtl="0" algn="l">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0" rtl="0" algn="l">
              <a:spcBef>
                <a:spcPts val="0"/>
              </a:spcBef>
              <a:spcAft>
                <a:spcPts val="0"/>
              </a:spcAft>
              <a:buNone/>
            </a:pPr>
            <a:r>
              <a:rPr b="0" i="0" lang="es-ES" sz="2400">
                <a:solidFill>
                  <a:srgbClr val="333333"/>
                </a:solidFill>
                <a:latin typeface="Helvetica Neue"/>
                <a:ea typeface="Helvetica Neue"/>
                <a:cs typeface="Helvetica Neue"/>
                <a:sym typeface="Helvetica Neue"/>
              </a:rPr>
              <a:t>Por lo tanto, </a:t>
            </a:r>
            <a:r>
              <a:rPr b="1" i="0" lang="es-ES" sz="2400">
                <a:solidFill>
                  <a:srgbClr val="333333"/>
                </a:solidFill>
                <a:latin typeface="Helvetica Neue"/>
                <a:ea typeface="Helvetica Neue"/>
                <a:cs typeface="Helvetica Neue"/>
                <a:sym typeface="Helvetica Neue"/>
              </a:rPr>
              <a:t>todo el rango de valores de X, desde el mínimo hasta el máximo, se asigna al rango de 0 a 1.</a:t>
            </a:r>
            <a:endParaRPr/>
          </a:p>
          <a:p>
            <a:pPr indent="0" lvl="0" marL="0" rtl="0" algn="l">
              <a:spcBef>
                <a:spcPts val="0"/>
              </a:spcBef>
              <a:spcAft>
                <a:spcPts val="0"/>
              </a:spcAft>
              <a:buNone/>
            </a:pPr>
            <a:r>
              <a:t/>
            </a:r>
            <a:endParaRPr b="0" i="0" sz="2400">
              <a:solidFill>
                <a:srgbClr val="333333"/>
              </a:solidFill>
              <a:latin typeface="Helvetica Neue"/>
              <a:ea typeface="Helvetica Neue"/>
              <a:cs typeface="Helvetica Neue"/>
              <a:sym typeface="Helvetica Neue"/>
            </a:endParaRPr>
          </a:p>
          <a:p>
            <a:pPr indent="0" lvl="0" marL="0" rtl="0" algn="l">
              <a:spcBef>
                <a:spcPts val="0"/>
              </a:spcBef>
              <a:spcAft>
                <a:spcPts val="0"/>
              </a:spcAft>
              <a:buNone/>
            </a:pPr>
            <a:r>
              <a:rPr lang="es-ES" sz="2400">
                <a:solidFill>
                  <a:srgbClr val="333333"/>
                </a:solidFill>
                <a:latin typeface="Helvetica Neue"/>
                <a:ea typeface="Helvetica Neue"/>
                <a:cs typeface="Helvetica Neue"/>
                <a:sym typeface="Helvetica Neue"/>
              </a:rPr>
              <a:t>Esta forma de escalamiento es muy sensible a los outliers.</a:t>
            </a:r>
            <a:endParaRPr/>
          </a:p>
          <a:p>
            <a:pPr indent="0" lvl="0" marL="0" rtl="0" algn="l">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0" rtl="0" algn="l">
              <a:spcBef>
                <a:spcPts val="0"/>
              </a:spcBef>
              <a:spcAft>
                <a:spcPts val="0"/>
              </a:spcAft>
              <a:buNone/>
            </a:pPr>
            <a:r>
              <a:rPr b="0" i="0" lang="es-ES" sz="2400">
                <a:solidFill>
                  <a:srgbClr val="333333"/>
                </a:solidFill>
                <a:latin typeface="Helvetica Neue"/>
                <a:ea typeface="Helvetica Neue"/>
                <a:cs typeface="Helvetica Neue"/>
                <a:sym typeface="Helvetica Neue"/>
              </a:rPr>
              <a:t>En </a:t>
            </a:r>
            <a:r>
              <a:rPr lang="es-ES" sz="2400">
                <a:solidFill>
                  <a:srgbClr val="333333"/>
                </a:solidFill>
                <a:latin typeface="Helvetica Neue"/>
                <a:ea typeface="Helvetica Neue"/>
                <a:cs typeface="Helvetica Neue"/>
                <a:sym typeface="Helvetica Neue"/>
              </a:rPr>
              <a:t>Python</a:t>
            </a:r>
            <a:r>
              <a:rPr b="0" i="0" lang="es-ES" sz="2400">
                <a:solidFill>
                  <a:srgbClr val="333333"/>
                </a:solidFill>
                <a:latin typeface="Helvetica Neue"/>
                <a:ea typeface="Helvetica Neue"/>
                <a:cs typeface="Helvetica Neue"/>
                <a:sym typeface="Helvetica Neue"/>
              </a:rPr>
              <a:t>, usamos MinMaxScaler.</a:t>
            </a:r>
            <a:endParaRPr/>
          </a:p>
          <a:p>
            <a:pPr indent="0" lvl="0" marL="0" rtl="0" algn="just">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1800"/>
          </a:p>
        </p:txBody>
      </p:sp>
      <p:sp>
        <p:nvSpPr>
          <p:cNvPr id="123" name="Google Shape;123;p7"/>
          <p:cNvSpPr txBox="1"/>
          <p:nvPr/>
        </p:nvSpPr>
        <p:spPr>
          <a:xfrm>
            <a:off x="2584450" y="10286979"/>
            <a:ext cx="7891904"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400"/>
              <a:t>FUENTE: https://ichi.pro/es/escalado-de-caracteristicas-por-que-es-necesario-152367707910928</a:t>
            </a:r>
            <a:endParaRPr/>
          </a:p>
        </p:txBody>
      </p:sp>
      <p:pic>
        <p:nvPicPr>
          <p:cNvPr id="124" name="Google Shape;124;p7"/>
          <p:cNvPicPr preferRelativeResize="0"/>
          <p:nvPr/>
        </p:nvPicPr>
        <p:blipFill rotWithShape="1">
          <a:blip r:embed="rId3">
            <a:alphaModFix/>
          </a:blip>
          <a:srcRect b="0" l="0" r="0" t="0"/>
          <a:stretch/>
        </p:blipFill>
        <p:spPr>
          <a:xfrm>
            <a:off x="12414250" y="3160809"/>
            <a:ext cx="6615560" cy="22400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ESCALADO DE CARACTERÍSTICAS</a:t>
            </a:r>
            <a:endParaRPr/>
          </a:p>
        </p:txBody>
      </p:sp>
      <p:sp>
        <p:nvSpPr>
          <p:cNvPr id="130" name="Google Shape;130;p8"/>
          <p:cNvSpPr txBox="1"/>
          <p:nvPr/>
        </p:nvSpPr>
        <p:spPr>
          <a:xfrm>
            <a:off x="2432051" y="2149475"/>
            <a:ext cx="8229600" cy="5541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ESTANDARIZACIÓN</a:t>
            </a:r>
            <a:endParaRPr/>
          </a:p>
          <a:p>
            <a:pPr indent="0" lvl="0" marL="0" rtl="0" algn="just">
              <a:spcBef>
                <a:spcPts val="0"/>
              </a:spcBef>
              <a:spcAft>
                <a:spcPts val="0"/>
              </a:spcAft>
              <a:buNone/>
            </a:pPr>
            <a:r>
              <a:t/>
            </a:r>
            <a:endParaRPr sz="2400"/>
          </a:p>
          <a:p>
            <a:pPr indent="0" lvl="0" marL="0" rtl="0" algn="l">
              <a:spcBef>
                <a:spcPts val="0"/>
              </a:spcBef>
              <a:spcAft>
                <a:spcPts val="0"/>
              </a:spcAft>
              <a:buNone/>
            </a:pPr>
            <a:r>
              <a:t/>
            </a:r>
            <a:endParaRPr b="0" i="0" sz="24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rPr b="1" i="0" lang="es-ES" sz="2400">
                <a:solidFill>
                  <a:srgbClr val="333333"/>
                </a:solidFill>
                <a:latin typeface="Helvetica Neue"/>
                <a:ea typeface="Helvetica Neue"/>
                <a:cs typeface="Helvetica Neue"/>
                <a:sym typeface="Helvetica Neue"/>
              </a:rPr>
              <a:t>La estandarización </a:t>
            </a:r>
            <a:r>
              <a:rPr b="0" i="1" lang="es-ES" sz="2400">
                <a:solidFill>
                  <a:srgbClr val="333333"/>
                </a:solidFill>
                <a:latin typeface="Helvetica Neue"/>
                <a:ea typeface="Helvetica Neue"/>
                <a:cs typeface="Helvetica Neue"/>
                <a:sym typeface="Helvetica Neue"/>
              </a:rPr>
              <a:t>(también llamada </a:t>
            </a:r>
            <a:r>
              <a:rPr b="1" i="1" lang="es-ES" sz="2400">
                <a:solidFill>
                  <a:srgbClr val="333333"/>
                </a:solidFill>
                <a:latin typeface="Helvetica Neue"/>
                <a:ea typeface="Helvetica Neue"/>
                <a:cs typeface="Helvetica Neue"/>
                <a:sym typeface="Helvetica Neue"/>
              </a:rPr>
              <a:t>normalización de puntuación z</a:t>
            </a:r>
            <a:r>
              <a:rPr b="0" i="1" lang="es-ES" sz="2400">
                <a:solidFill>
                  <a:srgbClr val="333333"/>
                </a:solidFill>
                <a:latin typeface="Helvetica Neue"/>
                <a:ea typeface="Helvetica Neue"/>
                <a:cs typeface="Helvetica Neue"/>
                <a:sym typeface="Helvetica Neue"/>
              </a:rPr>
              <a:t> )</a:t>
            </a:r>
            <a:r>
              <a:rPr b="0" i="0" lang="es-ES" sz="2400">
                <a:solidFill>
                  <a:srgbClr val="333333"/>
                </a:solidFill>
                <a:latin typeface="Helvetica Neue"/>
                <a:ea typeface="Helvetica Neue"/>
                <a:cs typeface="Helvetica Neue"/>
                <a:sym typeface="Helvetica Neue"/>
              </a:rPr>
              <a:t> transforma sus datos de modo que la distribución resultante tenga una media de 0 y una desviación estándar de 1.</a:t>
            </a:r>
            <a:endParaRPr/>
          </a:p>
          <a:p>
            <a:pPr indent="0" lvl="0" marL="0" rtl="0" algn="just">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rPr b="0" i="0" lang="es-ES" sz="2400">
                <a:solidFill>
                  <a:srgbClr val="333333"/>
                </a:solidFill>
                <a:latin typeface="Helvetica Neue"/>
                <a:ea typeface="Helvetica Neue"/>
                <a:cs typeface="Helvetica Neue"/>
                <a:sym typeface="Helvetica Neue"/>
              </a:rPr>
              <a:t>En Python usamos la función StandardScaler.</a:t>
            </a:r>
            <a:endParaRPr/>
          </a:p>
          <a:p>
            <a:pPr indent="0" lvl="0" marL="0" rtl="0" algn="just">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rPr lang="es-ES" sz="2400">
                <a:solidFill>
                  <a:srgbClr val="333333"/>
                </a:solidFill>
                <a:latin typeface="Helvetica Neue"/>
                <a:ea typeface="Helvetica Neue"/>
                <a:cs typeface="Helvetica Neue"/>
                <a:sym typeface="Helvetica Neue"/>
              </a:rPr>
              <a:t>Es más resistente a </a:t>
            </a:r>
            <a:r>
              <a:rPr i="1" lang="es-ES" sz="2400">
                <a:solidFill>
                  <a:srgbClr val="333333"/>
                </a:solidFill>
                <a:latin typeface="Helvetica Neue"/>
                <a:ea typeface="Helvetica Neue"/>
                <a:cs typeface="Helvetica Neue"/>
                <a:sym typeface="Helvetica Neue"/>
              </a:rPr>
              <a:t>outliers</a:t>
            </a:r>
            <a:r>
              <a:rPr lang="es-ES" sz="2400">
                <a:solidFill>
                  <a:srgbClr val="333333"/>
                </a:solidFill>
                <a:latin typeface="Helvetica Neue"/>
                <a:ea typeface="Helvetica Neue"/>
                <a:cs typeface="Helvetica Neue"/>
                <a:sym typeface="Helvetica Neue"/>
              </a:rPr>
              <a:t>, pero no es muy interpretable para datos que se alejan mucho de una distribución Normal.</a:t>
            </a:r>
            <a:endParaRPr sz="24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t/>
            </a:r>
            <a:endParaRPr sz="1800"/>
          </a:p>
        </p:txBody>
      </p:sp>
      <p:sp>
        <p:nvSpPr>
          <p:cNvPr id="131" name="Google Shape;131;p8"/>
          <p:cNvSpPr txBox="1"/>
          <p:nvPr/>
        </p:nvSpPr>
        <p:spPr>
          <a:xfrm>
            <a:off x="2584450" y="10286979"/>
            <a:ext cx="7891904"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400"/>
              <a:t>FUENTE: https://ichi.pro/es/escalado-de-caracteristicas-por-que-es-necesario-152367707910928</a:t>
            </a:r>
            <a:endParaRPr/>
          </a:p>
        </p:txBody>
      </p:sp>
      <p:pic>
        <p:nvPicPr>
          <p:cNvPr id="132" name="Google Shape;132;p8"/>
          <p:cNvPicPr preferRelativeResize="0"/>
          <p:nvPr/>
        </p:nvPicPr>
        <p:blipFill rotWithShape="1">
          <a:blip r:embed="rId3">
            <a:alphaModFix/>
          </a:blip>
          <a:srcRect b="0" l="0" r="0" t="0"/>
          <a:stretch/>
        </p:blipFill>
        <p:spPr>
          <a:xfrm>
            <a:off x="12338050" y="3378855"/>
            <a:ext cx="6600371" cy="22758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ESCALADO DE CARACTERÍSTICAS</a:t>
            </a:r>
            <a:endParaRPr/>
          </a:p>
        </p:txBody>
      </p:sp>
      <p:sp>
        <p:nvSpPr>
          <p:cNvPr id="138" name="Google Shape;138;p9"/>
          <p:cNvSpPr txBox="1"/>
          <p:nvPr/>
        </p:nvSpPr>
        <p:spPr>
          <a:xfrm>
            <a:off x="2432051" y="2149475"/>
            <a:ext cx="8229600" cy="443198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400"/>
              <a:t>COMPARACIÓN</a:t>
            </a:r>
            <a:endParaRPr/>
          </a:p>
          <a:p>
            <a:pPr indent="0" lvl="0" marL="0" rtl="0" algn="just">
              <a:spcBef>
                <a:spcPts val="0"/>
              </a:spcBef>
              <a:spcAft>
                <a:spcPts val="0"/>
              </a:spcAft>
              <a:buNone/>
            </a:pPr>
            <a:r>
              <a:t/>
            </a:r>
            <a:endParaRPr sz="2400"/>
          </a:p>
          <a:p>
            <a:pPr indent="0" lvl="0" marL="0" rtl="0" algn="l">
              <a:spcBef>
                <a:spcPts val="0"/>
              </a:spcBef>
              <a:spcAft>
                <a:spcPts val="0"/>
              </a:spcAft>
              <a:buNone/>
            </a:pPr>
            <a:r>
              <a:t/>
            </a:r>
            <a:endParaRPr b="0" i="0" sz="24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rPr b="1" i="0" lang="es-ES" sz="2400">
                <a:solidFill>
                  <a:srgbClr val="333333"/>
                </a:solidFill>
                <a:latin typeface="Helvetica Neue"/>
                <a:ea typeface="Helvetica Neue"/>
                <a:cs typeface="Helvetica Neue"/>
                <a:sym typeface="Helvetica Neue"/>
              </a:rPr>
              <a:t>Escalado vs. Normalización: ¿Cuál es la diferencia? </a:t>
            </a:r>
            <a:r>
              <a:rPr b="0" i="0" lang="es-ES" sz="2400">
                <a:solidFill>
                  <a:srgbClr val="333333"/>
                </a:solidFill>
                <a:latin typeface="Helvetica Neue"/>
                <a:ea typeface="Helvetica Neue"/>
                <a:cs typeface="Helvetica Neue"/>
                <a:sym typeface="Helvetica Neue"/>
              </a:rPr>
              <a:t>En ambos casos, está transformando los valores de las variables numéricas para que los puntos de datos transformados tengan propiedades útiles específicas. </a:t>
            </a:r>
            <a:endParaRPr/>
          </a:p>
          <a:p>
            <a:pPr indent="0" lvl="0" marL="0" rtl="0" algn="just">
              <a:spcBef>
                <a:spcPts val="0"/>
              </a:spcBef>
              <a:spcAft>
                <a:spcPts val="0"/>
              </a:spcAft>
              <a:buNone/>
            </a:pPr>
            <a:r>
              <a:t/>
            </a:r>
            <a:endParaRPr sz="24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rPr b="0" i="0" lang="es-ES" sz="2400">
                <a:solidFill>
                  <a:srgbClr val="333333"/>
                </a:solidFill>
                <a:latin typeface="Helvetica Neue"/>
                <a:ea typeface="Helvetica Neue"/>
                <a:cs typeface="Helvetica Neue"/>
                <a:sym typeface="Helvetica Neue"/>
              </a:rPr>
              <a:t>La diferencia es que, al escalar, está cambiando el rango de sus datos mientras que en la normalización está cambiando la forma de la distribución de sus datos.</a:t>
            </a:r>
            <a:endParaRPr sz="2400">
              <a:solidFill>
                <a:srgbClr val="333333"/>
              </a:solidFill>
              <a:latin typeface="Helvetica Neue"/>
              <a:ea typeface="Helvetica Neue"/>
              <a:cs typeface="Helvetica Neue"/>
              <a:sym typeface="Helvetica Neue"/>
            </a:endParaRPr>
          </a:p>
          <a:p>
            <a:pPr indent="0" lvl="0" marL="0" rtl="0" algn="just">
              <a:spcBef>
                <a:spcPts val="0"/>
              </a:spcBef>
              <a:spcAft>
                <a:spcPts val="0"/>
              </a:spcAft>
              <a:buNone/>
            </a:pPr>
            <a:r>
              <a:t/>
            </a:r>
            <a:endParaRPr sz="1800"/>
          </a:p>
        </p:txBody>
      </p:sp>
      <p:sp>
        <p:nvSpPr>
          <p:cNvPr id="139" name="Google Shape;139;p9"/>
          <p:cNvSpPr txBox="1"/>
          <p:nvPr/>
        </p:nvSpPr>
        <p:spPr>
          <a:xfrm>
            <a:off x="2584450" y="10286979"/>
            <a:ext cx="7891904"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400"/>
              <a:t>FUENTE: https://ichi.pro/es/escalado-de-caracteristicas-por-que-es-necesario-152367707910928</a:t>
            </a:r>
            <a:endParaRPr/>
          </a:p>
        </p:txBody>
      </p:sp>
      <p:pic>
        <p:nvPicPr>
          <p:cNvPr id="140" name="Google Shape;140;p9"/>
          <p:cNvPicPr preferRelativeResize="0"/>
          <p:nvPr/>
        </p:nvPicPr>
        <p:blipFill rotWithShape="1">
          <a:blip r:embed="rId3">
            <a:alphaModFix/>
          </a:blip>
          <a:srcRect b="0" l="0" r="0" t="0"/>
          <a:stretch/>
        </p:blipFill>
        <p:spPr>
          <a:xfrm>
            <a:off x="11347450" y="3295525"/>
            <a:ext cx="8297200" cy="380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