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5"/>
  </p:notesMasterIdLst>
  <p:sldIdLst>
    <p:sldId id="261" r:id="rId5"/>
    <p:sldId id="337" r:id="rId6"/>
    <p:sldId id="344" r:id="rId7"/>
    <p:sldId id="339" r:id="rId8"/>
    <p:sldId id="346" r:id="rId9"/>
    <p:sldId id="347" r:id="rId10"/>
    <p:sldId id="348" r:id="rId11"/>
    <p:sldId id="349" r:id="rId12"/>
    <p:sldId id="350" r:id="rId13"/>
    <p:sldId id="351" r:id="rId14"/>
    <p:sldId id="270" r:id="rId15"/>
    <p:sldId id="340" r:id="rId16"/>
    <p:sldId id="352" r:id="rId17"/>
    <p:sldId id="353" r:id="rId18"/>
    <p:sldId id="354" r:id="rId19"/>
    <p:sldId id="355" r:id="rId20"/>
    <p:sldId id="327" r:id="rId21"/>
    <p:sldId id="341" r:id="rId22"/>
    <p:sldId id="356" r:id="rId23"/>
    <p:sldId id="357" r:id="rId24"/>
    <p:sldId id="358" r:id="rId25"/>
    <p:sldId id="359" r:id="rId26"/>
    <p:sldId id="360" r:id="rId27"/>
    <p:sldId id="332" r:id="rId28"/>
    <p:sldId id="342" r:id="rId29"/>
    <p:sldId id="361" r:id="rId30"/>
    <p:sldId id="362" r:id="rId31"/>
    <p:sldId id="363" r:id="rId32"/>
    <p:sldId id="334" r:id="rId33"/>
    <p:sldId id="343" r:id="rId34"/>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4558"/>
  </p:normalViewPr>
  <p:slideViewPr>
    <p:cSldViewPr>
      <p:cViewPr varScale="1">
        <p:scale>
          <a:sx n="39" d="100"/>
          <a:sy n="39" d="100"/>
        </p:scale>
        <p:origin x="75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08-07-2023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7/8/2023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169275"/>
            <a:ext cx="12039600" cy="1169551"/>
          </a:xfrm>
        </p:spPr>
        <p:txBody>
          <a:bodyPr/>
          <a:lstStyle/>
          <a:p>
            <a:r>
              <a:rPr lang="es-CL" sz="3800" spc="-10" dirty="0"/>
              <a:t>TAREAS DE REGRESIÓN PARA MODELOS PREDICTIVOS Y SUS MÉTRICAS</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dirty="0">
                <a:latin typeface="Arial"/>
                <a:cs typeface="Arial"/>
              </a:rPr>
              <a:t>MLY0100 MACHINE LEARNING</a:t>
            </a:r>
            <a:endParaRPr lang="es-CL" sz="2400" dirty="0">
              <a:latin typeface="Arial"/>
              <a:cs typeface="Arial"/>
            </a:endParaRP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RECORDANDO LA REGRESIÓN LINEAL</a:t>
            </a:r>
          </a:p>
        </p:txBody>
      </p:sp>
      <p:sp>
        <p:nvSpPr>
          <p:cNvPr id="3" name="CuadroTexto 2">
            <a:extLst>
              <a:ext uri="{FF2B5EF4-FFF2-40B4-BE49-F238E27FC236}">
                <a16:creationId xmlns:a16="http://schemas.microsoft.com/office/drawing/2014/main" id="{F2A61581-8ECC-286C-A3AC-DBD3EDEAE512}"/>
              </a:ext>
            </a:extLst>
          </p:cNvPr>
          <p:cNvSpPr txBox="1"/>
          <p:nvPr/>
        </p:nvSpPr>
        <p:spPr>
          <a:xfrm>
            <a:off x="2432050" y="1997075"/>
            <a:ext cx="9323532" cy="4478342"/>
          </a:xfrm>
          <a:prstGeom prst="rect">
            <a:avLst/>
          </a:prstGeom>
          <a:noFill/>
        </p:spPr>
        <p:txBody>
          <a:bodyPr wrap="square" rtlCol="0">
            <a:spAutoFit/>
          </a:bodyPr>
          <a:lstStyle/>
          <a:p>
            <a:pPr marL="46355" marR="5080" algn="just">
              <a:lnSpc>
                <a:spcPct val="101499"/>
              </a:lnSpc>
              <a:spcBef>
                <a:spcPts val="345"/>
              </a:spcBef>
            </a:pPr>
            <a:r>
              <a:rPr lang="es-ES" sz="2800" b="0" kern="0" dirty="0">
                <a:solidFill>
                  <a:srgbClr val="000000"/>
                </a:solidFill>
                <a:latin typeface="Source Sans Pro"/>
              </a:rPr>
              <a:t>Para encontrar los parámetros que minimizan el error, se calculan las derivadas parciales de la suma de los errores cuadráticos respecto a </a:t>
            </a:r>
            <a:r>
              <a:rPr lang="es-ES" sz="2800" kern="0" dirty="0" err="1">
                <a:solidFill>
                  <a:srgbClr val="000000"/>
                </a:solidFill>
                <a:latin typeface="Source Sans Pro"/>
              </a:rPr>
              <a:t>bo</a:t>
            </a:r>
            <a:r>
              <a:rPr lang="es-ES" sz="2800" b="0" kern="0" dirty="0">
                <a:solidFill>
                  <a:srgbClr val="000000"/>
                </a:solidFill>
                <a:latin typeface="Source Sans Pro"/>
              </a:rPr>
              <a:t> y </a:t>
            </a:r>
            <a:r>
              <a:rPr lang="es-ES" sz="2800" kern="0" dirty="0">
                <a:solidFill>
                  <a:srgbClr val="000000"/>
                </a:solidFill>
                <a:latin typeface="Source Sans Pro"/>
              </a:rPr>
              <a:t>b1.</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Luego, se igualan las derivadas a cero y se resuelve la ecuación:</a:t>
            </a:r>
          </a:p>
          <a:p>
            <a:pPr marL="46355" marR="5080" algn="just">
              <a:lnSpc>
                <a:spcPct val="101499"/>
              </a:lnSpc>
              <a:spcBef>
                <a:spcPts val="345"/>
              </a:spcBef>
            </a:pPr>
            <a:endParaRPr lang="es-ES" sz="2800" dirty="0">
              <a:solidFill>
                <a:srgbClr val="000000"/>
              </a:solidFill>
              <a:latin typeface="Source Sans Pro"/>
            </a:endParaRP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CL" sz="2800" dirty="0">
              <a:solidFill>
                <a:srgbClr val="000000"/>
              </a:solidFill>
              <a:latin typeface="Source Sans Pro"/>
            </a:endParaRPr>
          </a:p>
          <a:p>
            <a:endParaRPr lang="es-CL" dirty="0"/>
          </a:p>
        </p:txBody>
      </p:sp>
      <p:pic>
        <p:nvPicPr>
          <p:cNvPr id="4" name="Google Shape;113;p21">
            <a:extLst>
              <a:ext uri="{FF2B5EF4-FFF2-40B4-BE49-F238E27FC236}">
                <a16:creationId xmlns:a16="http://schemas.microsoft.com/office/drawing/2014/main" id="{F6CF6FB2-1DC5-13A6-53FF-02DFD1C368A2}"/>
              </a:ext>
            </a:extLst>
          </p:cNvPr>
          <p:cNvPicPr preferRelativeResize="0"/>
          <p:nvPr/>
        </p:nvPicPr>
        <p:blipFill rotWithShape="1">
          <a:blip r:embed="rId2">
            <a:alphaModFix/>
          </a:blip>
          <a:srcRect r="36285"/>
          <a:stretch/>
        </p:blipFill>
        <p:spPr>
          <a:xfrm>
            <a:off x="3229981" y="5648779"/>
            <a:ext cx="7696200" cy="4162680"/>
          </a:xfrm>
          <a:prstGeom prst="rect">
            <a:avLst/>
          </a:prstGeom>
          <a:noFill/>
          <a:ln>
            <a:noFill/>
          </a:ln>
        </p:spPr>
      </p:pic>
    </p:spTree>
    <p:extLst>
      <p:ext uri="{BB962C8B-B14F-4D97-AF65-F5344CB8AC3E}">
        <p14:creationId xmlns:p14="http://schemas.microsoft.com/office/powerpoint/2010/main" val="156018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83058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REGRESIÓN POLINOMIAL</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REGRESIÓN POLINOMIAL</a:t>
            </a:r>
          </a:p>
        </p:txBody>
      </p:sp>
      <p:sp>
        <p:nvSpPr>
          <p:cNvPr id="3" name="CuadroTexto 2">
            <a:extLst>
              <a:ext uri="{FF2B5EF4-FFF2-40B4-BE49-F238E27FC236}">
                <a16:creationId xmlns:a16="http://schemas.microsoft.com/office/drawing/2014/main" id="{ABC59FFF-93E9-222A-EE5C-8B600A242252}"/>
              </a:ext>
            </a:extLst>
          </p:cNvPr>
          <p:cNvSpPr txBox="1"/>
          <p:nvPr/>
        </p:nvSpPr>
        <p:spPr>
          <a:xfrm>
            <a:off x="2432050" y="1997075"/>
            <a:ext cx="9323532" cy="6167779"/>
          </a:xfrm>
          <a:prstGeom prst="rect">
            <a:avLst/>
          </a:prstGeom>
          <a:noFill/>
        </p:spPr>
        <p:txBody>
          <a:bodyPr wrap="square" rtlCol="0">
            <a:spAutoFit/>
          </a:bodyPr>
          <a:lstStyle/>
          <a:p>
            <a:pPr marL="0" lvl="0" indent="0" algn="l" rtl="0">
              <a:lnSpc>
                <a:spcPct val="115000"/>
              </a:lnSpc>
              <a:spcBef>
                <a:spcPts val="0"/>
              </a:spcBef>
              <a:spcAft>
                <a:spcPts val="0"/>
              </a:spcAft>
              <a:buSzPts val="2800"/>
              <a:buNone/>
            </a:pPr>
            <a:r>
              <a:rPr lang="es-ES" sz="2800" dirty="0">
                <a:solidFill>
                  <a:srgbClr val="000000"/>
                </a:solidFill>
                <a:latin typeface="Arial"/>
                <a:ea typeface="Arial"/>
                <a:cs typeface="Arial"/>
                <a:sym typeface="Arial"/>
              </a:rPr>
              <a:t>La regresión polinómica sigue siendo lineal, ya que es lineal respecto a los parámetros del modelo.</a:t>
            </a:r>
          </a:p>
          <a:p>
            <a:pPr marL="0" lvl="0" indent="0" algn="l" rtl="0">
              <a:lnSpc>
                <a:spcPct val="115000"/>
              </a:lnSpc>
              <a:spcBef>
                <a:spcPts val="0"/>
              </a:spcBef>
              <a:spcAft>
                <a:spcPts val="0"/>
              </a:spcAft>
              <a:buSzPts val="2800"/>
              <a:buNone/>
            </a:pPr>
            <a:endParaRPr lang="es-ES" sz="2800" dirty="0">
              <a:solidFill>
                <a:srgbClr val="000000"/>
              </a:solidFill>
              <a:latin typeface="Arial"/>
              <a:ea typeface="Arial"/>
              <a:cs typeface="Arial"/>
              <a:sym typeface="Arial"/>
            </a:endParaRPr>
          </a:p>
          <a:p>
            <a:pPr marL="0" lvl="0" indent="0" algn="l" rtl="0">
              <a:lnSpc>
                <a:spcPct val="115000"/>
              </a:lnSpc>
              <a:spcBef>
                <a:spcPts val="0"/>
              </a:spcBef>
              <a:spcAft>
                <a:spcPts val="0"/>
              </a:spcAft>
              <a:buSzPts val="2800"/>
              <a:buNone/>
            </a:pPr>
            <a:r>
              <a:rPr lang="es-ES" sz="2800" dirty="0">
                <a:solidFill>
                  <a:srgbClr val="000000"/>
                </a:solidFill>
                <a:latin typeface="Arial"/>
                <a:ea typeface="Arial"/>
                <a:cs typeface="Arial"/>
                <a:sym typeface="Arial"/>
              </a:rPr>
              <a:t>En general, podemos modelar el valor esperado de Y con un polinomio de n-</a:t>
            </a:r>
            <a:r>
              <a:rPr lang="es-ES" sz="2800" dirty="0" err="1">
                <a:solidFill>
                  <a:srgbClr val="000000"/>
                </a:solidFill>
                <a:latin typeface="Arial"/>
                <a:ea typeface="Arial"/>
                <a:cs typeface="Arial"/>
                <a:sym typeface="Arial"/>
              </a:rPr>
              <a:t>ésimo</a:t>
            </a:r>
            <a:r>
              <a:rPr lang="es-ES" sz="2800" dirty="0">
                <a:solidFill>
                  <a:srgbClr val="000000"/>
                </a:solidFill>
                <a:latin typeface="Arial"/>
                <a:ea typeface="Arial"/>
                <a:cs typeface="Arial"/>
                <a:sym typeface="Arial"/>
              </a:rPr>
              <a:t> grado, produciendo el modelo de regresión polinómica general (ver fórmula).</a:t>
            </a:r>
          </a:p>
          <a:p>
            <a:pPr marL="0" lvl="0" indent="0" algn="l" rtl="0">
              <a:lnSpc>
                <a:spcPct val="115000"/>
              </a:lnSpc>
              <a:spcBef>
                <a:spcPts val="0"/>
              </a:spcBef>
              <a:spcAft>
                <a:spcPts val="0"/>
              </a:spcAft>
              <a:buSzPts val="2800"/>
              <a:buNone/>
            </a:pPr>
            <a:endParaRPr lang="es-ES" sz="2800" dirty="0">
              <a:solidFill>
                <a:srgbClr val="000000"/>
              </a:solidFill>
              <a:latin typeface="Arial"/>
              <a:ea typeface="Arial"/>
              <a:cs typeface="Arial"/>
              <a:sym typeface="Arial"/>
            </a:endParaRPr>
          </a:p>
          <a:p>
            <a:pPr marL="46355" marR="5080" algn="just">
              <a:lnSpc>
                <a:spcPct val="101499"/>
              </a:lnSpc>
              <a:spcBef>
                <a:spcPts val="345"/>
              </a:spcBef>
            </a:pPr>
            <a:endParaRPr lang="es-ES" sz="2800" dirty="0">
              <a:solidFill>
                <a:srgbClr val="000000"/>
              </a:solidFill>
              <a:latin typeface="Source Sans Pro"/>
            </a:endParaRPr>
          </a:p>
          <a:p>
            <a:pPr marL="46355" marR="5080" algn="just">
              <a:lnSpc>
                <a:spcPct val="101499"/>
              </a:lnSpc>
              <a:spcBef>
                <a:spcPts val="345"/>
              </a:spcBef>
            </a:pPr>
            <a:endParaRPr lang="es-ES" sz="2800" dirty="0">
              <a:solidFill>
                <a:srgbClr val="000000"/>
              </a:solidFill>
              <a:latin typeface="Source Sans Pro"/>
            </a:endParaRPr>
          </a:p>
          <a:p>
            <a:pPr marL="46355" marR="5080" algn="just" rtl="0">
              <a:lnSpc>
                <a:spcPct val="101499"/>
              </a:lnSpc>
              <a:spcBef>
                <a:spcPts val="345"/>
              </a:spcBef>
            </a:pPr>
            <a:r>
              <a:rPr lang="es-ES" sz="2800" dirty="0">
                <a:solidFill>
                  <a:srgbClr val="000000"/>
                </a:solidFill>
                <a:latin typeface="Arial"/>
                <a:ea typeface="Arial"/>
                <a:cs typeface="Arial"/>
                <a:sym typeface="Arial"/>
              </a:rPr>
              <a:t>Los parámetros se encuentran minimizando la suma del cuadrado de los residuos al igual que antes.</a:t>
            </a:r>
            <a:endParaRPr lang="es-ES" sz="2800" b="0" kern="0" dirty="0">
              <a:solidFill>
                <a:srgbClr val="000000"/>
              </a:solidFill>
              <a:latin typeface="Source Sans Pro"/>
            </a:endParaRPr>
          </a:p>
          <a:p>
            <a:pPr marL="46355" marR="5080" algn="just">
              <a:lnSpc>
                <a:spcPct val="101499"/>
              </a:lnSpc>
              <a:spcBef>
                <a:spcPts val="345"/>
              </a:spcBef>
            </a:pPr>
            <a:endParaRPr lang="es-CL" sz="2800" dirty="0">
              <a:solidFill>
                <a:srgbClr val="000000"/>
              </a:solidFill>
              <a:latin typeface="Source Sans Pro"/>
            </a:endParaRPr>
          </a:p>
          <a:p>
            <a:endParaRPr lang="es-CL" dirty="0"/>
          </a:p>
        </p:txBody>
      </p:sp>
      <p:pic>
        <p:nvPicPr>
          <p:cNvPr id="10" name="Imagen 9">
            <a:extLst>
              <a:ext uri="{FF2B5EF4-FFF2-40B4-BE49-F238E27FC236}">
                <a16:creationId xmlns:a16="http://schemas.microsoft.com/office/drawing/2014/main" id="{54B03BCB-29C3-4B32-8CF0-2E03A6966007}"/>
              </a:ext>
            </a:extLst>
          </p:cNvPr>
          <p:cNvPicPr>
            <a:picLocks noChangeAspect="1"/>
          </p:cNvPicPr>
          <p:nvPr/>
        </p:nvPicPr>
        <p:blipFill>
          <a:blip r:embed="rId2"/>
          <a:stretch>
            <a:fillRect/>
          </a:stretch>
        </p:blipFill>
        <p:spPr>
          <a:xfrm>
            <a:off x="12566650" y="3597275"/>
            <a:ext cx="6567050" cy="533400"/>
          </a:xfrm>
          <a:prstGeom prst="rect">
            <a:avLst/>
          </a:prstGeom>
        </p:spPr>
      </p:pic>
      <p:pic>
        <p:nvPicPr>
          <p:cNvPr id="11" name="Imagen 10">
            <a:extLst>
              <a:ext uri="{FF2B5EF4-FFF2-40B4-BE49-F238E27FC236}">
                <a16:creationId xmlns:a16="http://schemas.microsoft.com/office/drawing/2014/main" id="{6787F681-A459-4AE0-3EB2-907994E42715}"/>
              </a:ext>
            </a:extLst>
          </p:cNvPr>
          <p:cNvPicPr>
            <a:picLocks noChangeAspect="1"/>
          </p:cNvPicPr>
          <p:nvPr/>
        </p:nvPicPr>
        <p:blipFill>
          <a:blip r:embed="rId3"/>
          <a:stretch>
            <a:fillRect/>
          </a:stretch>
        </p:blipFill>
        <p:spPr>
          <a:xfrm>
            <a:off x="13785850" y="6244524"/>
            <a:ext cx="4520423" cy="978368"/>
          </a:xfrm>
          <a:prstGeom prst="rect">
            <a:avLst/>
          </a:prstGeom>
        </p:spPr>
      </p:pic>
    </p:spTree>
    <p:extLst>
      <p:ext uri="{BB962C8B-B14F-4D97-AF65-F5344CB8AC3E}">
        <p14:creationId xmlns:p14="http://schemas.microsoft.com/office/powerpoint/2010/main" val="71739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REGRESIÓN POLINOMIAL</a:t>
            </a:r>
          </a:p>
        </p:txBody>
      </p:sp>
      <p:sp>
        <p:nvSpPr>
          <p:cNvPr id="3" name="CuadroTexto 2">
            <a:extLst>
              <a:ext uri="{FF2B5EF4-FFF2-40B4-BE49-F238E27FC236}">
                <a16:creationId xmlns:a16="http://schemas.microsoft.com/office/drawing/2014/main" id="{ABC59FFF-93E9-222A-EE5C-8B600A242252}"/>
              </a:ext>
            </a:extLst>
          </p:cNvPr>
          <p:cNvSpPr txBox="1"/>
          <p:nvPr/>
        </p:nvSpPr>
        <p:spPr>
          <a:xfrm>
            <a:off x="2432050" y="1997075"/>
            <a:ext cx="9323532" cy="1834028"/>
          </a:xfrm>
          <a:prstGeom prst="rect">
            <a:avLst/>
          </a:prstGeom>
          <a:noFill/>
        </p:spPr>
        <p:txBody>
          <a:bodyPr wrap="square" rtlCol="0">
            <a:spAutoFit/>
          </a:bodyPr>
          <a:lstStyle/>
          <a:p>
            <a:pPr marL="0" lvl="0" indent="0" algn="l" rtl="0">
              <a:lnSpc>
                <a:spcPct val="115000"/>
              </a:lnSpc>
              <a:spcBef>
                <a:spcPts val="0"/>
              </a:spcBef>
              <a:spcAft>
                <a:spcPts val="0"/>
              </a:spcAft>
              <a:buSzPts val="2800"/>
              <a:buNone/>
            </a:pPr>
            <a:endParaRPr lang="es-ES" sz="2800" dirty="0">
              <a:solidFill>
                <a:srgbClr val="000000"/>
              </a:solidFill>
              <a:latin typeface="Arial"/>
              <a:ea typeface="Arial"/>
              <a:cs typeface="Arial"/>
              <a:sym typeface="Arial"/>
            </a:endParaRPr>
          </a:p>
          <a:p>
            <a:pPr marL="0" lvl="0" indent="0" algn="l" rtl="0">
              <a:lnSpc>
                <a:spcPct val="115000"/>
              </a:lnSpc>
              <a:spcBef>
                <a:spcPts val="0"/>
              </a:spcBef>
              <a:spcAft>
                <a:spcPts val="0"/>
              </a:spcAft>
              <a:buSzPts val="2800"/>
              <a:buNone/>
            </a:pPr>
            <a:r>
              <a:rPr lang="es-ES" sz="2800" dirty="0">
                <a:solidFill>
                  <a:srgbClr val="000000"/>
                </a:solidFill>
                <a:latin typeface="Arial"/>
                <a:ea typeface="Arial"/>
                <a:cs typeface="Arial"/>
                <a:sym typeface="Arial"/>
              </a:rPr>
              <a:t>Esta idea puede ser generalizada de la siguiente manera:</a:t>
            </a:r>
            <a:endParaRPr lang="es-ES" sz="2800" b="0" kern="0" dirty="0">
              <a:solidFill>
                <a:srgbClr val="000000"/>
              </a:solidFill>
              <a:latin typeface="Source Sans Pro"/>
            </a:endParaRPr>
          </a:p>
          <a:p>
            <a:pPr marL="46355" marR="5080" algn="just">
              <a:lnSpc>
                <a:spcPct val="101499"/>
              </a:lnSpc>
              <a:spcBef>
                <a:spcPts val="345"/>
              </a:spcBef>
            </a:pPr>
            <a:endParaRPr lang="es-CL" sz="2800" dirty="0">
              <a:solidFill>
                <a:srgbClr val="000000"/>
              </a:solidFill>
              <a:latin typeface="Source Sans Pro"/>
            </a:endParaRPr>
          </a:p>
          <a:p>
            <a:endParaRPr lang="es-CL" dirty="0"/>
          </a:p>
        </p:txBody>
      </p:sp>
      <p:pic>
        <p:nvPicPr>
          <p:cNvPr id="4" name="Imagen 3">
            <a:extLst>
              <a:ext uri="{FF2B5EF4-FFF2-40B4-BE49-F238E27FC236}">
                <a16:creationId xmlns:a16="http://schemas.microsoft.com/office/drawing/2014/main" id="{A569421B-4246-4166-BE5A-ACD97F37090B}"/>
              </a:ext>
            </a:extLst>
          </p:cNvPr>
          <p:cNvPicPr>
            <a:picLocks noChangeAspect="1"/>
          </p:cNvPicPr>
          <p:nvPr/>
        </p:nvPicPr>
        <p:blipFill>
          <a:blip r:embed="rId2"/>
          <a:stretch>
            <a:fillRect/>
          </a:stretch>
        </p:blipFill>
        <p:spPr>
          <a:xfrm>
            <a:off x="11118850" y="3645159"/>
            <a:ext cx="7431668" cy="371888"/>
          </a:xfrm>
          <a:prstGeom prst="rect">
            <a:avLst/>
          </a:prstGeom>
        </p:spPr>
      </p:pic>
      <p:sp>
        <p:nvSpPr>
          <p:cNvPr id="5" name="Google Shape;212;ge4cee27dc4_0_28">
            <a:extLst>
              <a:ext uri="{FF2B5EF4-FFF2-40B4-BE49-F238E27FC236}">
                <a16:creationId xmlns:a16="http://schemas.microsoft.com/office/drawing/2014/main" id="{EBA5337A-7C53-14A3-DBF7-393676EB692E}"/>
              </a:ext>
            </a:extLst>
          </p:cNvPr>
          <p:cNvSpPr txBox="1"/>
          <p:nvPr/>
        </p:nvSpPr>
        <p:spPr>
          <a:xfrm>
            <a:off x="13023850" y="5045075"/>
            <a:ext cx="3801000" cy="9234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Las </a:t>
            </a:r>
            <a:r>
              <a:rPr lang="en-US" sz="1600" b="0" i="0" u="none" strike="noStrike" cap="none" dirty="0" err="1">
                <a:solidFill>
                  <a:srgbClr val="000000"/>
                </a:solidFill>
                <a:latin typeface="Arial"/>
                <a:ea typeface="Arial"/>
                <a:cs typeface="Arial"/>
                <a:sym typeface="Arial"/>
              </a:rPr>
              <a:t>funciones</a:t>
            </a:r>
            <a:r>
              <a:rPr lang="en-US" sz="1600" b="0" i="0" u="none" strike="noStrike" cap="none" dirty="0">
                <a:solidFill>
                  <a:srgbClr val="000000"/>
                </a:solidFill>
                <a:latin typeface="Arial"/>
                <a:ea typeface="Arial"/>
                <a:cs typeface="Arial"/>
                <a:sym typeface="Arial"/>
              </a:rPr>
              <a:t> </a:t>
            </a:r>
            <a:r>
              <a:rPr lang="en-US" sz="1600" b="0" i="0" u="none" strike="noStrike" cap="none" dirty="0" err="1">
                <a:solidFill>
                  <a:srgbClr val="000000"/>
                </a:solidFill>
                <a:latin typeface="Arial"/>
                <a:ea typeface="Arial"/>
                <a:cs typeface="Arial"/>
                <a:sym typeface="Arial"/>
              </a:rPr>
              <a:t>pueden</a:t>
            </a:r>
            <a:r>
              <a:rPr lang="en-US" sz="1600" b="0" i="0" u="none" strike="noStrike" cap="none" dirty="0">
                <a:solidFill>
                  <a:srgbClr val="000000"/>
                </a:solidFill>
                <a:latin typeface="Arial"/>
                <a:ea typeface="Arial"/>
                <a:cs typeface="Arial"/>
                <a:sym typeface="Arial"/>
              </a:rPr>
              <a:t> ser </a:t>
            </a:r>
            <a:r>
              <a:rPr lang="en-US" sz="1600" b="0" i="0" u="none" strike="noStrike" cap="none" dirty="0" err="1">
                <a:solidFill>
                  <a:srgbClr val="000000"/>
                </a:solidFill>
                <a:latin typeface="Arial"/>
                <a:ea typeface="Arial"/>
                <a:cs typeface="Arial"/>
                <a:sym typeface="Arial"/>
              </a:rPr>
              <a:t>exponenciales</a:t>
            </a:r>
            <a:r>
              <a:rPr lang="en-US" sz="1600" b="0" i="0" u="none" strike="noStrike" cap="none" dirty="0">
                <a:solidFill>
                  <a:srgbClr val="000000"/>
                </a:solidFill>
                <a:latin typeface="Arial"/>
                <a:ea typeface="Arial"/>
                <a:cs typeface="Arial"/>
                <a:sym typeface="Arial"/>
              </a:rPr>
              <a:t>, </a:t>
            </a:r>
            <a:r>
              <a:rPr lang="en-US" sz="1600" b="0" i="0" u="none" strike="noStrike" cap="none" dirty="0" err="1">
                <a:solidFill>
                  <a:srgbClr val="000000"/>
                </a:solidFill>
                <a:latin typeface="Arial"/>
                <a:ea typeface="Arial"/>
                <a:cs typeface="Arial"/>
                <a:sym typeface="Arial"/>
              </a:rPr>
              <a:t>senos</a:t>
            </a:r>
            <a:r>
              <a:rPr lang="en-US" sz="1600" b="0" i="0" u="none" strike="noStrike" cap="none" dirty="0">
                <a:solidFill>
                  <a:srgbClr val="000000"/>
                </a:solidFill>
                <a:latin typeface="Arial"/>
                <a:ea typeface="Arial"/>
                <a:cs typeface="Arial"/>
                <a:sym typeface="Arial"/>
              </a:rPr>
              <a:t>, </a:t>
            </a:r>
            <a:r>
              <a:rPr lang="en-US" sz="1600" b="0" i="0" u="none" strike="noStrike" cap="none" dirty="0" err="1">
                <a:solidFill>
                  <a:srgbClr val="000000"/>
                </a:solidFill>
                <a:latin typeface="Arial"/>
                <a:ea typeface="Arial"/>
                <a:cs typeface="Arial"/>
                <a:sym typeface="Arial"/>
              </a:rPr>
              <a:t>cosenos</a:t>
            </a:r>
            <a:r>
              <a:rPr lang="en-US" sz="1600" b="0" i="0" u="none" strike="noStrike" cap="none" dirty="0">
                <a:solidFill>
                  <a:srgbClr val="000000"/>
                </a:solidFill>
                <a:latin typeface="Arial"/>
                <a:ea typeface="Arial"/>
                <a:cs typeface="Arial"/>
                <a:sym typeface="Arial"/>
              </a:rPr>
              <a:t>, etc. (sin </a:t>
            </a:r>
            <a:r>
              <a:rPr lang="en-US" sz="1600" b="0" i="0" u="none" strike="noStrike" cap="none" dirty="0" err="1">
                <a:solidFill>
                  <a:srgbClr val="000000"/>
                </a:solidFill>
                <a:latin typeface="Arial"/>
                <a:ea typeface="Arial"/>
                <a:cs typeface="Arial"/>
                <a:sym typeface="Arial"/>
              </a:rPr>
              <a:t>parámetros</a:t>
            </a:r>
            <a:r>
              <a:rPr lang="en-US" sz="1600" b="0" i="0" u="none" strike="noStrike" cap="none" dirty="0">
                <a:solidFill>
                  <a:srgbClr val="000000"/>
                </a:solidFill>
                <a:latin typeface="Arial"/>
                <a:ea typeface="Arial"/>
                <a:cs typeface="Arial"/>
                <a:sym typeface="Arial"/>
              </a:rPr>
              <a:t>).</a:t>
            </a:r>
            <a:endParaRPr sz="1600" b="0" i="0" u="none" strike="noStrike" cap="none" dirty="0">
              <a:solidFill>
                <a:srgbClr val="000000"/>
              </a:solidFill>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7CE22543-37DC-971B-536D-AEDF64979EEC}"/>
              </a:ext>
            </a:extLst>
          </p:cNvPr>
          <p:cNvCxnSpPr>
            <a:stCxn id="5" idx="0"/>
          </p:cNvCxnSpPr>
          <p:nvPr/>
        </p:nvCxnSpPr>
        <p:spPr>
          <a:xfrm flipV="1">
            <a:off x="14924350" y="4130675"/>
            <a:ext cx="0" cy="914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8" name="Imagen 7">
            <a:extLst>
              <a:ext uri="{FF2B5EF4-FFF2-40B4-BE49-F238E27FC236}">
                <a16:creationId xmlns:a16="http://schemas.microsoft.com/office/drawing/2014/main" id="{3B5418B2-9F3B-905F-492C-4B7C6FFECCE1}"/>
              </a:ext>
            </a:extLst>
          </p:cNvPr>
          <p:cNvPicPr>
            <a:picLocks noChangeAspect="1"/>
          </p:cNvPicPr>
          <p:nvPr/>
        </p:nvPicPr>
        <p:blipFill>
          <a:blip r:embed="rId3"/>
          <a:stretch>
            <a:fillRect/>
          </a:stretch>
        </p:blipFill>
        <p:spPr>
          <a:xfrm>
            <a:off x="3575050" y="4403180"/>
            <a:ext cx="6934200" cy="4746170"/>
          </a:xfrm>
          <a:prstGeom prst="rect">
            <a:avLst/>
          </a:prstGeom>
        </p:spPr>
      </p:pic>
    </p:spTree>
    <p:extLst>
      <p:ext uri="{BB962C8B-B14F-4D97-AF65-F5344CB8AC3E}">
        <p14:creationId xmlns:p14="http://schemas.microsoft.com/office/powerpoint/2010/main" val="236048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REGRESIÓN POLINOMIAL</a:t>
            </a:r>
          </a:p>
        </p:txBody>
      </p:sp>
      <p:sp>
        <p:nvSpPr>
          <p:cNvPr id="3" name="CuadroTexto 2">
            <a:extLst>
              <a:ext uri="{FF2B5EF4-FFF2-40B4-BE49-F238E27FC236}">
                <a16:creationId xmlns:a16="http://schemas.microsoft.com/office/drawing/2014/main" id="{ABC59FFF-93E9-222A-EE5C-8B600A242252}"/>
              </a:ext>
            </a:extLst>
          </p:cNvPr>
          <p:cNvSpPr txBox="1"/>
          <p:nvPr/>
        </p:nvSpPr>
        <p:spPr>
          <a:xfrm>
            <a:off x="2432050" y="2040549"/>
            <a:ext cx="9323532" cy="3557577"/>
          </a:xfrm>
          <a:prstGeom prst="rect">
            <a:avLst/>
          </a:prstGeom>
          <a:noFill/>
        </p:spPr>
        <p:txBody>
          <a:bodyPr wrap="square" rtlCol="0">
            <a:spAutoFit/>
          </a:bodyPr>
          <a:lstStyle/>
          <a:p>
            <a:pPr marL="0" lvl="0" indent="0" algn="l" rtl="0">
              <a:lnSpc>
                <a:spcPct val="115000"/>
              </a:lnSpc>
              <a:spcBef>
                <a:spcPts val="0"/>
              </a:spcBef>
              <a:spcAft>
                <a:spcPts val="0"/>
              </a:spcAft>
              <a:buSzPts val="2800"/>
              <a:buNone/>
            </a:pPr>
            <a:endParaRPr lang="es-ES" sz="2800" dirty="0">
              <a:solidFill>
                <a:srgbClr val="000000"/>
              </a:solidFill>
              <a:latin typeface="Arial"/>
              <a:ea typeface="Arial"/>
              <a:cs typeface="Arial"/>
              <a:sym typeface="Arial"/>
            </a:endParaRPr>
          </a:p>
          <a:p>
            <a:pPr marL="0" lvl="0" indent="0" algn="l" rtl="0">
              <a:lnSpc>
                <a:spcPct val="115000"/>
              </a:lnSpc>
              <a:spcBef>
                <a:spcPts val="0"/>
              </a:spcBef>
              <a:spcAft>
                <a:spcPts val="0"/>
              </a:spcAft>
              <a:buSzPts val="2800"/>
              <a:buNone/>
            </a:pPr>
            <a:r>
              <a:rPr lang="es-ES" sz="2800" b="1" dirty="0">
                <a:solidFill>
                  <a:srgbClr val="000000"/>
                </a:solidFill>
                <a:latin typeface="Arial"/>
                <a:ea typeface="Arial"/>
                <a:cs typeface="Arial"/>
                <a:sym typeface="Arial"/>
              </a:rPr>
              <a:t>Modelo de Ejemplo: </a:t>
            </a:r>
            <a:endParaRPr lang="es-ES" sz="2800" b="1" kern="0" dirty="0">
              <a:solidFill>
                <a:srgbClr val="000000"/>
              </a:solidFill>
              <a:latin typeface="Source Sans Pro"/>
            </a:endParaRPr>
          </a:p>
          <a:p>
            <a:pPr marL="46355" marR="5080" algn="just">
              <a:lnSpc>
                <a:spcPct val="101499"/>
              </a:lnSpc>
              <a:spcBef>
                <a:spcPts val="345"/>
              </a:spcBef>
            </a:pPr>
            <a:endParaRPr lang="es-CL" sz="2800" dirty="0">
              <a:solidFill>
                <a:srgbClr val="000000"/>
              </a:solidFill>
              <a:latin typeface="Source Sans Pro"/>
            </a:endParaRPr>
          </a:p>
          <a:p>
            <a:pPr algn="just" rtl="0"/>
            <a:r>
              <a:rPr lang="es-ES" sz="2800" dirty="0">
                <a:solidFill>
                  <a:srgbClr val="000000"/>
                </a:solidFill>
                <a:latin typeface="Arial"/>
                <a:ea typeface="Arial"/>
                <a:cs typeface="Arial"/>
                <a:sym typeface="Arial"/>
              </a:rPr>
              <a:t>Inspeccionando un poco los datos, se propone un polinomio de grado 3 (viendo por ejemplo que los datos presentan un mínimo y máximo, o un único punto de inflexión).</a:t>
            </a:r>
            <a:endParaRPr lang="es-ES" sz="2800" dirty="0"/>
          </a:p>
          <a:p>
            <a:endParaRPr lang="es-CL" dirty="0"/>
          </a:p>
        </p:txBody>
      </p:sp>
      <p:cxnSp>
        <p:nvCxnSpPr>
          <p:cNvPr id="7" name="Conector recto de flecha 6">
            <a:extLst>
              <a:ext uri="{FF2B5EF4-FFF2-40B4-BE49-F238E27FC236}">
                <a16:creationId xmlns:a16="http://schemas.microsoft.com/office/drawing/2014/main" id="{7CE22543-37DC-971B-536D-AEDF64979EEC}"/>
              </a:ext>
            </a:extLst>
          </p:cNvPr>
          <p:cNvCxnSpPr>
            <a:cxnSpLocks/>
          </p:cNvCxnSpPr>
          <p:nvPr/>
        </p:nvCxnSpPr>
        <p:spPr>
          <a:xfrm>
            <a:off x="15309850" y="3978275"/>
            <a:ext cx="533400" cy="1066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6" name="Google Shape;221;ge4cee27dc4_0_33" descr="&lt;math xmlns=&quot;http://www.w3.org/1998/Math/MathML&quot;&gt;&lt;mi&gt;y&lt;/mi&gt;&lt;mo&gt;&amp;#xA0;&lt;/mo&gt;&lt;mo&gt;~&lt;/mo&gt;&lt;msub&gt;&lt;mi&gt;&amp;#x3B2;&lt;/mi&gt;&lt;mn&gt;0&lt;/mn&gt;&lt;/msub&gt;&lt;mo&gt;&amp;#xA0;&lt;/mo&gt;&lt;mo&gt;+&lt;/mo&gt;&lt;msub&gt;&lt;mi&gt;&amp;#x3B2;&lt;/mi&gt;&lt;mn&gt;1&lt;/mn&gt;&lt;/msub&gt;&lt;mi&gt;x&lt;/mi&gt;&lt;mo&gt;&amp;#xA0;&lt;/mo&gt;&lt;mo&gt;+&lt;/mo&gt;&lt;msub&gt;&lt;mi&gt;&amp;#x3B2;&lt;/mi&gt;&lt;mn&gt;2&lt;/mn&gt;&lt;/msub&gt;&lt;msup&gt;&lt;mi&gt;x&lt;/mi&gt;&lt;mn&gt;2&lt;/mn&gt;&lt;/msup&gt;&lt;mo&gt;&amp;#xA0;&lt;/mo&gt;&lt;mo&gt;+&lt;/mo&gt;&lt;msub&gt;&lt;mi&gt;&amp;#x3B2;&lt;/mi&gt;&lt;mn&gt;3&lt;/mn&gt;&lt;/msub&gt;&lt;msup&gt;&lt;mi&gt;x&lt;/mi&gt;&lt;mn&gt;3&lt;/mn&gt;&lt;/msup&gt;&lt;/math&gt;" title="y space tilde beta subscript 0 space plus beta subscript 1 x space plus beta subscript 2 x squared space plus beta subscript 3 x cubed">
            <a:extLst>
              <a:ext uri="{FF2B5EF4-FFF2-40B4-BE49-F238E27FC236}">
                <a16:creationId xmlns:a16="http://schemas.microsoft.com/office/drawing/2014/main" id="{F641133A-F495-0012-C83A-E72867C6CD87}"/>
              </a:ext>
            </a:extLst>
          </p:cNvPr>
          <p:cNvPicPr preferRelativeResize="0"/>
          <p:nvPr/>
        </p:nvPicPr>
        <p:blipFill rotWithShape="1">
          <a:blip r:embed="rId2">
            <a:alphaModFix/>
          </a:blip>
          <a:srcRect/>
          <a:stretch/>
        </p:blipFill>
        <p:spPr>
          <a:xfrm>
            <a:off x="13252455" y="3444875"/>
            <a:ext cx="4419595" cy="533400"/>
          </a:xfrm>
          <a:prstGeom prst="rect">
            <a:avLst/>
          </a:prstGeom>
          <a:noFill/>
          <a:ln>
            <a:noFill/>
          </a:ln>
        </p:spPr>
      </p:pic>
      <p:pic>
        <p:nvPicPr>
          <p:cNvPr id="12" name="Imagen 11">
            <a:extLst>
              <a:ext uri="{FF2B5EF4-FFF2-40B4-BE49-F238E27FC236}">
                <a16:creationId xmlns:a16="http://schemas.microsoft.com/office/drawing/2014/main" id="{8945A95C-DE37-DDCE-54D0-8C44FF48B010}"/>
              </a:ext>
            </a:extLst>
          </p:cNvPr>
          <p:cNvPicPr>
            <a:picLocks noChangeAspect="1"/>
          </p:cNvPicPr>
          <p:nvPr/>
        </p:nvPicPr>
        <p:blipFill>
          <a:blip r:embed="rId3"/>
          <a:stretch>
            <a:fillRect/>
          </a:stretch>
        </p:blipFill>
        <p:spPr>
          <a:xfrm>
            <a:off x="15283835" y="5197475"/>
            <a:ext cx="2083415" cy="2991325"/>
          </a:xfrm>
          <a:prstGeom prst="rect">
            <a:avLst/>
          </a:prstGeom>
        </p:spPr>
      </p:pic>
      <p:pic>
        <p:nvPicPr>
          <p:cNvPr id="13" name="Imagen 12">
            <a:extLst>
              <a:ext uri="{FF2B5EF4-FFF2-40B4-BE49-F238E27FC236}">
                <a16:creationId xmlns:a16="http://schemas.microsoft.com/office/drawing/2014/main" id="{E394B923-FDD7-2F5B-7B8F-2283733F0F7E}"/>
              </a:ext>
            </a:extLst>
          </p:cNvPr>
          <p:cNvPicPr>
            <a:picLocks noChangeAspect="1"/>
          </p:cNvPicPr>
          <p:nvPr/>
        </p:nvPicPr>
        <p:blipFill>
          <a:blip r:embed="rId4"/>
          <a:stretch>
            <a:fillRect/>
          </a:stretch>
        </p:blipFill>
        <p:spPr>
          <a:xfrm>
            <a:off x="3661436" y="5749223"/>
            <a:ext cx="6553200" cy="4770016"/>
          </a:xfrm>
          <a:prstGeom prst="rect">
            <a:avLst/>
          </a:prstGeom>
        </p:spPr>
      </p:pic>
    </p:spTree>
    <p:extLst>
      <p:ext uri="{BB962C8B-B14F-4D97-AF65-F5344CB8AC3E}">
        <p14:creationId xmlns:p14="http://schemas.microsoft.com/office/powerpoint/2010/main" val="353310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REGRESIÓN POLINOMIAL</a:t>
            </a:r>
          </a:p>
        </p:txBody>
      </p:sp>
      <p:sp>
        <p:nvSpPr>
          <p:cNvPr id="3" name="CuadroTexto 2">
            <a:extLst>
              <a:ext uri="{FF2B5EF4-FFF2-40B4-BE49-F238E27FC236}">
                <a16:creationId xmlns:a16="http://schemas.microsoft.com/office/drawing/2014/main" id="{ABC59FFF-93E9-222A-EE5C-8B600A242252}"/>
              </a:ext>
            </a:extLst>
          </p:cNvPr>
          <p:cNvSpPr txBox="1"/>
          <p:nvPr/>
        </p:nvSpPr>
        <p:spPr>
          <a:xfrm>
            <a:off x="2508250" y="1952007"/>
            <a:ext cx="9323532" cy="4062651"/>
          </a:xfrm>
          <a:prstGeom prst="rect">
            <a:avLst/>
          </a:prstGeom>
          <a:noFill/>
        </p:spPr>
        <p:txBody>
          <a:bodyPr wrap="square" rtlCol="0">
            <a:spAutoFit/>
          </a:bodyPr>
          <a:lstStyle/>
          <a:p>
            <a:pPr algn="l" rtl="0"/>
            <a:r>
              <a:rPr lang="es-ES" sz="2000" dirty="0">
                <a:solidFill>
                  <a:srgbClr val="000000"/>
                </a:solidFill>
                <a:latin typeface="Arial"/>
                <a:ea typeface="Arial"/>
                <a:cs typeface="Arial"/>
                <a:sym typeface="Arial"/>
              </a:rPr>
              <a:t>Pero, </a:t>
            </a:r>
          </a:p>
          <a:p>
            <a:pPr algn="l" rtl="0"/>
            <a:endParaRPr lang="es-ES" sz="2000" dirty="0">
              <a:solidFill>
                <a:srgbClr val="000000"/>
              </a:solidFill>
              <a:latin typeface="Arial"/>
              <a:ea typeface="Arial"/>
              <a:cs typeface="Arial"/>
              <a:sym typeface="Arial"/>
            </a:endParaRPr>
          </a:p>
          <a:p>
            <a:pPr algn="l" rtl="0"/>
            <a:r>
              <a:rPr lang="es-ES" sz="2000" dirty="0">
                <a:solidFill>
                  <a:srgbClr val="000000"/>
                </a:solidFill>
                <a:latin typeface="Arial"/>
                <a:ea typeface="Arial"/>
                <a:cs typeface="Arial"/>
                <a:sym typeface="Arial"/>
              </a:rPr>
              <a:t>¿Cómo elegimos el grado del polinomio?</a:t>
            </a:r>
          </a:p>
          <a:p>
            <a:pPr algn="l" rtl="0"/>
            <a:endParaRPr lang="es-ES" sz="2000" dirty="0">
              <a:solidFill>
                <a:srgbClr val="000000"/>
              </a:solidFill>
              <a:latin typeface="Arial"/>
              <a:cs typeface="Arial"/>
              <a:sym typeface="Arial"/>
            </a:endParaRPr>
          </a:p>
          <a:p>
            <a:pPr algn="l" rtl="0"/>
            <a:r>
              <a:rPr lang="es-ES" sz="2000" dirty="0">
                <a:solidFill>
                  <a:srgbClr val="000000"/>
                </a:solidFill>
                <a:latin typeface="Arial"/>
                <a:cs typeface="Arial"/>
                <a:sym typeface="Arial"/>
              </a:rPr>
              <a:t>¿Qué pasa si probamos con polinomios de grado </a:t>
            </a:r>
            <a:r>
              <a:rPr lang="es-ES" sz="2000" i="1" dirty="0">
                <a:solidFill>
                  <a:srgbClr val="000000"/>
                </a:solidFill>
                <a:latin typeface="Arial"/>
                <a:cs typeface="Arial"/>
                <a:sym typeface="Arial"/>
              </a:rPr>
              <a:t>m</a:t>
            </a:r>
            <a:r>
              <a:rPr lang="es-ES" sz="2000" dirty="0">
                <a:solidFill>
                  <a:srgbClr val="000000"/>
                </a:solidFill>
                <a:latin typeface="Arial"/>
                <a:cs typeface="Arial"/>
                <a:sym typeface="Arial"/>
              </a:rPr>
              <a:t> &lt; </a:t>
            </a:r>
            <a:r>
              <a:rPr lang="es-ES" sz="2000" i="1" dirty="0">
                <a:solidFill>
                  <a:srgbClr val="000000"/>
                </a:solidFill>
                <a:latin typeface="Arial"/>
                <a:cs typeface="Arial"/>
                <a:sym typeface="Arial"/>
              </a:rPr>
              <a:t>N</a:t>
            </a:r>
            <a:r>
              <a:rPr lang="es-ES" sz="2000" dirty="0">
                <a:solidFill>
                  <a:srgbClr val="000000"/>
                </a:solidFill>
                <a:latin typeface="Arial"/>
                <a:cs typeface="Arial"/>
                <a:sym typeface="Arial"/>
              </a:rPr>
              <a:t> cualquiera?</a:t>
            </a:r>
          </a:p>
          <a:p>
            <a:pPr algn="l" rtl="0"/>
            <a:endParaRPr lang="es-ES" sz="2000" dirty="0">
              <a:solidFill>
                <a:srgbClr val="000000"/>
              </a:solidFill>
              <a:latin typeface="Arial"/>
              <a:cs typeface="Arial"/>
              <a:sym typeface="Arial"/>
            </a:endParaRPr>
          </a:p>
          <a:p>
            <a:pPr algn="just" rtl="0"/>
            <a:r>
              <a:rPr lang="es-ES" sz="2000" dirty="0"/>
              <a:t>Agregar más funciones a nuestros datos aumenta la complejidad del modelo. </a:t>
            </a:r>
            <a:r>
              <a:rPr lang="es-ES" sz="2000" b="1" dirty="0"/>
              <a:t>Introducimos más variación</a:t>
            </a:r>
            <a:r>
              <a:rPr lang="es-ES" sz="2000" dirty="0"/>
              <a:t>, lo que significa </a:t>
            </a:r>
            <a:r>
              <a:rPr lang="es-ES" sz="2000" dirty="0">
                <a:latin typeface="+mj-lt"/>
              </a:rPr>
              <a:t>que</a:t>
            </a:r>
            <a:r>
              <a:rPr lang="es-ES" sz="2000" dirty="0"/>
              <a:t> los cambios en los datos de entrenamiento tendrían un mayor impacto en la función objetivo aprendida, pero nuestro modelo probablemente no lograría generalizar bien. </a:t>
            </a:r>
          </a:p>
          <a:p>
            <a:pPr algn="just" rtl="0"/>
            <a:endParaRPr lang="es-ES" sz="2000" dirty="0"/>
          </a:p>
          <a:p>
            <a:pPr algn="just" rtl="0"/>
            <a:r>
              <a:rPr lang="es-ES" sz="2000" dirty="0"/>
              <a:t>Este concepto se conoce como </a:t>
            </a:r>
            <a:r>
              <a:rPr lang="es-ES" sz="2000" b="1" dirty="0">
                <a:solidFill>
                  <a:srgbClr val="FF0000"/>
                </a:solidFill>
              </a:rPr>
              <a:t>sobreajuste</a:t>
            </a:r>
            <a:r>
              <a:rPr lang="es-ES" sz="2000" dirty="0"/>
              <a:t> (</a:t>
            </a:r>
            <a:r>
              <a:rPr lang="es-ES" sz="2000" dirty="0" err="1"/>
              <a:t>overfitting</a:t>
            </a:r>
            <a:r>
              <a:rPr lang="es-ES" sz="2000" dirty="0"/>
              <a:t>).</a:t>
            </a:r>
          </a:p>
          <a:p>
            <a:endParaRPr lang="es-CL" dirty="0"/>
          </a:p>
        </p:txBody>
      </p:sp>
      <p:pic>
        <p:nvPicPr>
          <p:cNvPr id="4" name="Imagen 3">
            <a:extLst>
              <a:ext uri="{FF2B5EF4-FFF2-40B4-BE49-F238E27FC236}">
                <a16:creationId xmlns:a16="http://schemas.microsoft.com/office/drawing/2014/main" id="{EB149700-0AE5-D777-0C6F-59DBEFF60705}"/>
              </a:ext>
            </a:extLst>
          </p:cNvPr>
          <p:cNvPicPr>
            <a:picLocks noChangeAspect="1"/>
          </p:cNvPicPr>
          <p:nvPr/>
        </p:nvPicPr>
        <p:blipFill>
          <a:blip r:embed="rId2"/>
          <a:stretch>
            <a:fillRect/>
          </a:stretch>
        </p:blipFill>
        <p:spPr>
          <a:xfrm>
            <a:off x="2813050" y="5903743"/>
            <a:ext cx="13252358" cy="3200400"/>
          </a:xfrm>
          <a:prstGeom prst="rect">
            <a:avLst/>
          </a:prstGeom>
        </p:spPr>
      </p:pic>
      <p:pic>
        <p:nvPicPr>
          <p:cNvPr id="5" name="Imagen 4">
            <a:extLst>
              <a:ext uri="{FF2B5EF4-FFF2-40B4-BE49-F238E27FC236}">
                <a16:creationId xmlns:a16="http://schemas.microsoft.com/office/drawing/2014/main" id="{A7CAEFE8-601F-B42B-DDA7-C4AC1BF7C58E}"/>
              </a:ext>
            </a:extLst>
          </p:cNvPr>
          <p:cNvPicPr>
            <a:picLocks noChangeAspect="1"/>
          </p:cNvPicPr>
          <p:nvPr/>
        </p:nvPicPr>
        <p:blipFill>
          <a:blip r:embed="rId3"/>
          <a:stretch>
            <a:fillRect/>
          </a:stretch>
        </p:blipFill>
        <p:spPr>
          <a:xfrm>
            <a:off x="4603750" y="9166613"/>
            <a:ext cx="10896600" cy="604379"/>
          </a:xfrm>
          <a:prstGeom prst="rect">
            <a:avLst/>
          </a:prstGeom>
        </p:spPr>
      </p:pic>
      <p:cxnSp>
        <p:nvCxnSpPr>
          <p:cNvPr id="9" name="Conector recto de flecha 8">
            <a:extLst>
              <a:ext uri="{FF2B5EF4-FFF2-40B4-BE49-F238E27FC236}">
                <a16:creationId xmlns:a16="http://schemas.microsoft.com/office/drawing/2014/main" id="{43BB35B6-19D8-A4A4-8CF3-05E8BCFF9F85}"/>
              </a:ext>
            </a:extLst>
          </p:cNvPr>
          <p:cNvCxnSpPr/>
          <p:nvPr/>
        </p:nvCxnSpPr>
        <p:spPr>
          <a:xfrm>
            <a:off x="7004050" y="9468803"/>
            <a:ext cx="5715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Google Shape;233;ge4cee27dc4_0_54">
            <a:extLst>
              <a:ext uri="{FF2B5EF4-FFF2-40B4-BE49-F238E27FC236}">
                <a16:creationId xmlns:a16="http://schemas.microsoft.com/office/drawing/2014/main" id="{ED3707CB-09BA-6740-71A0-B89191D48F5F}"/>
              </a:ext>
            </a:extLst>
          </p:cNvPr>
          <p:cNvSpPr txBox="1"/>
          <p:nvPr/>
        </p:nvSpPr>
        <p:spPr>
          <a:xfrm>
            <a:off x="9008500" y="9718916"/>
            <a:ext cx="2087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modelo </a:t>
            </a:r>
            <a:r>
              <a:rPr lang="en-US" sz="1400" b="0" i="0" u="none" strike="noStrike" cap="none" dirty="0" err="1">
                <a:solidFill>
                  <a:srgbClr val="000000"/>
                </a:solidFill>
                <a:latin typeface="Arial"/>
                <a:ea typeface="Arial"/>
                <a:cs typeface="Arial"/>
                <a:sym typeface="Arial"/>
              </a:rPr>
              <a:t>más</a:t>
            </a:r>
            <a:r>
              <a:rPr lang="en-US" sz="1400" b="0" i="0" u="none" strike="noStrike" cap="none" dirty="0">
                <a:solidFill>
                  <a:srgbClr val="000000"/>
                </a:solidFill>
                <a:latin typeface="Arial"/>
                <a:ea typeface="Arial"/>
                <a:cs typeface="Arial"/>
                <a:sym typeface="Arial"/>
              </a:rPr>
              <a:t> </a:t>
            </a:r>
            <a:r>
              <a:rPr lang="en-US" sz="1400" b="0" i="0" u="none" strike="noStrike" cap="none" dirty="0" err="1">
                <a:solidFill>
                  <a:srgbClr val="000000"/>
                </a:solidFill>
                <a:latin typeface="Arial"/>
                <a:ea typeface="Arial"/>
                <a:cs typeface="Arial"/>
                <a:sym typeface="Arial"/>
              </a:rPr>
              <a:t>complejo</a:t>
            </a:r>
            <a:endParaRPr sz="1400" b="0" i="0" u="none" strike="noStrike" cap="none" dirty="0">
              <a:solidFill>
                <a:srgbClr val="000000"/>
              </a:solidFill>
              <a:latin typeface="Arial"/>
              <a:ea typeface="Arial"/>
              <a:cs typeface="Arial"/>
              <a:sym typeface="Arial"/>
            </a:endParaRPr>
          </a:p>
        </p:txBody>
      </p:sp>
      <p:sp>
        <p:nvSpPr>
          <p:cNvPr id="11" name="CuadroTexto 10">
            <a:extLst>
              <a:ext uri="{FF2B5EF4-FFF2-40B4-BE49-F238E27FC236}">
                <a16:creationId xmlns:a16="http://schemas.microsoft.com/office/drawing/2014/main" id="{E2FBD0FC-58D2-3D83-5067-3FA882EE9159}"/>
              </a:ext>
            </a:extLst>
          </p:cNvPr>
          <p:cNvSpPr txBox="1"/>
          <p:nvPr/>
        </p:nvSpPr>
        <p:spPr>
          <a:xfrm>
            <a:off x="3879850" y="10369230"/>
            <a:ext cx="5030544" cy="261610"/>
          </a:xfrm>
          <a:prstGeom prst="rect">
            <a:avLst/>
          </a:prstGeom>
          <a:noFill/>
        </p:spPr>
        <p:txBody>
          <a:bodyPr wrap="none" rtlCol="0">
            <a:spAutoFit/>
          </a:bodyPr>
          <a:lstStyle/>
          <a:p>
            <a:r>
              <a:rPr lang="es-CL" sz="1100" dirty="0"/>
              <a:t>FUENTE: https://heartbeat.comet.ml/ridge-and-lasso-regression-f08cf3b3df46</a:t>
            </a:r>
          </a:p>
        </p:txBody>
      </p:sp>
    </p:spTree>
    <p:extLst>
      <p:ext uri="{BB962C8B-B14F-4D97-AF65-F5344CB8AC3E}">
        <p14:creationId xmlns:p14="http://schemas.microsoft.com/office/powerpoint/2010/main" val="97282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REGRESIÓN POLINOMIAL</a:t>
            </a:r>
          </a:p>
        </p:txBody>
      </p:sp>
      <p:sp>
        <p:nvSpPr>
          <p:cNvPr id="3" name="CuadroTexto 2">
            <a:extLst>
              <a:ext uri="{FF2B5EF4-FFF2-40B4-BE49-F238E27FC236}">
                <a16:creationId xmlns:a16="http://schemas.microsoft.com/office/drawing/2014/main" id="{ABC59FFF-93E9-222A-EE5C-8B600A242252}"/>
              </a:ext>
            </a:extLst>
          </p:cNvPr>
          <p:cNvSpPr txBox="1"/>
          <p:nvPr/>
        </p:nvSpPr>
        <p:spPr>
          <a:xfrm>
            <a:off x="2432050" y="1997075"/>
            <a:ext cx="9323532" cy="1081515"/>
          </a:xfrm>
          <a:prstGeom prst="rect">
            <a:avLst/>
          </a:prstGeom>
          <a:noFill/>
        </p:spPr>
        <p:txBody>
          <a:bodyPr wrap="square" rtlCol="0">
            <a:spAutoFit/>
          </a:bodyPr>
          <a:lstStyle/>
          <a:p>
            <a:pPr marL="46355" marR="5080" algn="just">
              <a:lnSpc>
                <a:spcPct val="101499"/>
              </a:lnSpc>
              <a:spcBef>
                <a:spcPts val="345"/>
              </a:spcBef>
            </a:pPr>
            <a:endParaRPr lang="es-CL" sz="2800" dirty="0">
              <a:solidFill>
                <a:srgbClr val="000000"/>
              </a:solidFill>
              <a:latin typeface="Source Sans Pro"/>
            </a:endParaRPr>
          </a:p>
          <a:p>
            <a:pPr algn="l" rtl="0"/>
            <a:r>
              <a:rPr lang="es-ES" sz="1800" dirty="0">
                <a:solidFill>
                  <a:srgbClr val="000000"/>
                </a:solidFill>
                <a:latin typeface="Arial"/>
                <a:ea typeface="Arial"/>
                <a:cs typeface="Arial"/>
                <a:sym typeface="Arial"/>
              </a:rPr>
              <a:t>Otras características del sobreajuste: </a:t>
            </a:r>
            <a:endParaRPr lang="es-ES" dirty="0"/>
          </a:p>
          <a:p>
            <a:endParaRPr lang="es-CL" dirty="0"/>
          </a:p>
        </p:txBody>
      </p:sp>
      <p:pic>
        <p:nvPicPr>
          <p:cNvPr id="6" name="Imagen 5">
            <a:extLst>
              <a:ext uri="{FF2B5EF4-FFF2-40B4-BE49-F238E27FC236}">
                <a16:creationId xmlns:a16="http://schemas.microsoft.com/office/drawing/2014/main" id="{B5CB9E70-10D3-CDBA-CE8A-C4300A42009B}"/>
              </a:ext>
            </a:extLst>
          </p:cNvPr>
          <p:cNvPicPr>
            <a:picLocks noChangeAspect="1"/>
          </p:cNvPicPr>
          <p:nvPr/>
        </p:nvPicPr>
        <p:blipFill>
          <a:blip r:embed="rId2"/>
          <a:stretch>
            <a:fillRect/>
          </a:stretch>
        </p:blipFill>
        <p:spPr>
          <a:xfrm>
            <a:off x="2736850" y="3868392"/>
            <a:ext cx="5486400" cy="5591358"/>
          </a:xfrm>
          <a:prstGeom prst="rect">
            <a:avLst/>
          </a:prstGeom>
        </p:spPr>
      </p:pic>
      <p:pic>
        <p:nvPicPr>
          <p:cNvPr id="7" name="Imagen 6">
            <a:extLst>
              <a:ext uri="{FF2B5EF4-FFF2-40B4-BE49-F238E27FC236}">
                <a16:creationId xmlns:a16="http://schemas.microsoft.com/office/drawing/2014/main" id="{2ECFB34F-F462-0D92-15E0-BA901D993E1E}"/>
              </a:ext>
            </a:extLst>
          </p:cNvPr>
          <p:cNvPicPr>
            <a:picLocks noChangeAspect="1"/>
          </p:cNvPicPr>
          <p:nvPr/>
        </p:nvPicPr>
        <p:blipFill>
          <a:blip r:embed="rId3"/>
          <a:stretch>
            <a:fillRect/>
          </a:stretch>
        </p:blipFill>
        <p:spPr>
          <a:xfrm>
            <a:off x="11576050" y="3078590"/>
            <a:ext cx="3886200" cy="3632329"/>
          </a:xfrm>
          <a:prstGeom prst="rect">
            <a:avLst/>
          </a:prstGeom>
        </p:spPr>
      </p:pic>
      <p:pic>
        <p:nvPicPr>
          <p:cNvPr id="8" name="Imagen 7">
            <a:extLst>
              <a:ext uri="{FF2B5EF4-FFF2-40B4-BE49-F238E27FC236}">
                <a16:creationId xmlns:a16="http://schemas.microsoft.com/office/drawing/2014/main" id="{080C6EF9-6E9C-8449-335E-2BF23131C448}"/>
              </a:ext>
            </a:extLst>
          </p:cNvPr>
          <p:cNvPicPr>
            <a:picLocks noChangeAspect="1"/>
          </p:cNvPicPr>
          <p:nvPr/>
        </p:nvPicPr>
        <p:blipFill>
          <a:blip r:embed="rId4"/>
          <a:stretch>
            <a:fillRect/>
          </a:stretch>
        </p:blipFill>
        <p:spPr>
          <a:xfrm>
            <a:off x="11663106" y="6710919"/>
            <a:ext cx="3886200" cy="3570852"/>
          </a:xfrm>
          <a:prstGeom prst="rect">
            <a:avLst/>
          </a:prstGeom>
        </p:spPr>
      </p:pic>
      <p:pic>
        <p:nvPicPr>
          <p:cNvPr id="11" name="Imagen 10">
            <a:extLst>
              <a:ext uri="{FF2B5EF4-FFF2-40B4-BE49-F238E27FC236}">
                <a16:creationId xmlns:a16="http://schemas.microsoft.com/office/drawing/2014/main" id="{D60F49C2-2A81-F57D-EB3F-E26ABFE91D07}"/>
              </a:ext>
            </a:extLst>
          </p:cNvPr>
          <p:cNvPicPr>
            <a:picLocks noChangeAspect="1"/>
          </p:cNvPicPr>
          <p:nvPr/>
        </p:nvPicPr>
        <p:blipFill>
          <a:blip r:embed="rId5"/>
          <a:stretch>
            <a:fillRect/>
          </a:stretch>
        </p:blipFill>
        <p:spPr>
          <a:xfrm>
            <a:off x="8767661" y="7810545"/>
            <a:ext cx="2568778" cy="1371600"/>
          </a:xfrm>
          <a:prstGeom prst="rect">
            <a:avLst/>
          </a:prstGeom>
        </p:spPr>
      </p:pic>
    </p:spTree>
    <p:extLst>
      <p:ext uri="{BB962C8B-B14F-4D97-AF65-F5344CB8AC3E}">
        <p14:creationId xmlns:p14="http://schemas.microsoft.com/office/powerpoint/2010/main" val="373185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24723-9968-7E43-AF4C-4EA396BDB1BC}"/>
              </a:ext>
            </a:extLst>
          </p:cNvPr>
          <p:cNvSpPr>
            <a:spLocks noGrp="1"/>
          </p:cNvSpPr>
          <p:nvPr>
            <p:ph type="title"/>
          </p:nvPr>
        </p:nvSpPr>
        <p:spPr>
          <a:xfrm>
            <a:off x="222250" y="7407275"/>
            <a:ext cx="10393528" cy="2031325"/>
          </a:xfrm>
        </p:spPr>
        <p:txBody>
          <a:bodyPr/>
          <a:lstStyle/>
          <a:p>
            <a:r>
              <a:rPr lang="es-CL" sz="6600" dirty="0"/>
              <a:t>TÉCNICAS DE REGULARIZACIÓN</a:t>
            </a:r>
          </a:p>
        </p:txBody>
      </p:sp>
      <p:sp>
        <p:nvSpPr>
          <p:cNvPr id="3" name="Título 1">
            <a:extLst>
              <a:ext uri="{FF2B5EF4-FFF2-40B4-BE49-F238E27FC236}">
                <a16:creationId xmlns:a16="http://schemas.microsoft.com/office/drawing/2014/main" id="{E4D7CDB3-E365-8648-9D80-6AFDB724300B}"/>
              </a:ext>
            </a:extLst>
          </p:cNvPr>
          <p:cNvSpPr txBox="1">
            <a:spLocks/>
          </p:cNvSpPr>
          <p:nvPr/>
        </p:nvSpPr>
        <p:spPr>
          <a:xfrm>
            <a:off x="9089872" y="6188075"/>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373524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CL" dirty="0"/>
              <a:t>TÉCNICAS DE REGULARIZACIÓN</a:t>
            </a:r>
          </a:p>
        </p:txBody>
      </p:sp>
      <p:sp>
        <p:nvSpPr>
          <p:cNvPr id="4" name="CuadroTexto 3">
            <a:extLst>
              <a:ext uri="{FF2B5EF4-FFF2-40B4-BE49-F238E27FC236}">
                <a16:creationId xmlns:a16="http://schemas.microsoft.com/office/drawing/2014/main" id="{60256E7E-F4E9-603E-3CFA-937684EED6ED}"/>
              </a:ext>
            </a:extLst>
          </p:cNvPr>
          <p:cNvSpPr txBox="1"/>
          <p:nvPr/>
        </p:nvSpPr>
        <p:spPr>
          <a:xfrm>
            <a:off x="2508250" y="10329356"/>
            <a:ext cx="5030544" cy="261610"/>
          </a:xfrm>
          <a:prstGeom prst="rect">
            <a:avLst/>
          </a:prstGeom>
          <a:noFill/>
        </p:spPr>
        <p:txBody>
          <a:bodyPr wrap="none" rtlCol="0">
            <a:spAutoFit/>
          </a:bodyPr>
          <a:lstStyle/>
          <a:p>
            <a:r>
              <a:rPr lang="es-CL" sz="1100" dirty="0"/>
              <a:t>FUENTE: https://heartbeat.comet.ml/ridge-and-lasso-regression-f08cf3b3df46</a:t>
            </a:r>
          </a:p>
        </p:txBody>
      </p:sp>
      <p:sp>
        <p:nvSpPr>
          <p:cNvPr id="5" name="CuadroTexto 4">
            <a:extLst>
              <a:ext uri="{FF2B5EF4-FFF2-40B4-BE49-F238E27FC236}">
                <a16:creationId xmlns:a16="http://schemas.microsoft.com/office/drawing/2014/main" id="{4CD93962-8918-F494-03A3-D2029F3D99A4}"/>
              </a:ext>
            </a:extLst>
          </p:cNvPr>
          <p:cNvSpPr txBox="1"/>
          <p:nvPr/>
        </p:nvSpPr>
        <p:spPr>
          <a:xfrm>
            <a:off x="2432050" y="2225675"/>
            <a:ext cx="9323532" cy="5970865"/>
          </a:xfrm>
          <a:prstGeom prst="rect">
            <a:avLst/>
          </a:prstGeom>
          <a:noFill/>
        </p:spPr>
        <p:txBody>
          <a:bodyPr wrap="square" rtlCol="0">
            <a:spAutoFit/>
          </a:bodyPr>
          <a:lstStyle/>
          <a:p>
            <a:pPr algn="just" rtl="0"/>
            <a:r>
              <a:rPr lang="es-ES" sz="2800" dirty="0">
                <a:solidFill>
                  <a:srgbClr val="000000"/>
                </a:solidFill>
                <a:latin typeface="+mj-lt"/>
                <a:ea typeface="Arial"/>
                <a:cs typeface="Arial"/>
                <a:sym typeface="Arial"/>
              </a:rPr>
              <a:t>El mejor modelo que podemos construir es el que </a:t>
            </a:r>
            <a:r>
              <a:rPr lang="es-ES" sz="2800" b="1" dirty="0">
                <a:solidFill>
                  <a:srgbClr val="000000"/>
                </a:solidFill>
                <a:latin typeface="+mj-lt"/>
                <a:ea typeface="Arial"/>
                <a:cs typeface="Arial"/>
                <a:sym typeface="Arial"/>
              </a:rPr>
              <a:t>resuelve bien el problema de negocio y reduce el error del modelo</a:t>
            </a:r>
            <a:r>
              <a:rPr lang="es-ES" sz="2800" dirty="0">
                <a:solidFill>
                  <a:srgbClr val="000000"/>
                </a:solidFill>
                <a:latin typeface="+mj-lt"/>
                <a:ea typeface="Arial"/>
                <a:cs typeface="Arial"/>
                <a:sym typeface="Arial"/>
              </a:rPr>
              <a:t>.</a:t>
            </a:r>
          </a:p>
          <a:p>
            <a:pPr algn="just" rtl="0"/>
            <a:endParaRPr lang="es-ES" sz="2800" dirty="0">
              <a:solidFill>
                <a:srgbClr val="000000"/>
              </a:solidFill>
              <a:latin typeface="+mj-lt"/>
              <a:ea typeface="Arial"/>
              <a:cs typeface="Arial"/>
              <a:sym typeface="Arial"/>
            </a:endParaRPr>
          </a:p>
          <a:p>
            <a:pPr algn="just" rtl="0"/>
            <a:r>
              <a:rPr lang="es-ES" sz="2800" b="1" dirty="0">
                <a:solidFill>
                  <a:srgbClr val="000000"/>
                </a:solidFill>
                <a:latin typeface="+mj-lt"/>
                <a:ea typeface="Arial"/>
                <a:cs typeface="Arial"/>
                <a:sym typeface="Arial"/>
              </a:rPr>
              <a:t>La alta varianza </a:t>
            </a:r>
            <a:r>
              <a:rPr lang="es-ES" sz="2800" dirty="0">
                <a:solidFill>
                  <a:srgbClr val="000000"/>
                </a:solidFill>
                <a:latin typeface="+mj-lt"/>
                <a:ea typeface="Arial"/>
                <a:cs typeface="Arial"/>
                <a:sym typeface="Arial"/>
              </a:rPr>
              <a:t>es una de las principales causas de error en el aprendizaje automático.</a:t>
            </a:r>
          </a:p>
          <a:p>
            <a:pPr algn="just" rtl="0"/>
            <a:endParaRPr lang="es-ES" sz="2800" dirty="0">
              <a:solidFill>
                <a:srgbClr val="000000"/>
              </a:solidFill>
              <a:latin typeface="+mj-lt"/>
              <a:ea typeface="Arial"/>
              <a:cs typeface="Arial"/>
              <a:sym typeface="Arial"/>
            </a:endParaRPr>
          </a:p>
          <a:p>
            <a:pPr algn="just" rtl="0"/>
            <a:r>
              <a:rPr lang="es-ES" sz="2800" dirty="0">
                <a:solidFill>
                  <a:srgbClr val="000000"/>
                </a:solidFill>
                <a:latin typeface="+mj-lt"/>
                <a:ea typeface="Arial"/>
                <a:cs typeface="Arial"/>
                <a:sym typeface="Arial"/>
              </a:rPr>
              <a:t>Una solución para reducir su impacto en nuestros modelos es utilizar </a:t>
            </a:r>
            <a:r>
              <a:rPr lang="es-ES" sz="2800" b="1" dirty="0">
                <a:solidFill>
                  <a:srgbClr val="FF0000"/>
                </a:solidFill>
                <a:latin typeface="+mj-lt"/>
                <a:ea typeface="Arial"/>
                <a:cs typeface="Arial"/>
                <a:sym typeface="Arial"/>
              </a:rPr>
              <a:t>técnicas de regularización</a:t>
            </a:r>
            <a:r>
              <a:rPr lang="es-ES" sz="2800" dirty="0">
                <a:solidFill>
                  <a:srgbClr val="000000"/>
                </a:solidFill>
                <a:latin typeface="+mj-lt"/>
                <a:ea typeface="Arial"/>
                <a:cs typeface="Arial"/>
                <a:sym typeface="Arial"/>
              </a:rPr>
              <a:t>. </a:t>
            </a:r>
          </a:p>
          <a:p>
            <a:pPr algn="just" rtl="0"/>
            <a:endParaRPr lang="es-ES" sz="2800" dirty="0">
              <a:solidFill>
                <a:srgbClr val="000000"/>
              </a:solidFill>
              <a:latin typeface="+mj-lt"/>
              <a:ea typeface="Arial"/>
              <a:cs typeface="Arial"/>
              <a:sym typeface="Arial"/>
            </a:endParaRPr>
          </a:p>
          <a:p>
            <a:pPr algn="just" rtl="0"/>
            <a:r>
              <a:rPr lang="es-ES" sz="2800" dirty="0">
                <a:solidFill>
                  <a:srgbClr val="000000"/>
                </a:solidFill>
                <a:latin typeface="+mj-lt"/>
                <a:ea typeface="Arial"/>
                <a:cs typeface="Arial"/>
                <a:sym typeface="Arial"/>
              </a:rPr>
              <a:t>En el contexto de la regresión lineal, una forma de realizar la regularización es </a:t>
            </a:r>
            <a:r>
              <a:rPr lang="es-ES" sz="2800" b="1" dirty="0">
                <a:solidFill>
                  <a:srgbClr val="000000"/>
                </a:solidFill>
                <a:latin typeface="+mj-lt"/>
                <a:ea typeface="Arial"/>
                <a:cs typeface="Arial"/>
                <a:sym typeface="Arial"/>
              </a:rPr>
              <a:t>reducir las magnitudes de los coeficientes</a:t>
            </a:r>
            <a:r>
              <a:rPr lang="es-ES" sz="2800" dirty="0">
                <a:solidFill>
                  <a:srgbClr val="000000"/>
                </a:solidFill>
                <a:latin typeface="+mj-lt"/>
                <a:ea typeface="Arial"/>
                <a:cs typeface="Arial"/>
                <a:sym typeface="Arial"/>
              </a:rPr>
              <a:t>, lo que se puede hacer mediante la regresión de </a:t>
            </a:r>
            <a:r>
              <a:rPr lang="es-ES" sz="2800" b="1" dirty="0">
                <a:solidFill>
                  <a:srgbClr val="000000"/>
                </a:solidFill>
                <a:latin typeface="+mj-lt"/>
                <a:ea typeface="Arial"/>
                <a:cs typeface="Arial"/>
                <a:sym typeface="Arial"/>
              </a:rPr>
              <a:t>RIDGE</a:t>
            </a:r>
            <a:r>
              <a:rPr lang="es-ES" sz="2800" dirty="0">
                <a:solidFill>
                  <a:srgbClr val="000000"/>
                </a:solidFill>
                <a:latin typeface="+mj-lt"/>
                <a:ea typeface="Arial"/>
                <a:cs typeface="Arial"/>
                <a:sym typeface="Arial"/>
              </a:rPr>
              <a:t> o de </a:t>
            </a:r>
            <a:r>
              <a:rPr lang="es-ES" sz="2800" b="1" dirty="0">
                <a:solidFill>
                  <a:srgbClr val="000000"/>
                </a:solidFill>
                <a:latin typeface="+mj-lt"/>
                <a:ea typeface="Arial"/>
                <a:cs typeface="Arial"/>
                <a:sym typeface="Arial"/>
              </a:rPr>
              <a:t>LASSO</a:t>
            </a:r>
            <a:r>
              <a:rPr lang="es-ES" sz="2800" dirty="0">
                <a:solidFill>
                  <a:srgbClr val="000000"/>
                </a:solidFill>
                <a:latin typeface="+mj-lt"/>
                <a:ea typeface="Arial"/>
                <a:cs typeface="Arial"/>
                <a:sym typeface="Arial"/>
              </a:rPr>
              <a:t>.</a:t>
            </a:r>
          </a:p>
          <a:p>
            <a:pPr algn="just" rtl="0"/>
            <a:endParaRPr lang="es-ES" dirty="0">
              <a:solidFill>
                <a:srgbClr val="000000"/>
              </a:solidFill>
              <a:latin typeface="Arial"/>
              <a:cs typeface="Arial"/>
              <a:sym typeface="Arial"/>
            </a:endParaRPr>
          </a:p>
        </p:txBody>
      </p:sp>
    </p:spTree>
    <p:extLst>
      <p:ext uri="{BB962C8B-B14F-4D97-AF65-F5344CB8AC3E}">
        <p14:creationId xmlns:p14="http://schemas.microsoft.com/office/powerpoint/2010/main" val="106781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CL" dirty="0"/>
              <a:t>TÉCNICAS DE REGULARIZACIÓN</a:t>
            </a:r>
          </a:p>
        </p:txBody>
      </p:sp>
      <p:sp>
        <p:nvSpPr>
          <p:cNvPr id="4" name="CuadroTexto 3">
            <a:extLst>
              <a:ext uri="{FF2B5EF4-FFF2-40B4-BE49-F238E27FC236}">
                <a16:creationId xmlns:a16="http://schemas.microsoft.com/office/drawing/2014/main" id="{60256E7E-F4E9-603E-3CFA-937684EED6ED}"/>
              </a:ext>
            </a:extLst>
          </p:cNvPr>
          <p:cNvSpPr txBox="1"/>
          <p:nvPr/>
        </p:nvSpPr>
        <p:spPr>
          <a:xfrm>
            <a:off x="2508250" y="10329356"/>
            <a:ext cx="5030544" cy="261610"/>
          </a:xfrm>
          <a:prstGeom prst="rect">
            <a:avLst/>
          </a:prstGeom>
          <a:noFill/>
        </p:spPr>
        <p:txBody>
          <a:bodyPr wrap="none" rtlCol="0">
            <a:spAutoFit/>
          </a:bodyPr>
          <a:lstStyle/>
          <a:p>
            <a:r>
              <a:rPr lang="es-CL" sz="1100" dirty="0"/>
              <a:t>FUENTE: https://heartbeat.comet.ml/ridge-and-lasso-regression-f08cf3b3df46</a:t>
            </a:r>
          </a:p>
        </p:txBody>
      </p:sp>
      <p:sp>
        <p:nvSpPr>
          <p:cNvPr id="5" name="CuadroTexto 4">
            <a:extLst>
              <a:ext uri="{FF2B5EF4-FFF2-40B4-BE49-F238E27FC236}">
                <a16:creationId xmlns:a16="http://schemas.microsoft.com/office/drawing/2014/main" id="{4CD93962-8918-F494-03A3-D2029F3D99A4}"/>
              </a:ext>
            </a:extLst>
          </p:cNvPr>
          <p:cNvSpPr txBox="1"/>
          <p:nvPr/>
        </p:nvSpPr>
        <p:spPr>
          <a:xfrm>
            <a:off x="2508250" y="1952007"/>
            <a:ext cx="9323532" cy="7417415"/>
          </a:xfrm>
          <a:prstGeom prst="rect">
            <a:avLst/>
          </a:prstGeom>
          <a:noFill/>
        </p:spPr>
        <p:txBody>
          <a:bodyPr wrap="square" rtlCol="0">
            <a:spAutoFit/>
          </a:bodyPr>
          <a:lstStyle/>
          <a:p>
            <a:pPr algn="just" rtl="0"/>
            <a:r>
              <a:rPr lang="es-ES" sz="2800" dirty="0">
                <a:solidFill>
                  <a:srgbClr val="000000"/>
                </a:solidFill>
                <a:latin typeface="+mj-lt"/>
                <a:ea typeface="Arial"/>
                <a:cs typeface="Arial"/>
                <a:sym typeface="Arial"/>
              </a:rPr>
              <a:t>Si una causa de error en el aprendizaje automático es la variación, la otra es </a:t>
            </a:r>
            <a:r>
              <a:rPr lang="es-ES" sz="2800" b="1" dirty="0">
                <a:solidFill>
                  <a:srgbClr val="000000"/>
                </a:solidFill>
                <a:latin typeface="+mj-lt"/>
                <a:ea typeface="Arial"/>
                <a:cs typeface="Arial"/>
                <a:sym typeface="Arial"/>
              </a:rPr>
              <a:t>el sesgo</a:t>
            </a:r>
            <a:r>
              <a:rPr lang="es-ES" sz="2800" dirty="0">
                <a:solidFill>
                  <a:srgbClr val="000000"/>
                </a:solidFill>
                <a:latin typeface="+mj-lt"/>
                <a:ea typeface="Arial"/>
                <a:cs typeface="Arial"/>
                <a:sym typeface="Arial"/>
              </a:rPr>
              <a:t>.</a:t>
            </a:r>
          </a:p>
          <a:p>
            <a:pPr algn="just" rtl="0"/>
            <a:endParaRPr lang="es-ES" sz="2800" dirty="0">
              <a:solidFill>
                <a:srgbClr val="000000"/>
              </a:solidFill>
              <a:latin typeface="+mj-lt"/>
              <a:ea typeface="Arial"/>
              <a:cs typeface="Arial"/>
              <a:sym typeface="Arial"/>
            </a:endParaRPr>
          </a:p>
          <a:p>
            <a:pPr algn="just" rtl="0"/>
            <a:r>
              <a:rPr lang="es-ES" sz="2800" dirty="0">
                <a:solidFill>
                  <a:srgbClr val="000000"/>
                </a:solidFill>
                <a:latin typeface="+mj-lt"/>
                <a:ea typeface="Arial"/>
                <a:cs typeface="Arial"/>
                <a:sym typeface="Arial"/>
              </a:rPr>
              <a:t>Lograr mejores modelos predictivos implica reducir ambos impactos en la función objetivo aprendida por el modelo. </a:t>
            </a:r>
          </a:p>
          <a:p>
            <a:pPr algn="just" rtl="0"/>
            <a:endParaRPr lang="es-ES" sz="2800" dirty="0">
              <a:solidFill>
                <a:srgbClr val="000000"/>
              </a:solidFill>
              <a:latin typeface="+mj-lt"/>
              <a:ea typeface="Arial"/>
              <a:cs typeface="Arial"/>
              <a:sym typeface="Arial"/>
            </a:endParaRPr>
          </a:p>
          <a:p>
            <a:pPr algn="just" rtl="0"/>
            <a:r>
              <a:rPr lang="es-ES" sz="2800" dirty="0">
                <a:solidFill>
                  <a:srgbClr val="000000"/>
                </a:solidFill>
                <a:latin typeface="+mj-lt"/>
                <a:ea typeface="Arial"/>
                <a:cs typeface="Arial"/>
                <a:sym typeface="Arial"/>
              </a:rPr>
              <a:t>El único problema es que tienen una relación inversa: al reducir uno aumenta el otro. Esto se conoce como la </a:t>
            </a:r>
            <a:r>
              <a:rPr lang="es-ES" sz="2800" b="1" dirty="0">
                <a:solidFill>
                  <a:srgbClr val="000000"/>
                </a:solidFill>
                <a:latin typeface="+mj-lt"/>
                <a:ea typeface="Arial"/>
                <a:cs typeface="Arial"/>
                <a:sym typeface="Arial"/>
              </a:rPr>
              <a:t>compensación sesgo-varianza</a:t>
            </a:r>
            <a:r>
              <a:rPr lang="es-ES" sz="2800" dirty="0">
                <a:solidFill>
                  <a:srgbClr val="000000"/>
                </a:solidFill>
                <a:latin typeface="+mj-lt"/>
                <a:ea typeface="Arial"/>
                <a:cs typeface="Arial"/>
                <a:sym typeface="Arial"/>
              </a:rPr>
              <a:t>. </a:t>
            </a:r>
          </a:p>
          <a:p>
            <a:pPr algn="just" rtl="0"/>
            <a:endParaRPr lang="es-ES" sz="2800" dirty="0">
              <a:solidFill>
                <a:srgbClr val="000000"/>
              </a:solidFill>
              <a:latin typeface="+mj-lt"/>
              <a:ea typeface="Arial"/>
              <a:cs typeface="Arial"/>
              <a:sym typeface="Arial"/>
            </a:endParaRPr>
          </a:p>
          <a:p>
            <a:pPr algn="just" rtl="0"/>
            <a:r>
              <a:rPr lang="es-ES" sz="2800" dirty="0">
                <a:solidFill>
                  <a:srgbClr val="000000"/>
                </a:solidFill>
                <a:latin typeface="+mj-lt"/>
                <a:ea typeface="Arial"/>
                <a:cs typeface="Arial"/>
                <a:sym typeface="Arial"/>
              </a:rPr>
              <a:t>El procedimiento consiste en agregar información a la función objetivo de modo que podamos minimizar el error durante la optimización.</a:t>
            </a:r>
          </a:p>
          <a:p>
            <a:pPr algn="just" rtl="0"/>
            <a:endParaRPr lang="es-ES" sz="2800" dirty="0">
              <a:solidFill>
                <a:srgbClr val="000000"/>
              </a:solidFill>
              <a:latin typeface="+mj-lt"/>
              <a:cs typeface="Arial"/>
              <a:sym typeface="Arial"/>
            </a:endParaRPr>
          </a:p>
          <a:p>
            <a:pPr algn="just" rtl="0"/>
            <a:r>
              <a:rPr lang="es-ES" sz="2800" dirty="0">
                <a:latin typeface="+mj-lt"/>
              </a:rPr>
              <a:t>En un algoritmo de regresión lineal, la función objetivo a optimizar es la suma residual de cuadrados o RSS para abreviar. </a:t>
            </a:r>
            <a:endParaRPr lang="es-CL" sz="2800" dirty="0">
              <a:latin typeface="+mj-lt"/>
            </a:endParaRPr>
          </a:p>
        </p:txBody>
      </p:sp>
      <p:pic>
        <p:nvPicPr>
          <p:cNvPr id="7" name="Imagen 6">
            <a:extLst>
              <a:ext uri="{FF2B5EF4-FFF2-40B4-BE49-F238E27FC236}">
                <a16:creationId xmlns:a16="http://schemas.microsoft.com/office/drawing/2014/main" id="{F89FFFBA-A6AB-D015-DFA4-CD4FBDD8778E}"/>
              </a:ext>
            </a:extLst>
          </p:cNvPr>
          <p:cNvPicPr>
            <a:picLocks noChangeAspect="1"/>
          </p:cNvPicPr>
          <p:nvPr/>
        </p:nvPicPr>
        <p:blipFill>
          <a:blip r:embed="rId2"/>
          <a:stretch>
            <a:fillRect/>
          </a:stretch>
        </p:blipFill>
        <p:spPr>
          <a:xfrm>
            <a:off x="12947650" y="3368675"/>
            <a:ext cx="6007768" cy="2133600"/>
          </a:xfrm>
          <a:prstGeom prst="rect">
            <a:avLst/>
          </a:prstGeom>
        </p:spPr>
      </p:pic>
    </p:spTree>
    <p:extLst>
      <p:ext uri="{BB962C8B-B14F-4D97-AF65-F5344CB8AC3E}">
        <p14:creationId xmlns:p14="http://schemas.microsoft.com/office/powerpoint/2010/main" val="91809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18650" y="237807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18650" y="402048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17262" y="7026177"/>
            <a:ext cx="4579097"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REGRESIÓN POLINOMIAL</a:t>
            </a:r>
          </a:p>
        </p:txBody>
      </p:sp>
      <p:sp>
        <p:nvSpPr>
          <p:cNvPr id="13" name="Título 1">
            <a:extLst>
              <a:ext uri="{FF2B5EF4-FFF2-40B4-BE49-F238E27FC236}">
                <a16:creationId xmlns:a16="http://schemas.microsoft.com/office/drawing/2014/main" id="{EE8DCEDB-0701-9E4F-B841-31F2AEF95FCF}"/>
              </a:ext>
            </a:extLst>
          </p:cNvPr>
          <p:cNvSpPr txBox="1">
            <a:spLocks/>
          </p:cNvSpPr>
          <p:nvPr/>
        </p:nvSpPr>
        <p:spPr>
          <a:xfrm>
            <a:off x="14771968" y="4782489"/>
            <a:ext cx="4728882"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r>
              <a:rPr lang="es-CL" sz="3000" dirty="0"/>
              <a:t>MÉTRICAS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518650" y="6264177"/>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5" name="Título 1">
            <a:extLst>
              <a:ext uri="{FF2B5EF4-FFF2-40B4-BE49-F238E27FC236}">
                <a16:creationId xmlns:a16="http://schemas.microsoft.com/office/drawing/2014/main" id="{AC1579C5-4858-4D42-8518-8DA881E7E42D}"/>
              </a:ext>
            </a:extLst>
          </p:cNvPr>
          <p:cNvSpPr txBox="1">
            <a:spLocks/>
          </p:cNvSpPr>
          <p:nvPr/>
        </p:nvSpPr>
        <p:spPr>
          <a:xfrm>
            <a:off x="14656174" y="402048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04</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9617262" y="9194781"/>
            <a:ext cx="4165973"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TÉCNICAS DE REGULARIZACIÓN</a:t>
            </a:r>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9617262" y="8432781"/>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7262" y="4782488"/>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REGRESIÓN LINEAL</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CL" dirty="0"/>
              <a:t>TÉCNICAS DE REGULARIZACIÓN</a:t>
            </a:r>
          </a:p>
        </p:txBody>
      </p:sp>
      <p:sp>
        <p:nvSpPr>
          <p:cNvPr id="4" name="CuadroTexto 3">
            <a:extLst>
              <a:ext uri="{FF2B5EF4-FFF2-40B4-BE49-F238E27FC236}">
                <a16:creationId xmlns:a16="http://schemas.microsoft.com/office/drawing/2014/main" id="{60256E7E-F4E9-603E-3CFA-937684EED6ED}"/>
              </a:ext>
            </a:extLst>
          </p:cNvPr>
          <p:cNvSpPr txBox="1"/>
          <p:nvPr/>
        </p:nvSpPr>
        <p:spPr>
          <a:xfrm>
            <a:off x="2508250" y="10329356"/>
            <a:ext cx="5030544" cy="261610"/>
          </a:xfrm>
          <a:prstGeom prst="rect">
            <a:avLst/>
          </a:prstGeom>
          <a:noFill/>
        </p:spPr>
        <p:txBody>
          <a:bodyPr wrap="none" rtlCol="0">
            <a:spAutoFit/>
          </a:bodyPr>
          <a:lstStyle/>
          <a:p>
            <a:r>
              <a:rPr lang="es-CL" sz="1100" dirty="0"/>
              <a:t>FUENTE: https://heartbeat.comet.ml/ridge-and-lasso-regression-f08cf3b3df46</a:t>
            </a:r>
          </a:p>
        </p:txBody>
      </p:sp>
      <p:sp>
        <p:nvSpPr>
          <p:cNvPr id="5" name="CuadroTexto 4">
            <a:extLst>
              <a:ext uri="{FF2B5EF4-FFF2-40B4-BE49-F238E27FC236}">
                <a16:creationId xmlns:a16="http://schemas.microsoft.com/office/drawing/2014/main" id="{4CD93962-8918-F494-03A3-D2029F3D99A4}"/>
              </a:ext>
            </a:extLst>
          </p:cNvPr>
          <p:cNvSpPr txBox="1"/>
          <p:nvPr/>
        </p:nvSpPr>
        <p:spPr>
          <a:xfrm>
            <a:off x="2508250" y="1952007"/>
            <a:ext cx="9323532" cy="8252516"/>
          </a:xfrm>
          <a:prstGeom prst="rect">
            <a:avLst/>
          </a:prstGeom>
          <a:noFill/>
        </p:spPr>
        <p:txBody>
          <a:bodyPr wrap="square" rtlCol="0">
            <a:spAutoFit/>
          </a:bodyPr>
          <a:lstStyle/>
          <a:p>
            <a:pPr algn="just" rtl="0"/>
            <a:r>
              <a:rPr lang="es-ES" sz="2800" b="1" dirty="0">
                <a:solidFill>
                  <a:srgbClr val="000000"/>
                </a:solidFill>
                <a:latin typeface="Arial"/>
                <a:ea typeface="Arial"/>
                <a:cs typeface="Arial"/>
                <a:sym typeface="Arial"/>
              </a:rPr>
              <a:t>REGRESIÓN LASSO</a:t>
            </a:r>
          </a:p>
          <a:p>
            <a:pPr algn="just" rtl="0">
              <a:lnSpc>
                <a:spcPct val="150000"/>
              </a:lnSpc>
            </a:pPr>
            <a:endParaRPr lang="es-ES" dirty="0">
              <a:solidFill>
                <a:srgbClr val="000000"/>
              </a:solidFill>
              <a:latin typeface="+mj-lt"/>
              <a:ea typeface="Arial"/>
              <a:cs typeface="Arial"/>
              <a:sym typeface="Arial"/>
            </a:endParaRPr>
          </a:p>
          <a:p>
            <a:pPr marL="0" lvl="0" indent="0" algn="just" rtl="0">
              <a:lnSpc>
                <a:spcPct val="150000"/>
              </a:lnSpc>
              <a:spcBef>
                <a:spcPts val="1200"/>
              </a:spcBef>
              <a:spcAft>
                <a:spcPts val="0"/>
              </a:spcAft>
              <a:buSzPts val="2800"/>
              <a:buNone/>
            </a:pPr>
            <a:r>
              <a:rPr lang="es-ES" sz="2800" dirty="0">
                <a:solidFill>
                  <a:srgbClr val="000000"/>
                </a:solidFill>
                <a:latin typeface="+mj-lt"/>
                <a:ea typeface="Arial"/>
                <a:cs typeface="Arial"/>
                <a:sym typeface="Arial"/>
              </a:rPr>
              <a:t>Es una técnica de regularización que reduce la complejidad de un modelo reduciendo algunos de los coeficientes a cero. </a:t>
            </a:r>
          </a:p>
          <a:p>
            <a:pPr marL="0" lvl="0" indent="0" algn="just" rtl="0">
              <a:lnSpc>
                <a:spcPct val="150000"/>
              </a:lnSpc>
              <a:spcBef>
                <a:spcPts val="1200"/>
              </a:spcBef>
              <a:spcAft>
                <a:spcPts val="0"/>
              </a:spcAft>
              <a:buSzPts val="2800"/>
              <a:buNone/>
            </a:pPr>
            <a:r>
              <a:rPr lang="es-ES" sz="2800" dirty="0">
                <a:solidFill>
                  <a:srgbClr val="000000"/>
                </a:solidFill>
                <a:latin typeface="+mj-lt"/>
                <a:ea typeface="Arial"/>
                <a:cs typeface="Arial"/>
                <a:sym typeface="Arial"/>
              </a:rPr>
              <a:t>Cuando una característica tiene un coeficiente  cero, se excluye del modelo.</a:t>
            </a:r>
          </a:p>
          <a:p>
            <a:pPr marL="0" lvl="0" indent="0" algn="just" rtl="0">
              <a:lnSpc>
                <a:spcPct val="150000"/>
              </a:lnSpc>
              <a:spcBef>
                <a:spcPts val="1200"/>
              </a:spcBef>
              <a:spcAft>
                <a:spcPts val="0"/>
              </a:spcAft>
              <a:buSzPts val="2800"/>
              <a:buNone/>
            </a:pPr>
            <a:r>
              <a:rPr lang="es-ES" sz="2800" dirty="0">
                <a:solidFill>
                  <a:srgbClr val="000000"/>
                </a:solidFill>
                <a:latin typeface="+mj-lt"/>
                <a:ea typeface="Arial"/>
                <a:cs typeface="Arial"/>
                <a:sym typeface="Arial"/>
              </a:rPr>
              <a:t>Otras características tendrían un coeficiente distinto de cero, lo que infiere que están más fuertemente asociadas con lo que se predice.</a:t>
            </a:r>
          </a:p>
          <a:p>
            <a:pPr marL="0" lvl="0" indent="0" algn="just" rtl="0">
              <a:lnSpc>
                <a:spcPct val="150000"/>
              </a:lnSpc>
              <a:spcBef>
                <a:spcPts val="1200"/>
              </a:spcBef>
              <a:spcAft>
                <a:spcPts val="0"/>
              </a:spcAft>
              <a:buSzPts val="2800"/>
              <a:buNone/>
            </a:pPr>
            <a:r>
              <a:rPr lang="es-ES" sz="2800" dirty="0">
                <a:solidFill>
                  <a:srgbClr val="000000"/>
                </a:solidFill>
                <a:latin typeface="+mj-lt"/>
                <a:ea typeface="Arial"/>
                <a:cs typeface="Arial"/>
                <a:sym typeface="Arial"/>
              </a:rPr>
              <a:t> Por lo tanto, se considera que la </a:t>
            </a:r>
            <a:r>
              <a:rPr lang="es-ES" sz="2800" b="1" dirty="0">
                <a:solidFill>
                  <a:srgbClr val="FF0000"/>
                </a:solidFill>
                <a:latin typeface="+mj-lt"/>
                <a:ea typeface="Arial"/>
                <a:cs typeface="Arial"/>
                <a:sym typeface="Arial"/>
              </a:rPr>
              <a:t>regresión de Lasso realiza una selección de características</a:t>
            </a:r>
            <a:r>
              <a:rPr lang="es-ES" sz="2800" dirty="0">
                <a:solidFill>
                  <a:srgbClr val="000000"/>
                </a:solidFill>
                <a:latin typeface="+mj-lt"/>
                <a:ea typeface="Arial"/>
                <a:cs typeface="Arial"/>
                <a:sym typeface="Arial"/>
              </a:rPr>
              <a:t>.</a:t>
            </a:r>
          </a:p>
          <a:p>
            <a:pPr marL="0" lvl="0" indent="0" algn="l" rtl="0">
              <a:lnSpc>
                <a:spcPct val="80000"/>
              </a:lnSpc>
              <a:spcBef>
                <a:spcPts val="480"/>
              </a:spcBef>
              <a:spcAft>
                <a:spcPts val="0"/>
              </a:spcAft>
              <a:buSzPts val="2800"/>
              <a:buNone/>
            </a:pPr>
            <a:endParaRPr lang="es-ES" sz="1800" dirty="0"/>
          </a:p>
          <a:p>
            <a:pPr marL="0" lvl="0" indent="0" algn="l" rtl="0">
              <a:lnSpc>
                <a:spcPct val="115000"/>
              </a:lnSpc>
              <a:spcBef>
                <a:spcPts val="0"/>
              </a:spcBef>
              <a:spcAft>
                <a:spcPts val="0"/>
              </a:spcAft>
              <a:buSzPts val="2800"/>
              <a:buNone/>
            </a:pPr>
            <a:endParaRPr lang="es-ES" sz="1800" dirty="0">
              <a:solidFill>
                <a:srgbClr val="000000"/>
              </a:solidFill>
              <a:latin typeface="Arial"/>
              <a:ea typeface="Arial"/>
              <a:cs typeface="Arial"/>
              <a:sym typeface="Arial"/>
            </a:endParaRPr>
          </a:p>
          <a:p>
            <a:pPr algn="just" rtl="0"/>
            <a:endParaRPr lang="es-ES" sz="1800" dirty="0">
              <a:solidFill>
                <a:srgbClr val="000000"/>
              </a:solidFill>
              <a:latin typeface="Arial"/>
              <a:ea typeface="Arial"/>
              <a:cs typeface="Arial"/>
              <a:sym typeface="Arial"/>
            </a:endParaRPr>
          </a:p>
        </p:txBody>
      </p:sp>
      <p:pic>
        <p:nvPicPr>
          <p:cNvPr id="6" name="Imagen 5">
            <a:extLst>
              <a:ext uri="{FF2B5EF4-FFF2-40B4-BE49-F238E27FC236}">
                <a16:creationId xmlns:a16="http://schemas.microsoft.com/office/drawing/2014/main" id="{6DD4B7D7-CB5D-CBAD-961C-FD7D934B960A}"/>
              </a:ext>
            </a:extLst>
          </p:cNvPr>
          <p:cNvPicPr>
            <a:picLocks noChangeAspect="1"/>
          </p:cNvPicPr>
          <p:nvPr/>
        </p:nvPicPr>
        <p:blipFill>
          <a:blip r:embed="rId2"/>
          <a:stretch>
            <a:fillRect/>
          </a:stretch>
        </p:blipFill>
        <p:spPr>
          <a:xfrm>
            <a:off x="13328650" y="3140075"/>
            <a:ext cx="5410200" cy="1756558"/>
          </a:xfrm>
          <a:prstGeom prst="rect">
            <a:avLst/>
          </a:prstGeom>
        </p:spPr>
      </p:pic>
      <p:sp>
        <p:nvSpPr>
          <p:cNvPr id="8" name="CuadroTexto 7">
            <a:extLst>
              <a:ext uri="{FF2B5EF4-FFF2-40B4-BE49-F238E27FC236}">
                <a16:creationId xmlns:a16="http://schemas.microsoft.com/office/drawing/2014/main" id="{EDF13578-6A1F-16BF-4E83-96A0EECB4A06}"/>
              </a:ext>
            </a:extLst>
          </p:cNvPr>
          <p:cNvSpPr txBox="1"/>
          <p:nvPr/>
        </p:nvSpPr>
        <p:spPr>
          <a:xfrm>
            <a:off x="14395450" y="6111875"/>
            <a:ext cx="377026" cy="369332"/>
          </a:xfrm>
          <a:prstGeom prst="rect">
            <a:avLst/>
          </a:prstGeom>
          <a:noFill/>
        </p:spPr>
        <p:txBody>
          <a:bodyPr wrap="none" rtlCol="0">
            <a:spAutoFit/>
          </a:bodyPr>
          <a:lstStyle/>
          <a:p>
            <a:r>
              <a:rPr lang="es-CL" dirty="0"/>
              <a:t>   </a:t>
            </a:r>
          </a:p>
        </p:txBody>
      </p:sp>
      <p:sp>
        <p:nvSpPr>
          <p:cNvPr id="9" name="CuadroTexto 8">
            <a:extLst>
              <a:ext uri="{FF2B5EF4-FFF2-40B4-BE49-F238E27FC236}">
                <a16:creationId xmlns:a16="http://schemas.microsoft.com/office/drawing/2014/main" id="{FB84F43D-F83C-9BAC-9B14-1A4A954D0E81}"/>
              </a:ext>
            </a:extLst>
          </p:cNvPr>
          <p:cNvSpPr txBox="1"/>
          <p:nvPr/>
        </p:nvSpPr>
        <p:spPr>
          <a:xfrm>
            <a:off x="13100050" y="5273675"/>
            <a:ext cx="5638800" cy="4510466"/>
          </a:xfrm>
          <a:prstGeom prst="rect">
            <a:avLst/>
          </a:prstGeom>
          <a:noFill/>
        </p:spPr>
        <p:txBody>
          <a:bodyPr wrap="square" rtlCol="0">
            <a:spAutoFit/>
          </a:bodyPr>
          <a:lstStyle/>
          <a:p>
            <a:pPr marL="0" lvl="0" indent="0" algn="just" rtl="0">
              <a:lnSpc>
                <a:spcPct val="115000"/>
              </a:lnSpc>
              <a:spcBef>
                <a:spcPts val="0"/>
              </a:spcBef>
              <a:spcAft>
                <a:spcPts val="0"/>
              </a:spcAft>
              <a:buSzPts val="2800"/>
              <a:buNone/>
            </a:pPr>
            <a:r>
              <a:rPr lang="es-ES" sz="1800" dirty="0">
                <a:solidFill>
                  <a:srgbClr val="000000"/>
                </a:solidFill>
                <a:latin typeface="Arial"/>
                <a:ea typeface="Arial"/>
                <a:cs typeface="Arial"/>
                <a:sym typeface="Arial"/>
              </a:rPr>
              <a:t>El término </a:t>
            </a:r>
            <a:r>
              <a:rPr lang="es-ES" sz="1800" i="1" dirty="0">
                <a:solidFill>
                  <a:srgbClr val="000000"/>
                </a:solidFill>
                <a:latin typeface="Arial"/>
                <a:ea typeface="Arial"/>
                <a:cs typeface="Arial"/>
                <a:sym typeface="Arial"/>
              </a:rPr>
              <a:t>lambda</a:t>
            </a:r>
            <a:r>
              <a:rPr lang="es-ES" sz="1800" dirty="0">
                <a:solidFill>
                  <a:srgbClr val="000000"/>
                </a:solidFill>
                <a:latin typeface="Arial"/>
                <a:ea typeface="Arial"/>
                <a:cs typeface="Arial"/>
                <a:sym typeface="Arial"/>
              </a:rPr>
              <a:t> ajusta el tamaño de los coeficientes; establecer el valor lambda (λ) en cero da como resultado RSS. </a:t>
            </a:r>
          </a:p>
          <a:p>
            <a:pPr marL="0" lvl="0" indent="0" algn="just" rtl="0">
              <a:lnSpc>
                <a:spcPct val="115000"/>
              </a:lnSpc>
              <a:spcBef>
                <a:spcPts val="0"/>
              </a:spcBef>
              <a:spcAft>
                <a:spcPts val="0"/>
              </a:spcAft>
              <a:buSzPts val="2800"/>
              <a:buNone/>
            </a:pPr>
            <a:endParaRPr lang="es-ES" dirty="0">
              <a:solidFill>
                <a:srgbClr val="000000"/>
              </a:solidFill>
              <a:latin typeface="Arial"/>
              <a:ea typeface="Arial"/>
              <a:cs typeface="Arial"/>
              <a:sym typeface="Arial"/>
            </a:endParaRPr>
          </a:p>
          <a:p>
            <a:pPr marL="0" lvl="0" indent="0" algn="just" rtl="0">
              <a:lnSpc>
                <a:spcPct val="115000"/>
              </a:lnSpc>
              <a:spcBef>
                <a:spcPts val="0"/>
              </a:spcBef>
              <a:spcAft>
                <a:spcPts val="0"/>
              </a:spcAft>
              <a:buSzPts val="2800"/>
              <a:buNone/>
            </a:pPr>
            <a:r>
              <a:rPr lang="es-ES" sz="1800" dirty="0">
                <a:solidFill>
                  <a:srgbClr val="000000"/>
                </a:solidFill>
                <a:latin typeface="Arial"/>
                <a:ea typeface="Arial"/>
                <a:cs typeface="Arial"/>
                <a:sym typeface="Arial"/>
              </a:rPr>
              <a:t>Aumentar el valor de lambda fuerza a que muchos coeficientes se vayan a cero, lo que agregará más sesgo al modelo y, al mismo tiempo, reducirá la varianza.</a:t>
            </a:r>
          </a:p>
          <a:p>
            <a:pPr marL="0" lvl="0" indent="0" algn="just" rtl="0">
              <a:lnSpc>
                <a:spcPct val="115000"/>
              </a:lnSpc>
              <a:spcBef>
                <a:spcPts val="0"/>
              </a:spcBef>
              <a:spcAft>
                <a:spcPts val="0"/>
              </a:spcAft>
              <a:buSzPts val="2800"/>
              <a:buNone/>
            </a:pPr>
            <a:endParaRPr lang="es-ES" dirty="0">
              <a:solidFill>
                <a:srgbClr val="000000"/>
              </a:solidFill>
              <a:latin typeface="Arial"/>
              <a:ea typeface="Arial"/>
              <a:cs typeface="Arial"/>
              <a:sym typeface="Arial"/>
            </a:endParaRPr>
          </a:p>
          <a:p>
            <a:pPr marL="0" lvl="0" indent="0" algn="just" rtl="0">
              <a:lnSpc>
                <a:spcPct val="115000"/>
              </a:lnSpc>
              <a:spcBef>
                <a:spcPts val="0"/>
              </a:spcBef>
              <a:spcAft>
                <a:spcPts val="0"/>
              </a:spcAft>
              <a:buSzPts val="2800"/>
              <a:buNone/>
            </a:pPr>
            <a:r>
              <a:rPr lang="es-ES" sz="1800" dirty="0">
                <a:solidFill>
                  <a:srgbClr val="000000"/>
                </a:solidFill>
                <a:latin typeface="Arial"/>
                <a:ea typeface="Arial"/>
                <a:cs typeface="Arial"/>
                <a:sym typeface="Arial"/>
              </a:rPr>
              <a:t>Esto ayuda a interpretar mejor el modelo ya que actúa como un selector de las variables importantes (se queda con los términos dominantes y descarta los otros).</a:t>
            </a:r>
          </a:p>
          <a:p>
            <a:endParaRPr lang="es-CL" dirty="0"/>
          </a:p>
        </p:txBody>
      </p:sp>
    </p:spTree>
    <p:extLst>
      <p:ext uri="{BB962C8B-B14F-4D97-AF65-F5344CB8AC3E}">
        <p14:creationId xmlns:p14="http://schemas.microsoft.com/office/powerpoint/2010/main" val="322091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CL" dirty="0"/>
              <a:t>TÉCNICAS DE REGULARIZACIÓN</a:t>
            </a:r>
          </a:p>
        </p:txBody>
      </p:sp>
      <p:sp>
        <p:nvSpPr>
          <p:cNvPr id="4" name="CuadroTexto 3">
            <a:extLst>
              <a:ext uri="{FF2B5EF4-FFF2-40B4-BE49-F238E27FC236}">
                <a16:creationId xmlns:a16="http://schemas.microsoft.com/office/drawing/2014/main" id="{60256E7E-F4E9-603E-3CFA-937684EED6ED}"/>
              </a:ext>
            </a:extLst>
          </p:cNvPr>
          <p:cNvSpPr txBox="1"/>
          <p:nvPr/>
        </p:nvSpPr>
        <p:spPr>
          <a:xfrm>
            <a:off x="2508250" y="10329356"/>
            <a:ext cx="5030544" cy="261610"/>
          </a:xfrm>
          <a:prstGeom prst="rect">
            <a:avLst/>
          </a:prstGeom>
          <a:noFill/>
        </p:spPr>
        <p:txBody>
          <a:bodyPr wrap="none" rtlCol="0">
            <a:spAutoFit/>
          </a:bodyPr>
          <a:lstStyle/>
          <a:p>
            <a:r>
              <a:rPr lang="es-CL" sz="1100" dirty="0"/>
              <a:t>FUENTE: https://heartbeat.comet.ml/ridge-and-lasso-regression-f08cf3b3df46</a:t>
            </a:r>
          </a:p>
        </p:txBody>
      </p:sp>
      <p:sp>
        <p:nvSpPr>
          <p:cNvPr id="5" name="CuadroTexto 4">
            <a:extLst>
              <a:ext uri="{FF2B5EF4-FFF2-40B4-BE49-F238E27FC236}">
                <a16:creationId xmlns:a16="http://schemas.microsoft.com/office/drawing/2014/main" id="{4CD93962-8918-F494-03A3-D2029F3D99A4}"/>
              </a:ext>
            </a:extLst>
          </p:cNvPr>
          <p:cNvSpPr txBox="1"/>
          <p:nvPr/>
        </p:nvSpPr>
        <p:spPr>
          <a:xfrm>
            <a:off x="2508250" y="1952007"/>
            <a:ext cx="9323532" cy="3959033"/>
          </a:xfrm>
          <a:prstGeom prst="rect">
            <a:avLst/>
          </a:prstGeom>
          <a:noFill/>
        </p:spPr>
        <p:txBody>
          <a:bodyPr wrap="square" rtlCol="0">
            <a:spAutoFit/>
          </a:bodyPr>
          <a:lstStyle/>
          <a:p>
            <a:pPr algn="just" rtl="0"/>
            <a:r>
              <a:rPr lang="es-ES" sz="2800" b="1" dirty="0">
                <a:solidFill>
                  <a:srgbClr val="000000"/>
                </a:solidFill>
                <a:latin typeface="Arial"/>
                <a:ea typeface="Arial"/>
                <a:cs typeface="Arial"/>
                <a:sym typeface="Arial"/>
              </a:rPr>
              <a:t>REGRESIÓN LASSO</a:t>
            </a:r>
          </a:p>
          <a:p>
            <a:pPr algn="just" rtl="0"/>
            <a:endParaRPr lang="es-ES" sz="2800" dirty="0">
              <a:solidFill>
                <a:srgbClr val="000000"/>
              </a:solidFill>
              <a:latin typeface="+mj-lt"/>
              <a:ea typeface="Arial"/>
              <a:cs typeface="Arial"/>
              <a:sym typeface="Arial"/>
            </a:endParaRPr>
          </a:p>
          <a:p>
            <a:pPr marL="0" lvl="0" indent="0" algn="just" rtl="0">
              <a:lnSpc>
                <a:spcPct val="115000"/>
              </a:lnSpc>
              <a:spcBef>
                <a:spcPts val="0"/>
              </a:spcBef>
              <a:spcAft>
                <a:spcPts val="0"/>
              </a:spcAft>
              <a:buSzPts val="2800"/>
              <a:buNone/>
            </a:pPr>
            <a:r>
              <a:rPr lang="es-ES" sz="2800" dirty="0">
                <a:solidFill>
                  <a:srgbClr val="000000"/>
                </a:solidFill>
                <a:latin typeface="+mj-lt"/>
                <a:ea typeface="Arial"/>
                <a:cs typeface="Arial"/>
                <a:sym typeface="Arial"/>
              </a:rPr>
              <a:t>Aumentar el término de penalización lleva a que el modelo sea más simple y previene el sobreajuste. Pero un valor muy alto, lleva a un polinomio de grado 0, que</a:t>
            </a:r>
            <a:r>
              <a:rPr lang="es-ES" sz="3200" dirty="0">
                <a:solidFill>
                  <a:srgbClr val="000000"/>
                </a:solidFill>
                <a:latin typeface="+mj-lt"/>
                <a:ea typeface="Arial"/>
                <a:cs typeface="Arial"/>
                <a:sym typeface="Arial"/>
              </a:rPr>
              <a:t> sabemos puede empezar a </a:t>
            </a:r>
            <a:r>
              <a:rPr lang="es-ES" sz="3200" dirty="0" err="1">
                <a:solidFill>
                  <a:srgbClr val="000000"/>
                </a:solidFill>
                <a:latin typeface="+mj-lt"/>
                <a:ea typeface="Arial"/>
                <a:cs typeface="Arial"/>
                <a:sym typeface="Arial"/>
              </a:rPr>
              <a:t>sub-ajustar</a:t>
            </a:r>
            <a:r>
              <a:rPr lang="es-ES" sz="3200" dirty="0">
                <a:solidFill>
                  <a:srgbClr val="000000"/>
                </a:solidFill>
                <a:latin typeface="+mj-lt"/>
                <a:ea typeface="Arial"/>
                <a:cs typeface="Arial"/>
                <a:sym typeface="Arial"/>
              </a:rPr>
              <a:t>.</a:t>
            </a:r>
          </a:p>
          <a:p>
            <a:pPr marL="0" lvl="0" indent="0" algn="l" rtl="0">
              <a:lnSpc>
                <a:spcPct val="80000"/>
              </a:lnSpc>
              <a:spcBef>
                <a:spcPts val="480"/>
              </a:spcBef>
              <a:spcAft>
                <a:spcPts val="0"/>
              </a:spcAft>
              <a:buSzPts val="2800"/>
              <a:buNone/>
            </a:pPr>
            <a:endParaRPr lang="es-ES" sz="1800" dirty="0"/>
          </a:p>
          <a:p>
            <a:pPr marL="0" lvl="0" indent="0" algn="l" rtl="0">
              <a:lnSpc>
                <a:spcPct val="115000"/>
              </a:lnSpc>
              <a:spcBef>
                <a:spcPts val="0"/>
              </a:spcBef>
              <a:spcAft>
                <a:spcPts val="0"/>
              </a:spcAft>
              <a:buSzPts val="2800"/>
              <a:buNone/>
            </a:pPr>
            <a:endParaRPr lang="es-ES" sz="1800" dirty="0">
              <a:solidFill>
                <a:srgbClr val="000000"/>
              </a:solidFill>
              <a:latin typeface="Arial"/>
              <a:ea typeface="Arial"/>
              <a:cs typeface="Arial"/>
              <a:sym typeface="Arial"/>
            </a:endParaRPr>
          </a:p>
          <a:p>
            <a:pPr algn="just" rtl="0"/>
            <a:endParaRPr lang="es-ES" sz="1800" dirty="0">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EDF13578-6A1F-16BF-4E83-96A0EECB4A06}"/>
              </a:ext>
            </a:extLst>
          </p:cNvPr>
          <p:cNvSpPr txBox="1"/>
          <p:nvPr/>
        </p:nvSpPr>
        <p:spPr>
          <a:xfrm>
            <a:off x="14395450" y="7037943"/>
            <a:ext cx="377026" cy="369332"/>
          </a:xfrm>
          <a:prstGeom prst="rect">
            <a:avLst/>
          </a:prstGeom>
          <a:noFill/>
        </p:spPr>
        <p:txBody>
          <a:bodyPr wrap="none" rtlCol="0">
            <a:spAutoFit/>
          </a:bodyPr>
          <a:lstStyle/>
          <a:p>
            <a:r>
              <a:rPr lang="es-CL" dirty="0"/>
              <a:t>   </a:t>
            </a:r>
          </a:p>
        </p:txBody>
      </p:sp>
      <p:pic>
        <p:nvPicPr>
          <p:cNvPr id="3" name="Imagen 2">
            <a:extLst>
              <a:ext uri="{FF2B5EF4-FFF2-40B4-BE49-F238E27FC236}">
                <a16:creationId xmlns:a16="http://schemas.microsoft.com/office/drawing/2014/main" id="{F76B2E73-F5B0-683F-96CF-00329F36E2A6}"/>
              </a:ext>
            </a:extLst>
          </p:cNvPr>
          <p:cNvPicPr>
            <a:picLocks noChangeAspect="1"/>
          </p:cNvPicPr>
          <p:nvPr/>
        </p:nvPicPr>
        <p:blipFill>
          <a:blip r:embed="rId2"/>
          <a:stretch>
            <a:fillRect/>
          </a:stretch>
        </p:blipFill>
        <p:spPr>
          <a:xfrm>
            <a:off x="4146550" y="5380093"/>
            <a:ext cx="11811000" cy="3685032"/>
          </a:xfrm>
          <a:prstGeom prst="rect">
            <a:avLst/>
          </a:prstGeom>
        </p:spPr>
      </p:pic>
      <p:cxnSp>
        <p:nvCxnSpPr>
          <p:cNvPr id="11" name="Conector recto de flecha 10">
            <a:extLst>
              <a:ext uri="{FF2B5EF4-FFF2-40B4-BE49-F238E27FC236}">
                <a16:creationId xmlns:a16="http://schemas.microsoft.com/office/drawing/2014/main" id="{64DE4DD8-73ED-F011-937D-5274F736C611}"/>
              </a:ext>
            </a:extLst>
          </p:cNvPr>
          <p:cNvCxnSpPr/>
          <p:nvPr/>
        </p:nvCxnSpPr>
        <p:spPr>
          <a:xfrm>
            <a:off x="6394450" y="9095343"/>
            <a:ext cx="7772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CuadroTexto 11">
            <a:extLst>
              <a:ext uri="{FF2B5EF4-FFF2-40B4-BE49-F238E27FC236}">
                <a16:creationId xmlns:a16="http://schemas.microsoft.com/office/drawing/2014/main" id="{89388E30-CA58-0446-5020-8BCDBD4C9927}"/>
              </a:ext>
            </a:extLst>
          </p:cNvPr>
          <p:cNvSpPr txBox="1"/>
          <p:nvPr/>
        </p:nvSpPr>
        <p:spPr>
          <a:xfrm>
            <a:off x="9594850" y="9704943"/>
            <a:ext cx="1152880" cy="369332"/>
          </a:xfrm>
          <a:prstGeom prst="rect">
            <a:avLst/>
          </a:prstGeom>
          <a:noFill/>
        </p:spPr>
        <p:txBody>
          <a:bodyPr wrap="none" rtlCol="0">
            <a:spAutoFit/>
          </a:bodyPr>
          <a:lstStyle/>
          <a:p>
            <a:r>
              <a:rPr lang="es-CL" dirty="0"/>
              <a:t>+Lambda</a:t>
            </a:r>
          </a:p>
        </p:txBody>
      </p:sp>
    </p:spTree>
    <p:extLst>
      <p:ext uri="{BB962C8B-B14F-4D97-AF65-F5344CB8AC3E}">
        <p14:creationId xmlns:p14="http://schemas.microsoft.com/office/powerpoint/2010/main" val="10372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CL" dirty="0"/>
              <a:t>TÉCNICAS DE REGULARIZACIÓN</a:t>
            </a:r>
          </a:p>
        </p:txBody>
      </p:sp>
      <p:sp>
        <p:nvSpPr>
          <p:cNvPr id="4" name="CuadroTexto 3">
            <a:extLst>
              <a:ext uri="{FF2B5EF4-FFF2-40B4-BE49-F238E27FC236}">
                <a16:creationId xmlns:a16="http://schemas.microsoft.com/office/drawing/2014/main" id="{60256E7E-F4E9-603E-3CFA-937684EED6ED}"/>
              </a:ext>
            </a:extLst>
          </p:cNvPr>
          <p:cNvSpPr txBox="1"/>
          <p:nvPr/>
        </p:nvSpPr>
        <p:spPr>
          <a:xfrm>
            <a:off x="2508250" y="10329356"/>
            <a:ext cx="5030544" cy="261610"/>
          </a:xfrm>
          <a:prstGeom prst="rect">
            <a:avLst/>
          </a:prstGeom>
          <a:noFill/>
        </p:spPr>
        <p:txBody>
          <a:bodyPr wrap="none" rtlCol="0">
            <a:spAutoFit/>
          </a:bodyPr>
          <a:lstStyle/>
          <a:p>
            <a:r>
              <a:rPr lang="es-CL" sz="1100" dirty="0"/>
              <a:t>FUENTE: https://heartbeat.comet.ml/ridge-and-lasso-regression-f08cf3b3df46</a:t>
            </a:r>
          </a:p>
        </p:txBody>
      </p:sp>
      <p:sp>
        <p:nvSpPr>
          <p:cNvPr id="5" name="CuadroTexto 4">
            <a:extLst>
              <a:ext uri="{FF2B5EF4-FFF2-40B4-BE49-F238E27FC236}">
                <a16:creationId xmlns:a16="http://schemas.microsoft.com/office/drawing/2014/main" id="{4CD93962-8918-F494-03A3-D2029F3D99A4}"/>
              </a:ext>
            </a:extLst>
          </p:cNvPr>
          <p:cNvSpPr txBox="1"/>
          <p:nvPr/>
        </p:nvSpPr>
        <p:spPr>
          <a:xfrm>
            <a:off x="2508250" y="1952007"/>
            <a:ext cx="9323532" cy="6954211"/>
          </a:xfrm>
          <a:prstGeom prst="rect">
            <a:avLst/>
          </a:prstGeom>
          <a:noFill/>
        </p:spPr>
        <p:txBody>
          <a:bodyPr wrap="square" rtlCol="0">
            <a:spAutoFit/>
          </a:bodyPr>
          <a:lstStyle/>
          <a:p>
            <a:pPr algn="just" rtl="0"/>
            <a:r>
              <a:rPr lang="es-ES" sz="2800" b="1" dirty="0">
                <a:solidFill>
                  <a:srgbClr val="000000"/>
                </a:solidFill>
                <a:latin typeface="Arial"/>
                <a:ea typeface="Arial"/>
                <a:cs typeface="Arial"/>
                <a:sym typeface="Arial"/>
              </a:rPr>
              <a:t>REGRESIÓN RIDGE</a:t>
            </a:r>
          </a:p>
          <a:p>
            <a:pPr algn="just" rtl="0"/>
            <a:endParaRPr lang="es-ES" sz="2800" dirty="0">
              <a:solidFill>
                <a:srgbClr val="000000"/>
              </a:solidFill>
              <a:latin typeface="Arial"/>
              <a:ea typeface="Arial"/>
              <a:cs typeface="Arial"/>
              <a:sym typeface="Arial"/>
            </a:endParaRPr>
          </a:p>
          <a:p>
            <a:pPr marL="0" lvl="0" indent="0" algn="just" rtl="0">
              <a:lnSpc>
                <a:spcPct val="80000"/>
              </a:lnSpc>
              <a:spcBef>
                <a:spcPts val="1200"/>
              </a:spcBef>
              <a:spcAft>
                <a:spcPts val="0"/>
              </a:spcAft>
              <a:buSzPts val="2800"/>
              <a:buNone/>
            </a:pPr>
            <a:r>
              <a:rPr lang="es-ES" sz="2800" dirty="0">
                <a:solidFill>
                  <a:srgbClr val="000000"/>
                </a:solidFill>
                <a:latin typeface="+mj-lt"/>
                <a:ea typeface="Arial"/>
                <a:cs typeface="Arial"/>
                <a:sym typeface="Arial"/>
              </a:rPr>
              <a:t>Ridge es también una técnica de regularización utilizada para reducir la complejidad del modelo </a:t>
            </a:r>
            <a:r>
              <a:rPr lang="es-ES" sz="2800" b="1" dirty="0">
                <a:solidFill>
                  <a:srgbClr val="000000"/>
                </a:solidFill>
                <a:latin typeface="+mj-lt"/>
                <a:ea typeface="Arial"/>
                <a:cs typeface="Arial"/>
                <a:sym typeface="Arial"/>
              </a:rPr>
              <a:t>al reducir los coeficientes del modelo</a:t>
            </a:r>
            <a:r>
              <a:rPr lang="es-ES" sz="2800" dirty="0">
                <a:solidFill>
                  <a:srgbClr val="000000"/>
                </a:solidFill>
                <a:latin typeface="+mj-lt"/>
                <a:ea typeface="Arial"/>
                <a:cs typeface="Arial"/>
                <a:sym typeface="Arial"/>
              </a:rPr>
              <a:t>. </a:t>
            </a:r>
          </a:p>
          <a:p>
            <a:pPr marL="0" lvl="0" indent="0" algn="just" rtl="0">
              <a:lnSpc>
                <a:spcPct val="80000"/>
              </a:lnSpc>
              <a:spcBef>
                <a:spcPts val="1200"/>
              </a:spcBef>
              <a:spcAft>
                <a:spcPts val="0"/>
              </a:spcAft>
              <a:buSzPts val="2800"/>
              <a:buNone/>
            </a:pPr>
            <a:r>
              <a:rPr lang="es-ES" sz="2800" dirty="0">
                <a:solidFill>
                  <a:srgbClr val="000000"/>
                </a:solidFill>
                <a:latin typeface="+mj-lt"/>
                <a:ea typeface="Arial"/>
                <a:cs typeface="Arial"/>
                <a:sym typeface="Arial"/>
              </a:rPr>
              <a:t>Pero en lugar de hacer que algunos de los coeficientes sean cero, Ridge los obliga a ser pequeños. </a:t>
            </a:r>
          </a:p>
          <a:p>
            <a:pPr marL="0" lvl="0" indent="0" algn="just" rtl="0">
              <a:lnSpc>
                <a:spcPct val="80000"/>
              </a:lnSpc>
              <a:spcBef>
                <a:spcPts val="1200"/>
              </a:spcBef>
              <a:spcAft>
                <a:spcPts val="0"/>
              </a:spcAft>
              <a:buSzPts val="2800"/>
              <a:buNone/>
            </a:pPr>
            <a:endParaRPr lang="es-ES" sz="2800" dirty="0">
              <a:solidFill>
                <a:srgbClr val="000000"/>
              </a:solidFill>
              <a:latin typeface="+mj-lt"/>
              <a:ea typeface="Arial"/>
              <a:cs typeface="Arial"/>
              <a:sym typeface="Arial"/>
            </a:endParaRPr>
          </a:p>
          <a:p>
            <a:pPr marL="0" lvl="0" indent="0" algn="just" rtl="0">
              <a:lnSpc>
                <a:spcPct val="80000"/>
              </a:lnSpc>
              <a:spcBef>
                <a:spcPts val="1200"/>
              </a:spcBef>
              <a:spcAft>
                <a:spcPts val="0"/>
              </a:spcAft>
              <a:buSzPts val="2800"/>
              <a:buNone/>
            </a:pPr>
            <a:r>
              <a:rPr lang="es-ES" sz="2800" dirty="0">
                <a:solidFill>
                  <a:srgbClr val="000000"/>
                </a:solidFill>
                <a:latin typeface="+mj-lt"/>
                <a:ea typeface="Arial"/>
                <a:cs typeface="Arial"/>
                <a:sym typeface="Arial"/>
              </a:rPr>
              <a:t>Esto reduce la importancia de estas características de modo que tienen menos impacto en la predicción de la etiqueta de destino.</a:t>
            </a:r>
          </a:p>
          <a:p>
            <a:pPr marL="0" lvl="0" indent="0" algn="just" rtl="0">
              <a:lnSpc>
                <a:spcPct val="80000"/>
              </a:lnSpc>
              <a:spcBef>
                <a:spcPts val="1200"/>
              </a:spcBef>
              <a:spcAft>
                <a:spcPts val="0"/>
              </a:spcAft>
              <a:buSzPts val="2800"/>
              <a:buNone/>
            </a:pPr>
            <a:endParaRPr lang="es-ES" sz="2800" dirty="0">
              <a:solidFill>
                <a:srgbClr val="000000"/>
              </a:solidFill>
              <a:latin typeface="+mj-lt"/>
              <a:ea typeface="Arial"/>
              <a:cs typeface="Arial"/>
              <a:sym typeface="Arial"/>
            </a:endParaRPr>
          </a:p>
          <a:p>
            <a:pPr marL="0" lvl="0" indent="0" algn="just" rtl="0">
              <a:lnSpc>
                <a:spcPct val="80000"/>
              </a:lnSpc>
              <a:spcBef>
                <a:spcPts val="1200"/>
              </a:spcBef>
              <a:spcAft>
                <a:spcPts val="0"/>
              </a:spcAft>
              <a:buSzPts val="2800"/>
              <a:buNone/>
            </a:pPr>
            <a:r>
              <a:rPr lang="es-ES" sz="2800" dirty="0">
                <a:solidFill>
                  <a:srgbClr val="000000"/>
                </a:solidFill>
                <a:latin typeface="+mj-lt"/>
                <a:ea typeface="Arial"/>
                <a:cs typeface="Arial"/>
                <a:sym typeface="Arial"/>
              </a:rPr>
              <a:t>Al igual que en la regresión de Lasso, el término lambda (λ) controla la cantidad de reducción del coeficiente y establecerlo en 0 es equivalente a la regresión lineal.</a:t>
            </a:r>
            <a:endParaRPr lang="es-ES" sz="2800" dirty="0">
              <a:latin typeface="+mj-lt"/>
            </a:endParaRPr>
          </a:p>
          <a:p>
            <a:pPr marL="0" lvl="0" indent="0" algn="l" rtl="0">
              <a:lnSpc>
                <a:spcPct val="115000"/>
              </a:lnSpc>
              <a:spcBef>
                <a:spcPts val="0"/>
              </a:spcBef>
              <a:spcAft>
                <a:spcPts val="0"/>
              </a:spcAft>
              <a:buSzPts val="2800"/>
              <a:buNone/>
            </a:pPr>
            <a:endParaRPr lang="es-ES" sz="1800" dirty="0">
              <a:solidFill>
                <a:srgbClr val="000000"/>
              </a:solidFill>
              <a:latin typeface="Arial"/>
              <a:ea typeface="Arial"/>
              <a:cs typeface="Arial"/>
              <a:sym typeface="Arial"/>
            </a:endParaRPr>
          </a:p>
          <a:p>
            <a:pPr algn="just" rtl="0"/>
            <a:endParaRPr lang="es-ES" sz="1800" dirty="0">
              <a:solidFill>
                <a:srgbClr val="000000"/>
              </a:solidFill>
              <a:latin typeface="Arial"/>
              <a:ea typeface="Arial"/>
              <a:cs typeface="Arial"/>
              <a:sym typeface="Arial"/>
            </a:endParaRPr>
          </a:p>
        </p:txBody>
      </p:sp>
      <p:sp>
        <p:nvSpPr>
          <p:cNvPr id="8" name="CuadroTexto 7">
            <a:extLst>
              <a:ext uri="{FF2B5EF4-FFF2-40B4-BE49-F238E27FC236}">
                <a16:creationId xmlns:a16="http://schemas.microsoft.com/office/drawing/2014/main" id="{EDF13578-6A1F-16BF-4E83-96A0EECB4A06}"/>
              </a:ext>
            </a:extLst>
          </p:cNvPr>
          <p:cNvSpPr txBox="1"/>
          <p:nvPr/>
        </p:nvSpPr>
        <p:spPr>
          <a:xfrm>
            <a:off x="14395450" y="6111875"/>
            <a:ext cx="377026" cy="369332"/>
          </a:xfrm>
          <a:prstGeom prst="rect">
            <a:avLst/>
          </a:prstGeom>
          <a:noFill/>
        </p:spPr>
        <p:txBody>
          <a:bodyPr wrap="none" rtlCol="0">
            <a:spAutoFit/>
          </a:bodyPr>
          <a:lstStyle/>
          <a:p>
            <a:r>
              <a:rPr lang="es-CL" dirty="0"/>
              <a:t>   </a:t>
            </a:r>
          </a:p>
        </p:txBody>
      </p:sp>
      <p:pic>
        <p:nvPicPr>
          <p:cNvPr id="7" name="Imagen 6">
            <a:extLst>
              <a:ext uri="{FF2B5EF4-FFF2-40B4-BE49-F238E27FC236}">
                <a16:creationId xmlns:a16="http://schemas.microsoft.com/office/drawing/2014/main" id="{49FD5EA6-CB27-54BA-E8C5-42D17ADEC061}"/>
              </a:ext>
            </a:extLst>
          </p:cNvPr>
          <p:cNvPicPr>
            <a:picLocks noChangeAspect="1"/>
          </p:cNvPicPr>
          <p:nvPr/>
        </p:nvPicPr>
        <p:blipFill>
          <a:blip r:embed="rId2"/>
          <a:stretch>
            <a:fillRect/>
          </a:stretch>
        </p:blipFill>
        <p:spPr>
          <a:xfrm>
            <a:off x="13328650" y="3246755"/>
            <a:ext cx="5257800" cy="2407920"/>
          </a:xfrm>
          <a:prstGeom prst="rect">
            <a:avLst/>
          </a:prstGeom>
        </p:spPr>
      </p:pic>
    </p:spTree>
    <p:extLst>
      <p:ext uri="{BB962C8B-B14F-4D97-AF65-F5344CB8AC3E}">
        <p14:creationId xmlns:p14="http://schemas.microsoft.com/office/powerpoint/2010/main" val="2802488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CL" dirty="0"/>
              <a:t>TÉCNICAS DE REGULARIZACIÓN</a:t>
            </a:r>
          </a:p>
        </p:txBody>
      </p:sp>
      <p:sp>
        <p:nvSpPr>
          <p:cNvPr id="4" name="CuadroTexto 3">
            <a:extLst>
              <a:ext uri="{FF2B5EF4-FFF2-40B4-BE49-F238E27FC236}">
                <a16:creationId xmlns:a16="http://schemas.microsoft.com/office/drawing/2014/main" id="{60256E7E-F4E9-603E-3CFA-937684EED6ED}"/>
              </a:ext>
            </a:extLst>
          </p:cNvPr>
          <p:cNvSpPr txBox="1"/>
          <p:nvPr/>
        </p:nvSpPr>
        <p:spPr>
          <a:xfrm>
            <a:off x="2508250" y="10329356"/>
            <a:ext cx="5030544" cy="261610"/>
          </a:xfrm>
          <a:prstGeom prst="rect">
            <a:avLst/>
          </a:prstGeom>
          <a:noFill/>
        </p:spPr>
        <p:txBody>
          <a:bodyPr wrap="none" rtlCol="0">
            <a:spAutoFit/>
          </a:bodyPr>
          <a:lstStyle/>
          <a:p>
            <a:r>
              <a:rPr lang="es-CL" sz="1100" dirty="0"/>
              <a:t>FUENTE: https://heartbeat.comet.ml/ridge-and-lasso-regression-f08cf3b3df46</a:t>
            </a:r>
          </a:p>
        </p:txBody>
      </p:sp>
      <p:sp>
        <p:nvSpPr>
          <p:cNvPr id="5" name="CuadroTexto 4">
            <a:extLst>
              <a:ext uri="{FF2B5EF4-FFF2-40B4-BE49-F238E27FC236}">
                <a16:creationId xmlns:a16="http://schemas.microsoft.com/office/drawing/2014/main" id="{4CD93962-8918-F494-03A3-D2029F3D99A4}"/>
              </a:ext>
            </a:extLst>
          </p:cNvPr>
          <p:cNvSpPr txBox="1"/>
          <p:nvPr/>
        </p:nvSpPr>
        <p:spPr>
          <a:xfrm>
            <a:off x="2508250" y="1952007"/>
            <a:ext cx="9323532" cy="6124754"/>
          </a:xfrm>
          <a:prstGeom prst="rect">
            <a:avLst/>
          </a:prstGeom>
          <a:noFill/>
        </p:spPr>
        <p:txBody>
          <a:bodyPr wrap="square" rtlCol="0">
            <a:spAutoFit/>
          </a:bodyPr>
          <a:lstStyle/>
          <a:p>
            <a:pPr algn="just" rtl="0"/>
            <a:r>
              <a:rPr lang="es-ES" sz="2800" b="1" dirty="0">
                <a:solidFill>
                  <a:srgbClr val="000000"/>
                </a:solidFill>
                <a:latin typeface="Arial"/>
                <a:ea typeface="Arial"/>
                <a:cs typeface="Arial"/>
                <a:sym typeface="Arial"/>
              </a:rPr>
              <a:t>REGRESIÓN LASSO Y RIDGE</a:t>
            </a:r>
          </a:p>
          <a:p>
            <a:pPr algn="just" rtl="0"/>
            <a:endParaRPr lang="es-ES" sz="2800" dirty="0">
              <a:solidFill>
                <a:srgbClr val="000000"/>
              </a:solidFill>
              <a:latin typeface="+mj-lt"/>
              <a:ea typeface="Arial"/>
              <a:cs typeface="Arial"/>
              <a:sym typeface="Arial"/>
            </a:endParaRPr>
          </a:p>
          <a:p>
            <a:pPr algn="just" rtl="0"/>
            <a:r>
              <a:rPr lang="es-ES" sz="2800" dirty="0">
                <a:solidFill>
                  <a:srgbClr val="000000"/>
                </a:solidFill>
                <a:latin typeface="+mj-lt"/>
                <a:cs typeface="Arial"/>
                <a:sym typeface="Arial"/>
              </a:rPr>
              <a:t>En resumen, las técnicas de regresión de Lasso y Ridge buscan reducir la complejidad de un modelo al disminuir la magnitud de los coeficientes. </a:t>
            </a:r>
          </a:p>
          <a:p>
            <a:pPr algn="just" rtl="0"/>
            <a:endParaRPr lang="es-ES" sz="2800" dirty="0">
              <a:solidFill>
                <a:srgbClr val="000000"/>
              </a:solidFill>
              <a:latin typeface="+mj-lt"/>
              <a:cs typeface="Arial"/>
              <a:sym typeface="Arial"/>
            </a:endParaRPr>
          </a:p>
          <a:p>
            <a:pPr algn="just" rtl="0"/>
            <a:r>
              <a:rPr lang="es-ES" sz="2800" dirty="0">
                <a:solidFill>
                  <a:srgbClr val="000000"/>
                </a:solidFill>
                <a:latin typeface="+mj-lt"/>
                <a:cs typeface="Arial"/>
                <a:sym typeface="Arial"/>
              </a:rPr>
              <a:t>La diferencia es que, </a:t>
            </a:r>
            <a:r>
              <a:rPr lang="es-ES" sz="2800" b="1" dirty="0">
                <a:solidFill>
                  <a:srgbClr val="000000"/>
                </a:solidFill>
                <a:latin typeface="+mj-lt"/>
                <a:cs typeface="Arial"/>
                <a:sym typeface="Arial"/>
              </a:rPr>
              <a:t>en la regresión de Ridge, los valores no se hacen para que sean cero, sino que se les obliga a estar cerca de cero, mientras que la regresión de Lasso establece los coeficientes de características en cero</a:t>
            </a:r>
            <a:r>
              <a:rPr lang="es-ES" sz="2800" dirty="0">
                <a:solidFill>
                  <a:srgbClr val="000000"/>
                </a:solidFill>
                <a:latin typeface="+mj-lt"/>
                <a:cs typeface="Arial"/>
                <a:sym typeface="Arial"/>
              </a:rPr>
              <a:t>.</a:t>
            </a:r>
          </a:p>
          <a:p>
            <a:pPr algn="just" rtl="0"/>
            <a:endParaRPr lang="es-ES" sz="2800" dirty="0">
              <a:solidFill>
                <a:srgbClr val="000000"/>
              </a:solidFill>
              <a:latin typeface="+mj-lt"/>
              <a:cs typeface="Arial"/>
              <a:sym typeface="Arial"/>
            </a:endParaRPr>
          </a:p>
          <a:p>
            <a:pPr algn="just" rtl="0"/>
            <a:r>
              <a:rPr lang="es-ES" sz="2800" dirty="0">
                <a:solidFill>
                  <a:srgbClr val="000000"/>
                </a:solidFill>
                <a:latin typeface="+mj-lt"/>
                <a:cs typeface="Arial"/>
                <a:sym typeface="Arial"/>
              </a:rPr>
              <a:t>Algo a tener en cuenta al decidir qué técnica usar es que la </a:t>
            </a:r>
            <a:r>
              <a:rPr lang="es-ES" sz="2800" b="1" dirty="0">
                <a:solidFill>
                  <a:srgbClr val="000000"/>
                </a:solidFill>
                <a:latin typeface="+mj-lt"/>
                <a:cs typeface="Arial"/>
                <a:sym typeface="Arial"/>
              </a:rPr>
              <a:t>regresión de Lasso es resistente a los valores atípicos, mientras que la regresión de Ridge no lo es</a:t>
            </a:r>
            <a:r>
              <a:rPr lang="es-ES" sz="2800" dirty="0">
                <a:solidFill>
                  <a:srgbClr val="000000"/>
                </a:solidFill>
                <a:latin typeface="+mj-lt"/>
                <a:cs typeface="Arial"/>
                <a:sym typeface="Arial"/>
              </a:rPr>
              <a:t>. </a:t>
            </a:r>
          </a:p>
        </p:txBody>
      </p:sp>
      <p:sp>
        <p:nvSpPr>
          <p:cNvPr id="8" name="CuadroTexto 7">
            <a:extLst>
              <a:ext uri="{FF2B5EF4-FFF2-40B4-BE49-F238E27FC236}">
                <a16:creationId xmlns:a16="http://schemas.microsoft.com/office/drawing/2014/main" id="{EDF13578-6A1F-16BF-4E83-96A0EECB4A06}"/>
              </a:ext>
            </a:extLst>
          </p:cNvPr>
          <p:cNvSpPr txBox="1"/>
          <p:nvPr/>
        </p:nvSpPr>
        <p:spPr>
          <a:xfrm>
            <a:off x="14395450" y="6111875"/>
            <a:ext cx="377026" cy="369332"/>
          </a:xfrm>
          <a:prstGeom prst="rect">
            <a:avLst/>
          </a:prstGeom>
          <a:noFill/>
        </p:spPr>
        <p:txBody>
          <a:bodyPr wrap="none" rtlCol="0">
            <a:spAutoFit/>
          </a:bodyPr>
          <a:lstStyle/>
          <a:p>
            <a:r>
              <a:rPr lang="es-CL" dirty="0"/>
              <a:t>   </a:t>
            </a:r>
          </a:p>
        </p:txBody>
      </p:sp>
    </p:spTree>
    <p:extLst>
      <p:ext uri="{BB962C8B-B14F-4D97-AF65-F5344CB8AC3E}">
        <p14:creationId xmlns:p14="http://schemas.microsoft.com/office/powerpoint/2010/main" val="1865293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6242050" y="9007475"/>
            <a:ext cx="9020022" cy="1015663"/>
          </a:xfrm>
        </p:spPr>
        <p:txBody>
          <a:bodyPr/>
          <a:lstStyle/>
          <a:p>
            <a:r>
              <a:rPr lang="es-CL" sz="6600" dirty="0"/>
              <a:t>MÉTRICAS</a:t>
            </a:r>
          </a:p>
        </p:txBody>
      </p:sp>
      <p:sp>
        <p:nvSpPr>
          <p:cNvPr id="3" name="Título 1">
            <a:extLst>
              <a:ext uri="{FF2B5EF4-FFF2-40B4-BE49-F238E27FC236}">
                <a16:creationId xmlns:a16="http://schemas.microsoft.com/office/drawing/2014/main" id="{9224DE7A-4464-F54B-B074-7663E7D43917}"/>
              </a:ext>
            </a:extLst>
          </p:cNvPr>
          <p:cNvSpPr txBox="1">
            <a:spLocks/>
          </p:cNvSpPr>
          <p:nvPr/>
        </p:nvSpPr>
        <p:spPr>
          <a:xfrm>
            <a:off x="6276975" y="7752358"/>
            <a:ext cx="1670957"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04</a:t>
            </a:r>
          </a:p>
        </p:txBody>
      </p:sp>
    </p:spTree>
    <p:extLst>
      <p:ext uri="{BB962C8B-B14F-4D97-AF65-F5344CB8AC3E}">
        <p14:creationId xmlns:p14="http://schemas.microsoft.com/office/powerpoint/2010/main" val="15202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CL" dirty="0"/>
              <a:t>MÉTRICAS</a:t>
            </a:r>
          </a:p>
        </p:txBody>
      </p:sp>
      <p:sp>
        <p:nvSpPr>
          <p:cNvPr id="3" name="CuadroTexto 2">
            <a:extLst>
              <a:ext uri="{FF2B5EF4-FFF2-40B4-BE49-F238E27FC236}">
                <a16:creationId xmlns:a16="http://schemas.microsoft.com/office/drawing/2014/main" id="{5E0B0DA0-AF92-6AAF-E2F0-0B7C7F7F996C}"/>
              </a:ext>
            </a:extLst>
          </p:cNvPr>
          <p:cNvSpPr txBox="1"/>
          <p:nvPr/>
        </p:nvSpPr>
        <p:spPr>
          <a:xfrm>
            <a:off x="2508250" y="1952007"/>
            <a:ext cx="9323532" cy="7289047"/>
          </a:xfrm>
          <a:prstGeom prst="rect">
            <a:avLst/>
          </a:prstGeom>
          <a:noFill/>
        </p:spPr>
        <p:txBody>
          <a:bodyPr wrap="square" rtlCol="0">
            <a:spAutoFit/>
          </a:bodyPr>
          <a:lstStyle/>
          <a:p>
            <a:pPr algn="just" rtl="0">
              <a:lnSpc>
                <a:spcPct val="150000"/>
              </a:lnSpc>
            </a:pPr>
            <a:endParaRPr lang="es-ES" sz="2800" dirty="0">
              <a:solidFill>
                <a:srgbClr val="000000"/>
              </a:solidFill>
              <a:latin typeface="+mj-lt"/>
              <a:ea typeface="Arial"/>
              <a:cs typeface="Arial"/>
              <a:sym typeface="Arial"/>
            </a:endParaRPr>
          </a:p>
          <a:p>
            <a:pPr marL="46355" marR="5080" lvl="0" indent="0" algn="just" rtl="0">
              <a:lnSpc>
                <a:spcPct val="150000"/>
              </a:lnSpc>
              <a:spcBef>
                <a:spcPts val="0"/>
              </a:spcBef>
              <a:spcAft>
                <a:spcPts val="0"/>
              </a:spcAft>
              <a:buNone/>
            </a:pPr>
            <a:r>
              <a:rPr lang="es-ES" sz="2800" dirty="0">
                <a:solidFill>
                  <a:srgbClr val="000000"/>
                </a:solidFill>
                <a:latin typeface="+mj-lt"/>
                <a:cs typeface="Arial"/>
                <a:sym typeface="Source Sans Pro"/>
              </a:rPr>
              <a:t>Verificar un modelo de regresión lineal, nos permite ver en forma rápida, con algunos cálculos estadísticos, si es modelo es “bueno” respecto a su ajuste. Es decir, podemos verificar cuán certero es su </a:t>
            </a:r>
            <a:r>
              <a:rPr lang="es-ES" sz="2800" b="1" i="1" dirty="0">
                <a:solidFill>
                  <a:srgbClr val="000000"/>
                </a:solidFill>
                <a:latin typeface="+mj-lt"/>
                <a:cs typeface="Arial"/>
                <a:sym typeface="Source Sans Pro"/>
              </a:rPr>
              <a:t>desempeño</a:t>
            </a:r>
            <a:r>
              <a:rPr lang="es-ES" sz="2800" dirty="0">
                <a:solidFill>
                  <a:srgbClr val="000000"/>
                </a:solidFill>
                <a:latin typeface="+mj-lt"/>
                <a:cs typeface="Arial"/>
                <a:sym typeface="Source Sans Pro"/>
              </a:rPr>
              <a:t>.</a:t>
            </a:r>
            <a:endParaRPr lang="es-ES" sz="2800" dirty="0">
              <a:solidFill>
                <a:srgbClr val="000000"/>
              </a:solidFill>
              <a:latin typeface="+mj-lt"/>
              <a:cs typeface="Arial"/>
            </a:endParaRPr>
          </a:p>
          <a:p>
            <a:pPr marL="46355" marR="5080" lvl="0" indent="0" algn="just" rtl="0">
              <a:lnSpc>
                <a:spcPct val="150000"/>
              </a:lnSpc>
              <a:spcBef>
                <a:spcPts val="345"/>
              </a:spcBef>
              <a:spcAft>
                <a:spcPts val="0"/>
              </a:spcAft>
              <a:buNone/>
            </a:pPr>
            <a:endParaRPr lang="es-ES" sz="2800" dirty="0">
              <a:solidFill>
                <a:srgbClr val="000000"/>
              </a:solidFill>
              <a:latin typeface="+mj-lt"/>
              <a:cs typeface="Arial"/>
              <a:sym typeface="Source Sans Pro"/>
            </a:endParaRPr>
          </a:p>
          <a:p>
            <a:pPr marL="46355" marR="5080" lvl="0" indent="0" algn="just" rtl="0">
              <a:lnSpc>
                <a:spcPct val="150000"/>
              </a:lnSpc>
              <a:spcBef>
                <a:spcPts val="345"/>
              </a:spcBef>
              <a:spcAft>
                <a:spcPts val="0"/>
              </a:spcAft>
              <a:buNone/>
            </a:pPr>
            <a:r>
              <a:rPr lang="es-ES" sz="2800" dirty="0">
                <a:solidFill>
                  <a:srgbClr val="000000"/>
                </a:solidFill>
                <a:latin typeface="+mj-lt"/>
                <a:cs typeface="Arial"/>
                <a:sym typeface="Source Sans Pro"/>
              </a:rPr>
              <a:t>Este desempeño, podemos expresarlo en base a </a:t>
            </a:r>
            <a:r>
              <a:rPr lang="es-ES" sz="2800" b="1" dirty="0">
                <a:solidFill>
                  <a:srgbClr val="000000"/>
                </a:solidFill>
                <a:latin typeface="+mj-lt"/>
                <a:cs typeface="Arial"/>
                <a:sym typeface="Source Sans Pro"/>
              </a:rPr>
              <a:t>métricas</a:t>
            </a:r>
            <a:r>
              <a:rPr lang="es-ES" sz="2800" dirty="0">
                <a:solidFill>
                  <a:srgbClr val="000000"/>
                </a:solidFill>
                <a:latin typeface="+mj-lt"/>
                <a:cs typeface="Arial"/>
                <a:sym typeface="Source Sans Pro"/>
              </a:rPr>
              <a:t>.</a:t>
            </a:r>
            <a:endParaRPr lang="es-ES" sz="2800" dirty="0">
              <a:solidFill>
                <a:srgbClr val="000000"/>
              </a:solidFill>
              <a:latin typeface="+mj-lt"/>
              <a:cs typeface="Arial"/>
            </a:endParaRPr>
          </a:p>
          <a:p>
            <a:pPr marL="46355" marR="5080" lvl="0" indent="0" algn="just" rtl="0">
              <a:lnSpc>
                <a:spcPct val="150000"/>
              </a:lnSpc>
              <a:spcBef>
                <a:spcPts val="345"/>
              </a:spcBef>
              <a:spcAft>
                <a:spcPts val="0"/>
              </a:spcAft>
              <a:buNone/>
            </a:pPr>
            <a:endParaRPr lang="es-ES" sz="2800" dirty="0">
              <a:solidFill>
                <a:srgbClr val="000000"/>
              </a:solidFill>
              <a:latin typeface="+mj-lt"/>
              <a:cs typeface="Arial"/>
              <a:sym typeface="Source Sans Pro"/>
            </a:endParaRPr>
          </a:p>
          <a:p>
            <a:pPr marL="46355" marR="5080" lvl="0" indent="0" algn="just" rtl="0">
              <a:lnSpc>
                <a:spcPct val="150000"/>
              </a:lnSpc>
              <a:spcBef>
                <a:spcPts val="345"/>
              </a:spcBef>
              <a:spcAft>
                <a:spcPts val="0"/>
              </a:spcAft>
              <a:buNone/>
            </a:pPr>
            <a:r>
              <a:rPr lang="es-ES" sz="2800" dirty="0">
                <a:solidFill>
                  <a:srgbClr val="000000"/>
                </a:solidFill>
                <a:latin typeface="+mj-lt"/>
                <a:cs typeface="Arial"/>
                <a:sym typeface="Source Sans Pro"/>
              </a:rPr>
              <a:t>La mayoría de estas métricas trabajan con el concepto ya visto denominado residuo. El cual refleja </a:t>
            </a:r>
            <a:r>
              <a:rPr lang="es-ES" sz="2800" b="1" dirty="0">
                <a:solidFill>
                  <a:srgbClr val="FF0000"/>
                </a:solidFill>
                <a:latin typeface="+mj-lt"/>
                <a:cs typeface="Arial"/>
                <a:sym typeface="Source Sans Pro"/>
              </a:rPr>
              <a:t>la diferencia entre los valores observados y los valores que predice el modelo</a:t>
            </a:r>
            <a:r>
              <a:rPr lang="es-ES" sz="2800" dirty="0">
                <a:solidFill>
                  <a:srgbClr val="000000"/>
                </a:solidFill>
                <a:latin typeface="+mj-lt"/>
                <a:cs typeface="Arial"/>
                <a:sym typeface="Source Sans Pro"/>
              </a:rPr>
              <a:t>.</a:t>
            </a:r>
            <a:endParaRPr lang="es-ES" sz="2800" dirty="0">
              <a:solidFill>
                <a:srgbClr val="000000"/>
              </a:solidFill>
              <a:latin typeface="+mj-lt"/>
              <a:cs typeface="Arial"/>
            </a:endParaRPr>
          </a:p>
        </p:txBody>
      </p:sp>
      <p:pic>
        <p:nvPicPr>
          <p:cNvPr id="4" name="Imagen 3">
            <a:extLst>
              <a:ext uri="{FF2B5EF4-FFF2-40B4-BE49-F238E27FC236}">
                <a16:creationId xmlns:a16="http://schemas.microsoft.com/office/drawing/2014/main" id="{59292BB1-50EF-39BA-EF42-7B8386F35DCA}"/>
              </a:ext>
            </a:extLst>
          </p:cNvPr>
          <p:cNvPicPr>
            <a:picLocks noChangeAspect="1"/>
          </p:cNvPicPr>
          <p:nvPr/>
        </p:nvPicPr>
        <p:blipFill>
          <a:blip r:embed="rId2"/>
          <a:stretch>
            <a:fillRect/>
          </a:stretch>
        </p:blipFill>
        <p:spPr>
          <a:xfrm>
            <a:off x="13404850" y="2606675"/>
            <a:ext cx="5401524" cy="5444200"/>
          </a:xfrm>
          <a:prstGeom prst="rect">
            <a:avLst/>
          </a:prstGeom>
        </p:spPr>
      </p:pic>
    </p:spTree>
    <p:extLst>
      <p:ext uri="{BB962C8B-B14F-4D97-AF65-F5344CB8AC3E}">
        <p14:creationId xmlns:p14="http://schemas.microsoft.com/office/powerpoint/2010/main" val="3056958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CL" dirty="0"/>
              <a:t>MÉTRICAS</a:t>
            </a:r>
          </a:p>
        </p:txBody>
      </p:sp>
      <p:sp>
        <p:nvSpPr>
          <p:cNvPr id="3" name="CuadroTexto 2">
            <a:extLst>
              <a:ext uri="{FF2B5EF4-FFF2-40B4-BE49-F238E27FC236}">
                <a16:creationId xmlns:a16="http://schemas.microsoft.com/office/drawing/2014/main" id="{5E0B0DA0-AF92-6AAF-E2F0-0B7C7F7F996C}"/>
              </a:ext>
            </a:extLst>
          </p:cNvPr>
          <p:cNvSpPr txBox="1"/>
          <p:nvPr/>
        </p:nvSpPr>
        <p:spPr>
          <a:xfrm>
            <a:off x="2508250" y="1952007"/>
            <a:ext cx="9323532" cy="4280531"/>
          </a:xfrm>
          <a:prstGeom prst="rect">
            <a:avLst/>
          </a:prstGeom>
          <a:noFill/>
        </p:spPr>
        <p:txBody>
          <a:bodyPr wrap="square" rtlCol="0">
            <a:spAutoFit/>
          </a:bodyPr>
          <a:lstStyle/>
          <a:p>
            <a:pPr algn="just" rtl="0"/>
            <a:r>
              <a:rPr lang="es-ES" sz="2800" b="1" dirty="0">
                <a:solidFill>
                  <a:srgbClr val="000000"/>
                </a:solidFill>
                <a:latin typeface="Arial"/>
                <a:ea typeface="Arial"/>
                <a:cs typeface="Arial"/>
                <a:sym typeface="Arial"/>
              </a:rPr>
              <a:t>ERROR CUADRÁTICO MEDIO</a:t>
            </a:r>
          </a:p>
          <a:p>
            <a:pPr algn="just" rtl="0"/>
            <a:endParaRPr lang="es-ES" sz="2800" dirty="0">
              <a:solidFill>
                <a:srgbClr val="000000"/>
              </a:solidFill>
              <a:latin typeface="Arial"/>
              <a:ea typeface="Arial"/>
              <a:cs typeface="Arial"/>
              <a:sym typeface="Arial"/>
            </a:endParaRPr>
          </a:p>
          <a:p>
            <a:pPr marL="46355" marR="5080" lvl="0" indent="0" algn="just" rtl="0">
              <a:lnSpc>
                <a:spcPct val="200000"/>
              </a:lnSpc>
              <a:spcBef>
                <a:spcPts val="0"/>
              </a:spcBef>
              <a:spcAft>
                <a:spcPts val="0"/>
              </a:spcAft>
              <a:buNone/>
            </a:pPr>
            <a:r>
              <a:rPr lang="es-ES" sz="2800" dirty="0">
                <a:solidFill>
                  <a:srgbClr val="000000"/>
                </a:solidFill>
                <a:latin typeface="+mj-lt"/>
                <a:cs typeface="Arial"/>
                <a:sym typeface="Source Sans Pro"/>
              </a:rPr>
              <a:t>El </a:t>
            </a:r>
            <a:r>
              <a:rPr lang="es-ES" sz="2800" b="1" i="1" dirty="0">
                <a:solidFill>
                  <a:srgbClr val="000000"/>
                </a:solidFill>
                <a:latin typeface="+mj-lt"/>
                <a:cs typeface="Arial"/>
                <a:sym typeface="Source Sans Pro"/>
              </a:rPr>
              <a:t>error cuadrático medio o “MSE”, </a:t>
            </a:r>
            <a:r>
              <a:rPr lang="es-ES" sz="2800" dirty="0">
                <a:solidFill>
                  <a:srgbClr val="000000"/>
                </a:solidFill>
                <a:latin typeface="+mj-lt"/>
                <a:cs typeface="Arial"/>
                <a:sym typeface="Source Sans Pro"/>
              </a:rPr>
              <a:t>es la media de la diferencia entre los puntos reales de datos y la salida predicha, al cuadrado. Este método penaliza más las diferencias mayores y es el estándar en los problemas de regresión.</a:t>
            </a:r>
          </a:p>
        </p:txBody>
      </p:sp>
      <p:pic>
        <p:nvPicPr>
          <p:cNvPr id="5" name="Imagen 4">
            <a:extLst>
              <a:ext uri="{FF2B5EF4-FFF2-40B4-BE49-F238E27FC236}">
                <a16:creationId xmlns:a16="http://schemas.microsoft.com/office/drawing/2014/main" id="{0B0933D9-91F7-E0D6-1ECF-0C3F00987102}"/>
              </a:ext>
            </a:extLst>
          </p:cNvPr>
          <p:cNvPicPr>
            <a:picLocks noChangeAspect="1"/>
          </p:cNvPicPr>
          <p:nvPr/>
        </p:nvPicPr>
        <p:blipFill>
          <a:blip r:embed="rId2"/>
          <a:stretch>
            <a:fillRect/>
          </a:stretch>
        </p:blipFill>
        <p:spPr>
          <a:xfrm>
            <a:off x="12185650" y="2846027"/>
            <a:ext cx="7813361" cy="3799247"/>
          </a:xfrm>
          <a:prstGeom prst="rect">
            <a:avLst/>
          </a:prstGeom>
        </p:spPr>
      </p:pic>
    </p:spTree>
    <p:extLst>
      <p:ext uri="{BB962C8B-B14F-4D97-AF65-F5344CB8AC3E}">
        <p14:creationId xmlns:p14="http://schemas.microsoft.com/office/powerpoint/2010/main" val="3018030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CL" dirty="0"/>
              <a:t>MÉTRICAS</a:t>
            </a:r>
          </a:p>
        </p:txBody>
      </p:sp>
      <p:sp>
        <p:nvSpPr>
          <p:cNvPr id="3" name="CuadroTexto 2">
            <a:extLst>
              <a:ext uri="{FF2B5EF4-FFF2-40B4-BE49-F238E27FC236}">
                <a16:creationId xmlns:a16="http://schemas.microsoft.com/office/drawing/2014/main" id="{5E0B0DA0-AF92-6AAF-E2F0-0B7C7F7F996C}"/>
              </a:ext>
            </a:extLst>
          </p:cNvPr>
          <p:cNvSpPr txBox="1"/>
          <p:nvPr/>
        </p:nvSpPr>
        <p:spPr>
          <a:xfrm>
            <a:off x="2508250" y="1952007"/>
            <a:ext cx="9323532" cy="4598246"/>
          </a:xfrm>
          <a:prstGeom prst="rect">
            <a:avLst/>
          </a:prstGeom>
          <a:noFill/>
        </p:spPr>
        <p:txBody>
          <a:bodyPr wrap="square" rtlCol="0">
            <a:spAutoFit/>
          </a:bodyPr>
          <a:lstStyle/>
          <a:p>
            <a:pPr algn="just" rtl="0"/>
            <a:r>
              <a:rPr lang="es-ES" sz="2800" b="1" dirty="0">
                <a:solidFill>
                  <a:srgbClr val="000000"/>
                </a:solidFill>
                <a:latin typeface="Arial"/>
                <a:ea typeface="Arial"/>
                <a:cs typeface="Arial"/>
                <a:sym typeface="Arial"/>
              </a:rPr>
              <a:t>RAÍZ DEL ERROR CUADRÁTICO MEDIO</a:t>
            </a:r>
          </a:p>
          <a:p>
            <a:pPr marL="46355" marR="5080" algn="just" rtl="0">
              <a:lnSpc>
                <a:spcPct val="101499"/>
              </a:lnSpc>
            </a:pPr>
            <a:endParaRPr lang="es-ES" sz="2800" dirty="0">
              <a:solidFill>
                <a:srgbClr val="000000"/>
              </a:solidFill>
              <a:latin typeface="Arial"/>
              <a:cs typeface="Arial"/>
              <a:sym typeface="Arial"/>
            </a:endParaRPr>
          </a:p>
          <a:p>
            <a:pPr marL="46355" marR="5080" algn="just" rtl="0">
              <a:lnSpc>
                <a:spcPct val="150000"/>
              </a:lnSpc>
            </a:pPr>
            <a:r>
              <a:rPr lang="es-ES" sz="2800" b="1" i="1" dirty="0">
                <a:solidFill>
                  <a:srgbClr val="000000"/>
                </a:solidFill>
                <a:latin typeface="+mj-lt"/>
                <a:cs typeface="Arial"/>
                <a:sym typeface="Source Sans Pro"/>
              </a:rPr>
              <a:t>La raíz del  error cuadrático medio</a:t>
            </a:r>
            <a:r>
              <a:rPr lang="es-ES" sz="2800" dirty="0">
                <a:solidFill>
                  <a:srgbClr val="000000"/>
                </a:solidFill>
                <a:latin typeface="+mj-lt"/>
                <a:cs typeface="Arial"/>
                <a:sym typeface="Source Sans Pro"/>
              </a:rPr>
              <a:t>, o RMSE por sus siglas en inglés, es la raíz de la media de los errores elevados al cuadrado. Ésta es la métrica de evaluación más popular para determinar el desempeño de los modelos de regresión ya que la raíz, </a:t>
            </a:r>
            <a:r>
              <a:rPr lang="es-ES" sz="2800" b="1" dirty="0">
                <a:solidFill>
                  <a:srgbClr val="000000"/>
                </a:solidFill>
                <a:latin typeface="+mj-lt"/>
                <a:cs typeface="Arial"/>
                <a:sym typeface="Source Sans Pro"/>
              </a:rPr>
              <a:t>consigue las mismas unidades que la y</a:t>
            </a:r>
            <a:r>
              <a:rPr lang="es-ES" sz="2800" dirty="0">
                <a:solidFill>
                  <a:srgbClr val="000000"/>
                </a:solidFill>
                <a:latin typeface="+mj-lt"/>
                <a:cs typeface="Arial"/>
                <a:sym typeface="Source Sans Pro"/>
              </a:rPr>
              <a:t>.</a:t>
            </a:r>
            <a:endParaRPr lang="es-ES" sz="2800" dirty="0">
              <a:solidFill>
                <a:srgbClr val="000000"/>
              </a:solidFill>
              <a:latin typeface="+mj-lt"/>
              <a:cs typeface="Arial"/>
            </a:endParaRPr>
          </a:p>
          <a:p>
            <a:pPr marL="46355" marR="5080" lvl="0" indent="0" algn="just" rtl="0">
              <a:lnSpc>
                <a:spcPct val="101499"/>
              </a:lnSpc>
              <a:spcBef>
                <a:spcPts val="0"/>
              </a:spcBef>
              <a:spcAft>
                <a:spcPts val="0"/>
              </a:spcAft>
              <a:buNone/>
            </a:pPr>
            <a:endParaRPr lang="es-ES" sz="2800" dirty="0">
              <a:solidFill>
                <a:srgbClr val="000000"/>
              </a:solidFill>
              <a:latin typeface="Arial"/>
              <a:cs typeface="Arial"/>
              <a:sym typeface="Source Sans Pro"/>
            </a:endParaRPr>
          </a:p>
        </p:txBody>
      </p:sp>
      <p:pic>
        <p:nvPicPr>
          <p:cNvPr id="4" name="Imagen 3">
            <a:extLst>
              <a:ext uri="{FF2B5EF4-FFF2-40B4-BE49-F238E27FC236}">
                <a16:creationId xmlns:a16="http://schemas.microsoft.com/office/drawing/2014/main" id="{1EBEA075-959C-96DE-710A-83CE9133FF71}"/>
              </a:ext>
            </a:extLst>
          </p:cNvPr>
          <p:cNvPicPr>
            <a:picLocks noChangeAspect="1"/>
          </p:cNvPicPr>
          <p:nvPr/>
        </p:nvPicPr>
        <p:blipFill>
          <a:blip r:embed="rId2"/>
          <a:stretch>
            <a:fillRect/>
          </a:stretch>
        </p:blipFill>
        <p:spPr>
          <a:xfrm>
            <a:off x="12414250" y="3585250"/>
            <a:ext cx="7504066" cy="2344449"/>
          </a:xfrm>
          <a:prstGeom prst="rect">
            <a:avLst/>
          </a:prstGeom>
        </p:spPr>
      </p:pic>
    </p:spTree>
    <p:extLst>
      <p:ext uri="{BB962C8B-B14F-4D97-AF65-F5344CB8AC3E}">
        <p14:creationId xmlns:p14="http://schemas.microsoft.com/office/powerpoint/2010/main" val="472022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CL" dirty="0"/>
              <a:t>MÉTRICAS</a:t>
            </a:r>
          </a:p>
        </p:txBody>
      </p:sp>
      <p:sp>
        <p:nvSpPr>
          <p:cNvPr id="3" name="CuadroTexto 2">
            <a:extLst>
              <a:ext uri="{FF2B5EF4-FFF2-40B4-BE49-F238E27FC236}">
                <a16:creationId xmlns:a16="http://schemas.microsoft.com/office/drawing/2014/main" id="{5E0B0DA0-AF92-6AAF-E2F0-0B7C7F7F996C}"/>
              </a:ext>
            </a:extLst>
          </p:cNvPr>
          <p:cNvSpPr txBox="1"/>
          <p:nvPr/>
        </p:nvSpPr>
        <p:spPr>
          <a:xfrm>
            <a:off x="2508250" y="1952007"/>
            <a:ext cx="9323532" cy="6537239"/>
          </a:xfrm>
          <a:prstGeom prst="rect">
            <a:avLst/>
          </a:prstGeom>
          <a:noFill/>
        </p:spPr>
        <p:txBody>
          <a:bodyPr wrap="square" rtlCol="0">
            <a:spAutoFit/>
          </a:bodyPr>
          <a:lstStyle/>
          <a:p>
            <a:pPr algn="just" rtl="0"/>
            <a:r>
              <a:rPr lang="es-ES" sz="2800" b="1" dirty="0">
                <a:solidFill>
                  <a:srgbClr val="000000"/>
                </a:solidFill>
                <a:latin typeface="Arial"/>
                <a:ea typeface="Arial"/>
                <a:cs typeface="Arial"/>
                <a:sym typeface="Arial"/>
              </a:rPr>
              <a:t>COEFICIENTE DE DETERMINACIÓN</a:t>
            </a:r>
          </a:p>
          <a:p>
            <a:pPr marL="46355" marR="5080" algn="just" rtl="0">
              <a:lnSpc>
                <a:spcPct val="101499"/>
              </a:lnSpc>
            </a:pPr>
            <a:endParaRPr lang="es-ES" sz="2800" dirty="0">
              <a:solidFill>
                <a:srgbClr val="000000"/>
              </a:solidFill>
              <a:latin typeface="Arial"/>
              <a:cs typeface="Arial"/>
              <a:sym typeface="Arial"/>
            </a:endParaRPr>
          </a:p>
          <a:p>
            <a:pPr marL="0" marR="0" lvl="0" indent="0" algn="just" rtl="0">
              <a:lnSpc>
                <a:spcPct val="150000"/>
              </a:lnSpc>
              <a:spcBef>
                <a:spcPts val="0"/>
              </a:spcBef>
              <a:spcAft>
                <a:spcPts val="0"/>
              </a:spcAft>
              <a:buNone/>
            </a:pPr>
            <a:r>
              <a:rPr lang="es-ES" sz="2800" dirty="0">
                <a:solidFill>
                  <a:srgbClr val="000000"/>
                </a:solidFill>
                <a:latin typeface="+mj-lt"/>
                <a:cs typeface="Arial"/>
                <a:sym typeface="Source Sans Pro"/>
              </a:rPr>
              <a:t>El coeficiente de determinación  o “R al cuadrado” se puede entender como una versión estandarizada del MSE, que proporciona una mejor interpretación del rendimiento del modelo.</a:t>
            </a:r>
            <a:endParaRPr lang="es-ES" sz="2800" dirty="0">
              <a:solidFill>
                <a:srgbClr val="000000"/>
              </a:solidFill>
              <a:latin typeface="+mj-lt"/>
              <a:cs typeface="Arial"/>
            </a:endParaRPr>
          </a:p>
          <a:p>
            <a:pPr marL="0" marR="0" lvl="0" indent="0" algn="just" rtl="0">
              <a:lnSpc>
                <a:spcPct val="150000"/>
              </a:lnSpc>
              <a:spcBef>
                <a:spcPts val="0"/>
              </a:spcBef>
              <a:spcAft>
                <a:spcPts val="0"/>
              </a:spcAft>
              <a:buNone/>
            </a:pPr>
            <a:endParaRPr lang="es-ES" sz="2800" dirty="0">
              <a:solidFill>
                <a:srgbClr val="000000"/>
              </a:solidFill>
              <a:latin typeface="+mj-lt"/>
              <a:cs typeface="Arial"/>
              <a:sym typeface="Source Sans Pro"/>
            </a:endParaRPr>
          </a:p>
          <a:p>
            <a:pPr marL="0" marR="0" lvl="0" indent="0" algn="just" rtl="0">
              <a:lnSpc>
                <a:spcPct val="150000"/>
              </a:lnSpc>
              <a:spcBef>
                <a:spcPts val="0"/>
              </a:spcBef>
              <a:spcAft>
                <a:spcPts val="0"/>
              </a:spcAft>
              <a:buNone/>
            </a:pPr>
            <a:r>
              <a:rPr lang="es-ES" sz="2800" dirty="0">
                <a:solidFill>
                  <a:srgbClr val="000000"/>
                </a:solidFill>
                <a:latin typeface="+mj-lt"/>
                <a:cs typeface="Arial"/>
                <a:sym typeface="Source Sans Pro"/>
              </a:rPr>
              <a:t>Técnicamente, el </a:t>
            </a:r>
            <a:r>
              <a:rPr lang="es-ES" sz="2800" b="1" dirty="0">
                <a:solidFill>
                  <a:srgbClr val="000000"/>
                </a:solidFill>
                <a:latin typeface="+mj-lt"/>
                <a:cs typeface="Arial"/>
                <a:sym typeface="Source Sans Pro"/>
              </a:rPr>
              <a:t>R² representa la varianza de la respuesta capturada por el modelo</a:t>
            </a:r>
            <a:r>
              <a:rPr lang="es-ES" sz="2800" dirty="0">
                <a:solidFill>
                  <a:srgbClr val="000000"/>
                </a:solidFill>
                <a:latin typeface="+mj-lt"/>
                <a:cs typeface="Arial"/>
                <a:sym typeface="Source Sans Pro"/>
              </a:rPr>
              <a:t>.  Tiene el problema de que aumenta a medida que se añaden nuevos predictores al modelo.</a:t>
            </a:r>
            <a:endParaRPr lang="es-ES" sz="2800" dirty="0">
              <a:solidFill>
                <a:srgbClr val="000000"/>
              </a:solidFill>
              <a:latin typeface="+mj-lt"/>
              <a:cs typeface="Arial"/>
            </a:endParaRPr>
          </a:p>
          <a:p>
            <a:pPr marL="46355" marR="5080" lvl="0" indent="0" algn="just" rtl="0">
              <a:lnSpc>
                <a:spcPct val="101499"/>
              </a:lnSpc>
              <a:spcBef>
                <a:spcPts val="0"/>
              </a:spcBef>
              <a:spcAft>
                <a:spcPts val="0"/>
              </a:spcAft>
              <a:buNone/>
            </a:pPr>
            <a:endParaRPr lang="es-ES" sz="2800" dirty="0">
              <a:solidFill>
                <a:srgbClr val="000000"/>
              </a:solidFill>
              <a:latin typeface="Arial"/>
              <a:cs typeface="Arial"/>
              <a:sym typeface="Source Sans Pro"/>
            </a:endParaRPr>
          </a:p>
        </p:txBody>
      </p:sp>
      <p:pic>
        <p:nvPicPr>
          <p:cNvPr id="6" name="Imagen 5">
            <a:extLst>
              <a:ext uri="{FF2B5EF4-FFF2-40B4-BE49-F238E27FC236}">
                <a16:creationId xmlns:a16="http://schemas.microsoft.com/office/drawing/2014/main" id="{DFD399B6-3DAC-5C5E-1FE1-604AC5657925}"/>
              </a:ext>
            </a:extLst>
          </p:cNvPr>
          <p:cNvPicPr>
            <a:picLocks noChangeAspect="1"/>
          </p:cNvPicPr>
          <p:nvPr/>
        </p:nvPicPr>
        <p:blipFill>
          <a:blip r:embed="rId2"/>
          <a:stretch>
            <a:fillRect/>
          </a:stretch>
        </p:blipFill>
        <p:spPr>
          <a:xfrm>
            <a:off x="12185650" y="3902075"/>
            <a:ext cx="7828534" cy="3733800"/>
          </a:xfrm>
          <a:prstGeom prst="rect">
            <a:avLst/>
          </a:prstGeom>
        </p:spPr>
      </p:pic>
      <p:sp>
        <p:nvSpPr>
          <p:cNvPr id="8" name="Google Shape;184;p9">
            <a:extLst>
              <a:ext uri="{FF2B5EF4-FFF2-40B4-BE49-F238E27FC236}">
                <a16:creationId xmlns:a16="http://schemas.microsoft.com/office/drawing/2014/main" id="{B3D2616F-7093-1123-DE9F-9AA0C94F548A}"/>
              </a:ext>
            </a:extLst>
          </p:cNvPr>
          <p:cNvSpPr txBox="1"/>
          <p:nvPr/>
        </p:nvSpPr>
        <p:spPr>
          <a:xfrm>
            <a:off x="13938250" y="8169275"/>
            <a:ext cx="5001880" cy="8309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i="1" dirty="0">
                <a:solidFill>
                  <a:srgbClr val="000000"/>
                </a:solidFill>
                <a:latin typeface="Source Sans Pro"/>
                <a:ea typeface="Source Sans Pro"/>
                <a:cs typeface="Source Sans Pro"/>
                <a:sym typeface="Source Sans Pro"/>
              </a:rPr>
              <a:t>Para los datos de entrenamiento, R² varía entre 0 y 1. </a:t>
            </a:r>
            <a:endParaRPr sz="1400" dirty="0"/>
          </a:p>
          <a:p>
            <a:pPr marL="0" marR="0" lvl="0" indent="0" algn="l" rtl="0">
              <a:spcBef>
                <a:spcPts val="0"/>
              </a:spcBef>
              <a:spcAft>
                <a:spcPts val="0"/>
              </a:spcAft>
              <a:buNone/>
            </a:pPr>
            <a:r>
              <a:rPr lang="es-ES" i="1" dirty="0">
                <a:solidFill>
                  <a:srgbClr val="000000"/>
                </a:solidFill>
                <a:latin typeface="Source Sans Pro"/>
                <a:ea typeface="Source Sans Pro"/>
                <a:cs typeface="Source Sans Pro"/>
                <a:sym typeface="Source Sans Pro"/>
              </a:rPr>
              <a:t>Si R²  es igual a 1, el modelo se ajusta perfectamente a los datos, lo cual corresponde a un valor de MSE = 0.</a:t>
            </a:r>
            <a:endParaRPr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29710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F82F6FD6-1C73-614C-9E43-C2B06CB79187}"/>
              </a:ext>
            </a:extLst>
          </p:cNvPr>
          <p:cNvSpPr txBox="1">
            <a:spLocks/>
          </p:cNvSpPr>
          <p:nvPr/>
        </p:nvSpPr>
        <p:spPr>
          <a:xfrm>
            <a:off x="4718050" y="4177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05</a:t>
            </a:r>
          </a:p>
        </p:txBody>
      </p:sp>
      <p:sp>
        <p:nvSpPr>
          <p:cNvPr id="6" name="Título 1">
            <a:extLst>
              <a:ext uri="{FF2B5EF4-FFF2-40B4-BE49-F238E27FC236}">
                <a16:creationId xmlns:a16="http://schemas.microsoft.com/office/drawing/2014/main" id="{D85EFAEF-A11B-A149-9B79-BE1A1D0330C0}"/>
              </a:ext>
            </a:extLst>
          </p:cNvPr>
          <p:cNvSpPr>
            <a:spLocks noGrp="1"/>
          </p:cNvSpPr>
          <p:nvPr>
            <p:ph type="title"/>
          </p:nvPr>
        </p:nvSpPr>
        <p:spPr>
          <a:xfrm>
            <a:off x="4794250" y="5349875"/>
            <a:ext cx="9020022" cy="1015663"/>
          </a:xfrm>
        </p:spPr>
        <p:txBody>
          <a:bodyPr/>
          <a:lstStyle/>
          <a:p>
            <a:pPr algn="l"/>
            <a:r>
              <a:rPr lang="es-CL" sz="6600" dirty="0"/>
              <a:t>RESUMEN</a:t>
            </a:r>
          </a:p>
        </p:txBody>
      </p:sp>
    </p:spTree>
    <p:extLst>
      <p:ext uri="{BB962C8B-B14F-4D97-AF65-F5344CB8AC3E}">
        <p14:creationId xmlns:p14="http://schemas.microsoft.com/office/powerpoint/2010/main" val="97971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1015663"/>
          </a:xfrm>
        </p:spPr>
        <p:txBody>
          <a:bodyPr/>
          <a:lstStyle/>
          <a:p>
            <a:pPr algn="r"/>
            <a:r>
              <a:rPr lang="es-CL" sz="6600" dirty="0"/>
              <a:t>REGRESIÓN LINEAL</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CL" dirty="0"/>
              <a:t>RESUMEN</a:t>
            </a:r>
          </a:p>
        </p:txBody>
      </p:sp>
      <p:sp>
        <p:nvSpPr>
          <p:cNvPr id="2" name="CuadroTexto 1">
            <a:extLst>
              <a:ext uri="{FF2B5EF4-FFF2-40B4-BE49-F238E27FC236}">
                <a16:creationId xmlns:a16="http://schemas.microsoft.com/office/drawing/2014/main" id="{13908297-AC91-CAEB-AF27-A211958F527E}"/>
              </a:ext>
            </a:extLst>
          </p:cNvPr>
          <p:cNvSpPr txBox="1"/>
          <p:nvPr/>
        </p:nvSpPr>
        <p:spPr>
          <a:xfrm>
            <a:off x="2508250" y="1952007"/>
            <a:ext cx="9323532" cy="4985019"/>
          </a:xfrm>
          <a:prstGeom prst="rect">
            <a:avLst/>
          </a:prstGeom>
          <a:noFill/>
        </p:spPr>
        <p:txBody>
          <a:bodyPr wrap="square" rtlCol="0">
            <a:spAutoFit/>
          </a:bodyPr>
          <a:lstStyle/>
          <a:p>
            <a:pPr marL="46355" marR="5080" lvl="0" indent="0" algn="just" rtl="0">
              <a:lnSpc>
                <a:spcPct val="101499"/>
              </a:lnSpc>
              <a:spcBef>
                <a:spcPts val="0"/>
              </a:spcBef>
              <a:spcAft>
                <a:spcPts val="0"/>
              </a:spcAft>
              <a:buNone/>
            </a:pPr>
            <a:endParaRPr lang="es-ES" sz="2800" dirty="0">
              <a:solidFill>
                <a:srgbClr val="000000"/>
              </a:solidFill>
              <a:latin typeface="Arial"/>
              <a:cs typeface="Arial"/>
              <a:sym typeface="Source Sans Pro"/>
            </a:endParaRPr>
          </a:p>
          <a:p>
            <a:pPr marL="46355" marR="5080" lvl="0" indent="0" algn="just" rtl="0">
              <a:lnSpc>
                <a:spcPct val="150000"/>
              </a:lnSpc>
              <a:spcBef>
                <a:spcPts val="0"/>
              </a:spcBef>
              <a:spcAft>
                <a:spcPts val="0"/>
              </a:spcAft>
              <a:buNone/>
            </a:pPr>
            <a:r>
              <a:rPr lang="es-ES" sz="2800" dirty="0">
                <a:solidFill>
                  <a:srgbClr val="000000"/>
                </a:solidFill>
                <a:latin typeface="+mj-lt"/>
                <a:cs typeface="Arial"/>
                <a:sym typeface="Source Sans Pro"/>
              </a:rPr>
              <a:t>En esta clase hemos recordado el modelo de Regresión Lineal y sus métricas.</a:t>
            </a:r>
          </a:p>
          <a:p>
            <a:pPr marL="46355" marR="5080" lvl="0" indent="0" algn="just" rtl="0">
              <a:lnSpc>
                <a:spcPct val="150000"/>
              </a:lnSpc>
              <a:spcBef>
                <a:spcPts val="0"/>
              </a:spcBef>
              <a:spcAft>
                <a:spcPts val="0"/>
              </a:spcAft>
              <a:buNone/>
            </a:pPr>
            <a:endParaRPr lang="es-ES" sz="2800" dirty="0">
              <a:solidFill>
                <a:srgbClr val="000000"/>
              </a:solidFill>
              <a:latin typeface="+mj-lt"/>
              <a:cs typeface="Arial"/>
              <a:sym typeface="Source Sans Pro"/>
            </a:endParaRPr>
          </a:p>
          <a:p>
            <a:pPr marL="46355" marR="5080" lvl="0" indent="0" algn="just" rtl="0">
              <a:lnSpc>
                <a:spcPct val="150000"/>
              </a:lnSpc>
              <a:spcBef>
                <a:spcPts val="0"/>
              </a:spcBef>
              <a:spcAft>
                <a:spcPts val="0"/>
              </a:spcAft>
              <a:buNone/>
            </a:pPr>
            <a:r>
              <a:rPr lang="es-ES" sz="2800" dirty="0">
                <a:solidFill>
                  <a:srgbClr val="000000"/>
                </a:solidFill>
                <a:latin typeface="+mj-lt"/>
                <a:cs typeface="Arial"/>
                <a:sym typeface="Source Sans Pro"/>
              </a:rPr>
              <a:t>A esto, hemos agregado los modelos de regresión polinomial, el problema de </a:t>
            </a:r>
            <a:r>
              <a:rPr lang="es-ES" sz="2800" dirty="0" err="1">
                <a:solidFill>
                  <a:srgbClr val="000000"/>
                </a:solidFill>
                <a:latin typeface="+mj-lt"/>
                <a:cs typeface="Arial"/>
                <a:sym typeface="Source Sans Pro"/>
              </a:rPr>
              <a:t>overfitting</a:t>
            </a:r>
            <a:r>
              <a:rPr lang="es-ES" sz="2800" dirty="0">
                <a:solidFill>
                  <a:srgbClr val="000000"/>
                </a:solidFill>
                <a:latin typeface="+mj-lt"/>
                <a:cs typeface="Arial"/>
                <a:sym typeface="Source Sans Pro"/>
              </a:rPr>
              <a:t> causado por la introducción de mayor complejidad al modelo y las técnicas de regularización que nos pueden servir para solucionarlo. </a:t>
            </a:r>
          </a:p>
        </p:txBody>
      </p:sp>
    </p:spTree>
    <p:extLst>
      <p:ext uri="{BB962C8B-B14F-4D97-AF65-F5344CB8AC3E}">
        <p14:creationId xmlns:p14="http://schemas.microsoft.com/office/powerpoint/2010/main" val="220994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RECORDANDO LA REGRESIÓN LINEAL</a:t>
            </a:r>
          </a:p>
        </p:txBody>
      </p:sp>
      <p:sp>
        <p:nvSpPr>
          <p:cNvPr id="3" name="CuadroTexto 2">
            <a:extLst>
              <a:ext uri="{FF2B5EF4-FFF2-40B4-BE49-F238E27FC236}">
                <a16:creationId xmlns:a16="http://schemas.microsoft.com/office/drawing/2014/main" id="{F2A61581-8ECC-286C-A3AC-DBD3EDEAE512}"/>
              </a:ext>
            </a:extLst>
          </p:cNvPr>
          <p:cNvSpPr txBox="1"/>
          <p:nvPr/>
        </p:nvSpPr>
        <p:spPr>
          <a:xfrm>
            <a:off x="2404918" y="2911475"/>
            <a:ext cx="9323532" cy="5109091"/>
          </a:xfrm>
          <a:prstGeom prst="rect">
            <a:avLst/>
          </a:prstGeom>
          <a:noFill/>
        </p:spPr>
        <p:txBody>
          <a:bodyPr wrap="square" rtlCol="0">
            <a:spAutoFit/>
          </a:bodyPr>
          <a:lstStyle/>
          <a:p>
            <a:pPr algn="just"/>
            <a:r>
              <a:rPr lang="es-ES" sz="2800" b="0" kern="0" dirty="0">
                <a:solidFill>
                  <a:srgbClr val="000000"/>
                </a:solidFill>
                <a:latin typeface="Source Sans Pro"/>
              </a:rPr>
              <a:t>Los modelos de regresión son usados para </a:t>
            </a:r>
            <a:r>
              <a:rPr lang="es-ES" sz="2800" b="1" kern="0" dirty="0">
                <a:solidFill>
                  <a:srgbClr val="FF0000"/>
                </a:solidFill>
                <a:latin typeface="Source Sans Pro"/>
              </a:rPr>
              <a:t>predecir “variables objetivos” en una escala continua</a:t>
            </a:r>
            <a:r>
              <a:rPr lang="es-ES" sz="2800" b="0" kern="0" dirty="0">
                <a:solidFill>
                  <a:srgbClr val="000000"/>
                </a:solidFill>
                <a:latin typeface="Source Sans Pro"/>
              </a:rPr>
              <a:t>. En particular interesa </a:t>
            </a:r>
            <a:r>
              <a:rPr lang="es-ES" sz="2800" kern="0" dirty="0">
                <a:solidFill>
                  <a:srgbClr val="000000"/>
                </a:solidFill>
                <a:latin typeface="Source Sans Pro"/>
              </a:rPr>
              <a:t>predecir un resultado cuantitativo</a:t>
            </a:r>
            <a:r>
              <a:rPr lang="es-ES" sz="2800" b="0" kern="0" dirty="0">
                <a:solidFill>
                  <a:srgbClr val="000000"/>
                </a:solidFill>
                <a:latin typeface="Source Sans Pro"/>
              </a:rPr>
              <a:t>.</a:t>
            </a:r>
          </a:p>
          <a:p>
            <a:pPr algn="just"/>
            <a:endParaRPr lang="es-ES" sz="2800" dirty="0">
              <a:solidFill>
                <a:srgbClr val="000000"/>
              </a:solidFill>
              <a:latin typeface="Source Sans Pro"/>
            </a:endParaRPr>
          </a:p>
          <a:p>
            <a:pPr algn="just"/>
            <a:r>
              <a:rPr lang="es-ES" sz="2800" dirty="0">
                <a:solidFill>
                  <a:srgbClr val="000000"/>
                </a:solidFill>
                <a:latin typeface="Source Sans Pro"/>
              </a:rPr>
              <a:t>Esto tiene diversas aplicaciones en la industria, como entender las relaciones entre variables, evaluar tendencias o hacer pronósticos. </a:t>
            </a:r>
          </a:p>
          <a:p>
            <a:pPr algn="just"/>
            <a:endParaRPr lang="es-ES" sz="2800" dirty="0">
              <a:solidFill>
                <a:srgbClr val="000000"/>
              </a:solidFill>
              <a:latin typeface="Source Sans Pro"/>
            </a:endParaRPr>
          </a:p>
          <a:p>
            <a:pPr algn="just"/>
            <a:r>
              <a:rPr lang="es-ES" sz="2800" dirty="0">
                <a:solidFill>
                  <a:srgbClr val="000000"/>
                </a:solidFill>
                <a:latin typeface="Source Sans Pro"/>
              </a:rPr>
              <a:t>Un ejemplo de estos ejemplos, es predecir las ventas de una empresa en los meses futuros. </a:t>
            </a:r>
          </a:p>
          <a:p>
            <a:pPr algn="just"/>
            <a:endParaRPr lang="es-CL" sz="2800" dirty="0">
              <a:solidFill>
                <a:srgbClr val="000000"/>
              </a:solidFill>
              <a:latin typeface="Source Sans Pro"/>
            </a:endParaRPr>
          </a:p>
          <a:p>
            <a:endParaRPr lang="es-CL" dirty="0"/>
          </a:p>
        </p:txBody>
      </p:sp>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RECORDANDO LA REGRESIÓN LINEAL</a:t>
            </a:r>
          </a:p>
        </p:txBody>
      </p:sp>
      <p:sp>
        <p:nvSpPr>
          <p:cNvPr id="3" name="CuadroTexto 2">
            <a:extLst>
              <a:ext uri="{FF2B5EF4-FFF2-40B4-BE49-F238E27FC236}">
                <a16:creationId xmlns:a16="http://schemas.microsoft.com/office/drawing/2014/main" id="{F2A61581-8ECC-286C-A3AC-DBD3EDEAE512}"/>
              </a:ext>
            </a:extLst>
          </p:cNvPr>
          <p:cNvSpPr txBox="1"/>
          <p:nvPr/>
        </p:nvSpPr>
        <p:spPr>
          <a:xfrm>
            <a:off x="2404918" y="2911475"/>
            <a:ext cx="9323532" cy="5895012"/>
          </a:xfrm>
          <a:prstGeom prst="rect">
            <a:avLst/>
          </a:prstGeom>
          <a:noFill/>
        </p:spPr>
        <p:txBody>
          <a:bodyPr wrap="square" rtlCol="0">
            <a:spAutoFit/>
          </a:bodyPr>
          <a:lstStyle/>
          <a:p>
            <a:pPr marL="46355" marR="5080" algn="just">
              <a:lnSpc>
                <a:spcPct val="101499"/>
              </a:lnSpc>
              <a:spcBef>
                <a:spcPts val="345"/>
              </a:spcBef>
            </a:pPr>
            <a:r>
              <a:rPr lang="es-ES" sz="2800" b="0" kern="0" dirty="0">
                <a:solidFill>
                  <a:srgbClr val="000000"/>
                </a:solidFill>
                <a:latin typeface="Source Sans Pro"/>
              </a:rPr>
              <a:t>En términos generales, en los modelos de regresión:</a:t>
            </a:r>
          </a:p>
          <a:p>
            <a:pPr marL="46355" marR="5080" algn="just">
              <a:lnSpc>
                <a:spcPct val="101499"/>
              </a:lnSpc>
              <a:spcBef>
                <a:spcPts val="345"/>
              </a:spcBef>
            </a:pPr>
            <a:endParaRPr lang="es-ES" sz="2800" b="0" kern="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a:rPr>
              <a:t>Las variables pueden ser categóricas o continuas.</a:t>
            </a:r>
          </a:p>
          <a:p>
            <a:pPr marL="503555" marR="5080" indent="-457200" algn="just">
              <a:lnSpc>
                <a:spcPct val="101499"/>
              </a:lnSpc>
              <a:spcBef>
                <a:spcPts val="345"/>
              </a:spcBef>
              <a:buFont typeface="Wingdings" panose="05000000000000000000" pitchFamily="2" charset="2"/>
              <a:buChar char="§"/>
            </a:pPr>
            <a:endParaRPr lang="es-ES" sz="2800" b="0" kern="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a:rPr>
              <a:t>Interesa </a:t>
            </a:r>
            <a:r>
              <a:rPr lang="es-ES" sz="2800" b="1" kern="0" dirty="0">
                <a:solidFill>
                  <a:srgbClr val="FF0000"/>
                </a:solidFill>
                <a:latin typeface="Source Sans Pro"/>
              </a:rPr>
              <a:t>predecir un resultado cuantitativo</a:t>
            </a:r>
            <a:r>
              <a:rPr lang="es-ES" sz="2800" b="0" kern="0" dirty="0">
                <a:solidFill>
                  <a:srgbClr val="000000"/>
                </a:solidFill>
                <a:latin typeface="Source Sans Pro"/>
              </a:rPr>
              <a:t>.</a:t>
            </a:r>
          </a:p>
          <a:p>
            <a:pPr marL="503555" marR="5080" indent="-457200" algn="just">
              <a:lnSpc>
                <a:spcPct val="101499"/>
              </a:lnSpc>
              <a:spcBef>
                <a:spcPts val="345"/>
              </a:spcBef>
              <a:buFont typeface="Wingdings" panose="05000000000000000000" pitchFamily="2" charset="2"/>
              <a:buChar char="§"/>
            </a:pPr>
            <a:endParaRPr lang="es-ES" sz="2800" b="0" kern="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a:rPr>
              <a:t>La calidad de la predicción será una medida de la distancia entre el valor real y la predicción.</a:t>
            </a:r>
          </a:p>
          <a:p>
            <a:pPr marL="503555" marR="5080" indent="-457200" algn="just">
              <a:lnSpc>
                <a:spcPct val="101499"/>
              </a:lnSpc>
              <a:spcBef>
                <a:spcPts val="345"/>
              </a:spcBef>
              <a:buFont typeface="Wingdings" panose="05000000000000000000" pitchFamily="2" charset="2"/>
              <a:buChar char="§"/>
            </a:pPr>
            <a:endParaRPr lang="es-ES" sz="2800" b="0" kern="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a:rPr>
              <a:t>No olvidar aplicar el concepto de conjuntos de entrenamiento y prueba.</a:t>
            </a:r>
            <a:endParaRPr lang="es-CL" sz="7200" kern="0" dirty="0"/>
          </a:p>
          <a:p>
            <a:pPr algn="just"/>
            <a:endParaRPr lang="es-CL" sz="2800" dirty="0">
              <a:solidFill>
                <a:srgbClr val="000000"/>
              </a:solidFill>
              <a:latin typeface="Source Sans Pro"/>
            </a:endParaRPr>
          </a:p>
          <a:p>
            <a:endParaRPr lang="es-CL" dirty="0"/>
          </a:p>
        </p:txBody>
      </p:sp>
    </p:spTree>
    <p:extLst>
      <p:ext uri="{BB962C8B-B14F-4D97-AF65-F5344CB8AC3E}">
        <p14:creationId xmlns:p14="http://schemas.microsoft.com/office/powerpoint/2010/main" val="53878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RECORDANDO LA REGRESIÓN LINEAL</a:t>
            </a:r>
          </a:p>
        </p:txBody>
      </p:sp>
      <p:sp>
        <p:nvSpPr>
          <p:cNvPr id="3" name="CuadroTexto 2">
            <a:extLst>
              <a:ext uri="{FF2B5EF4-FFF2-40B4-BE49-F238E27FC236}">
                <a16:creationId xmlns:a16="http://schemas.microsoft.com/office/drawing/2014/main" id="{F2A61581-8ECC-286C-A3AC-DBD3EDEAE512}"/>
              </a:ext>
            </a:extLst>
          </p:cNvPr>
          <p:cNvSpPr txBox="1"/>
          <p:nvPr/>
        </p:nvSpPr>
        <p:spPr>
          <a:xfrm>
            <a:off x="2432050" y="1997075"/>
            <a:ext cx="9323532" cy="9219512"/>
          </a:xfrm>
          <a:prstGeom prst="rect">
            <a:avLst/>
          </a:prstGeom>
          <a:noFill/>
        </p:spPr>
        <p:txBody>
          <a:bodyPr wrap="square" rtlCol="0">
            <a:spAutoFit/>
          </a:bodyPr>
          <a:lstStyle/>
          <a:p>
            <a:pPr marL="46355" marR="5080" algn="just">
              <a:lnSpc>
                <a:spcPct val="101499"/>
              </a:lnSpc>
              <a:spcBef>
                <a:spcPts val="345"/>
              </a:spcBef>
            </a:pPr>
            <a:r>
              <a:rPr lang="es-ES" sz="2800" b="0" kern="0" dirty="0">
                <a:solidFill>
                  <a:srgbClr val="000000"/>
                </a:solidFill>
                <a:latin typeface="Source Sans Pro"/>
              </a:rPr>
              <a:t>En estadísticas, regresión lineal es una aproximación para modelar la relación entre una variable escalar dependiente “Y” y una o más variables explicativas nombradas con “X”.</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La ecuación que representa este modelo, se puede expresar de la siguiente forma :</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Donde :</a:t>
            </a: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a:rPr>
              <a:t>Y , es el resultado</a:t>
            </a: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a:rPr>
              <a:t>X, es la variable</a:t>
            </a:r>
          </a:p>
          <a:p>
            <a:pPr marL="617855" marR="5080" indent="-571500" algn="just">
              <a:lnSpc>
                <a:spcPct val="101499"/>
              </a:lnSpc>
              <a:spcBef>
                <a:spcPts val="345"/>
              </a:spcBef>
              <a:buFont typeface="Wingdings" panose="05000000000000000000" pitchFamily="2" charset="2"/>
              <a:buChar char="§"/>
            </a:pPr>
            <a:r>
              <a:rPr lang="es-ES" sz="3600" b="0" kern="0" dirty="0">
                <a:solidFill>
                  <a:srgbClr val="000000"/>
                </a:solidFill>
                <a:latin typeface="Source Sans Pro"/>
              </a:rPr>
              <a:t>ω, </a:t>
            </a:r>
            <a:r>
              <a:rPr lang="es-ES" sz="2800" b="0" kern="0" dirty="0">
                <a:solidFill>
                  <a:srgbClr val="000000"/>
                </a:solidFill>
                <a:latin typeface="Source Sans Pro"/>
              </a:rPr>
              <a:t>(W1 en el gráfico) es la pendiente o coeficiente de la recta</a:t>
            </a:r>
          </a:p>
          <a:p>
            <a:pPr marL="503555" marR="5080" indent="-457200" algn="just">
              <a:lnSpc>
                <a:spcPct val="101499"/>
              </a:lnSpc>
              <a:spcBef>
                <a:spcPts val="345"/>
              </a:spcBef>
              <a:buFont typeface="Wingdings" panose="05000000000000000000" pitchFamily="2" charset="2"/>
              <a:buChar char="§"/>
            </a:pPr>
            <a:r>
              <a:rPr lang="es-ES" sz="2800" b="0" kern="0" dirty="0">
                <a:solidFill>
                  <a:srgbClr val="000000"/>
                </a:solidFill>
                <a:latin typeface="Source Sans Pro"/>
              </a:rPr>
              <a:t>b (</a:t>
            </a:r>
            <a:r>
              <a:rPr lang="es-ES" sz="2800" b="0" kern="0" dirty="0" err="1">
                <a:solidFill>
                  <a:srgbClr val="000000"/>
                </a:solidFill>
                <a:latin typeface="Source Sans Pro"/>
              </a:rPr>
              <a:t>Wo</a:t>
            </a:r>
            <a:r>
              <a:rPr lang="es-ES" sz="2800" b="0" kern="0" dirty="0">
                <a:solidFill>
                  <a:srgbClr val="000000"/>
                </a:solidFill>
                <a:latin typeface="Source Sans Pro"/>
              </a:rPr>
              <a:t> en el gráfico), es la constante, conocida como ”punto de corte con el eje Y” o intercepto</a:t>
            </a:r>
          </a:p>
          <a:p>
            <a:pPr algn="just"/>
            <a:endParaRPr lang="es-CL" sz="2800" dirty="0">
              <a:solidFill>
                <a:srgbClr val="000000"/>
              </a:solidFill>
              <a:latin typeface="Source Sans Pro"/>
            </a:endParaRPr>
          </a:p>
          <a:p>
            <a:endParaRPr lang="es-CL" dirty="0"/>
          </a:p>
        </p:txBody>
      </p:sp>
      <p:pic>
        <p:nvPicPr>
          <p:cNvPr id="4" name="Imagen 3">
            <a:extLst>
              <a:ext uri="{FF2B5EF4-FFF2-40B4-BE49-F238E27FC236}">
                <a16:creationId xmlns:a16="http://schemas.microsoft.com/office/drawing/2014/main" id="{828C199F-10C7-54C3-EBCB-E46721DEEBD8}"/>
              </a:ext>
            </a:extLst>
          </p:cNvPr>
          <p:cNvPicPr>
            <a:picLocks noChangeAspect="1"/>
          </p:cNvPicPr>
          <p:nvPr/>
        </p:nvPicPr>
        <p:blipFill>
          <a:blip r:embed="rId2"/>
          <a:stretch>
            <a:fillRect/>
          </a:stretch>
        </p:blipFill>
        <p:spPr>
          <a:xfrm>
            <a:off x="4719218" y="5102652"/>
            <a:ext cx="4749196" cy="1664352"/>
          </a:xfrm>
          <a:prstGeom prst="rect">
            <a:avLst/>
          </a:prstGeom>
        </p:spPr>
      </p:pic>
      <p:pic>
        <p:nvPicPr>
          <p:cNvPr id="5" name="Imagen 4">
            <a:extLst>
              <a:ext uri="{FF2B5EF4-FFF2-40B4-BE49-F238E27FC236}">
                <a16:creationId xmlns:a16="http://schemas.microsoft.com/office/drawing/2014/main" id="{8E2AB792-B943-7E1C-59B2-58D8E0935B0E}"/>
              </a:ext>
            </a:extLst>
          </p:cNvPr>
          <p:cNvPicPr>
            <a:picLocks noChangeAspect="1"/>
          </p:cNvPicPr>
          <p:nvPr/>
        </p:nvPicPr>
        <p:blipFill>
          <a:blip r:embed="rId3"/>
          <a:stretch>
            <a:fillRect/>
          </a:stretch>
        </p:blipFill>
        <p:spPr>
          <a:xfrm>
            <a:off x="12537868" y="3111513"/>
            <a:ext cx="6786941" cy="5086323"/>
          </a:xfrm>
          <a:prstGeom prst="rect">
            <a:avLst/>
          </a:prstGeom>
        </p:spPr>
      </p:pic>
    </p:spTree>
    <p:extLst>
      <p:ext uri="{BB962C8B-B14F-4D97-AF65-F5344CB8AC3E}">
        <p14:creationId xmlns:p14="http://schemas.microsoft.com/office/powerpoint/2010/main" val="209990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RECORDANDO LA REGRESIÓN LINEAL</a:t>
            </a:r>
          </a:p>
        </p:txBody>
      </p:sp>
      <p:sp>
        <p:nvSpPr>
          <p:cNvPr id="3" name="CuadroTexto 2">
            <a:extLst>
              <a:ext uri="{FF2B5EF4-FFF2-40B4-BE49-F238E27FC236}">
                <a16:creationId xmlns:a16="http://schemas.microsoft.com/office/drawing/2014/main" id="{F2A61581-8ECC-286C-A3AC-DBD3EDEAE512}"/>
              </a:ext>
            </a:extLst>
          </p:cNvPr>
          <p:cNvSpPr txBox="1"/>
          <p:nvPr/>
        </p:nvSpPr>
        <p:spPr>
          <a:xfrm>
            <a:off x="2432050" y="1997075"/>
            <a:ext cx="9323532" cy="5818068"/>
          </a:xfrm>
          <a:prstGeom prst="rect">
            <a:avLst/>
          </a:prstGeom>
          <a:noFill/>
        </p:spPr>
        <p:txBody>
          <a:bodyPr wrap="square" rtlCol="0">
            <a:spAutoFit/>
          </a:bodyPr>
          <a:lstStyle/>
          <a:p>
            <a:pPr marL="46355" marR="5080" algn="just">
              <a:lnSpc>
                <a:spcPct val="101499"/>
              </a:lnSpc>
              <a:spcBef>
                <a:spcPts val="345"/>
              </a:spcBef>
            </a:pPr>
            <a:r>
              <a:rPr lang="es-ES" sz="2800" b="0" kern="0" dirty="0">
                <a:solidFill>
                  <a:srgbClr val="000000"/>
                </a:solidFill>
                <a:latin typeface="Source Sans Pro"/>
              </a:rPr>
              <a:t>En Machine </a:t>
            </a:r>
            <a:r>
              <a:rPr lang="es-ES" sz="2800" b="0" kern="0" dirty="0" err="1">
                <a:solidFill>
                  <a:srgbClr val="000000"/>
                </a:solidFill>
                <a:latin typeface="Source Sans Pro"/>
              </a:rPr>
              <a:t>Learning</a:t>
            </a:r>
            <a:r>
              <a:rPr lang="es-ES" sz="2800" b="0" kern="0" dirty="0">
                <a:solidFill>
                  <a:srgbClr val="000000"/>
                </a:solidFill>
                <a:latin typeface="Source Sans Pro"/>
              </a:rPr>
              <a:t>, </a:t>
            </a:r>
            <a:r>
              <a:rPr lang="es-ES" sz="2800" b="1" kern="0" dirty="0">
                <a:solidFill>
                  <a:srgbClr val="000000"/>
                </a:solidFill>
                <a:latin typeface="Source Sans Pro"/>
              </a:rPr>
              <a:t>la regresión lineal es un algoritmo de aprendizaje supervisado</a:t>
            </a:r>
            <a:r>
              <a:rPr lang="es-ES" sz="2800" b="0" kern="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En su versión más sencilla, conocido como “lineal  simple”, lo que hace es dibujar una recta que nos indica la tendencia de un conjunto de puntos continuos.</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En este gráfico, el proceso de aprendizaje consiste en estimar los parámetros </a:t>
            </a:r>
            <a:r>
              <a:rPr lang="es-ES" sz="2800" kern="0" dirty="0" err="1">
                <a:solidFill>
                  <a:srgbClr val="000000"/>
                </a:solidFill>
                <a:latin typeface="Source Sans Pro"/>
              </a:rPr>
              <a:t>bo</a:t>
            </a:r>
            <a:r>
              <a:rPr lang="es-ES" sz="2800" b="0" kern="0" dirty="0">
                <a:solidFill>
                  <a:srgbClr val="000000"/>
                </a:solidFill>
                <a:latin typeface="Source Sans Pro"/>
              </a:rPr>
              <a:t> y </a:t>
            </a:r>
            <a:r>
              <a:rPr lang="es-ES" sz="2800" kern="0" dirty="0">
                <a:solidFill>
                  <a:srgbClr val="000000"/>
                </a:solidFill>
                <a:latin typeface="Source Sans Pro"/>
              </a:rPr>
              <a:t>b1</a:t>
            </a:r>
            <a:r>
              <a:rPr lang="es-ES" sz="2800" b="0" kern="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Así, para este conjunto de datos, los mejores valores serían : </a:t>
            </a:r>
          </a:p>
          <a:p>
            <a:pPr algn="just"/>
            <a:endParaRPr lang="es-CL" sz="2800" dirty="0">
              <a:solidFill>
                <a:srgbClr val="000000"/>
              </a:solidFill>
              <a:latin typeface="Source Sans Pro"/>
            </a:endParaRPr>
          </a:p>
          <a:p>
            <a:endParaRPr lang="es-CL" dirty="0"/>
          </a:p>
        </p:txBody>
      </p:sp>
      <p:sp>
        <p:nvSpPr>
          <p:cNvPr id="6" name="CuadroTexto 2">
            <a:extLst>
              <a:ext uri="{FF2B5EF4-FFF2-40B4-BE49-F238E27FC236}">
                <a16:creationId xmlns:a16="http://schemas.microsoft.com/office/drawing/2014/main" id="{A0AF5CFB-6955-05D3-1480-AE639AA6D726}"/>
              </a:ext>
            </a:extLst>
          </p:cNvPr>
          <p:cNvSpPr txBox="1"/>
          <p:nvPr/>
        </p:nvSpPr>
        <p:spPr>
          <a:xfrm>
            <a:off x="4746833" y="7728018"/>
            <a:ext cx="5638800" cy="1261884"/>
          </a:xfrm>
          <a:prstGeom prst="rect">
            <a:avLst/>
          </a:prstGeom>
          <a:noFill/>
        </p:spPr>
        <p:txBody>
          <a:bodyPr wrap="square">
            <a:spAutoFit/>
          </a:bodyPr>
          <a:ls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spcBef>
                <a:spcPts val="0"/>
              </a:spcBef>
              <a:spcAft>
                <a:spcPts val="0"/>
              </a:spcAft>
            </a:pPr>
            <a:r>
              <a:rPr lang="es-CL" sz="4000" b="0" i="0" u="none" strike="noStrike" dirty="0">
                <a:solidFill>
                  <a:srgbClr val="000000"/>
                </a:solidFill>
                <a:effectLst/>
                <a:latin typeface="Arial" panose="020B0604020202020204" pitchFamily="34" charset="0"/>
              </a:rPr>
              <a:t>Y = 0.0918 X + 1.2859</a:t>
            </a:r>
            <a:endParaRPr lang="es-CL" sz="2800" b="0" dirty="0">
              <a:effectLst/>
            </a:endParaRPr>
          </a:p>
          <a:p>
            <a:br>
              <a:rPr lang="es-CL" dirty="0"/>
            </a:br>
            <a:endParaRPr lang="es-CL" dirty="0"/>
          </a:p>
        </p:txBody>
      </p:sp>
      <p:pic>
        <p:nvPicPr>
          <p:cNvPr id="7" name="Picture 2">
            <a:extLst>
              <a:ext uri="{FF2B5EF4-FFF2-40B4-BE49-F238E27FC236}">
                <a16:creationId xmlns:a16="http://schemas.microsoft.com/office/drawing/2014/main" id="{75B0550F-9B2E-1EA9-5A1A-0C377AB67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9450" y="2149475"/>
            <a:ext cx="7796682" cy="58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24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RECORDANDO LA REGRESIÓN LINEAL</a:t>
            </a:r>
          </a:p>
        </p:txBody>
      </p:sp>
      <p:sp>
        <p:nvSpPr>
          <p:cNvPr id="3" name="CuadroTexto 2">
            <a:extLst>
              <a:ext uri="{FF2B5EF4-FFF2-40B4-BE49-F238E27FC236}">
                <a16:creationId xmlns:a16="http://schemas.microsoft.com/office/drawing/2014/main" id="{F2A61581-8ECC-286C-A3AC-DBD3EDEAE512}"/>
              </a:ext>
            </a:extLst>
          </p:cNvPr>
          <p:cNvSpPr txBox="1"/>
          <p:nvPr/>
        </p:nvSpPr>
        <p:spPr>
          <a:xfrm>
            <a:off x="2432050" y="1997075"/>
            <a:ext cx="9323532" cy="6688434"/>
          </a:xfrm>
          <a:prstGeom prst="rect">
            <a:avLst/>
          </a:prstGeom>
          <a:noFill/>
        </p:spPr>
        <p:txBody>
          <a:bodyPr wrap="square" rtlCol="0">
            <a:spAutoFit/>
          </a:bodyPr>
          <a:lstStyle/>
          <a:p>
            <a:pPr marL="46355" marR="5080" algn="just">
              <a:lnSpc>
                <a:spcPct val="101499"/>
              </a:lnSpc>
              <a:spcBef>
                <a:spcPts val="345"/>
              </a:spcBef>
            </a:pPr>
            <a:r>
              <a:rPr lang="es-ES" sz="2800" b="0" kern="0" dirty="0">
                <a:solidFill>
                  <a:srgbClr val="000000"/>
                </a:solidFill>
                <a:latin typeface="Source Sans Pro"/>
              </a:rPr>
              <a:t>Los algoritmos de  Machine </a:t>
            </a:r>
            <a:r>
              <a:rPr lang="es-ES" sz="2800" b="0" kern="0" dirty="0" err="1">
                <a:solidFill>
                  <a:srgbClr val="000000"/>
                </a:solidFill>
                <a:latin typeface="Source Sans Pro"/>
              </a:rPr>
              <a:t>Learning</a:t>
            </a:r>
            <a:r>
              <a:rPr lang="es-ES" sz="2800" b="0" kern="0" dirty="0">
                <a:solidFill>
                  <a:srgbClr val="000000"/>
                </a:solidFill>
                <a:latin typeface="Source Sans Pro"/>
              </a:rPr>
              <a:t> supervisados, aprenden por sí mismos  – en este caso- a obtener automáticamente  la recta que se busca con la tendencia de la predicción.</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Para hacerlo se mide el error con respecto a los puntos de entrada y el valor de “Y” de salida real.</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La diferencia entre el valor “Y” de un punto real y el valor predicho de “Y”, se denomina </a:t>
            </a:r>
            <a:r>
              <a:rPr lang="es-ES" sz="2800" i="1" kern="0" dirty="0">
                <a:solidFill>
                  <a:srgbClr val="000000"/>
                </a:solidFill>
                <a:latin typeface="Source Sans Pro"/>
              </a:rPr>
              <a:t>residuo</a:t>
            </a:r>
            <a:r>
              <a:rPr lang="es-ES" sz="2800" b="0" i="1" kern="0" dirty="0">
                <a:solidFill>
                  <a:srgbClr val="000000"/>
                </a:solidFill>
                <a:latin typeface="Source Sans Pro"/>
              </a:rPr>
              <a:t> </a:t>
            </a:r>
            <a:r>
              <a:rPr lang="es-ES" sz="2800" b="0" kern="0" dirty="0">
                <a:solidFill>
                  <a:srgbClr val="000000"/>
                </a:solidFill>
                <a:latin typeface="Source Sans Pro"/>
              </a:rPr>
              <a:t>(vertical-offset en el gráfico).</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Los parámetros del modelo, se obtienen a partir de la </a:t>
            </a:r>
            <a:r>
              <a:rPr lang="es-ES" sz="2800" b="1" i="1" kern="0" dirty="0">
                <a:solidFill>
                  <a:srgbClr val="000000"/>
                </a:solidFill>
                <a:latin typeface="Source Sans Pro"/>
              </a:rPr>
              <a:t>minimización de la suma de los cuadrados </a:t>
            </a:r>
            <a:r>
              <a:rPr lang="es-ES" sz="2800" b="1" kern="0" dirty="0">
                <a:solidFill>
                  <a:srgbClr val="000000"/>
                </a:solidFill>
                <a:latin typeface="Source Sans Pro"/>
              </a:rPr>
              <a:t>de los residuos</a:t>
            </a:r>
            <a:r>
              <a:rPr lang="es-ES" sz="2800" b="0" kern="0" dirty="0">
                <a:solidFill>
                  <a:srgbClr val="000000"/>
                </a:solidFill>
                <a:latin typeface="Source Sans Pro"/>
              </a:rPr>
              <a:t>.</a:t>
            </a:r>
          </a:p>
          <a:p>
            <a:pPr algn="just"/>
            <a:endParaRPr lang="es-CL" sz="2800" dirty="0">
              <a:solidFill>
                <a:srgbClr val="000000"/>
              </a:solidFill>
              <a:latin typeface="Source Sans Pro"/>
            </a:endParaRPr>
          </a:p>
          <a:p>
            <a:endParaRPr lang="es-CL" dirty="0"/>
          </a:p>
        </p:txBody>
      </p:sp>
      <p:pic>
        <p:nvPicPr>
          <p:cNvPr id="4" name="Imagen 3">
            <a:extLst>
              <a:ext uri="{FF2B5EF4-FFF2-40B4-BE49-F238E27FC236}">
                <a16:creationId xmlns:a16="http://schemas.microsoft.com/office/drawing/2014/main" id="{8B180404-DC32-A1D0-DCA4-3613CE51D369}"/>
              </a:ext>
            </a:extLst>
          </p:cNvPr>
          <p:cNvPicPr>
            <a:picLocks noChangeAspect="1"/>
          </p:cNvPicPr>
          <p:nvPr/>
        </p:nvPicPr>
        <p:blipFill>
          <a:blip r:embed="rId2"/>
          <a:stretch>
            <a:fillRect/>
          </a:stretch>
        </p:blipFill>
        <p:spPr>
          <a:xfrm>
            <a:off x="12033250" y="2606675"/>
            <a:ext cx="7430140" cy="5562600"/>
          </a:xfrm>
          <a:prstGeom prst="rect">
            <a:avLst/>
          </a:prstGeom>
        </p:spPr>
      </p:pic>
      <p:sp>
        <p:nvSpPr>
          <p:cNvPr id="5" name="Flecha: hacia abajo 4">
            <a:extLst>
              <a:ext uri="{FF2B5EF4-FFF2-40B4-BE49-F238E27FC236}">
                <a16:creationId xmlns:a16="http://schemas.microsoft.com/office/drawing/2014/main" id="{F3DE7057-A43D-B363-57A9-85CEA87BA4F9}"/>
              </a:ext>
            </a:extLst>
          </p:cNvPr>
          <p:cNvSpPr/>
          <p:nvPr/>
        </p:nvSpPr>
        <p:spPr>
          <a:xfrm>
            <a:off x="14014450" y="3368675"/>
            <a:ext cx="1219200" cy="7261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L"/>
          </a:p>
        </p:txBody>
      </p:sp>
    </p:spTree>
    <p:extLst>
      <p:ext uri="{BB962C8B-B14F-4D97-AF65-F5344CB8AC3E}">
        <p14:creationId xmlns:p14="http://schemas.microsoft.com/office/powerpoint/2010/main" val="229483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RECORDANDO LA REGRESIÓN LINEAL</a:t>
            </a:r>
          </a:p>
        </p:txBody>
      </p:sp>
      <p:sp>
        <p:nvSpPr>
          <p:cNvPr id="3" name="CuadroTexto 2">
            <a:extLst>
              <a:ext uri="{FF2B5EF4-FFF2-40B4-BE49-F238E27FC236}">
                <a16:creationId xmlns:a16="http://schemas.microsoft.com/office/drawing/2014/main" id="{F2A61581-8ECC-286C-A3AC-DBD3EDEAE512}"/>
              </a:ext>
            </a:extLst>
          </p:cNvPr>
          <p:cNvSpPr txBox="1"/>
          <p:nvPr/>
        </p:nvSpPr>
        <p:spPr>
          <a:xfrm>
            <a:off x="2432050" y="1997075"/>
            <a:ext cx="9323532" cy="3923446"/>
          </a:xfrm>
          <a:prstGeom prst="rect">
            <a:avLst/>
          </a:prstGeom>
          <a:noFill/>
        </p:spPr>
        <p:txBody>
          <a:bodyPr wrap="square" rtlCol="0">
            <a:spAutoFit/>
          </a:bodyPr>
          <a:lstStyle/>
          <a:p>
            <a:pPr marL="46355" marR="5080" algn="just">
              <a:lnSpc>
                <a:spcPct val="101499"/>
              </a:lnSpc>
              <a:spcBef>
                <a:spcPts val="345"/>
              </a:spcBef>
            </a:pPr>
            <a:r>
              <a:rPr lang="es-ES" sz="2800" b="0" kern="0" dirty="0">
                <a:solidFill>
                  <a:srgbClr val="000000"/>
                </a:solidFill>
                <a:latin typeface="Source Sans Pro"/>
              </a:rPr>
              <a:t>El método de los mínimos cuadrados se usa para estimar los coeficientes de la ecuación (</a:t>
            </a:r>
            <a:r>
              <a:rPr lang="es-ES" sz="2800" kern="0" dirty="0" err="1">
                <a:solidFill>
                  <a:srgbClr val="000000"/>
                </a:solidFill>
                <a:latin typeface="Source Sans Pro"/>
              </a:rPr>
              <a:t>bo</a:t>
            </a:r>
            <a:r>
              <a:rPr lang="es-ES" sz="2800" b="0" kern="0" dirty="0">
                <a:solidFill>
                  <a:srgbClr val="000000"/>
                </a:solidFill>
                <a:latin typeface="Source Sans Pro"/>
              </a:rPr>
              <a:t> y </a:t>
            </a:r>
            <a:r>
              <a:rPr lang="es-ES" sz="2800" kern="0" dirty="0">
                <a:solidFill>
                  <a:srgbClr val="000000"/>
                </a:solidFill>
                <a:latin typeface="Source Sans Pro"/>
              </a:rPr>
              <a:t>b1</a:t>
            </a:r>
            <a:r>
              <a:rPr lang="es-ES" sz="2800" b="0" kern="0" dirty="0">
                <a:solidFill>
                  <a:srgbClr val="000000"/>
                </a:solidFill>
                <a:latin typeface="Source Sans Pro"/>
              </a:rPr>
              <a:t>), minimizando la suma de los errores cuadráticos de los datos observados.</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Supongamos que tenemos “m” observaciones de (x, y). El cálculo de la suma de los errores cuadráticos se expresa como :</a:t>
            </a:r>
          </a:p>
          <a:p>
            <a:pPr algn="just"/>
            <a:endParaRPr lang="es-CL" sz="2800" dirty="0">
              <a:solidFill>
                <a:srgbClr val="000000"/>
              </a:solidFill>
              <a:latin typeface="Source Sans Pro"/>
            </a:endParaRPr>
          </a:p>
          <a:p>
            <a:endParaRPr lang="es-CL" dirty="0"/>
          </a:p>
        </p:txBody>
      </p:sp>
      <p:pic>
        <p:nvPicPr>
          <p:cNvPr id="6" name="Imagen 5">
            <a:extLst>
              <a:ext uri="{FF2B5EF4-FFF2-40B4-BE49-F238E27FC236}">
                <a16:creationId xmlns:a16="http://schemas.microsoft.com/office/drawing/2014/main" id="{14DAE8DB-241D-61E1-5024-9722604EDA3D}"/>
              </a:ext>
            </a:extLst>
          </p:cNvPr>
          <p:cNvPicPr>
            <a:picLocks noChangeAspect="1"/>
          </p:cNvPicPr>
          <p:nvPr/>
        </p:nvPicPr>
        <p:blipFill>
          <a:blip r:embed="rId2"/>
          <a:stretch>
            <a:fillRect/>
          </a:stretch>
        </p:blipFill>
        <p:spPr>
          <a:xfrm>
            <a:off x="2397411" y="6111875"/>
            <a:ext cx="9358171" cy="1524132"/>
          </a:xfrm>
          <a:prstGeom prst="rect">
            <a:avLst/>
          </a:prstGeom>
        </p:spPr>
      </p:pic>
    </p:spTree>
    <p:extLst>
      <p:ext uri="{BB962C8B-B14F-4D97-AF65-F5344CB8AC3E}">
        <p14:creationId xmlns:p14="http://schemas.microsoft.com/office/powerpoint/2010/main" val="475474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3895</TotalTime>
  <Words>1850</Words>
  <Application>Microsoft Office PowerPoint</Application>
  <PresentationFormat>Personalizado</PresentationFormat>
  <Paragraphs>203</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Arial Black</vt:lpstr>
      <vt:lpstr>Calibri</vt:lpstr>
      <vt:lpstr>Source Sans Pro</vt:lpstr>
      <vt:lpstr>Wingdings</vt:lpstr>
      <vt:lpstr>Office Theme</vt:lpstr>
      <vt:lpstr>TAREAS DE REGRESIÓN PARA MODELOS PREDICTIVOS Y SUS MÉTRICAS</vt:lpstr>
      <vt:lpstr>Presentación de PowerPoint</vt:lpstr>
      <vt:lpstr>REGRESIÓN LINEAL</vt:lpstr>
      <vt:lpstr>RECORDANDO LA REGRESIÓN LINEAL</vt:lpstr>
      <vt:lpstr>RECORDANDO LA REGRESIÓN LINEAL</vt:lpstr>
      <vt:lpstr>RECORDANDO LA REGRESIÓN LINEAL</vt:lpstr>
      <vt:lpstr>RECORDANDO LA REGRESIÓN LINEAL</vt:lpstr>
      <vt:lpstr>RECORDANDO LA REGRESIÓN LINEAL</vt:lpstr>
      <vt:lpstr>RECORDANDO LA REGRESIÓN LINEAL</vt:lpstr>
      <vt:lpstr>RECORDANDO LA REGRESIÓN LINEAL</vt:lpstr>
      <vt:lpstr>Presentación de PowerPoint</vt:lpstr>
      <vt:lpstr>Presentación de PowerPoint</vt:lpstr>
      <vt:lpstr>Presentación de PowerPoint</vt:lpstr>
      <vt:lpstr>Presentación de PowerPoint</vt:lpstr>
      <vt:lpstr>Presentación de PowerPoint</vt:lpstr>
      <vt:lpstr>Presentación de PowerPoint</vt:lpstr>
      <vt:lpstr>TÉCNICAS DE REGULARIZACIÓN</vt:lpstr>
      <vt:lpstr>TÉCNICAS DE REGULARIZACIÓN</vt:lpstr>
      <vt:lpstr>TÉCNICAS DE REGULARIZACIÓN</vt:lpstr>
      <vt:lpstr>TÉCNICAS DE REGULARIZACIÓN</vt:lpstr>
      <vt:lpstr>TÉCNICAS DE REGULARIZACIÓN</vt:lpstr>
      <vt:lpstr>TÉCNICAS DE REGULARIZACIÓN</vt:lpstr>
      <vt:lpstr>TÉCNICAS DE REGULARIZACIÓN</vt:lpstr>
      <vt:lpstr>MÉTRICAS</vt:lpstr>
      <vt:lpstr>Presentación de PowerPoint</vt:lpstr>
      <vt:lpstr>Presentación de PowerPoint</vt:lpstr>
      <vt:lpstr>Presentación de PowerPoint</vt:lpstr>
      <vt:lpstr>Presentación de PowerPoint</vt:lpstr>
      <vt:lpstr>RESUMEN</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Claudia Bustamante</cp:lastModifiedBy>
  <cp:revision>220</cp:revision>
  <dcterms:created xsi:type="dcterms:W3CDTF">2022-07-20T19:15:37Z</dcterms:created>
  <dcterms:modified xsi:type="dcterms:W3CDTF">2023-07-08T06:40:44Z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