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1309350" cx="20104100"/>
  <p:notesSz cx="20104100" cy="11309350"/>
  <p:embeddedFontLs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2WHv9KfqMOg3TQdA1t7I4rXvS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1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0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4" name="Google Shape;64;p30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1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2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3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4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4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" name="Google Shape;31;p24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2" name="Google Shape;32;p24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3" name="Google Shape;33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5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25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6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" name="Google Shape;42;p26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6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4" name="Google Shape;44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6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7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8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4" name="Google Shape;54;p28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9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9" name="Google Shape;59;p29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2889250" y="8169275"/>
            <a:ext cx="874951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/>
              <a:t>CLASIFICACIÓN EN MACHINE LEARNING</a:t>
            </a:r>
            <a:br>
              <a:rPr lang="es-ES" sz="3800"/>
            </a:br>
            <a:endParaRPr sz="38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926080" y="9554269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MLY0100 MACHINE LEARNING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222250" y="7407275"/>
            <a:ext cx="1039352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TIPOS DE CLASIFICACIÓN</a:t>
            </a:r>
            <a:endParaRPr/>
          </a:p>
        </p:txBody>
      </p:sp>
      <p:sp>
        <p:nvSpPr>
          <p:cNvPr id="147" name="Google Shape;147;p10"/>
          <p:cNvSpPr txBox="1"/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TIPOS DE CLASIFICACIÓN</a:t>
            </a:r>
            <a:endParaRPr/>
          </a:p>
        </p:txBody>
      </p:sp>
      <p:sp>
        <p:nvSpPr>
          <p:cNvPr id="153" name="Google Shape;153;p11"/>
          <p:cNvSpPr txBox="1"/>
          <p:nvPr/>
        </p:nvSpPr>
        <p:spPr>
          <a:xfrm>
            <a:off x="2432050" y="2073275"/>
            <a:ext cx="7620000" cy="5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CLASIFICACIÓN BINARIA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En una tarea de clasificación binaria, el objetivo es clasificar los datos de entrada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en dos categorías mutuamente excluyentes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Los datos de entrenamiento en tal situación se etiquetan en formato binario: verdadero y falso; positivo y negativo; </a:t>
            </a:r>
            <a:r>
              <a:rPr lang="es-ES" sz="2800"/>
              <a:t>0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 y 1; spam y no spam, etc. según el problema que se aborde.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Por ejemplo, podríamos querer detectar si una imagen dada es un camión o un bote.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2433074" y="10345922"/>
            <a:ext cx="5200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https://www.datacamp.com/blog/classification-machine-learning</a:t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1649" y="3063875"/>
            <a:ext cx="8348133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TIPOS DE CLASIFICACIÓN</a:t>
            </a:r>
            <a:endParaRPr/>
          </a:p>
        </p:txBody>
      </p:sp>
      <p:sp>
        <p:nvSpPr>
          <p:cNvPr id="161" name="Google Shape;161;p12"/>
          <p:cNvSpPr txBox="1"/>
          <p:nvPr/>
        </p:nvSpPr>
        <p:spPr>
          <a:xfrm>
            <a:off x="2432050" y="2073275"/>
            <a:ext cx="7620000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CLASIFICACIÓN MULTICLASE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La clasificación multiclase, por otro lado, tiene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a lo menos dos etiquetas de clase mutuamente excluyentes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, donde el objetivo es predecir a qué clase pertenece un ejemplo de entrada dado.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En el siguiente caso, el modelo clasificó correctamente la imagen como un avión.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La mayoría de los algoritmos de clasificación binaria también se pueden utilizar para la clasificación multiclase.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2"/>
          <p:cNvSpPr txBox="1"/>
          <p:nvPr/>
        </p:nvSpPr>
        <p:spPr>
          <a:xfrm>
            <a:off x="2433074" y="10345922"/>
            <a:ext cx="5200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https://www.datacamp.com/blog/classification-machine-learning</a:t>
            </a:r>
            <a:endParaRPr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1650" y="2992437"/>
            <a:ext cx="8758663" cy="645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TIPOS DE CLASIFICACIÓN</a:t>
            </a:r>
            <a:endParaRPr/>
          </a:p>
        </p:txBody>
      </p:sp>
      <p:sp>
        <p:nvSpPr>
          <p:cNvPr id="169" name="Google Shape;169;p13"/>
          <p:cNvSpPr txBox="1"/>
          <p:nvPr/>
        </p:nvSpPr>
        <p:spPr>
          <a:xfrm>
            <a:off x="2432050" y="2073275"/>
            <a:ext cx="7848600" cy="8279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CLASIFICACIÓN DE ETIQUETAS MÚLTIPLES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En las tareas de clasificación de etiquetas múltiples, intentamos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predecir 0 o más clases para cada ejemplo de entrada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En este caso, no hay exclusión mutua porque el ejemplo de entrada puede tener más de una etiqueta.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Este escenario se puede observar en diferentes dominios, como el etiquetado automático en el procesamiento del lenguaje natural, donde un texto determinado puede contener varios temas. De manera similar a la visión por computadora, una imagen puede contener múltiples objetos, como se ilustra a continuación: el modelo predijo que la imagen contiene: un avión, un bote, un camión y un perro.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3"/>
          <p:cNvSpPr txBox="1"/>
          <p:nvPr/>
        </p:nvSpPr>
        <p:spPr>
          <a:xfrm>
            <a:off x="2433074" y="10345922"/>
            <a:ext cx="5200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https://www.datacamp.com/blog/classification-machine-learning</a:t>
            </a:r>
            <a:endParaRPr/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50" y="3825875"/>
            <a:ext cx="9067800" cy="3561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TIPOS DE CLASIFICACIÓN</a:t>
            </a:r>
            <a:endParaRPr/>
          </a:p>
        </p:txBody>
      </p:sp>
      <p:sp>
        <p:nvSpPr>
          <p:cNvPr id="177" name="Google Shape;177;p14"/>
          <p:cNvSpPr txBox="1"/>
          <p:nvPr/>
        </p:nvSpPr>
        <p:spPr>
          <a:xfrm>
            <a:off x="2432050" y="2073275"/>
            <a:ext cx="7848600" cy="7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CLASIFICACIÓN DESBALANCEADA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Para la clasificación desequilibrada o desbalanceada,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el número de ejemplos se distribuye de manera desigual en cada clase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, lo que significa que podemos tener más de una clase que de las otras en los datos de entrenamiento.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El uso de modelos predictivos convencionales, como árboles de decisión, regresión logística, etc., podría no ser eficaz cuando se trata de un conjunto de datos desequilibrado, ya que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podrían estar sesgados hacia la predicción de la clase con el mayor número de observaciones y considerar aquellas con menos números como ruido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2433074" y="10345922"/>
            <a:ext cx="5200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https://www.datacamp.com/blog/classification-machine-learning</a:t>
            </a:r>
            <a:endParaRPr/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5050" y="2073275"/>
            <a:ext cx="7848600" cy="527564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"/>
          <p:cNvSpPr txBox="1"/>
          <p:nvPr/>
        </p:nvSpPr>
        <p:spPr>
          <a:xfrm>
            <a:off x="11347450" y="7635875"/>
            <a:ext cx="76962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Consideremos el siguiente escenario de clasificación de 3 clases donde los datos de entrenamiento contienen: 60 % de camiones, 25 % de aviones y 15 % de barcos.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El problema de clasificación desequilibrada podría ocurrir en el siguiente escenario: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ES" sz="1600"/>
              <a:t>Detecciones de transacciones fraudulentas 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ES" sz="1600"/>
              <a:t>Diagnóstico de enfermedades raras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ES" sz="1600"/>
              <a:t>Análisis de abandono de clientes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6242050" y="90074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RESUMEN</a:t>
            </a: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6276975" y="7752358"/>
            <a:ext cx="167095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2432050" y="2073275"/>
            <a:ext cx="10896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En esta clase hemos visto: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Qu</a:t>
            </a:r>
            <a:r>
              <a:rPr lang="es-ES" sz="2800"/>
              <a:t>é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 es un modelo de clasificación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Ejemplos de la vida real donde aplicar modelos de clasificación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Tipos de modelos de clasificación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9617262" y="7026177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4771968" y="4782489"/>
            <a:ext cx="4728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RESUMEN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14656174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9617262" y="9194781"/>
            <a:ext cx="41659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CLASIFICACIÓN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9617262" y="4782488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4413250" y="7559675"/>
            <a:ext cx="1013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INTRODUCCIÓN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2432050" y="2530475"/>
            <a:ext cx="76200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Clasificación es un </a:t>
            </a:r>
            <a:r>
              <a:rPr b="1" lang="es-ES" sz="2800"/>
              <a:t>tipo de tarea en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aprendizaje automático supervisado 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en el que el modelo intenta </a:t>
            </a:r>
            <a:r>
              <a:rPr b="1" lang="es-E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predecir la etiqueta (o clase) 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correcta de unos datos de entrada determinados.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En la clasificación, tradicionalmente el modelo se entrena por completo con los datos de entrenamiento y luego se evalúa en datos de prueba antes de usarse para realizar predicciones en nuevos datos no vistos.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Por ejemplo, un algoritmo puede aprender a predecir si un correo electrónico determinado es spam o no, como se ilustra a continuación.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50" y="2568473"/>
            <a:ext cx="9271720" cy="593264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2584450" y="10455275"/>
            <a:ext cx="5200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https://www.datacamp.com/blog/classification-machine-learning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2432050" y="2530475"/>
            <a:ext cx="7620000" cy="7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Aunque la clasificación y la regresión pertenecen a la categoría de aprendizaje supervisado,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no son el mismo tipo</a:t>
            </a:r>
            <a:r>
              <a:rPr b="1" lang="es-ES" sz="2800"/>
              <a:t>, ni son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lo mismo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La tarea de predicción es </a:t>
            </a:r>
            <a:r>
              <a:rPr b="1" lang="es-E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una clasificación cuando la variable objetivo es discreta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 Una aplicación es la identificación de sentimientos en mensajes texto (por ejemplo, en </a:t>
            </a:r>
            <a:r>
              <a:rPr lang="es-ES" sz="2800"/>
              <a:t>Whatsapp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La tarea de predicción es una </a:t>
            </a:r>
            <a:r>
              <a:rPr b="1" lang="es-E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regresión cuando la variable objetivo es continua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 Un ejemplo puede ser la predicción del salario de una persona dado su grado de educación, experiencia laboral previa, ubicación geográfica y nivel de antigüedad.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2584450" y="10455275"/>
            <a:ext cx="5200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https://www.datacamp.com/blog/classification-machine-learning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1911" y="2149475"/>
            <a:ext cx="8686800" cy="434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1470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/>
              <a:t>TÍTULO</a:t>
            </a:r>
            <a:endParaRPr/>
          </a:p>
        </p:txBody>
      </p:sp>
      <p:sp>
        <p:nvSpPr>
          <p:cNvPr id="116" name="Google Shape;116;p6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15176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EJEMPLOS</a:t>
            </a:r>
            <a:endParaRPr/>
          </a:p>
        </p:txBody>
      </p:sp>
      <p:sp>
        <p:nvSpPr>
          <p:cNvPr id="123" name="Google Shape;123;p7"/>
          <p:cNvSpPr txBox="1"/>
          <p:nvPr/>
        </p:nvSpPr>
        <p:spPr>
          <a:xfrm>
            <a:off x="2432050" y="1502619"/>
            <a:ext cx="7620000" cy="7417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SALUD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Entrenar un modelo de aprendizaje automático con datos históricos de pacientes puede ayudar a los especialistas de la salud a analizar con precisión sus diagnósticos: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Durante la pandemia de COVID-19, se implementaron modelos de aprendizaje automático para predecir de manera eficiente si una persona tenía COVID-19 o no.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Los investigadores pueden usar modelos de aprendizaje automático para predecir nuevas enfermedades que tienen más probabilidades de surgir en el futuro.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3422650" y="10415396"/>
            <a:ext cx="5200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https://www.datacamp.com/blog/classification-machine-learning</a:t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7850" y="2530475"/>
            <a:ext cx="8525847" cy="568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EJEMPLOS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2432050" y="1502619"/>
            <a:ext cx="7620000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TRANSPORTE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El transporte es el componente clave del desarrollo económico de muchos países.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Como resultado, las industrias están utilizando modelos de aprendizaje automático y profundo: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Para predecir qué ubicación geográfica tendrá un aumento en el volumen de tráfico.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Predecir problemas potenciales que pueden ocurrir en ubicaciones específicas debido a las condiciones climáticas.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3422650" y="10415396"/>
            <a:ext cx="5200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https://www.datacamp.com/blog/classification-machine-learning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6450" y="2530475"/>
            <a:ext cx="8486486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EJEMPLOS</a:t>
            </a:r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2432050" y="1502619"/>
            <a:ext cx="7620000" cy="7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AGRICULTURA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La agricultura es uno de los pilares más valiosos de la supervivencia humana.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La introducción de la sostenibilidad puede ayudar a mejorar la productividad de los agricultores en un nivel diferente sin dañar el medio ambiente: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Mediante el uso de modelos de clasificación para predecir qué tipo de tierra es adecuada para un determinado tipo de semilla.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Predecir el clima para ayudar a tomar las medidas preventivas adecuadas.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3422650" y="10415396"/>
            <a:ext cx="5200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https://www.datacamp.com/blog/classification-machine-learning</a:t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0250" y="2454275"/>
            <a:ext cx="8318921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