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1309350" cx="20104100"/>
  <p:notesSz cx="20104100" cy="11309350"/>
  <p:embeddedFontLs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+CGMIjwZZYApnElxsy7s1y7D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9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29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0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0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2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3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3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3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3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4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5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5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5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5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7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" name="Google Shape;57;p28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REGRESIÓN LOGÍSTICA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DE REGRESIÓN LOGÍSTICA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2432051" y="2378075"/>
            <a:ext cx="761999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La regresión logística es un </a:t>
            </a:r>
            <a:r>
              <a:rPr b="1" lang="es-ES" sz="2800"/>
              <a:t>clasificador probabilístico</a:t>
            </a:r>
            <a:r>
              <a:rPr lang="es-ES" sz="2800"/>
              <a:t> que maneja problemas de clasificación binaria.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Dada una muestra (x, y), genera una probabilidad “p” de que la muestra pertenezca a la clase positiva: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Si esta probabilidad es superior a algún valor de umbral (normalmente elegido como 0,5), la muestra se clasifica como 1; de lo contrario, se clasifica como 0.</a:t>
            </a:r>
            <a:endParaRPr sz="2800"/>
          </a:p>
        </p:txBody>
      </p:sp>
      <p:sp>
        <p:nvSpPr>
          <p:cNvPr id="144" name="Google Shape;144;p10"/>
          <p:cNvSpPr txBox="1"/>
          <p:nvPr/>
        </p:nvSpPr>
        <p:spPr>
          <a:xfrm>
            <a:off x="3575050" y="10415396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050" y="3749675"/>
            <a:ext cx="625592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DE REGRESIÓN LOGÍSTICA</a:t>
            </a: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2432051" y="2378075"/>
            <a:ext cx="7619999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¿Cómo estima el modelo la probabilidad “p”?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La suposición básica en la regresión logística es que </a:t>
            </a:r>
            <a:r>
              <a:rPr b="1" lang="es-ES" sz="2800"/>
              <a:t>las probabilidades logarítmicas del evento de que la muestra pertenezca a la clase positiva es una combinación lineal de sus características</a:t>
            </a:r>
            <a:r>
              <a:rPr lang="es-ES" sz="2800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Log-odds (también llamado logit) </a:t>
            </a:r>
            <a:r>
              <a:rPr b="1" lang="es-ES" sz="2800"/>
              <a:t>es el logaritmo de la razón de posibilidades</a:t>
            </a:r>
            <a:r>
              <a:rPr lang="es-ES" sz="2800"/>
              <a:t>, que es la relación entre la probabilidad de que la muestra pertenezca a la clase positiva y la probabilidad de que pertenezca a la clase negativa:</a:t>
            </a:r>
            <a:endParaRPr sz="2800"/>
          </a:p>
        </p:txBody>
      </p:sp>
      <p:sp>
        <p:nvSpPr>
          <p:cNvPr id="152" name="Google Shape;152;p11"/>
          <p:cNvSpPr txBox="1"/>
          <p:nvPr/>
        </p:nvSpPr>
        <p:spPr>
          <a:xfrm>
            <a:off x="3575050" y="10415396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8450" y="4238583"/>
            <a:ext cx="5646326" cy="283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DE REGRESIÓN LOGÍSTICA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2432051" y="2378075"/>
            <a:ext cx="761999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Suponemos aquí que la base del logaritmo es “e” (es decir, el logaritmo natural), </a:t>
            </a:r>
            <a:r>
              <a:rPr b="1" lang="es-ES" sz="2800"/>
              <a:t>aunque también se pueden usar otras bases</a:t>
            </a:r>
            <a:r>
              <a:rPr lang="es-ES" sz="2800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La gráfica de la función “logit” se muestra en la figura.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Como puede verse, la función “logit” asigna valores de probabilidad en (0, 1) a números reales en (-∞, +∞).</a:t>
            </a:r>
            <a:endParaRPr sz="2800"/>
          </a:p>
        </p:txBody>
      </p:sp>
      <p:sp>
        <p:nvSpPr>
          <p:cNvPr id="160" name="Google Shape;160;p12"/>
          <p:cNvSpPr txBox="1"/>
          <p:nvPr/>
        </p:nvSpPr>
        <p:spPr>
          <a:xfrm>
            <a:off x="3575050" y="10415396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450" y="2415721"/>
            <a:ext cx="8428664" cy="628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DE REGRESIÓN LOGÍSTICA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2432051" y="2378075"/>
            <a:ext cx="7619999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En la regresión logística, asumimos que el logaritmo de las probabilidades es una combinación lineal de las características, ver la fórmula.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Donde w = (w₀, …, wₘ) son los </a:t>
            </a:r>
            <a:r>
              <a:rPr b="1" lang="es-ES" sz="2800"/>
              <a:t>parámetros</a:t>
            </a:r>
            <a:r>
              <a:rPr lang="es-ES" sz="2800"/>
              <a:t> (o pesos) del modelo. El parámetro w₀ a menudo se denomina </a:t>
            </a:r>
            <a:r>
              <a:rPr b="1" lang="es-ES" sz="2800"/>
              <a:t>intersección</a:t>
            </a:r>
            <a:r>
              <a:rPr lang="es-ES" sz="2800"/>
              <a:t> (o sesgo).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Los puntos para los que p = 0,5 (es decir, el logaritmo de probabilidades es igual a 0) definen el hiperplano de separación entre las dos clases, cuya ecuación es:</a:t>
            </a:r>
            <a:endParaRPr sz="2800"/>
          </a:p>
        </p:txBody>
      </p:sp>
      <p:sp>
        <p:nvSpPr>
          <p:cNvPr id="168" name="Google Shape;168;p13"/>
          <p:cNvSpPr txBox="1"/>
          <p:nvPr/>
        </p:nvSpPr>
        <p:spPr>
          <a:xfrm>
            <a:off x="3575050" y="10415396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3673475"/>
            <a:ext cx="8742851" cy="161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2250" y="7242702"/>
            <a:ext cx="5715000" cy="169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DE REGRESIÓN LOGÍSTICA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2432051" y="2378075"/>
            <a:ext cx="845819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El vector de peso w es ortogonal (perpendicular) a este hiperplano.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Cada ejemplo por encima del hiperplano (wᵗx &gt; 0) se clasifica como un ejemplo positivo, mientras que cada ejemplo por debajo del hiperplano (wᵗx &lt; 0) se clasifica como un ejemplo negativo.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Esto convierte a la regresión logística en un clasificador lineal, ya que asume que el límite entre las clases es una superficie lineal.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77" name="Google Shape;177;p14"/>
          <p:cNvSpPr txBox="1"/>
          <p:nvPr/>
        </p:nvSpPr>
        <p:spPr>
          <a:xfrm>
            <a:off x="3575050" y="10415396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9450" y="2677696"/>
            <a:ext cx="6827481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DE REGRESIÓN LOGÍSTICA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2432051" y="2378075"/>
            <a:ext cx="7619999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Podemos encontrar una correlación directa entre p y los parámetros w, “exponenciando” ambos lados de la ecuación de log-odds: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donde σ es la función sigmoidea (también conocida como función logística):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3575050" y="10415396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450" y="2378075"/>
            <a:ext cx="8321037" cy="430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61850" y="7788275"/>
            <a:ext cx="4724400" cy="197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DE REGRESIÓN LOGÍSTICA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2432051" y="2378075"/>
            <a:ext cx="761999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La función sigmoidea se usa para convertir las probabilidades logarítmicas (wᵗx) en probabilidades.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Tiene una forma de “S” característica “S”.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Como puede verse, la función asigna números reales en (-∞, +∞) a valores de probabilidad en (0, 1).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3575050" y="10415396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2378074"/>
            <a:ext cx="7924800" cy="573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2432051" y="2378075"/>
            <a:ext cx="8458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En esta clase, hemos visto: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s-ES" sz="2800"/>
              <a:t>¿Qué es un modelo de Regresión Logística?</a:t>
            </a:r>
            <a:endParaRPr sz="2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s-ES" sz="2800"/>
              <a:t>La función sigmoide</a:t>
            </a:r>
            <a:endParaRPr sz="2800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s-ES" sz="2800"/>
              <a:t>Cómo</a:t>
            </a:r>
            <a:r>
              <a:rPr lang="es-ES" sz="2800"/>
              <a:t> funciona este modelo.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REGRESIÓN LOGÍSTICA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INTRODUCCIÓN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2432051" y="2378075"/>
            <a:ext cx="7619999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La regresión logística </a:t>
            </a:r>
            <a:r>
              <a:rPr b="1" lang="es-ES" sz="2800"/>
              <a:t>es uno de los algoritmos de aprendizaje automático más comunes</a:t>
            </a:r>
            <a:r>
              <a:rPr lang="es-ES" sz="2800"/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Se puede usar para predecir la probabilidad de que ocurra un evento, como si un correo electrónico entrante es correo no deseado o no, o si un tumor es maligno o no, en función de un conjunto de datos etiquetados determinado.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Debido a su simplicidad, la regresión logística </a:t>
            </a:r>
            <a:r>
              <a:rPr b="1" lang="es-ES" sz="2800"/>
              <a:t>a menudo se usa como línea de base contra la cual se evalúan otros modelos más complejos</a:t>
            </a:r>
            <a:r>
              <a:rPr lang="es-ES" sz="2800"/>
              <a:t>.</a:t>
            </a:r>
            <a:endParaRPr sz="2800"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2378075"/>
            <a:ext cx="8548118" cy="56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2432050" y="9464675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2432051" y="2378075"/>
            <a:ext cx="7619999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El modelo tiene la palabra "logística" en su nombre, ya que </a:t>
            </a:r>
            <a:r>
              <a:rPr b="1" lang="es-ES" sz="2800"/>
              <a:t>utiliza la función logística (sigmoide) para convertir una combinación lineal de las características de entrada en probabilidades</a:t>
            </a:r>
            <a:r>
              <a:rPr lang="es-ES" sz="2800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También tiene </a:t>
            </a:r>
            <a:r>
              <a:rPr b="1" lang="es-ES" sz="2800"/>
              <a:t>la palabra “regresión” en su nombre, ya que su salida es un valor continuo entre 0 y 1</a:t>
            </a:r>
            <a:r>
              <a:rPr lang="es-ES" sz="2800"/>
              <a:t>, aunque </a:t>
            </a:r>
            <a:r>
              <a:rPr b="1" lang="es-ES" sz="2800">
                <a:solidFill>
                  <a:srgbClr val="FF0000"/>
                </a:solidFill>
              </a:rPr>
              <a:t>normalmente se usa como un clasificador binario </a:t>
            </a:r>
            <a:r>
              <a:rPr lang="es-ES" sz="2800"/>
              <a:t>al elegir un valor de umbral (generalmente 0,5) y clasificar las entradas con probabilidad mayor que el umbral como la clase positiva, y aquellos por debajo del umbral como la clase negativa.</a:t>
            </a:r>
            <a:endParaRPr sz="2800"/>
          </a:p>
        </p:txBody>
      </p:sp>
      <p:sp>
        <p:nvSpPr>
          <p:cNvPr id="107" name="Google Shape;107;p5"/>
          <p:cNvSpPr txBox="1"/>
          <p:nvPr/>
        </p:nvSpPr>
        <p:spPr>
          <a:xfrm>
            <a:off x="2432050" y="9464675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1650" y="2378075"/>
            <a:ext cx="9110133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2432051" y="2378075"/>
            <a:ext cx="7619999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Recordemos que en los problemas de aprendizaje automático supervisados, se nos proporciona un conjunto de entrenamiento de “n” muestras etiquetadas: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D = {(x₁, y₁), (x₂, y₂), … , (xₙ, yₙ)},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donde xᵢ es un vector m-dimensional que contiene las características de la muestra i, y yᵢ representa la etiqueta de esa muestra.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/>
              <a:t>Nuestro objetivo es construir un modelo cuyas predicciones estén lo más cerca posible de las etiquetas verdaderas.</a:t>
            </a:r>
            <a:endParaRPr b="1" sz="2800"/>
          </a:p>
        </p:txBody>
      </p:sp>
      <p:sp>
        <p:nvSpPr>
          <p:cNvPr id="115" name="Google Shape;115;p6"/>
          <p:cNvSpPr txBox="1"/>
          <p:nvPr/>
        </p:nvSpPr>
        <p:spPr>
          <a:xfrm>
            <a:off x="2432050" y="9464675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9975" y="3269151"/>
            <a:ext cx="7459601" cy="4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432051" y="2378075"/>
            <a:ext cx="761999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En problemas de clasificación, la etiqueta yᵢ puede tomar uno de k valores, que representan las k clases a las que pertenecen las muestras.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Más específicamente, </a:t>
            </a:r>
            <a:r>
              <a:rPr b="1" lang="es-ES" sz="2800"/>
              <a:t>en problemas de clasificación binaria</a:t>
            </a:r>
            <a:r>
              <a:rPr lang="es-ES" sz="2800"/>
              <a:t>, la etiqueta yᵢ </a:t>
            </a:r>
            <a:r>
              <a:rPr b="1" lang="es-ES" sz="2800"/>
              <a:t>puede asumir solo dos valores</a:t>
            </a:r>
            <a:r>
              <a:rPr lang="es-ES" sz="2800"/>
              <a:t>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s-ES" sz="2800"/>
              <a:t>0 (que representa la clase negativa) y 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s-ES" sz="2800"/>
              <a:t>1 (que representa la clase positiva).</a:t>
            </a:r>
            <a:endParaRPr b="1" sz="2800"/>
          </a:p>
        </p:txBody>
      </p:sp>
      <p:sp>
        <p:nvSpPr>
          <p:cNvPr id="123" name="Google Shape;123;p7"/>
          <p:cNvSpPr txBox="1"/>
          <p:nvPr/>
        </p:nvSpPr>
        <p:spPr>
          <a:xfrm>
            <a:off x="2432050" y="9464675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9975" y="3269151"/>
            <a:ext cx="7459601" cy="4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2432051" y="2378075"/>
            <a:ext cx="761999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Los </a:t>
            </a:r>
            <a:r>
              <a:rPr b="1" lang="es-ES" sz="2800"/>
              <a:t>clasificadores probabilísticos generan estimaciones de probabilidad para las clases </a:t>
            </a:r>
            <a:r>
              <a:rPr lang="es-ES" sz="2800"/>
              <a:t>y luego asignan una etiqueta a la muestra dada en función de estas probabilidades (generalmente, la etiqueta de la clase con la probabilidad más alta).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Los ejemplos de tales clasificadores incluyen la  regresión logística, entre otros.</a:t>
            </a:r>
            <a:endParaRPr b="1" sz="2800"/>
          </a:p>
        </p:txBody>
      </p:sp>
      <p:sp>
        <p:nvSpPr>
          <p:cNvPr id="131" name="Google Shape;131;p8"/>
          <p:cNvSpPr txBox="1"/>
          <p:nvPr/>
        </p:nvSpPr>
        <p:spPr>
          <a:xfrm>
            <a:off x="2432050" y="9464675"/>
            <a:ext cx="6069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https://towardsdatascience.com/mastering-logistic-regression-3e502686f0ae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1517650" y="7712075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MODELO DE REGRESIÓN LOGÍSTICA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