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11309350" cx="20104100"/>
  <p:notesSz cx="20104100" cy="11309350"/>
  <p:embeddedFontLst>
    <p:embeddedFont>
      <p:font typeface="Roboto"/>
      <p:regular r:id="rId25"/>
      <p:bold r:id="rId26"/>
      <p:italic r:id="rId27"/>
      <p:boldItalic r:id="rId28"/>
    </p:embeddedFont>
    <p:embeddedFont>
      <p:font typeface="Arial Black"/>
      <p:regular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A4A3A4"/>
          </p15:clr>
        </p15:guide>
        <p15:guide id="2" pos="2160">
          <p15:clr>
            <a:srgbClr val="A4A3A4"/>
          </p15:clr>
        </p15:guide>
      </p15:sldGuideLst>
    </p:ext>
    <p:ext uri="GoogleSlidesCustomDataVersion2">
      <go:slidesCustomData xmlns:go="http://customooxmlschemas.google.com/" r:id="rId30" roundtripDataSignature="AMtx7mixv5aTh5qeXRt3X33nwJ0859ZwB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bold.fntdata"/><Relationship Id="rId25" Type="http://schemas.openxmlformats.org/officeDocument/2006/relationships/font" Target="fonts/Roboto-regular.fntdata"/><Relationship Id="rId28" Type="http://schemas.openxmlformats.org/officeDocument/2006/relationships/font" Target="fonts/Roboto-boldItalic.fntdata"/><Relationship Id="rId27" Type="http://schemas.openxmlformats.org/officeDocument/2006/relationships/font" Target="fonts/Roboto-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ArialBlack-regular.fntdata"/><Relationship Id="rId7" Type="http://schemas.openxmlformats.org/officeDocument/2006/relationships/slide" Target="slides/slide2.xml"/><Relationship Id="rId8" Type="http://schemas.openxmlformats.org/officeDocument/2006/relationships/slide" Target="slides/slide3.xml"/><Relationship Id="rId30" Type="http://customschemas.google.com/relationships/presentationmetadata" Target="meta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8712200" cy="566738"/>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sz="1200"/>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 name="Google Shape;4;n"/>
          <p:cNvSpPr txBox="1"/>
          <p:nvPr>
            <p:ph idx="10" type="dt"/>
          </p:nvPr>
        </p:nvSpPr>
        <p:spPr>
          <a:xfrm>
            <a:off x="11387138" y="0"/>
            <a:ext cx="8712200" cy="566738"/>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sz="1200"/>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 name="Google Shape;5;n"/>
          <p:cNvSpPr/>
          <p:nvPr>
            <p:ph idx="3" type="sldImg"/>
          </p:nvPr>
        </p:nvSpPr>
        <p:spPr>
          <a:xfrm>
            <a:off x="6659563" y="1414463"/>
            <a:ext cx="6784975" cy="38163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2009775" y="5441950"/>
            <a:ext cx="16084550" cy="4454525"/>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10742613"/>
            <a:ext cx="8712200" cy="566737"/>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sz="1200"/>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 name="Google Shape;8;n"/>
          <p:cNvSpPr txBox="1"/>
          <p:nvPr>
            <p:ph idx="12" type="sldNum"/>
          </p:nvPr>
        </p:nvSpPr>
        <p:spPr>
          <a:xfrm>
            <a:off x="11387138" y="10742613"/>
            <a:ext cx="8712200" cy="56673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ES" sz="1200"/>
              <a:t>‹#›</a:t>
            </a:fld>
            <a:endParaRPr sz="1200"/>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p1:notes"/>
          <p:cNvSpPr txBox="1"/>
          <p:nvPr>
            <p:ph idx="1" type="body"/>
          </p:nvPr>
        </p:nvSpPr>
        <p:spPr>
          <a:xfrm>
            <a:off x="2009775" y="5441950"/>
            <a:ext cx="16084550" cy="44545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2" name="Google Shape;72;p1:notes"/>
          <p:cNvSpPr/>
          <p:nvPr>
            <p:ph idx="2" type="sldImg"/>
          </p:nvPr>
        </p:nvSpPr>
        <p:spPr>
          <a:xfrm>
            <a:off x="6659563" y="1414463"/>
            <a:ext cx="6784975" cy="38163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10:notes"/>
          <p:cNvSpPr txBox="1"/>
          <p:nvPr>
            <p:ph idx="1" type="body"/>
          </p:nvPr>
        </p:nvSpPr>
        <p:spPr>
          <a:xfrm>
            <a:off x="2009775" y="5441950"/>
            <a:ext cx="16084550" cy="44545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7" name="Google Shape;147;p10:notes"/>
          <p:cNvSpPr/>
          <p:nvPr>
            <p:ph idx="2" type="sldImg"/>
          </p:nvPr>
        </p:nvSpPr>
        <p:spPr>
          <a:xfrm>
            <a:off x="6659563" y="1414463"/>
            <a:ext cx="6784975" cy="38163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11:notes"/>
          <p:cNvSpPr txBox="1"/>
          <p:nvPr>
            <p:ph idx="1" type="body"/>
          </p:nvPr>
        </p:nvSpPr>
        <p:spPr>
          <a:xfrm>
            <a:off x="2009775" y="5441950"/>
            <a:ext cx="16084550" cy="44545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5" name="Google Shape;155;p11:notes"/>
          <p:cNvSpPr/>
          <p:nvPr>
            <p:ph idx="2" type="sldImg"/>
          </p:nvPr>
        </p:nvSpPr>
        <p:spPr>
          <a:xfrm>
            <a:off x="6659563" y="1414463"/>
            <a:ext cx="6784975" cy="38163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12:notes"/>
          <p:cNvSpPr txBox="1"/>
          <p:nvPr>
            <p:ph idx="1" type="body"/>
          </p:nvPr>
        </p:nvSpPr>
        <p:spPr>
          <a:xfrm>
            <a:off x="2009775" y="5441950"/>
            <a:ext cx="16084550" cy="44545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1" name="Google Shape;161;p12:notes"/>
          <p:cNvSpPr/>
          <p:nvPr>
            <p:ph idx="2" type="sldImg"/>
          </p:nvPr>
        </p:nvSpPr>
        <p:spPr>
          <a:xfrm>
            <a:off x="6659563" y="1414463"/>
            <a:ext cx="6784975" cy="38163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13:notes"/>
          <p:cNvSpPr txBox="1"/>
          <p:nvPr>
            <p:ph idx="1" type="body"/>
          </p:nvPr>
        </p:nvSpPr>
        <p:spPr>
          <a:xfrm>
            <a:off x="2009775" y="5441950"/>
            <a:ext cx="16084550" cy="44545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9" name="Google Shape;169;p13:notes"/>
          <p:cNvSpPr/>
          <p:nvPr>
            <p:ph idx="2" type="sldImg"/>
          </p:nvPr>
        </p:nvSpPr>
        <p:spPr>
          <a:xfrm>
            <a:off x="6659563" y="1414463"/>
            <a:ext cx="6784975" cy="38163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14:notes"/>
          <p:cNvSpPr txBox="1"/>
          <p:nvPr>
            <p:ph idx="1" type="body"/>
          </p:nvPr>
        </p:nvSpPr>
        <p:spPr>
          <a:xfrm>
            <a:off x="2009775" y="5441950"/>
            <a:ext cx="16084550" cy="44545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6" name="Google Shape;176;p14:notes"/>
          <p:cNvSpPr/>
          <p:nvPr>
            <p:ph idx="2" type="sldImg"/>
          </p:nvPr>
        </p:nvSpPr>
        <p:spPr>
          <a:xfrm>
            <a:off x="6659563" y="1414463"/>
            <a:ext cx="6784975" cy="38163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15:notes"/>
          <p:cNvSpPr txBox="1"/>
          <p:nvPr>
            <p:ph idx="1" type="body"/>
          </p:nvPr>
        </p:nvSpPr>
        <p:spPr>
          <a:xfrm>
            <a:off x="2009775" y="5441950"/>
            <a:ext cx="16084550" cy="44545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5" name="Google Shape;185;p15:notes"/>
          <p:cNvSpPr/>
          <p:nvPr>
            <p:ph idx="2" type="sldImg"/>
          </p:nvPr>
        </p:nvSpPr>
        <p:spPr>
          <a:xfrm>
            <a:off x="6659563" y="1414463"/>
            <a:ext cx="6784975" cy="38163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16:notes"/>
          <p:cNvSpPr txBox="1"/>
          <p:nvPr>
            <p:ph idx="1" type="body"/>
          </p:nvPr>
        </p:nvSpPr>
        <p:spPr>
          <a:xfrm>
            <a:off x="2009775" y="5441950"/>
            <a:ext cx="16084550" cy="44545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3" name="Google Shape;193;p16:notes"/>
          <p:cNvSpPr/>
          <p:nvPr>
            <p:ph idx="2" type="sldImg"/>
          </p:nvPr>
        </p:nvSpPr>
        <p:spPr>
          <a:xfrm>
            <a:off x="6659563" y="1414463"/>
            <a:ext cx="6784975" cy="38163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17:notes"/>
          <p:cNvSpPr txBox="1"/>
          <p:nvPr>
            <p:ph idx="1" type="body"/>
          </p:nvPr>
        </p:nvSpPr>
        <p:spPr>
          <a:xfrm>
            <a:off x="2009775" y="5441950"/>
            <a:ext cx="16084550" cy="44545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0" name="Google Shape;200;p17:notes"/>
          <p:cNvSpPr/>
          <p:nvPr>
            <p:ph idx="2" type="sldImg"/>
          </p:nvPr>
        </p:nvSpPr>
        <p:spPr>
          <a:xfrm>
            <a:off x="6659563" y="1414463"/>
            <a:ext cx="6784975" cy="38163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18:notes"/>
          <p:cNvSpPr txBox="1"/>
          <p:nvPr>
            <p:ph idx="1" type="body"/>
          </p:nvPr>
        </p:nvSpPr>
        <p:spPr>
          <a:xfrm>
            <a:off x="2009775" y="5441950"/>
            <a:ext cx="16084550" cy="44545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9" name="Google Shape;209;p18:notes"/>
          <p:cNvSpPr/>
          <p:nvPr>
            <p:ph idx="2" type="sldImg"/>
          </p:nvPr>
        </p:nvSpPr>
        <p:spPr>
          <a:xfrm>
            <a:off x="6659563" y="1414463"/>
            <a:ext cx="6784975" cy="38163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19:notes"/>
          <p:cNvSpPr txBox="1"/>
          <p:nvPr>
            <p:ph idx="1" type="body"/>
          </p:nvPr>
        </p:nvSpPr>
        <p:spPr>
          <a:xfrm>
            <a:off x="2009775" y="5441950"/>
            <a:ext cx="16084550" cy="44545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5" name="Google Shape;215;p19:notes"/>
          <p:cNvSpPr/>
          <p:nvPr>
            <p:ph idx="2" type="sldImg"/>
          </p:nvPr>
        </p:nvSpPr>
        <p:spPr>
          <a:xfrm>
            <a:off x="6659563" y="1414463"/>
            <a:ext cx="6784975" cy="38163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p2:notes"/>
          <p:cNvSpPr txBox="1"/>
          <p:nvPr>
            <p:ph idx="1" type="body"/>
          </p:nvPr>
        </p:nvSpPr>
        <p:spPr>
          <a:xfrm>
            <a:off x="2009775" y="5441950"/>
            <a:ext cx="16084550" cy="44545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8" name="Google Shape;78;p2:notes"/>
          <p:cNvSpPr/>
          <p:nvPr>
            <p:ph idx="2" type="sldImg"/>
          </p:nvPr>
        </p:nvSpPr>
        <p:spPr>
          <a:xfrm>
            <a:off x="6659563" y="1414463"/>
            <a:ext cx="6784975" cy="38163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3:notes"/>
          <p:cNvSpPr txBox="1"/>
          <p:nvPr>
            <p:ph idx="1" type="body"/>
          </p:nvPr>
        </p:nvSpPr>
        <p:spPr>
          <a:xfrm>
            <a:off x="2009775" y="5441950"/>
            <a:ext cx="16084550" cy="44545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9" name="Google Shape;89;p3:notes"/>
          <p:cNvSpPr/>
          <p:nvPr>
            <p:ph idx="2" type="sldImg"/>
          </p:nvPr>
        </p:nvSpPr>
        <p:spPr>
          <a:xfrm>
            <a:off x="6659563" y="1414463"/>
            <a:ext cx="6784975" cy="38163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4:notes"/>
          <p:cNvSpPr txBox="1"/>
          <p:nvPr>
            <p:ph idx="1" type="body"/>
          </p:nvPr>
        </p:nvSpPr>
        <p:spPr>
          <a:xfrm>
            <a:off x="2009775" y="5441950"/>
            <a:ext cx="16084550" cy="44545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5" name="Google Shape;95;p4:notes"/>
          <p:cNvSpPr/>
          <p:nvPr>
            <p:ph idx="2" type="sldImg"/>
          </p:nvPr>
        </p:nvSpPr>
        <p:spPr>
          <a:xfrm>
            <a:off x="6659563" y="1414463"/>
            <a:ext cx="6784975" cy="38163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5:notes"/>
          <p:cNvSpPr txBox="1"/>
          <p:nvPr>
            <p:ph idx="1" type="body"/>
          </p:nvPr>
        </p:nvSpPr>
        <p:spPr>
          <a:xfrm>
            <a:off x="2009775" y="5441950"/>
            <a:ext cx="16084550" cy="44545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3" name="Google Shape;103;p5:notes"/>
          <p:cNvSpPr/>
          <p:nvPr>
            <p:ph idx="2" type="sldImg"/>
          </p:nvPr>
        </p:nvSpPr>
        <p:spPr>
          <a:xfrm>
            <a:off x="6659563" y="1414463"/>
            <a:ext cx="6784975" cy="38163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6:notes"/>
          <p:cNvSpPr txBox="1"/>
          <p:nvPr>
            <p:ph idx="1" type="body"/>
          </p:nvPr>
        </p:nvSpPr>
        <p:spPr>
          <a:xfrm>
            <a:off x="2009775" y="5441950"/>
            <a:ext cx="16084550" cy="44545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2" name="Google Shape;112;p6:notes"/>
          <p:cNvSpPr/>
          <p:nvPr>
            <p:ph idx="2" type="sldImg"/>
          </p:nvPr>
        </p:nvSpPr>
        <p:spPr>
          <a:xfrm>
            <a:off x="6659563" y="1414463"/>
            <a:ext cx="6784975" cy="38163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7:notes"/>
          <p:cNvSpPr txBox="1"/>
          <p:nvPr>
            <p:ph idx="1" type="body"/>
          </p:nvPr>
        </p:nvSpPr>
        <p:spPr>
          <a:xfrm>
            <a:off x="2009775" y="5441950"/>
            <a:ext cx="16084550" cy="44545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0" name="Google Shape;120;p7:notes"/>
          <p:cNvSpPr/>
          <p:nvPr>
            <p:ph idx="2" type="sldImg"/>
          </p:nvPr>
        </p:nvSpPr>
        <p:spPr>
          <a:xfrm>
            <a:off x="6659563" y="1414463"/>
            <a:ext cx="6784975" cy="38163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8:notes"/>
          <p:cNvSpPr txBox="1"/>
          <p:nvPr>
            <p:ph idx="1" type="body"/>
          </p:nvPr>
        </p:nvSpPr>
        <p:spPr>
          <a:xfrm>
            <a:off x="2009775" y="5441950"/>
            <a:ext cx="16084550" cy="44545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8" name="Google Shape;128;p8:notes"/>
          <p:cNvSpPr/>
          <p:nvPr>
            <p:ph idx="2" type="sldImg"/>
          </p:nvPr>
        </p:nvSpPr>
        <p:spPr>
          <a:xfrm>
            <a:off x="6659563" y="1414463"/>
            <a:ext cx="6784975" cy="38163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9:notes"/>
          <p:cNvSpPr txBox="1"/>
          <p:nvPr>
            <p:ph idx="1" type="body"/>
          </p:nvPr>
        </p:nvSpPr>
        <p:spPr>
          <a:xfrm>
            <a:off x="2009775" y="5441950"/>
            <a:ext cx="16084550" cy="44545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8" name="Google Shape;138;p9:notes"/>
          <p:cNvSpPr/>
          <p:nvPr>
            <p:ph idx="2" type="sldImg"/>
          </p:nvPr>
        </p:nvSpPr>
        <p:spPr>
          <a:xfrm>
            <a:off x="6659563" y="1414463"/>
            <a:ext cx="6784975" cy="38163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jpg"/><Relationship Id="rId3" Type="http://schemas.openxmlformats.org/officeDocument/2006/relationships/image" Target="../media/image4.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jpg"/><Relationship Id="rId3" Type="http://schemas.openxmlformats.org/officeDocument/2006/relationships/image" Target="../media/image1.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7.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3.jpg"/><Relationship Id="rId3" Type="http://schemas.openxmlformats.org/officeDocument/2006/relationships/image" Target="../media/image1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4.jpg"/><Relationship Id="rId3" Type="http://schemas.openxmlformats.org/officeDocument/2006/relationships/image" Target="../media/image7.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obj">
  <p:cSld name="OBJECT">
    <p:spTree>
      <p:nvGrpSpPr>
        <p:cNvPr id="15" name="Shape 15"/>
        <p:cNvGrpSpPr/>
        <p:nvPr/>
      </p:nvGrpSpPr>
      <p:grpSpPr>
        <a:xfrm>
          <a:off x="0" y="0"/>
          <a:ext cx="0" cy="0"/>
          <a:chOff x="0" y="0"/>
          <a:chExt cx="0" cy="0"/>
        </a:xfrm>
      </p:grpSpPr>
      <p:pic>
        <p:nvPicPr>
          <p:cNvPr id="16" name="Google Shape;16;p21"/>
          <p:cNvPicPr preferRelativeResize="0"/>
          <p:nvPr/>
        </p:nvPicPr>
        <p:blipFill rotWithShape="1">
          <a:blip r:embed="rId2">
            <a:alphaModFix/>
          </a:blip>
          <a:srcRect b="0" l="0" r="0" t="0"/>
          <a:stretch/>
        </p:blipFill>
        <p:spPr>
          <a:xfrm>
            <a:off x="0" y="396"/>
            <a:ext cx="20104810" cy="11308953"/>
          </a:xfrm>
          <a:prstGeom prst="rect">
            <a:avLst/>
          </a:prstGeom>
          <a:noFill/>
          <a:ln>
            <a:noFill/>
          </a:ln>
        </p:spPr>
      </p:pic>
      <p:sp>
        <p:nvSpPr>
          <p:cNvPr id="17" name="Google Shape;17;p21"/>
          <p:cNvSpPr txBox="1"/>
          <p:nvPr>
            <p:ph type="ctrTitle"/>
          </p:nvPr>
        </p:nvSpPr>
        <p:spPr>
          <a:xfrm>
            <a:off x="2838209" y="8700548"/>
            <a:ext cx="6781800" cy="5847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sz="38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 name="Google Shape;18;p21"/>
          <p:cNvSpPr txBox="1"/>
          <p:nvPr>
            <p:ph idx="1" type="subTitle"/>
          </p:nvPr>
        </p:nvSpPr>
        <p:spPr>
          <a:xfrm>
            <a:off x="2838209" y="9612314"/>
            <a:ext cx="8712681" cy="369332"/>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sz="2400">
                <a:solidFill>
                  <a:schemeClr val="lt1"/>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1"/>
          <p:cNvSpPr/>
          <p:nvPr/>
        </p:nvSpPr>
        <p:spPr>
          <a:xfrm>
            <a:off x="2838209" y="9464675"/>
            <a:ext cx="8841105" cy="0"/>
          </a:xfrm>
          <a:custGeom>
            <a:rect b="b" l="l" r="r" t="t"/>
            <a:pathLst>
              <a:path extrusionOk="0" h="120000" w="8841105">
                <a:moveTo>
                  <a:pt x="0" y="0"/>
                </a:moveTo>
                <a:lnTo>
                  <a:pt x="8840652" y="0"/>
                </a:lnTo>
              </a:path>
            </a:pathLst>
          </a:custGeom>
          <a:noFill/>
          <a:ln cap="flat" cmpd="sng" w="10450">
            <a:solidFill>
              <a:schemeClr val="lt1"/>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6_Diseño personalizado">
  <p:cSld name="6_Diseño personalizado">
    <p:spTree>
      <p:nvGrpSpPr>
        <p:cNvPr id="58" name="Shape 58"/>
        <p:cNvGrpSpPr/>
        <p:nvPr/>
      </p:nvGrpSpPr>
      <p:grpSpPr>
        <a:xfrm>
          <a:off x="0" y="0"/>
          <a:ext cx="0" cy="0"/>
          <a:chOff x="0" y="0"/>
          <a:chExt cx="0" cy="0"/>
        </a:xfrm>
      </p:grpSpPr>
      <p:pic>
        <p:nvPicPr>
          <p:cNvPr id="59" name="Google Shape;59;p30"/>
          <p:cNvPicPr preferRelativeResize="0"/>
          <p:nvPr/>
        </p:nvPicPr>
        <p:blipFill rotWithShape="1">
          <a:blip r:embed="rId2">
            <a:alphaModFix/>
          </a:blip>
          <a:srcRect b="0" l="0" r="0" t="0"/>
          <a:stretch/>
        </p:blipFill>
        <p:spPr>
          <a:xfrm>
            <a:off x="0" y="396"/>
            <a:ext cx="20104810" cy="11308953"/>
          </a:xfrm>
          <a:prstGeom prst="rect">
            <a:avLst/>
          </a:prstGeom>
          <a:noFill/>
          <a:ln>
            <a:noFill/>
          </a:ln>
        </p:spPr>
      </p:pic>
      <p:pic>
        <p:nvPicPr>
          <p:cNvPr id="60" name="Google Shape;60;p30"/>
          <p:cNvPicPr preferRelativeResize="0"/>
          <p:nvPr/>
        </p:nvPicPr>
        <p:blipFill rotWithShape="1">
          <a:blip r:embed="rId3">
            <a:alphaModFix/>
          </a:blip>
          <a:srcRect b="0" l="0" r="0" t="0"/>
          <a:stretch/>
        </p:blipFill>
        <p:spPr>
          <a:xfrm>
            <a:off x="3362" y="0"/>
            <a:ext cx="20097375" cy="11309350"/>
          </a:xfrm>
          <a:prstGeom prst="rect">
            <a:avLst/>
          </a:prstGeom>
          <a:noFill/>
          <a:ln>
            <a:noFill/>
          </a:ln>
        </p:spPr>
      </p:pic>
      <p:sp>
        <p:nvSpPr>
          <p:cNvPr id="61" name="Google Shape;61;p30"/>
          <p:cNvSpPr/>
          <p:nvPr/>
        </p:nvSpPr>
        <p:spPr>
          <a:xfrm>
            <a:off x="7232650" y="7880350"/>
            <a:ext cx="9892434" cy="2286000"/>
          </a:xfrm>
          <a:prstGeom prst="rect">
            <a:avLst/>
          </a:prstGeom>
          <a:solidFill>
            <a:schemeClr val="dk1">
              <a:alpha val="58823"/>
            </a:schemeClr>
          </a:solidFill>
          <a:ln>
            <a:noFill/>
          </a:ln>
        </p:spPr>
        <p:txBody>
          <a:bodyPr anchorCtr="0" anchor="ctr" bIns="45700" lIns="91425" spcFirstLastPara="1" rIns="91425" wrap="square" tIns="45700">
            <a:noAutofit/>
          </a:bodyPr>
          <a:lstStyle/>
          <a:p>
            <a:pPr indent="0" lvl="0" marL="0" rtl="0" algn="ctr">
              <a:spcBef>
                <a:spcPts val="0"/>
              </a:spcBef>
              <a:spcAft>
                <a:spcPts val="0"/>
              </a:spcAft>
              <a:buNone/>
            </a:pPr>
            <a:r>
              <a:t/>
            </a:r>
            <a:endParaRPr sz="1800">
              <a:solidFill>
                <a:schemeClr val="lt1"/>
              </a:solidFill>
            </a:endParaRPr>
          </a:p>
        </p:txBody>
      </p:sp>
      <p:sp>
        <p:nvSpPr>
          <p:cNvPr id="62" name="Google Shape;62;p30"/>
          <p:cNvSpPr txBox="1"/>
          <p:nvPr>
            <p:ph type="title"/>
          </p:nvPr>
        </p:nvSpPr>
        <p:spPr>
          <a:xfrm>
            <a:off x="7661428" y="8207476"/>
            <a:ext cx="9020022" cy="1538883"/>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sz="5000">
                <a:solidFill>
                  <a:srgbClr val="257CE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wo Content">
  <p:cSld name="1_Two Content">
    <p:spTree>
      <p:nvGrpSpPr>
        <p:cNvPr id="63" name="Shape 63"/>
        <p:cNvGrpSpPr/>
        <p:nvPr/>
      </p:nvGrpSpPr>
      <p:grpSpPr>
        <a:xfrm>
          <a:off x="0" y="0"/>
          <a:ext cx="0" cy="0"/>
          <a:chOff x="0" y="0"/>
          <a:chExt cx="0" cy="0"/>
        </a:xfrm>
      </p:grpSpPr>
      <p:pic>
        <p:nvPicPr>
          <p:cNvPr id="64" name="Google Shape;64;p31"/>
          <p:cNvPicPr preferRelativeResize="0"/>
          <p:nvPr/>
        </p:nvPicPr>
        <p:blipFill rotWithShape="1">
          <a:blip r:embed="rId2">
            <a:alphaModFix/>
          </a:blip>
          <a:srcRect b="0" l="0" r="0" t="0"/>
          <a:stretch/>
        </p:blipFill>
        <p:spPr>
          <a:xfrm>
            <a:off x="0" y="396"/>
            <a:ext cx="20104810" cy="11308953"/>
          </a:xfrm>
          <a:prstGeom prst="rect">
            <a:avLst/>
          </a:prstGeom>
          <a:noFill/>
          <a:ln>
            <a:noFill/>
          </a:ln>
        </p:spPr>
      </p:pic>
      <p:pic>
        <p:nvPicPr>
          <p:cNvPr id="65" name="Google Shape;65;p31"/>
          <p:cNvPicPr preferRelativeResize="0"/>
          <p:nvPr/>
        </p:nvPicPr>
        <p:blipFill rotWithShape="1">
          <a:blip r:embed="rId3">
            <a:alphaModFix/>
          </a:blip>
          <a:srcRect b="0" l="0" r="0" t="0"/>
          <a:stretch/>
        </p:blipFill>
        <p:spPr>
          <a:xfrm>
            <a:off x="3362" y="0"/>
            <a:ext cx="20097375" cy="11309350"/>
          </a:xfrm>
          <a:prstGeom prst="rect">
            <a:avLst/>
          </a:prstGeom>
          <a:noFill/>
          <a:ln>
            <a:noFill/>
          </a:ln>
        </p:spPr>
      </p:pic>
      <p:sp>
        <p:nvSpPr>
          <p:cNvPr id="66" name="Google Shape;66;p31"/>
          <p:cNvSpPr/>
          <p:nvPr/>
        </p:nvSpPr>
        <p:spPr>
          <a:xfrm>
            <a:off x="7004050" y="7331075"/>
            <a:ext cx="9892434" cy="2286000"/>
          </a:xfrm>
          <a:prstGeom prst="rect">
            <a:avLst/>
          </a:prstGeom>
          <a:solidFill>
            <a:schemeClr val="dk1">
              <a:alpha val="58823"/>
            </a:schemeClr>
          </a:solidFill>
          <a:ln>
            <a:noFill/>
          </a:ln>
        </p:spPr>
        <p:txBody>
          <a:bodyPr anchorCtr="0" anchor="ctr" bIns="45700" lIns="91425" spcFirstLastPara="1" rIns="91425" wrap="square" tIns="45700">
            <a:noAutofit/>
          </a:bodyPr>
          <a:lstStyle/>
          <a:p>
            <a:pPr indent="0" lvl="0" marL="0" rtl="0" algn="ctr">
              <a:spcBef>
                <a:spcPts val="0"/>
              </a:spcBef>
              <a:spcAft>
                <a:spcPts val="0"/>
              </a:spcAft>
              <a:buNone/>
            </a:pPr>
            <a:r>
              <a:t/>
            </a:r>
            <a:endParaRPr sz="1800">
              <a:solidFill>
                <a:schemeClr val="lt1"/>
              </a:solidFill>
            </a:endParaRPr>
          </a:p>
        </p:txBody>
      </p:sp>
      <p:sp>
        <p:nvSpPr>
          <p:cNvPr id="67" name="Google Shape;67;p31"/>
          <p:cNvSpPr txBox="1"/>
          <p:nvPr>
            <p:ph type="title"/>
          </p:nvPr>
        </p:nvSpPr>
        <p:spPr>
          <a:xfrm>
            <a:off x="7432828" y="7658201"/>
            <a:ext cx="9020022" cy="1538883"/>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sz="5000">
                <a:solidFill>
                  <a:srgbClr val="257CE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Only">
  <p:cSld name="1_Title Only">
    <p:spTree>
      <p:nvGrpSpPr>
        <p:cNvPr id="68" name="Shape 68"/>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Title Only">
  <p:cSld name="3_Title Only">
    <p:spTree>
      <p:nvGrpSpPr>
        <p:cNvPr id="69" name="Shape 69"/>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20" name="Shape 20"/>
        <p:cNvGrpSpPr/>
        <p:nvPr/>
      </p:nvGrpSpPr>
      <p:grpSpPr>
        <a:xfrm>
          <a:off x="0" y="0"/>
          <a:ext cx="0" cy="0"/>
          <a:chOff x="0" y="0"/>
          <a:chExt cx="0" cy="0"/>
        </a:xfrm>
      </p:grpSpPr>
      <p:pic>
        <p:nvPicPr>
          <p:cNvPr id="21" name="Google Shape;21;p22"/>
          <p:cNvPicPr preferRelativeResize="0"/>
          <p:nvPr/>
        </p:nvPicPr>
        <p:blipFill rotWithShape="1">
          <a:blip r:embed="rId2">
            <a:alphaModFix/>
          </a:blip>
          <a:srcRect b="0" l="0" r="0" t="0"/>
          <a:stretch/>
        </p:blipFill>
        <p:spPr>
          <a:xfrm>
            <a:off x="3362" y="0"/>
            <a:ext cx="20097375" cy="11309350"/>
          </a:xfrm>
          <a:prstGeom prst="rect">
            <a:avLst/>
          </a:prstGeom>
          <a:noFill/>
          <a:ln>
            <a:noFill/>
          </a:ln>
        </p:spPr>
      </p:pic>
      <p:sp>
        <p:nvSpPr>
          <p:cNvPr id="22" name="Google Shape;22;p22"/>
          <p:cNvSpPr txBox="1"/>
          <p:nvPr>
            <p:ph type="title"/>
          </p:nvPr>
        </p:nvSpPr>
        <p:spPr>
          <a:xfrm>
            <a:off x="6851650" y="7483475"/>
            <a:ext cx="9782022" cy="1538883"/>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sz="5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23" name="Shape 23"/>
        <p:cNvGrpSpPr/>
        <p:nvPr/>
      </p:nvGrpSpPr>
      <p:grpSpPr>
        <a:xfrm>
          <a:off x="0" y="0"/>
          <a:ext cx="0" cy="0"/>
          <a:chOff x="0" y="0"/>
          <a:chExt cx="0" cy="0"/>
        </a:xfrm>
      </p:grpSpPr>
      <p:pic>
        <p:nvPicPr>
          <p:cNvPr id="24" name="Google Shape;24;p23"/>
          <p:cNvPicPr preferRelativeResize="0"/>
          <p:nvPr/>
        </p:nvPicPr>
        <p:blipFill rotWithShape="1">
          <a:blip r:embed="rId2">
            <a:alphaModFix/>
          </a:blip>
          <a:srcRect b="0" l="0" r="0" t="0"/>
          <a:stretch/>
        </p:blipFill>
        <p:spPr>
          <a:xfrm>
            <a:off x="3362" y="0"/>
            <a:ext cx="20097375" cy="11309350"/>
          </a:xfrm>
          <a:prstGeom prst="rect">
            <a:avLst/>
          </a:prstGeom>
          <a:noFill/>
          <a:ln>
            <a:noFill/>
          </a:ln>
        </p:spPr>
      </p:pic>
      <p:sp>
        <p:nvSpPr>
          <p:cNvPr id="25" name="Google Shape;25;p23"/>
          <p:cNvSpPr txBox="1"/>
          <p:nvPr>
            <p:ph type="title"/>
          </p:nvPr>
        </p:nvSpPr>
        <p:spPr>
          <a:xfrm>
            <a:off x="4794250" y="6950075"/>
            <a:ext cx="9782022" cy="1538883"/>
          </a:xfrm>
          <a:prstGeom prst="rect">
            <a:avLst/>
          </a:prstGeom>
          <a:noFill/>
          <a:ln>
            <a:noFill/>
          </a:ln>
        </p:spPr>
        <p:txBody>
          <a:bodyPr anchorCtr="0" anchor="t" bIns="0" lIns="0" spcFirstLastPara="1" rIns="0" wrap="square" tIns="0">
            <a:spAutoFit/>
          </a:bodyPr>
          <a:lstStyle>
            <a:lvl1pPr lvl="0" algn="r">
              <a:spcBef>
                <a:spcPts val="0"/>
              </a:spcBef>
              <a:spcAft>
                <a:spcPts val="0"/>
              </a:spcAft>
              <a:buSzPts val="1400"/>
              <a:buNone/>
              <a:defRPr sz="5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seño personalizado">
  <p:cSld name="Diseño personalizado">
    <p:spTree>
      <p:nvGrpSpPr>
        <p:cNvPr id="26" name="Shape 26"/>
        <p:cNvGrpSpPr/>
        <p:nvPr/>
      </p:nvGrpSpPr>
      <p:grpSpPr>
        <a:xfrm>
          <a:off x="0" y="0"/>
          <a:ext cx="0" cy="0"/>
          <a:chOff x="0" y="0"/>
          <a:chExt cx="0" cy="0"/>
        </a:xfrm>
      </p:grpSpPr>
      <p:sp>
        <p:nvSpPr>
          <p:cNvPr id="27" name="Google Shape;27;p24"/>
          <p:cNvSpPr txBox="1"/>
          <p:nvPr>
            <p:ph type="title"/>
          </p:nvPr>
        </p:nvSpPr>
        <p:spPr>
          <a:xfrm>
            <a:off x="2432050" y="714594"/>
            <a:ext cx="16988263" cy="738664"/>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sz="4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8" name="Google Shape;28;p24"/>
          <p:cNvSpPr/>
          <p:nvPr/>
        </p:nvSpPr>
        <p:spPr>
          <a:xfrm>
            <a:off x="-6350" y="656116"/>
            <a:ext cx="2243455" cy="1060450"/>
          </a:xfrm>
          <a:custGeom>
            <a:rect b="b" l="l" r="r" t="t"/>
            <a:pathLst>
              <a:path extrusionOk="0" h="1060450" w="2243455">
                <a:moveTo>
                  <a:pt x="2243429" y="0"/>
                </a:moveTo>
                <a:lnTo>
                  <a:pt x="0" y="0"/>
                </a:lnTo>
                <a:lnTo>
                  <a:pt x="0" y="1059999"/>
                </a:lnTo>
                <a:lnTo>
                  <a:pt x="2243429" y="1059999"/>
                </a:lnTo>
                <a:lnTo>
                  <a:pt x="2243429" y="0"/>
                </a:lnTo>
                <a:close/>
              </a:path>
            </a:pathLst>
          </a:custGeom>
          <a:solidFill>
            <a:srgbClr val="257CE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29" name="Google Shape;29;p24"/>
          <p:cNvSpPr/>
          <p:nvPr/>
        </p:nvSpPr>
        <p:spPr>
          <a:xfrm>
            <a:off x="16938421" y="10202309"/>
            <a:ext cx="1576070" cy="511175"/>
          </a:xfrm>
          <a:custGeom>
            <a:rect b="b" l="l" r="r" t="t"/>
            <a:pathLst>
              <a:path extrusionOk="0" h="511175" w="1576069">
                <a:moveTo>
                  <a:pt x="441172" y="241312"/>
                </a:moveTo>
                <a:lnTo>
                  <a:pt x="435267" y="179641"/>
                </a:lnTo>
                <a:lnTo>
                  <a:pt x="418414" y="127673"/>
                </a:lnTo>
                <a:lnTo>
                  <a:pt x="392747" y="86601"/>
                </a:lnTo>
                <a:lnTo>
                  <a:pt x="391845" y="85153"/>
                </a:lnTo>
                <a:lnTo>
                  <a:pt x="356819" y="51803"/>
                </a:lnTo>
                <a:lnTo>
                  <a:pt x="322008" y="30734"/>
                </a:lnTo>
                <a:lnTo>
                  <a:pt x="322008" y="245008"/>
                </a:lnTo>
                <a:lnTo>
                  <a:pt x="316534" y="299389"/>
                </a:lnTo>
                <a:lnTo>
                  <a:pt x="300723" y="343433"/>
                </a:lnTo>
                <a:lnTo>
                  <a:pt x="275463" y="377329"/>
                </a:lnTo>
                <a:lnTo>
                  <a:pt x="241617" y="401231"/>
                </a:lnTo>
                <a:lnTo>
                  <a:pt x="200088" y="415315"/>
                </a:lnTo>
                <a:lnTo>
                  <a:pt x="151752" y="419722"/>
                </a:lnTo>
                <a:lnTo>
                  <a:pt x="141351" y="419684"/>
                </a:lnTo>
                <a:lnTo>
                  <a:pt x="130746" y="419442"/>
                </a:lnTo>
                <a:lnTo>
                  <a:pt x="120827" y="418769"/>
                </a:lnTo>
                <a:lnTo>
                  <a:pt x="112496" y="417474"/>
                </a:lnTo>
                <a:lnTo>
                  <a:pt x="112496" y="91033"/>
                </a:lnTo>
                <a:lnTo>
                  <a:pt x="121107" y="89408"/>
                </a:lnTo>
                <a:lnTo>
                  <a:pt x="132499" y="87985"/>
                </a:lnTo>
                <a:lnTo>
                  <a:pt x="146659" y="86982"/>
                </a:lnTo>
                <a:lnTo>
                  <a:pt x="163588" y="86601"/>
                </a:lnTo>
                <a:lnTo>
                  <a:pt x="209257" y="90881"/>
                </a:lnTo>
                <a:lnTo>
                  <a:pt x="248094" y="103809"/>
                </a:lnTo>
                <a:lnTo>
                  <a:pt x="279438" y="125552"/>
                </a:lnTo>
                <a:lnTo>
                  <a:pt x="302653" y="156235"/>
                </a:lnTo>
                <a:lnTo>
                  <a:pt x="317055" y="196011"/>
                </a:lnTo>
                <a:lnTo>
                  <a:pt x="322008" y="245008"/>
                </a:lnTo>
                <a:lnTo>
                  <a:pt x="322008" y="30734"/>
                </a:lnTo>
                <a:lnTo>
                  <a:pt x="318211" y="28422"/>
                </a:lnTo>
                <a:lnTo>
                  <a:pt x="272313" y="12306"/>
                </a:lnTo>
                <a:lnTo>
                  <a:pt x="217411" y="2997"/>
                </a:lnTo>
                <a:lnTo>
                  <a:pt x="151752" y="0"/>
                </a:lnTo>
                <a:lnTo>
                  <a:pt x="110134" y="685"/>
                </a:lnTo>
                <a:lnTo>
                  <a:pt x="70319" y="2768"/>
                </a:lnTo>
                <a:lnTo>
                  <a:pt x="33286" y="6235"/>
                </a:lnTo>
                <a:lnTo>
                  <a:pt x="0" y="11099"/>
                </a:lnTo>
                <a:lnTo>
                  <a:pt x="0" y="500392"/>
                </a:lnTo>
                <a:lnTo>
                  <a:pt x="23342" y="503123"/>
                </a:lnTo>
                <a:lnTo>
                  <a:pt x="52374" y="505485"/>
                </a:lnTo>
                <a:lnTo>
                  <a:pt x="87236" y="507161"/>
                </a:lnTo>
                <a:lnTo>
                  <a:pt x="128054" y="507796"/>
                </a:lnTo>
                <a:lnTo>
                  <a:pt x="184556" y="505294"/>
                </a:lnTo>
                <a:lnTo>
                  <a:pt x="236435" y="497713"/>
                </a:lnTo>
                <a:lnTo>
                  <a:pt x="283159" y="484936"/>
                </a:lnTo>
                <a:lnTo>
                  <a:pt x="324205" y="466864"/>
                </a:lnTo>
                <a:lnTo>
                  <a:pt x="359016" y="443407"/>
                </a:lnTo>
                <a:lnTo>
                  <a:pt x="382054" y="419722"/>
                </a:lnTo>
                <a:lnTo>
                  <a:pt x="385749" y="415925"/>
                </a:lnTo>
                <a:lnTo>
                  <a:pt x="408393" y="382181"/>
                </a:lnTo>
                <a:lnTo>
                  <a:pt x="425894" y="341972"/>
                </a:lnTo>
                <a:lnTo>
                  <a:pt x="437172" y="295097"/>
                </a:lnTo>
                <a:lnTo>
                  <a:pt x="441172" y="241312"/>
                </a:lnTo>
                <a:close/>
              </a:path>
              <a:path extrusionOk="0" h="511175" w="1576069">
                <a:moveTo>
                  <a:pt x="827582" y="502602"/>
                </a:moveTo>
                <a:lnTo>
                  <a:pt x="826490" y="478307"/>
                </a:lnTo>
                <a:lnTo>
                  <a:pt x="825538" y="450888"/>
                </a:lnTo>
                <a:lnTo>
                  <a:pt x="824865" y="420268"/>
                </a:lnTo>
                <a:lnTo>
                  <a:pt x="824611" y="386397"/>
                </a:lnTo>
                <a:lnTo>
                  <a:pt x="824611" y="140639"/>
                </a:lnTo>
                <a:lnTo>
                  <a:pt x="712089" y="140639"/>
                </a:lnTo>
                <a:lnTo>
                  <a:pt x="712089" y="365671"/>
                </a:lnTo>
                <a:lnTo>
                  <a:pt x="710628" y="373811"/>
                </a:lnTo>
                <a:lnTo>
                  <a:pt x="688695" y="406768"/>
                </a:lnTo>
                <a:lnTo>
                  <a:pt x="651395" y="419722"/>
                </a:lnTo>
                <a:lnTo>
                  <a:pt x="625627" y="413918"/>
                </a:lnTo>
                <a:lnTo>
                  <a:pt x="607910" y="397230"/>
                </a:lnTo>
                <a:lnTo>
                  <a:pt x="597687" y="370674"/>
                </a:lnTo>
                <a:lnTo>
                  <a:pt x="594398" y="335330"/>
                </a:lnTo>
                <a:lnTo>
                  <a:pt x="594398" y="140639"/>
                </a:lnTo>
                <a:lnTo>
                  <a:pt x="481888" y="140639"/>
                </a:lnTo>
                <a:lnTo>
                  <a:pt x="481888" y="353072"/>
                </a:lnTo>
                <a:lnTo>
                  <a:pt x="488022" y="412394"/>
                </a:lnTo>
                <a:lnTo>
                  <a:pt x="505383" y="456869"/>
                </a:lnTo>
                <a:lnTo>
                  <a:pt x="532409" y="487451"/>
                </a:lnTo>
                <a:lnTo>
                  <a:pt x="567537" y="505091"/>
                </a:lnTo>
                <a:lnTo>
                  <a:pt x="609206" y="510768"/>
                </a:lnTo>
                <a:lnTo>
                  <a:pt x="652399" y="504634"/>
                </a:lnTo>
                <a:lnTo>
                  <a:pt x="684987" y="489483"/>
                </a:lnTo>
                <a:lnTo>
                  <a:pt x="707986" y="470154"/>
                </a:lnTo>
                <a:lnTo>
                  <a:pt x="722452" y="451535"/>
                </a:lnTo>
                <a:lnTo>
                  <a:pt x="724674" y="451535"/>
                </a:lnTo>
                <a:lnTo>
                  <a:pt x="729869" y="502602"/>
                </a:lnTo>
                <a:lnTo>
                  <a:pt x="827582" y="502602"/>
                </a:lnTo>
                <a:close/>
              </a:path>
              <a:path extrusionOk="0" h="511175" w="1576069">
                <a:moveTo>
                  <a:pt x="1244155" y="318274"/>
                </a:moveTo>
                <a:lnTo>
                  <a:pt x="1238161" y="266484"/>
                </a:lnTo>
                <a:lnTo>
                  <a:pt x="1220876" y="221424"/>
                </a:lnTo>
                <a:lnTo>
                  <a:pt x="1193355" y="184315"/>
                </a:lnTo>
                <a:lnTo>
                  <a:pt x="1156639" y="156324"/>
                </a:lnTo>
                <a:lnTo>
                  <a:pt x="1127175" y="144729"/>
                </a:lnTo>
                <a:lnTo>
                  <a:pt x="1127175" y="321259"/>
                </a:lnTo>
                <a:lnTo>
                  <a:pt x="1122210" y="365747"/>
                </a:lnTo>
                <a:lnTo>
                  <a:pt x="1107948" y="400088"/>
                </a:lnTo>
                <a:lnTo>
                  <a:pt x="1085354" y="422224"/>
                </a:lnTo>
                <a:lnTo>
                  <a:pt x="1055395" y="430072"/>
                </a:lnTo>
                <a:lnTo>
                  <a:pt x="1054658" y="430072"/>
                </a:lnTo>
                <a:lnTo>
                  <a:pt x="1023213" y="421817"/>
                </a:lnTo>
                <a:lnTo>
                  <a:pt x="1000239" y="399072"/>
                </a:lnTo>
                <a:lnTo>
                  <a:pt x="986155" y="364807"/>
                </a:lnTo>
                <a:lnTo>
                  <a:pt x="981367" y="322008"/>
                </a:lnTo>
                <a:lnTo>
                  <a:pt x="985443" y="282206"/>
                </a:lnTo>
                <a:lnTo>
                  <a:pt x="998397" y="247332"/>
                </a:lnTo>
                <a:lnTo>
                  <a:pt x="1021346" y="222580"/>
                </a:lnTo>
                <a:lnTo>
                  <a:pt x="1055395" y="213169"/>
                </a:lnTo>
                <a:lnTo>
                  <a:pt x="1088174" y="222580"/>
                </a:lnTo>
                <a:lnTo>
                  <a:pt x="1110437" y="247230"/>
                </a:lnTo>
                <a:lnTo>
                  <a:pt x="1123149" y="281889"/>
                </a:lnTo>
                <a:lnTo>
                  <a:pt x="1127175" y="321259"/>
                </a:lnTo>
                <a:lnTo>
                  <a:pt x="1127175" y="144729"/>
                </a:lnTo>
                <a:lnTo>
                  <a:pt x="1111783" y="138658"/>
                </a:lnTo>
                <a:lnTo>
                  <a:pt x="1059827" y="132511"/>
                </a:lnTo>
                <a:lnTo>
                  <a:pt x="1012253" y="136982"/>
                </a:lnTo>
                <a:lnTo>
                  <a:pt x="970229" y="150050"/>
                </a:lnTo>
                <a:lnTo>
                  <a:pt x="934402" y="171119"/>
                </a:lnTo>
                <a:lnTo>
                  <a:pt x="905395" y="199644"/>
                </a:lnTo>
                <a:lnTo>
                  <a:pt x="883894" y="235051"/>
                </a:lnTo>
                <a:lnTo>
                  <a:pt x="870508" y="276745"/>
                </a:lnTo>
                <a:lnTo>
                  <a:pt x="865911" y="324192"/>
                </a:lnTo>
                <a:lnTo>
                  <a:pt x="872426" y="378625"/>
                </a:lnTo>
                <a:lnTo>
                  <a:pt x="890930" y="424548"/>
                </a:lnTo>
                <a:lnTo>
                  <a:pt x="919835" y="461340"/>
                </a:lnTo>
                <a:lnTo>
                  <a:pt x="957567" y="488378"/>
                </a:lnTo>
                <a:lnTo>
                  <a:pt x="1002538" y="505066"/>
                </a:lnTo>
                <a:lnTo>
                  <a:pt x="1053160" y="510755"/>
                </a:lnTo>
                <a:lnTo>
                  <a:pt x="1053896" y="510755"/>
                </a:lnTo>
                <a:lnTo>
                  <a:pt x="1094740" y="507009"/>
                </a:lnTo>
                <a:lnTo>
                  <a:pt x="1133703" y="495655"/>
                </a:lnTo>
                <a:lnTo>
                  <a:pt x="1169187" y="476491"/>
                </a:lnTo>
                <a:lnTo>
                  <a:pt x="1199578" y="449364"/>
                </a:lnTo>
                <a:lnTo>
                  <a:pt x="1223276" y="414070"/>
                </a:lnTo>
                <a:lnTo>
                  <a:pt x="1238669" y="370433"/>
                </a:lnTo>
                <a:lnTo>
                  <a:pt x="1244155" y="318274"/>
                </a:lnTo>
                <a:close/>
              </a:path>
              <a:path extrusionOk="0" h="511175" w="1576069">
                <a:moveTo>
                  <a:pt x="1575854" y="146558"/>
                </a:moveTo>
                <a:lnTo>
                  <a:pt x="1556600" y="140614"/>
                </a:lnTo>
                <a:lnTo>
                  <a:pt x="1535125" y="136194"/>
                </a:lnTo>
                <a:lnTo>
                  <a:pt x="1512544" y="133451"/>
                </a:lnTo>
                <a:lnTo>
                  <a:pt x="1489964" y="132499"/>
                </a:lnTo>
                <a:lnTo>
                  <a:pt x="1436065" y="137604"/>
                </a:lnTo>
                <a:lnTo>
                  <a:pt x="1389964" y="152133"/>
                </a:lnTo>
                <a:lnTo>
                  <a:pt x="1351838" y="174917"/>
                </a:lnTo>
                <a:lnTo>
                  <a:pt x="1321866" y="204762"/>
                </a:lnTo>
                <a:lnTo>
                  <a:pt x="1300238" y="240499"/>
                </a:lnTo>
                <a:lnTo>
                  <a:pt x="1287132" y="280949"/>
                </a:lnTo>
                <a:lnTo>
                  <a:pt x="1282712" y="324942"/>
                </a:lnTo>
                <a:lnTo>
                  <a:pt x="1287195" y="371144"/>
                </a:lnTo>
                <a:lnTo>
                  <a:pt x="1300264" y="411645"/>
                </a:lnTo>
                <a:lnTo>
                  <a:pt x="1321346" y="445947"/>
                </a:lnTo>
                <a:lnTo>
                  <a:pt x="1349870" y="473532"/>
                </a:lnTo>
                <a:lnTo>
                  <a:pt x="1385277" y="493864"/>
                </a:lnTo>
                <a:lnTo>
                  <a:pt x="1426984" y="506450"/>
                </a:lnTo>
                <a:lnTo>
                  <a:pt x="1474431" y="510755"/>
                </a:lnTo>
                <a:lnTo>
                  <a:pt x="1505470" y="509460"/>
                </a:lnTo>
                <a:lnTo>
                  <a:pt x="1556994" y="500468"/>
                </a:lnTo>
                <a:lnTo>
                  <a:pt x="1561782" y="410832"/>
                </a:lnTo>
                <a:lnTo>
                  <a:pt x="1548282" y="415810"/>
                </a:lnTo>
                <a:lnTo>
                  <a:pt x="1533182" y="419531"/>
                </a:lnTo>
                <a:lnTo>
                  <a:pt x="1516278" y="421868"/>
                </a:lnTo>
                <a:lnTo>
                  <a:pt x="1497355" y="422681"/>
                </a:lnTo>
                <a:lnTo>
                  <a:pt x="1458760" y="416090"/>
                </a:lnTo>
                <a:lnTo>
                  <a:pt x="1427226" y="396582"/>
                </a:lnTo>
                <a:lnTo>
                  <a:pt x="1405966" y="364591"/>
                </a:lnTo>
                <a:lnTo>
                  <a:pt x="1398155" y="320522"/>
                </a:lnTo>
                <a:lnTo>
                  <a:pt x="1404683" y="279692"/>
                </a:lnTo>
                <a:lnTo>
                  <a:pt x="1424178" y="247599"/>
                </a:lnTo>
                <a:lnTo>
                  <a:pt x="1454924" y="226606"/>
                </a:lnTo>
                <a:lnTo>
                  <a:pt x="1495171" y="219087"/>
                </a:lnTo>
                <a:lnTo>
                  <a:pt x="1515630" y="219989"/>
                </a:lnTo>
                <a:lnTo>
                  <a:pt x="1532737" y="222427"/>
                </a:lnTo>
                <a:lnTo>
                  <a:pt x="1546796" y="225971"/>
                </a:lnTo>
                <a:lnTo>
                  <a:pt x="1558086" y="230212"/>
                </a:lnTo>
                <a:lnTo>
                  <a:pt x="1575854" y="146558"/>
                </a:lnTo>
                <a:close/>
              </a:path>
            </a:pathLst>
          </a:custGeom>
          <a:solidFill>
            <a:srgbClr val="000000"/>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30" name="Google Shape;30;p24"/>
          <p:cNvSpPr/>
          <p:nvPr/>
        </p:nvSpPr>
        <p:spPr>
          <a:xfrm>
            <a:off x="18623540" y="10245307"/>
            <a:ext cx="378460" cy="469900"/>
          </a:xfrm>
          <a:custGeom>
            <a:rect b="b" l="l" r="r" t="t"/>
            <a:pathLst>
              <a:path extrusionOk="0" h="469900" w="378459">
                <a:moveTo>
                  <a:pt x="377967" y="0"/>
                </a:moveTo>
                <a:lnTo>
                  <a:pt x="273688" y="0"/>
                </a:lnTo>
                <a:lnTo>
                  <a:pt x="273688" y="266117"/>
                </a:lnTo>
                <a:lnTo>
                  <a:pt x="268116" y="319317"/>
                </a:lnTo>
                <a:lnTo>
                  <a:pt x="251744" y="356757"/>
                </a:lnTo>
                <a:lnTo>
                  <a:pt x="225083" y="378889"/>
                </a:lnTo>
                <a:lnTo>
                  <a:pt x="188643" y="386166"/>
                </a:lnTo>
                <a:lnTo>
                  <a:pt x="152992" y="378600"/>
                </a:lnTo>
                <a:lnTo>
                  <a:pt x="126738" y="355987"/>
                </a:lnTo>
                <a:lnTo>
                  <a:pt x="110518" y="318451"/>
                </a:lnTo>
                <a:lnTo>
                  <a:pt x="104970" y="266117"/>
                </a:lnTo>
                <a:lnTo>
                  <a:pt x="104970" y="0"/>
                </a:lnTo>
                <a:lnTo>
                  <a:pt x="0" y="0"/>
                </a:lnTo>
                <a:lnTo>
                  <a:pt x="0" y="257897"/>
                </a:lnTo>
                <a:lnTo>
                  <a:pt x="4140" y="316080"/>
                </a:lnTo>
                <a:lnTo>
                  <a:pt x="16320" y="364420"/>
                </a:lnTo>
                <a:lnTo>
                  <a:pt x="36180" y="403244"/>
                </a:lnTo>
                <a:lnTo>
                  <a:pt x="63360" y="432875"/>
                </a:lnTo>
                <a:lnTo>
                  <a:pt x="97498" y="453638"/>
                </a:lnTo>
                <a:lnTo>
                  <a:pt x="138234" y="465858"/>
                </a:lnTo>
                <a:lnTo>
                  <a:pt x="185209" y="469860"/>
                </a:lnTo>
                <a:lnTo>
                  <a:pt x="233897" y="465682"/>
                </a:lnTo>
                <a:lnTo>
                  <a:pt x="276216" y="453068"/>
                </a:lnTo>
                <a:lnTo>
                  <a:pt x="311756" y="431899"/>
                </a:lnTo>
                <a:lnTo>
                  <a:pt x="340111" y="402056"/>
                </a:lnTo>
                <a:lnTo>
                  <a:pt x="360870" y="363417"/>
                </a:lnTo>
                <a:lnTo>
                  <a:pt x="373625" y="315865"/>
                </a:lnTo>
                <a:lnTo>
                  <a:pt x="377967" y="259280"/>
                </a:lnTo>
                <a:lnTo>
                  <a:pt x="377967" y="0"/>
                </a:lnTo>
                <a:close/>
              </a:path>
            </a:pathLst>
          </a:custGeom>
          <a:solidFill>
            <a:srgbClr val="000000"/>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grpSp>
        <p:nvGrpSpPr>
          <p:cNvPr id="31" name="Google Shape;31;p24"/>
          <p:cNvGrpSpPr/>
          <p:nvPr/>
        </p:nvGrpSpPr>
        <p:grpSpPr>
          <a:xfrm>
            <a:off x="19053919" y="10117702"/>
            <a:ext cx="427015" cy="597582"/>
            <a:chOff x="19053919" y="10117702"/>
            <a:chExt cx="427015" cy="597582"/>
          </a:xfrm>
        </p:grpSpPr>
        <p:sp>
          <p:nvSpPr>
            <p:cNvPr id="32" name="Google Shape;32;p24"/>
            <p:cNvSpPr/>
            <p:nvPr/>
          </p:nvSpPr>
          <p:spPr>
            <a:xfrm>
              <a:off x="19053919" y="10237764"/>
              <a:ext cx="366395" cy="477520"/>
            </a:xfrm>
            <a:custGeom>
              <a:rect b="b" l="l" r="r" t="t"/>
              <a:pathLst>
                <a:path extrusionOk="0" h="477520" w="366394">
                  <a:moveTo>
                    <a:pt x="252421" y="0"/>
                  </a:moveTo>
                  <a:lnTo>
                    <a:pt x="206913" y="3226"/>
                  </a:lnTo>
                  <a:lnTo>
                    <a:pt x="164136" y="12810"/>
                  </a:lnTo>
                  <a:lnTo>
                    <a:pt x="124791" y="28603"/>
                  </a:lnTo>
                  <a:lnTo>
                    <a:pt x="89578" y="50459"/>
                  </a:lnTo>
                  <a:lnTo>
                    <a:pt x="59197" y="78232"/>
                  </a:lnTo>
                  <a:lnTo>
                    <a:pt x="34348" y="111776"/>
                  </a:lnTo>
                  <a:lnTo>
                    <a:pt x="15732" y="150943"/>
                  </a:lnTo>
                  <a:lnTo>
                    <a:pt x="4049" y="195587"/>
                  </a:lnTo>
                  <a:lnTo>
                    <a:pt x="0" y="245563"/>
                  </a:lnTo>
                  <a:lnTo>
                    <a:pt x="3849" y="293331"/>
                  </a:lnTo>
                  <a:lnTo>
                    <a:pt x="15359" y="337340"/>
                  </a:lnTo>
                  <a:lnTo>
                    <a:pt x="34475" y="376785"/>
                  </a:lnTo>
                  <a:lnTo>
                    <a:pt x="61138" y="410861"/>
                  </a:lnTo>
                  <a:lnTo>
                    <a:pt x="95292" y="438765"/>
                  </a:lnTo>
                  <a:lnTo>
                    <a:pt x="136882" y="459692"/>
                  </a:lnTo>
                  <a:lnTo>
                    <a:pt x="185849" y="472838"/>
                  </a:lnTo>
                  <a:lnTo>
                    <a:pt x="242139" y="477399"/>
                  </a:lnTo>
                  <a:lnTo>
                    <a:pt x="281711" y="475535"/>
                  </a:lnTo>
                  <a:lnTo>
                    <a:pt x="315367" y="470716"/>
                  </a:lnTo>
                  <a:lnTo>
                    <a:pt x="342072" y="464093"/>
                  </a:lnTo>
                  <a:lnTo>
                    <a:pt x="360795" y="456823"/>
                  </a:lnTo>
                  <a:lnTo>
                    <a:pt x="345036" y="375213"/>
                  </a:lnTo>
                  <a:lnTo>
                    <a:pt x="327174" y="381031"/>
                  </a:lnTo>
                  <a:lnTo>
                    <a:pt x="305583" y="385825"/>
                  </a:lnTo>
                  <a:lnTo>
                    <a:pt x="281936" y="389081"/>
                  </a:lnTo>
                  <a:lnTo>
                    <a:pt x="257908" y="390281"/>
                  </a:lnTo>
                  <a:lnTo>
                    <a:pt x="206680" y="383477"/>
                  </a:lnTo>
                  <a:lnTo>
                    <a:pt x="165463" y="363832"/>
                  </a:lnTo>
                  <a:lnTo>
                    <a:pt x="135046" y="332499"/>
                  </a:lnTo>
                  <a:lnTo>
                    <a:pt x="116217" y="290629"/>
                  </a:lnTo>
                  <a:lnTo>
                    <a:pt x="109766" y="239374"/>
                  </a:lnTo>
                  <a:lnTo>
                    <a:pt x="117134" y="183960"/>
                  </a:lnTo>
                  <a:lnTo>
                    <a:pt x="137767" y="141083"/>
                  </a:lnTo>
                  <a:lnTo>
                    <a:pt x="169464" y="110615"/>
                  </a:lnTo>
                  <a:lnTo>
                    <a:pt x="210018" y="92429"/>
                  </a:lnTo>
                  <a:lnTo>
                    <a:pt x="257227" y="86395"/>
                  </a:lnTo>
                  <a:lnTo>
                    <a:pt x="283580" y="87824"/>
                  </a:lnTo>
                  <a:lnTo>
                    <a:pt x="307041" y="91638"/>
                  </a:lnTo>
                  <a:lnTo>
                    <a:pt x="327548" y="97129"/>
                  </a:lnTo>
                  <a:lnTo>
                    <a:pt x="345036" y="103588"/>
                  </a:lnTo>
                  <a:lnTo>
                    <a:pt x="366302" y="20575"/>
                  </a:lnTo>
                  <a:lnTo>
                    <a:pt x="348314" y="13309"/>
                  </a:lnTo>
                  <a:lnTo>
                    <a:pt x="322736" y="6686"/>
                  </a:lnTo>
                  <a:lnTo>
                    <a:pt x="290470" y="1864"/>
                  </a:lnTo>
                  <a:lnTo>
                    <a:pt x="252421" y="0"/>
                  </a:lnTo>
                  <a:close/>
                </a:path>
              </a:pathLst>
            </a:custGeom>
            <a:solidFill>
              <a:srgbClr val="000000"/>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pic>
          <p:nvPicPr>
            <p:cNvPr id="33" name="Google Shape;33;p24"/>
            <p:cNvPicPr preferRelativeResize="0"/>
            <p:nvPr/>
          </p:nvPicPr>
          <p:blipFill rotWithShape="1">
            <a:blip r:embed="rId2">
              <a:alphaModFix/>
            </a:blip>
            <a:srcRect b="0" l="0" r="0" t="0"/>
            <a:stretch/>
          </p:blipFill>
          <p:spPr>
            <a:xfrm>
              <a:off x="19368634" y="10117702"/>
              <a:ext cx="112300" cy="112268"/>
            </a:xfrm>
            <a:prstGeom prst="rect">
              <a:avLst/>
            </a:prstGeom>
            <a:noFill/>
            <a:ln>
              <a:noFill/>
            </a:ln>
          </p:spPr>
        </p:pic>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34" name="Shape 34"/>
        <p:cNvGrpSpPr/>
        <p:nvPr/>
      </p:nvGrpSpPr>
      <p:grpSpPr>
        <a:xfrm>
          <a:off x="0" y="0"/>
          <a:ext cx="0" cy="0"/>
          <a:chOff x="0" y="0"/>
          <a:chExt cx="0" cy="0"/>
        </a:xfrm>
      </p:grpSpPr>
      <p:pic>
        <p:nvPicPr>
          <p:cNvPr id="35" name="Google Shape;35;p25"/>
          <p:cNvPicPr preferRelativeResize="0"/>
          <p:nvPr/>
        </p:nvPicPr>
        <p:blipFill rotWithShape="1">
          <a:blip r:embed="rId2">
            <a:alphaModFix/>
          </a:blip>
          <a:srcRect b="0" l="0" r="0" t="0"/>
          <a:stretch/>
        </p:blipFill>
        <p:spPr>
          <a:xfrm>
            <a:off x="0" y="396"/>
            <a:ext cx="20104810" cy="11308953"/>
          </a:xfrm>
          <a:prstGeom prst="rect">
            <a:avLst/>
          </a:prstGeom>
          <a:noFill/>
          <a:ln>
            <a:noFill/>
          </a:ln>
        </p:spPr>
      </p:pic>
      <p:pic>
        <p:nvPicPr>
          <p:cNvPr id="36" name="Google Shape;36;p25"/>
          <p:cNvPicPr preferRelativeResize="0"/>
          <p:nvPr/>
        </p:nvPicPr>
        <p:blipFill rotWithShape="1">
          <a:blip r:embed="rId3">
            <a:alphaModFix/>
          </a:blip>
          <a:srcRect b="0" l="0" r="0" t="0"/>
          <a:stretch/>
        </p:blipFill>
        <p:spPr>
          <a:xfrm>
            <a:off x="0" y="3340"/>
            <a:ext cx="20109342" cy="11305614"/>
          </a:xfrm>
          <a:prstGeom prst="rect">
            <a:avLst/>
          </a:prstGeom>
          <a:noFill/>
          <a:ln>
            <a:noFill/>
          </a:ln>
        </p:spPr>
      </p:pic>
      <p:sp>
        <p:nvSpPr>
          <p:cNvPr id="37" name="Google Shape;37;p25"/>
          <p:cNvSpPr/>
          <p:nvPr/>
        </p:nvSpPr>
        <p:spPr>
          <a:xfrm>
            <a:off x="755650" y="6264275"/>
            <a:ext cx="9892434" cy="2286000"/>
          </a:xfrm>
          <a:prstGeom prst="rect">
            <a:avLst/>
          </a:prstGeom>
          <a:solidFill>
            <a:schemeClr val="dk1">
              <a:alpha val="58823"/>
            </a:schemeClr>
          </a:solidFill>
          <a:ln>
            <a:noFill/>
          </a:ln>
        </p:spPr>
        <p:txBody>
          <a:bodyPr anchorCtr="0" anchor="ctr" bIns="45700" lIns="91425" spcFirstLastPara="1" rIns="91425" wrap="square" tIns="45700">
            <a:noAutofit/>
          </a:bodyPr>
          <a:lstStyle/>
          <a:p>
            <a:pPr indent="0" lvl="0" marL="0" rtl="0" algn="ctr">
              <a:spcBef>
                <a:spcPts val="0"/>
              </a:spcBef>
              <a:spcAft>
                <a:spcPts val="0"/>
              </a:spcAft>
              <a:buNone/>
            </a:pPr>
            <a:r>
              <a:t/>
            </a:r>
            <a:endParaRPr sz="1800">
              <a:solidFill>
                <a:schemeClr val="lt1"/>
              </a:solidFill>
            </a:endParaRPr>
          </a:p>
        </p:txBody>
      </p:sp>
      <p:sp>
        <p:nvSpPr>
          <p:cNvPr id="38" name="Google Shape;38;p25"/>
          <p:cNvSpPr txBox="1"/>
          <p:nvPr>
            <p:ph type="title"/>
          </p:nvPr>
        </p:nvSpPr>
        <p:spPr>
          <a:xfrm>
            <a:off x="1184428" y="6591401"/>
            <a:ext cx="9020022" cy="1538883"/>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sz="5000">
                <a:solidFill>
                  <a:srgbClr val="257CE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39" name="Shape 39"/>
        <p:cNvGrpSpPr/>
        <p:nvPr/>
      </p:nvGrpSpPr>
      <p:grpSpPr>
        <a:xfrm>
          <a:off x="0" y="0"/>
          <a:ext cx="0" cy="0"/>
          <a:chOff x="0" y="0"/>
          <a:chExt cx="0" cy="0"/>
        </a:xfrm>
      </p:grpSpPr>
      <p:sp>
        <p:nvSpPr>
          <p:cNvPr id="40" name="Google Shape;40;p26"/>
          <p:cNvSpPr/>
          <p:nvPr/>
        </p:nvSpPr>
        <p:spPr>
          <a:xfrm>
            <a:off x="727227" y="10202309"/>
            <a:ext cx="1576070" cy="511175"/>
          </a:xfrm>
          <a:custGeom>
            <a:rect b="b" l="l" r="r" t="t"/>
            <a:pathLst>
              <a:path extrusionOk="0" h="511175" w="1576070">
                <a:moveTo>
                  <a:pt x="441172" y="241312"/>
                </a:moveTo>
                <a:lnTo>
                  <a:pt x="435267" y="179641"/>
                </a:lnTo>
                <a:lnTo>
                  <a:pt x="418414" y="127673"/>
                </a:lnTo>
                <a:lnTo>
                  <a:pt x="392747" y="86601"/>
                </a:lnTo>
                <a:lnTo>
                  <a:pt x="391845" y="85153"/>
                </a:lnTo>
                <a:lnTo>
                  <a:pt x="356819" y="51803"/>
                </a:lnTo>
                <a:lnTo>
                  <a:pt x="322008" y="30734"/>
                </a:lnTo>
                <a:lnTo>
                  <a:pt x="322008" y="245008"/>
                </a:lnTo>
                <a:lnTo>
                  <a:pt x="316547" y="299389"/>
                </a:lnTo>
                <a:lnTo>
                  <a:pt x="300736" y="343433"/>
                </a:lnTo>
                <a:lnTo>
                  <a:pt x="275463" y="377329"/>
                </a:lnTo>
                <a:lnTo>
                  <a:pt x="241617" y="401231"/>
                </a:lnTo>
                <a:lnTo>
                  <a:pt x="200088" y="415315"/>
                </a:lnTo>
                <a:lnTo>
                  <a:pt x="151752" y="419722"/>
                </a:lnTo>
                <a:lnTo>
                  <a:pt x="141351" y="419684"/>
                </a:lnTo>
                <a:lnTo>
                  <a:pt x="130746" y="419442"/>
                </a:lnTo>
                <a:lnTo>
                  <a:pt x="120827" y="418769"/>
                </a:lnTo>
                <a:lnTo>
                  <a:pt x="112496" y="417474"/>
                </a:lnTo>
                <a:lnTo>
                  <a:pt x="112496" y="91033"/>
                </a:lnTo>
                <a:lnTo>
                  <a:pt x="121119" y="89408"/>
                </a:lnTo>
                <a:lnTo>
                  <a:pt x="132499" y="87985"/>
                </a:lnTo>
                <a:lnTo>
                  <a:pt x="146659" y="86982"/>
                </a:lnTo>
                <a:lnTo>
                  <a:pt x="163601" y="86601"/>
                </a:lnTo>
                <a:lnTo>
                  <a:pt x="209257" y="90881"/>
                </a:lnTo>
                <a:lnTo>
                  <a:pt x="248094" y="103809"/>
                </a:lnTo>
                <a:lnTo>
                  <a:pt x="279450" y="125552"/>
                </a:lnTo>
                <a:lnTo>
                  <a:pt x="302653" y="156235"/>
                </a:lnTo>
                <a:lnTo>
                  <a:pt x="317055" y="196011"/>
                </a:lnTo>
                <a:lnTo>
                  <a:pt x="322008" y="245008"/>
                </a:lnTo>
                <a:lnTo>
                  <a:pt x="322008" y="30734"/>
                </a:lnTo>
                <a:lnTo>
                  <a:pt x="318211" y="28422"/>
                </a:lnTo>
                <a:lnTo>
                  <a:pt x="272313" y="12306"/>
                </a:lnTo>
                <a:lnTo>
                  <a:pt x="217411" y="2997"/>
                </a:lnTo>
                <a:lnTo>
                  <a:pt x="151752" y="0"/>
                </a:lnTo>
                <a:lnTo>
                  <a:pt x="110134" y="685"/>
                </a:lnTo>
                <a:lnTo>
                  <a:pt x="70319" y="2768"/>
                </a:lnTo>
                <a:lnTo>
                  <a:pt x="33286" y="6235"/>
                </a:lnTo>
                <a:lnTo>
                  <a:pt x="0" y="11099"/>
                </a:lnTo>
                <a:lnTo>
                  <a:pt x="0" y="500392"/>
                </a:lnTo>
                <a:lnTo>
                  <a:pt x="23342" y="503123"/>
                </a:lnTo>
                <a:lnTo>
                  <a:pt x="52374" y="505485"/>
                </a:lnTo>
                <a:lnTo>
                  <a:pt x="87236" y="507161"/>
                </a:lnTo>
                <a:lnTo>
                  <a:pt x="128054" y="507796"/>
                </a:lnTo>
                <a:lnTo>
                  <a:pt x="184556" y="505294"/>
                </a:lnTo>
                <a:lnTo>
                  <a:pt x="236435" y="497713"/>
                </a:lnTo>
                <a:lnTo>
                  <a:pt x="283171" y="484936"/>
                </a:lnTo>
                <a:lnTo>
                  <a:pt x="324205" y="466864"/>
                </a:lnTo>
                <a:lnTo>
                  <a:pt x="359029" y="443407"/>
                </a:lnTo>
                <a:lnTo>
                  <a:pt x="382054" y="419722"/>
                </a:lnTo>
                <a:lnTo>
                  <a:pt x="385749" y="415925"/>
                </a:lnTo>
                <a:lnTo>
                  <a:pt x="408393" y="382181"/>
                </a:lnTo>
                <a:lnTo>
                  <a:pt x="425894" y="341972"/>
                </a:lnTo>
                <a:lnTo>
                  <a:pt x="437172" y="295097"/>
                </a:lnTo>
                <a:lnTo>
                  <a:pt x="441172" y="241312"/>
                </a:lnTo>
                <a:close/>
              </a:path>
              <a:path extrusionOk="0" h="511175" w="1576070">
                <a:moveTo>
                  <a:pt x="827582" y="502602"/>
                </a:moveTo>
                <a:lnTo>
                  <a:pt x="826503" y="478307"/>
                </a:lnTo>
                <a:lnTo>
                  <a:pt x="825550" y="450888"/>
                </a:lnTo>
                <a:lnTo>
                  <a:pt x="824865" y="420268"/>
                </a:lnTo>
                <a:lnTo>
                  <a:pt x="824611" y="386397"/>
                </a:lnTo>
                <a:lnTo>
                  <a:pt x="824611" y="140639"/>
                </a:lnTo>
                <a:lnTo>
                  <a:pt x="712089" y="140639"/>
                </a:lnTo>
                <a:lnTo>
                  <a:pt x="712089" y="365671"/>
                </a:lnTo>
                <a:lnTo>
                  <a:pt x="710641" y="373811"/>
                </a:lnTo>
                <a:lnTo>
                  <a:pt x="688695" y="406768"/>
                </a:lnTo>
                <a:lnTo>
                  <a:pt x="651395" y="419722"/>
                </a:lnTo>
                <a:lnTo>
                  <a:pt x="625627" y="413918"/>
                </a:lnTo>
                <a:lnTo>
                  <a:pt x="607910" y="397230"/>
                </a:lnTo>
                <a:lnTo>
                  <a:pt x="597687" y="370674"/>
                </a:lnTo>
                <a:lnTo>
                  <a:pt x="594398" y="335330"/>
                </a:lnTo>
                <a:lnTo>
                  <a:pt x="594398" y="140639"/>
                </a:lnTo>
                <a:lnTo>
                  <a:pt x="481888" y="140639"/>
                </a:lnTo>
                <a:lnTo>
                  <a:pt x="481888" y="353072"/>
                </a:lnTo>
                <a:lnTo>
                  <a:pt x="488022" y="412394"/>
                </a:lnTo>
                <a:lnTo>
                  <a:pt x="505383" y="456869"/>
                </a:lnTo>
                <a:lnTo>
                  <a:pt x="532409" y="487451"/>
                </a:lnTo>
                <a:lnTo>
                  <a:pt x="567537" y="505091"/>
                </a:lnTo>
                <a:lnTo>
                  <a:pt x="609206" y="510768"/>
                </a:lnTo>
                <a:lnTo>
                  <a:pt x="652399" y="504634"/>
                </a:lnTo>
                <a:lnTo>
                  <a:pt x="684987" y="489483"/>
                </a:lnTo>
                <a:lnTo>
                  <a:pt x="707986" y="470154"/>
                </a:lnTo>
                <a:lnTo>
                  <a:pt x="722452" y="451535"/>
                </a:lnTo>
                <a:lnTo>
                  <a:pt x="724674" y="451535"/>
                </a:lnTo>
                <a:lnTo>
                  <a:pt x="729869" y="502602"/>
                </a:lnTo>
                <a:lnTo>
                  <a:pt x="827582" y="502602"/>
                </a:lnTo>
                <a:close/>
              </a:path>
              <a:path extrusionOk="0" h="511175" w="1576070">
                <a:moveTo>
                  <a:pt x="1244155" y="318274"/>
                </a:moveTo>
                <a:lnTo>
                  <a:pt x="1238161" y="266484"/>
                </a:lnTo>
                <a:lnTo>
                  <a:pt x="1220889" y="221424"/>
                </a:lnTo>
                <a:lnTo>
                  <a:pt x="1193355" y="184315"/>
                </a:lnTo>
                <a:lnTo>
                  <a:pt x="1156652" y="156324"/>
                </a:lnTo>
                <a:lnTo>
                  <a:pt x="1127175" y="144729"/>
                </a:lnTo>
                <a:lnTo>
                  <a:pt x="1127175" y="321259"/>
                </a:lnTo>
                <a:lnTo>
                  <a:pt x="1122210" y="365747"/>
                </a:lnTo>
                <a:lnTo>
                  <a:pt x="1107948" y="400088"/>
                </a:lnTo>
                <a:lnTo>
                  <a:pt x="1085354" y="422224"/>
                </a:lnTo>
                <a:lnTo>
                  <a:pt x="1055395" y="430072"/>
                </a:lnTo>
                <a:lnTo>
                  <a:pt x="1054658" y="430072"/>
                </a:lnTo>
                <a:lnTo>
                  <a:pt x="1023213" y="421817"/>
                </a:lnTo>
                <a:lnTo>
                  <a:pt x="1000252" y="399072"/>
                </a:lnTo>
                <a:lnTo>
                  <a:pt x="986155" y="364807"/>
                </a:lnTo>
                <a:lnTo>
                  <a:pt x="981367" y="322008"/>
                </a:lnTo>
                <a:lnTo>
                  <a:pt x="985443" y="282206"/>
                </a:lnTo>
                <a:lnTo>
                  <a:pt x="998397" y="247332"/>
                </a:lnTo>
                <a:lnTo>
                  <a:pt x="1021359" y="222580"/>
                </a:lnTo>
                <a:lnTo>
                  <a:pt x="1055395" y="213169"/>
                </a:lnTo>
                <a:lnTo>
                  <a:pt x="1088174" y="222580"/>
                </a:lnTo>
                <a:lnTo>
                  <a:pt x="1110449" y="247230"/>
                </a:lnTo>
                <a:lnTo>
                  <a:pt x="1123149" y="281889"/>
                </a:lnTo>
                <a:lnTo>
                  <a:pt x="1127175" y="321259"/>
                </a:lnTo>
                <a:lnTo>
                  <a:pt x="1127175" y="144729"/>
                </a:lnTo>
                <a:lnTo>
                  <a:pt x="1111783" y="138658"/>
                </a:lnTo>
                <a:lnTo>
                  <a:pt x="1059827" y="132511"/>
                </a:lnTo>
                <a:lnTo>
                  <a:pt x="1012253" y="136982"/>
                </a:lnTo>
                <a:lnTo>
                  <a:pt x="970229" y="150050"/>
                </a:lnTo>
                <a:lnTo>
                  <a:pt x="934402" y="171119"/>
                </a:lnTo>
                <a:lnTo>
                  <a:pt x="905408" y="199644"/>
                </a:lnTo>
                <a:lnTo>
                  <a:pt x="883894" y="235051"/>
                </a:lnTo>
                <a:lnTo>
                  <a:pt x="870508" y="276745"/>
                </a:lnTo>
                <a:lnTo>
                  <a:pt x="865911" y="324192"/>
                </a:lnTo>
                <a:lnTo>
                  <a:pt x="872426" y="378625"/>
                </a:lnTo>
                <a:lnTo>
                  <a:pt x="890930" y="424548"/>
                </a:lnTo>
                <a:lnTo>
                  <a:pt x="919848" y="461340"/>
                </a:lnTo>
                <a:lnTo>
                  <a:pt x="957580" y="488378"/>
                </a:lnTo>
                <a:lnTo>
                  <a:pt x="1002538" y="505066"/>
                </a:lnTo>
                <a:lnTo>
                  <a:pt x="1053160" y="510755"/>
                </a:lnTo>
                <a:lnTo>
                  <a:pt x="1053909" y="510755"/>
                </a:lnTo>
                <a:lnTo>
                  <a:pt x="1094740" y="507009"/>
                </a:lnTo>
                <a:lnTo>
                  <a:pt x="1133703" y="495655"/>
                </a:lnTo>
                <a:lnTo>
                  <a:pt x="1169187" y="476491"/>
                </a:lnTo>
                <a:lnTo>
                  <a:pt x="1199578" y="449364"/>
                </a:lnTo>
                <a:lnTo>
                  <a:pt x="1223276" y="414070"/>
                </a:lnTo>
                <a:lnTo>
                  <a:pt x="1238669" y="370433"/>
                </a:lnTo>
                <a:lnTo>
                  <a:pt x="1244155" y="318274"/>
                </a:lnTo>
                <a:close/>
              </a:path>
              <a:path extrusionOk="0" h="511175" w="1576070">
                <a:moveTo>
                  <a:pt x="1575854" y="146558"/>
                </a:moveTo>
                <a:lnTo>
                  <a:pt x="1556600" y="140614"/>
                </a:lnTo>
                <a:lnTo>
                  <a:pt x="1535125" y="136194"/>
                </a:lnTo>
                <a:lnTo>
                  <a:pt x="1512557" y="133451"/>
                </a:lnTo>
                <a:lnTo>
                  <a:pt x="1489964" y="132499"/>
                </a:lnTo>
                <a:lnTo>
                  <a:pt x="1436077" y="137604"/>
                </a:lnTo>
                <a:lnTo>
                  <a:pt x="1389964" y="152133"/>
                </a:lnTo>
                <a:lnTo>
                  <a:pt x="1351838" y="174917"/>
                </a:lnTo>
                <a:lnTo>
                  <a:pt x="1321866" y="204762"/>
                </a:lnTo>
                <a:lnTo>
                  <a:pt x="1300238" y="240499"/>
                </a:lnTo>
                <a:lnTo>
                  <a:pt x="1287132" y="280949"/>
                </a:lnTo>
                <a:lnTo>
                  <a:pt x="1282712" y="324942"/>
                </a:lnTo>
                <a:lnTo>
                  <a:pt x="1287195" y="371144"/>
                </a:lnTo>
                <a:lnTo>
                  <a:pt x="1300264" y="411645"/>
                </a:lnTo>
                <a:lnTo>
                  <a:pt x="1321346" y="445947"/>
                </a:lnTo>
                <a:lnTo>
                  <a:pt x="1349870" y="473532"/>
                </a:lnTo>
                <a:lnTo>
                  <a:pt x="1385277" y="493864"/>
                </a:lnTo>
                <a:lnTo>
                  <a:pt x="1426984" y="506450"/>
                </a:lnTo>
                <a:lnTo>
                  <a:pt x="1474431" y="510755"/>
                </a:lnTo>
                <a:lnTo>
                  <a:pt x="1505470" y="509460"/>
                </a:lnTo>
                <a:lnTo>
                  <a:pt x="1556994" y="500468"/>
                </a:lnTo>
                <a:lnTo>
                  <a:pt x="1561782" y="410832"/>
                </a:lnTo>
                <a:lnTo>
                  <a:pt x="1548282" y="415810"/>
                </a:lnTo>
                <a:lnTo>
                  <a:pt x="1533194" y="419531"/>
                </a:lnTo>
                <a:lnTo>
                  <a:pt x="1516278" y="421868"/>
                </a:lnTo>
                <a:lnTo>
                  <a:pt x="1497355" y="422681"/>
                </a:lnTo>
                <a:lnTo>
                  <a:pt x="1458760" y="416090"/>
                </a:lnTo>
                <a:lnTo>
                  <a:pt x="1427226" y="396582"/>
                </a:lnTo>
                <a:lnTo>
                  <a:pt x="1405966" y="364591"/>
                </a:lnTo>
                <a:lnTo>
                  <a:pt x="1398155" y="320522"/>
                </a:lnTo>
                <a:lnTo>
                  <a:pt x="1404683" y="279692"/>
                </a:lnTo>
                <a:lnTo>
                  <a:pt x="1424178" y="247599"/>
                </a:lnTo>
                <a:lnTo>
                  <a:pt x="1454924" y="226606"/>
                </a:lnTo>
                <a:lnTo>
                  <a:pt x="1495171" y="219087"/>
                </a:lnTo>
                <a:lnTo>
                  <a:pt x="1515630" y="219989"/>
                </a:lnTo>
                <a:lnTo>
                  <a:pt x="1532737" y="222427"/>
                </a:lnTo>
                <a:lnTo>
                  <a:pt x="1546796" y="225971"/>
                </a:lnTo>
                <a:lnTo>
                  <a:pt x="1558086" y="230212"/>
                </a:lnTo>
                <a:lnTo>
                  <a:pt x="1575854" y="146558"/>
                </a:lnTo>
                <a:close/>
              </a:path>
            </a:pathLst>
          </a:custGeom>
          <a:solidFill>
            <a:srgbClr val="000000"/>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41" name="Google Shape;41;p26"/>
          <p:cNvSpPr/>
          <p:nvPr/>
        </p:nvSpPr>
        <p:spPr>
          <a:xfrm>
            <a:off x="2412348" y="10245307"/>
            <a:ext cx="378460" cy="469900"/>
          </a:xfrm>
          <a:custGeom>
            <a:rect b="b" l="l" r="r" t="t"/>
            <a:pathLst>
              <a:path extrusionOk="0" h="469900" w="378460">
                <a:moveTo>
                  <a:pt x="377967" y="0"/>
                </a:moveTo>
                <a:lnTo>
                  <a:pt x="273688" y="0"/>
                </a:lnTo>
                <a:lnTo>
                  <a:pt x="273688" y="266117"/>
                </a:lnTo>
                <a:lnTo>
                  <a:pt x="268116" y="319317"/>
                </a:lnTo>
                <a:lnTo>
                  <a:pt x="251744" y="356757"/>
                </a:lnTo>
                <a:lnTo>
                  <a:pt x="225083" y="378889"/>
                </a:lnTo>
                <a:lnTo>
                  <a:pt x="188643" y="386166"/>
                </a:lnTo>
                <a:lnTo>
                  <a:pt x="152992" y="378600"/>
                </a:lnTo>
                <a:lnTo>
                  <a:pt x="126738" y="355987"/>
                </a:lnTo>
                <a:lnTo>
                  <a:pt x="110518" y="318451"/>
                </a:lnTo>
                <a:lnTo>
                  <a:pt x="104970" y="266117"/>
                </a:lnTo>
                <a:lnTo>
                  <a:pt x="104970" y="0"/>
                </a:lnTo>
                <a:lnTo>
                  <a:pt x="0" y="0"/>
                </a:lnTo>
                <a:lnTo>
                  <a:pt x="0" y="257897"/>
                </a:lnTo>
                <a:lnTo>
                  <a:pt x="4140" y="316080"/>
                </a:lnTo>
                <a:lnTo>
                  <a:pt x="16320" y="364420"/>
                </a:lnTo>
                <a:lnTo>
                  <a:pt x="36180" y="403244"/>
                </a:lnTo>
                <a:lnTo>
                  <a:pt x="63360" y="432875"/>
                </a:lnTo>
                <a:lnTo>
                  <a:pt x="97498" y="453638"/>
                </a:lnTo>
                <a:lnTo>
                  <a:pt x="138234" y="465858"/>
                </a:lnTo>
                <a:lnTo>
                  <a:pt x="185209" y="469860"/>
                </a:lnTo>
                <a:lnTo>
                  <a:pt x="233897" y="465682"/>
                </a:lnTo>
                <a:lnTo>
                  <a:pt x="276216" y="453068"/>
                </a:lnTo>
                <a:lnTo>
                  <a:pt x="311756" y="431899"/>
                </a:lnTo>
                <a:lnTo>
                  <a:pt x="340111" y="402056"/>
                </a:lnTo>
                <a:lnTo>
                  <a:pt x="360870" y="363417"/>
                </a:lnTo>
                <a:lnTo>
                  <a:pt x="373625" y="315865"/>
                </a:lnTo>
                <a:lnTo>
                  <a:pt x="377967" y="259280"/>
                </a:lnTo>
                <a:lnTo>
                  <a:pt x="377967" y="0"/>
                </a:lnTo>
                <a:close/>
              </a:path>
            </a:pathLst>
          </a:custGeom>
          <a:solidFill>
            <a:srgbClr val="000000"/>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grpSp>
        <p:nvGrpSpPr>
          <p:cNvPr id="42" name="Google Shape;42;p26"/>
          <p:cNvGrpSpPr/>
          <p:nvPr/>
        </p:nvGrpSpPr>
        <p:grpSpPr>
          <a:xfrm>
            <a:off x="2842727" y="10117702"/>
            <a:ext cx="427015" cy="597582"/>
            <a:chOff x="2842727" y="10117702"/>
            <a:chExt cx="427015" cy="597582"/>
          </a:xfrm>
        </p:grpSpPr>
        <p:sp>
          <p:nvSpPr>
            <p:cNvPr id="43" name="Google Shape;43;p26"/>
            <p:cNvSpPr/>
            <p:nvPr/>
          </p:nvSpPr>
          <p:spPr>
            <a:xfrm>
              <a:off x="2842727" y="10237764"/>
              <a:ext cx="366395" cy="477520"/>
            </a:xfrm>
            <a:custGeom>
              <a:rect b="b" l="l" r="r" t="t"/>
              <a:pathLst>
                <a:path extrusionOk="0" h="477520" w="366394">
                  <a:moveTo>
                    <a:pt x="252421" y="0"/>
                  </a:moveTo>
                  <a:lnTo>
                    <a:pt x="206913" y="3226"/>
                  </a:lnTo>
                  <a:lnTo>
                    <a:pt x="164136" y="12810"/>
                  </a:lnTo>
                  <a:lnTo>
                    <a:pt x="124791" y="28603"/>
                  </a:lnTo>
                  <a:lnTo>
                    <a:pt x="89578" y="50459"/>
                  </a:lnTo>
                  <a:lnTo>
                    <a:pt x="59197" y="78232"/>
                  </a:lnTo>
                  <a:lnTo>
                    <a:pt x="34348" y="111776"/>
                  </a:lnTo>
                  <a:lnTo>
                    <a:pt x="15732" y="150943"/>
                  </a:lnTo>
                  <a:lnTo>
                    <a:pt x="4049" y="195587"/>
                  </a:lnTo>
                  <a:lnTo>
                    <a:pt x="0" y="245563"/>
                  </a:lnTo>
                  <a:lnTo>
                    <a:pt x="3849" y="293331"/>
                  </a:lnTo>
                  <a:lnTo>
                    <a:pt x="15359" y="337340"/>
                  </a:lnTo>
                  <a:lnTo>
                    <a:pt x="34475" y="376785"/>
                  </a:lnTo>
                  <a:lnTo>
                    <a:pt x="61138" y="410861"/>
                  </a:lnTo>
                  <a:lnTo>
                    <a:pt x="95292" y="438765"/>
                  </a:lnTo>
                  <a:lnTo>
                    <a:pt x="136882" y="459692"/>
                  </a:lnTo>
                  <a:lnTo>
                    <a:pt x="185849" y="472838"/>
                  </a:lnTo>
                  <a:lnTo>
                    <a:pt x="242139" y="477399"/>
                  </a:lnTo>
                  <a:lnTo>
                    <a:pt x="281711" y="475535"/>
                  </a:lnTo>
                  <a:lnTo>
                    <a:pt x="315367" y="470716"/>
                  </a:lnTo>
                  <a:lnTo>
                    <a:pt x="342072" y="464093"/>
                  </a:lnTo>
                  <a:lnTo>
                    <a:pt x="360795" y="456823"/>
                  </a:lnTo>
                  <a:lnTo>
                    <a:pt x="345036" y="375213"/>
                  </a:lnTo>
                  <a:lnTo>
                    <a:pt x="327174" y="381031"/>
                  </a:lnTo>
                  <a:lnTo>
                    <a:pt x="305583" y="385825"/>
                  </a:lnTo>
                  <a:lnTo>
                    <a:pt x="281936" y="389081"/>
                  </a:lnTo>
                  <a:lnTo>
                    <a:pt x="257908" y="390281"/>
                  </a:lnTo>
                  <a:lnTo>
                    <a:pt x="206680" y="383477"/>
                  </a:lnTo>
                  <a:lnTo>
                    <a:pt x="165463" y="363832"/>
                  </a:lnTo>
                  <a:lnTo>
                    <a:pt x="135046" y="332499"/>
                  </a:lnTo>
                  <a:lnTo>
                    <a:pt x="116217" y="290629"/>
                  </a:lnTo>
                  <a:lnTo>
                    <a:pt x="109766" y="239374"/>
                  </a:lnTo>
                  <a:lnTo>
                    <a:pt x="117134" y="183960"/>
                  </a:lnTo>
                  <a:lnTo>
                    <a:pt x="137767" y="141083"/>
                  </a:lnTo>
                  <a:lnTo>
                    <a:pt x="169464" y="110615"/>
                  </a:lnTo>
                  <a:lnTo>
                    <a:pt x="210018" y="92429"/>
                  </a:lnTo>
                  <a:lnTo>
                    <a:pt x="257227" y="86395"/>
                  </a:lnTo>
                  <a:lnTo>
                    <a:pt x="283580" y="87824"/>
                  </a:lnTo>
                  <a:lnTo>
                    <a:pt x="307041" y="91638"/>
                  </a:lnTo>
                  <a:lnTo>
                    <a:pt x="327548" y="97129"/>
                  </a:lnTo>
                  <a:lnTo>
                    <a:pt x="345036" y="103588"/>
                  </a:lnTo>
                  <a:lnTo>
                    <a:pt x="366302" y="20575"/>
                  </a:lnTo>
                  <a:lnTo>
                    <a:pt x="348314" y="13309"/>
                  </a:lnTo>
                  <a:lnTo>
                    <a:pt x="322736" y="6686"/>
                  </a:lnTo>
                  <a:lnTo>
                    <a:pt x="290470" y="1864"/>
                  </a:lnTo>
                  <a:lnTo>
                    <a:pt x="252421" y="0"/>
                  </a:lnTo>
                  <a:close/>
                </a:path>
              </a:pathLst>
            </a:custGeom>
            <a:solidFill>
              <a:srgbClr val="000000"/>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pic>
          <p:nvPicPr>
            <p:cNvPr id="44" name="Google Shape;44;p26"/>
            <p:cNvPicPr preferRelativeResize="0"/>
            <p:nvPr/>
          </p:nvPicPr>
          <p:blipFill rotWithShape="1">
            <a:blip r:embed="rId2">
              <a:alphaModFix/>
            </a:blip>
            <a:srcRect b="0" l="0" r="0" t="0"/>
            <a:stretch/>
          </p:blipFill>
          <p:spPr>
            <a:xfrm>
              <a:off x="3157442" y="10117702"/>
              <a:ext cx="112300" cy="112268"/>
            </a:xfrm>
            <a:prstGeom prst="rect">
              <a:avLst/>
            </a:prstGeom>
            <a:noFill/>
            <a:ln>
              <a:noFill/>
            </a:ln>
          </p:spPr>
        </p:pic>
      </p:grpSp>
      <p:sp>
        <p:nvSpPr>
          <p:cNvPr id="45" name="Google Shape;45;p26"/>
          <p:cNvSpPr/>
          <p:nvPr/>
        </p:nvSpPr>
        <p:spPr>
          <a:xfrm>
            <a:off x="17840597" y="656116"/>
            <a:ext cx="2243455" cy="1060450"/>
          </a:xfrm>
          <a:custGeom>
            <a:rect b="b" l="l" r="r" t="t"/>
            <a:pathLst>
              <a:path extrusionOk="0" h="1060450" w="2243455">
                <a:moveTo>
                  <a:pt x="2243429" y="0"/>
                </a:moveTo>
                <a:lnTo>
                  <a:pt x="0" y="0"/>
                </a:lnTo>
                <a:lnTo>
                  <a:pt x="0" y="1059999"/>
                </a:lnTo>
                <a:lnTo>
                  <a:pt x="2243429" y="1059999"/>
                </a:lnTo>
                <a:lnTo>
                  <a:pt x="2243429" y="0"/>
                </a:lnTo>
                <a:close/>
              </a:path>
            </a:pathLst>
          </a:custGeom>
          <a:solidFill>
            <a:srgbClr val="257CE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46" name="Google Shape;46;p26"/>
          <p:cNvSpPr txBox="1"/>
          <p:nvPr>
            <p:ph idx="1" type="body"/>
          </p:nvPr>
        </p:nvSpPr>
        <p:spPr>
          <a:xfrm>
            <a:off x="727227" y="755454"/>
            <a:ext cx="16792423" cy="738664"/>
          </a:xfrm>
          <a:prstGeom prst="rect">
            <a:avLst/>
          </a:prstGeom>
          <a:noFill/>
          <a:ln>
            <a:noFill/>
          </a:ln>
        </p:spPr>
        <p:txBody>
          <a:bodyPr anchorCtr="0" anchor="t" bIns="0" lIns="0" spcFirstLastPara="1" rIns="0" wrap="square" tIns="0">
            <a:spAutoFit/>
          </a:bodyPr>
          <a:lstStyle>
            <a:lvl1pPr indent="-228600" lvl="0" marL="457200" algn="r">
              <a:spcBef>
                <a:spcPts val="0"/>
              </a:spcBef>
              <a:spcAft>
                <a:spcPts val="0"/>
              </a:spcAft>
              <a:buSzPts val="1400"/>
              <a:buNone/>
              <a:defRPr b="1" sz="4800">
                <a:latin typeface="Arial"/>
                <a:ea typeface="Arial"/>
                <a:cs typeface="Arial"/>
                <a:sym typeface="Arial"/>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_Diseño personalizado">
  <p:cSld name="5_Diseño personalizado">
    <p:spTree>
      <p:nvGrpSpPr>
        <p:cNvPr id="47" name="Shape 47"/>
        <p:cNvGrpSpPr/>
        <p:nvPr/>
      </p:nvGrpSpPr>
      <p:grpSpPr>
        <a:xfrm>
          <a:off x="0" y="0"/>
          <a:ext cx="0" cy="0"/>
          <a:chOff x="0" y="0"/>
          <a:chExt cx="0" cy="0"/>
        </a:xfrm>
      </p:grpSpPr>
      <p:pic>
        <p:nvPicPr>
          <p:cNvPr id="48" name="Google Shape;48;p27"/>
          <p:cNvPicPr preferRelativeResize="0"/>
          <p:nvPr/>
        </p:nvPicPr>
        <p:blipFill rotWithShape="1">
          <a:blip r:embed="rId2">
            <a:alphaModFix/>
          </a:blip>
          <a:srcRect b="0" l="0" r="0" t="0"/>
          <a:stretch/>
        </p:blipFill>
        <p:spPr>
          <a:xfrm>
            <a:off x="-1" y="3340"/>
            <a:ext cx="20110047" cy="11306010"/>
          </a:xfrm>
          <a:prstGeom prst="rect">
            <a:avLst/>
          </a:prstGeom>
          <a:noFill/>
          <a:ln>
            <a:noFill/>
          </a:ln>
        </p:spPr>
      </p:pic>
      <p:sp>
        <p:nvSpPr>
          <p:cNvPr id="49" name="Google Shape;49;p27"/>
          <p:cNvSpPr txBox="1"/>
          <p:nvPr>
            <p:ph type="title"/>
          </p:nvPr>
        </p:nvSpPr>
        <p:spPr>
          <a:xfrm>
            <a:off x="831850" y="7178675"/>
            <a:ext cx="9782022" cy="1538883"/>
          </a:xfrm>
          <a:prstGeom prst="rect">
            <a:avLst/>
          </a:prstGeom>
          <a:noFill/>
          <a:ln>
            <a:noFill/>
          </a:ln>
        </p:spPr>
        <p:txBody>
          <a:bodyPr anchorCtr="0" anchor="t" bIns="0" lIns="0" spcFirstLastPara="1" rIns="0" wrap="square" tIns="0">
            <a:spAutoFit/>
          </a:bodyPr>
          <a:lstStyle>
            <a:lvl1pPr lvl="0" algn="r">
              <a:spcBef>
                <a:spcPts val="0"/>
              </a:spcBef>
              <a:spcAft>
                <a:spcPts val="0"/>
              </a:spcAft>
              <a:buSzPts val="1400"/>
              <a:buNone/>
              <a:defRPr sz="5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Diseño personalizado">
  <p:cSld name="3_Diseño personalizado">
    <p:spTree>
      <p:nvGrpSpPr>
        <p:cNvPr id="50" name="Shape 50"/>
        <p:cNvGrpSpPr/>
        <p:nvPr/>
      </p:nvGrpSpPr>
      <p:grpSpPr>
        <a:xfrm>
          <a:off x="0" y="0"/>
          <a:ext cx="0" cy="0"/>
          <a:chOff x="0" y="0"/>
          <a:chExt cx="0" cy="0"/>
        </a:xfrm>
      </p:grpSpPr>
      <p:pic>
        <p:nvPicPr>
          <p:cNvPr id="51" name="Google Shape;51;p28"/>
          <p:cNvPicPr preferRelativeResize="0"/>
          <p:nvPr/>
        </p:nvPicPr>
        <p:blipFill rotWithShape="1">
          <a:blip r:embed="rId2">
            <a:alphaModFix/>
          </a:blip>
          <a:srcRect b="0" l="0" r="0" t="0"/>
          <a:stretch/>
        </p:blipFill>
        <p:spPr>
          <a:xfrm>
            <a:off x="3362" y="0"/>
            <a:ext cx="20097375" cy="11309350"/>
          </a:xfrm>
          <a:prstGeom prst="rect">
            <a:avLst/>
          </a:prstGeom>
          <a:noFill/>
          <a:ln>
            <a:noFill/>
          </a:ln>
        </p:spPr>
      </p:pic>
      <p:sp>
        <p:nvSpPr>
          <p:cNvPr id="52" name="Google Shape;52;p28"/>
          <p:cNvSpPr txBox="1"/>
          <p:nvPr>
            <p:ph type="title"/>
          </p:nvPr>
        </p:nvSpPr>
        <p:spPr>
          <a:xfrm>
            <a:off x="6623050" y="7026275"/>
            <a:ext cx="9782022" cy="1538883"/>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sz="5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_Diseño personalizado">
  <p:cSld name="4_Diseño personalizado">
    <p:spTree>
      <p:nvGrpSpPr>
        <p:cNvPr id="53" name="Shape 53"/>
        <p:cNvGrpSpPr/>
        <p:nvPr/>
      </p:nvGrpSpPr>
      <p:grpSpPr>
        <a:xfrm>
          <a:off x="0" y="0"/>
          <a:ext cx="0" cy="0"/>
          <a:chOff x="0" y="0"/>
          <a:chExt cx="0" cy="0"/>
        </a:xfrm>
      </p:grpSpPr>
      <p:pic>
        <p:nvPicPr>
          <p:cNvPr id="54" name="Google Shape;54;p29"/>
          <p:cNvPicPr preferRelativeResize="0"/>
          <p:nvPr/>
        </p:nvPicPr>
        <p:blipFill rotWithShape="1">
          <a:blip r:embed="rId2">
            <a:alphaModFix/>
          </a:blip>
          <a:srcRect b="0" l="0" r="0" t="0"/>
          <a:stretch/>
        </p:blipFill>
        <p:spPr>
          <a:xfrm>
            <a:off x="0" y="396"/>
            <a:ext cx="20104810" cy="11308953"/>
          </a:xfrm>
          <a:prstGeom prst="rect">
            <a:avLst/>
          </a:prstGeom>
          <a:noFill/>
          <a:ln>
            <a:noFill/>
          </a:ln>
        </p:spPr>
      </p:pic>
      <p:pic>
        <p:nvPicPr>
          <p:cNvPr id="55" name="Google Shape;55;p29"/>
          <p:cNvPicPr preferRelativeResize="0"/>
          <p:nvPr/>
        </p:nvPicPr>
        <p:blipFill rotWithShape="1">
          <a:blip r:embed="rId3">
            <a:alphaModFix/>
          </a:blip>
          <a:srcRect b="0" l="0" r="0" t="0"/>
          <a:stretch/>
        </p:blipFill>
        <p:spPr>
          <a:xfrm>
            <a:off x="3362" y="0"/>
            <a:ext cx="20097375" cy="11309350"/>
          </a:xfrm>
          <a:prstGeom prst="rect">
            <a:avLst/>
          </a:prstGeom>
          <a:noFill/>
          <a:ln>
            <a:noFill/>
          </a:ln>
        </p:spPr>
      </p:pic>
      <p:sp>
        <p:nvSpPr>
          <p:cNvPr id="56" name="Google Shape;56;p29"/>
          <p:cNvSpPr/>
          <p:nvPr/>
        </p:nvSpPr>
        <p:spPr>
          <a:xfrm>
            <a:off x="4413250" y="4206875"/>
            <a:ext cx="9892434" cy="2286000"/>
          </a:xfrm>
          <a:prstGeom prst="rect">
            <a:avLst/>
          </a:prstGeom>
          <a:solidFill>
            <a:schemeClr val="dk1">
              <a:alpha val="58823"/>
            </a:schemeClr>
          </a:solidFill>
          <a:ln>
            <a:noFill/>
          </a:ln>
        </p:spPr>
        <p:txBody>
          <a:bodyPr anchorCtr="0" anchor="ctr" bIns="45700" lIns="91425" spcFirstLastPara="1" rIns="91425" wrap="square" tIns="45700">
            <a:noAutofit/>
          </a:bodyPr>
          <a:lstStyle/>
          <a:p>
            <a:pPr indent="0" lvl="0" marL="0" rtl="0" algn="ctr">
              <a:spcBef>
                <a:spcPts val="0"/>
              </a:spcBef>
              <a:spcAft>
                <a:spcPts val="0"/>
              </a:spcAft>
              <a:buNone/>
            </a:pPr>
            <a:r>
              <a:t/>
            </a:r>
            <a:endParaRPr sz="1800">
              <a:solidFill>
                <a:schemeClr val="lt1"/>
              </a:solidFill>
            </a:endParaRPr>
          </a:p>
        </p:txBody>
      </p:sp>
      <p:sp>
        <p:nvSpPr>
          <p:cNvPr id="57" name="Google Shape;57;p29"/>
          <p:cNvSpPr txBox="1"/>
          <p:nvPr>
            <p:ph type="title"/>
          </p:nvPr>
        </p:nvSpPr>
        <p:spPr>
          <a:xfrm>
            <a:off x="4842028" y="4534001"/>
            <a:ext cx="9020022" cy="1538883"/>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sz="5000">
                <a:solidFill>
                  <a:srgbClr val="257CE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0"/>
          <p:cNvSpPr txBox="1"/>
          <p:nvPr>
            <p:ph type="title"/>
          </p:nvPr>
        </p:nvSpPr>
        <p:spPr>
          <a:xfrm>
            <a:off x="12314421" y="714594"/>
            <a:ext cx="5259705" cy="915669"/>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1" i="0" sz="58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20"/>
          <p:cNvSpPr txBox="1"/>
          <p:nvPr>
            <p:ph idx="1" type="body"/>
          </p:nvPr>
        </p:nvSpPr>
        <p:spPr>
          <a:xfrm>
            <a:off x="1005205" y="2601150"/>
            <a:ext cx="18093690" cy="7464171"/>
          </a:xfrm>
          <a:prstGeom prst="rect">
            <a:avLst/>
          </a:prstGeom>
          <a:noFill/>
          <a:ln>
            <a:noFill/>
          </a:ln>
        </p:spPr>
        <p:txBody>
          <a:bodyPr anchorCtr="0" anchor="t" bIns="0" lIns="0" spcFirstLastPara="1" rIns="0" wrap="square" tIns="0">
            <a:spAutoFit/>
          </a:bodyPr>
          <a:lstStyle>
            <a:lvl1pPr indent="-228600" lvl="0" marL="457200" marR="0" rtl="0" algn="l">
              <a:spcBef>
                <a:spcPts val="0"/>
              </a:spcBef>
              <a:spcAft>
                <a:spcPts val="0"/>
              </a:spcAft>
              <a:buSzPts val="1400"/>
              <a:buNone/>
              <a:defRPr b="0" i="0" sz="1800" u="none" cap="none" strike="noStrike">
                <a:latin typeface="Calibri"/>
                <a:ea typeface="Calibri"/>
                <a:cs typeface="Calibri"/>
                <a:sym typeface="Calibri"/>
              </a:defRPr>
            </a:lvl1pPr>
            <a:lvl2pPr indent="-228600" lvl="1" marL="914400" marR="0" rtl="0" algn="l">
              <a:spcBef>
                <a:spcPts val="0"/>
              </a:spcBef>
              <a:spcAft>
                <a:spcPts val="0"/>
              </a:spcAft>
              <a:buSzPts val="1400"/>
              <a:buNone/>
              <a:defRPr b="0" i="0" sz="1800" u="none" cap="none" strike="noStrike">
                <a:latin typeface="Calibri"/>
                <a:ea typeface="Calibri"/>
                <a:cs typeface="Calibri"/>
                <a:sym typeface="Calibri"/>
              </a:defRPr>
            </a:lvl2pPr>
            <a:lvl3pPr indent="-228600" lvl="2" marL="1371600" marR="0" rtl="0" algn="l">
              <a:spcBef>
                <a:spcPts val="0"/>
              </a:spcBef>
              <a:spcAft>
                <a:spcPts val="0"/>
              </a:spcAft>
              <a:buSzPts val="1400"/>
              <a:buNone/>
              <a:defRPr b="0" i="0" sz="1800" u="none" cap="none" strike="noStrike">
                <a:latin typeface="Calibri"/>
                <a:ea typeface="Calibri"/>
                <a:cs typeface="Calibri"/>
                <a:sym typeface="Calibri"/>
              </a:defRPr>
            </a:lvl3pPr>
            <a:lvl4pPr indent="-228600" lvl="3" marL="1828800" marR="0" rtl="0" algn="l">
              <a:spcBef>
                <a:spcPts val="0"/>
              </a:spcBef>
              <a:spcAft>
                <a:spcPts val="0"/>
              </a:spcAft>
              <a:buSzPts val="1400"/>
              <a:buNone/>
              <a:defRPr b="0" i="0" sz="1800" u="none" cap="none" strike="noStrike">
                <a:latin typeface="Calibri"/>
                <a:ea typeface="Calibri"/>
                <a:cs typeface="Calibri"/>
                <a:sym typeface="Calibri"/>
              </a:defRPr>
            </a:lvl4pPr>
            <a:lvl5pPr indent="-228600" lvl="4" marL="2286000" marR="0" rtl="0" algn="l">
              <a:spcBef>
                <a:spcPts val="0"/>
              </a:spcBef>
              <a:spcAft>
                <a:spcPts val="0"/>
              </a:spcAft>
              <a:buSzPts val="1400"/>
              <a:buNone/>
              <a:defRPr b="0" i="0" sz="180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18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8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8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800" u="none" cap="none" strike="noStrike">
                <a:latin typeface="Calibri"/>
                <a:ea typeface="Calibri"/>
                <a:cs typeface="Calibri"/>
                <a:sym typeface="Calibri"/>
              </a:defRPr>
            </a:lvl9pPr>
          </a:lstStyle>
          <a:p/>
        </p:txBody>
      </p:sp>
      <p:sp>
        <p:nvSpPr>
          <p:cNvPr id="12" name="Google Shape;12;p20"/>
          <p:cNvSpPr txBox="1"/>
          <p:nvPr>
            <p:ph idx="11" type="ftr"/>
          </p:nvPr>
        </p:nvSpPr>
        <p:spPr>
          <a:xfrm>
            <a:off x="6835394" y="10517696"/>
            <a:ext cx="6433312" cy="565467"/>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sz="1800">
                <a:solidFill>
                  <a:srgbClr val="888888"/>
                </a:solidFil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3" name="Google Shape;13;p20"/>
          <p:cNvSpPr txBox="1"/>
          <p:nvPr>
            <p:ph idx="10" type="dt"/>
          </p:nvPr>
        </p:nvSpPr>
        <p:spPr>
          <a:xfrm>
            <a:off x="1005205" y="10517696"/>
            <a:ext cx="4623943" cy="565467"/>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sz="1800">
                <a:solidFill>
                  <a:srgbClr val="888888"/>
                </a:solidFil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4" name="Google Shape;14;p20"/>
          <p:cNvSpPr txBox="1"/>
          <p:nvPr>
            <p:ph idx="12" type="sldNum"/>
          </p:nvPr>
        </p:nvSpPr>
        <p:spPr>
          <a:xfrm>
            <a:off x="14474953" y="10517696"/>
            <a:ext cx="4623943" cy="565467"/>
          </a:xfrm>
          <a:prstGeom prst="rect">
            <a:avLst/>
          </a:prstGeom>
          <a:noFill/>
          <a:ln>
            <a:noFill/>
          </a:ln>
        </p:spPr>
        <p:txBody>
          <a:bodyPr anchorCtr="0" anchor="t" bIns="0" lIns="0" spcFirstLastPara="1" rIns="0" wrap="square" tIns="0">
            <a:spAutoFit/>
          </a:bodyPr>
          <a:lstStyle>
            <a:lvl1pPr indent="0" lvl="0" algn="r">
              <a:spcBef>
                <a:spcPts val="0"/>
              </a:spcBef>
              <a:buNone/>
              <a:defRPr sz="1800">
                <a:solidFill>
                  <a:srgbClr val="888888"/>
                </a:solidFill>
              </a:defRPr>
            </a:lvl1pPr>
            <a:lvl2pPr indent="0" lvl="1" algn="r">
              <a:spcBef>
                <a:spcPts val="0"/>
              </a:spcBef>
              <a:buNone/>
              <a:defRPr sz="1800">
                <a:solidFill>
                  <a:srgbClr val="888888"/>
                </a:solidFill>
              </a:defRPr>
            </a:lvl2pPr>
            <a:lvl3pPr indent="0" lvl="2" algn="r">
              <a:spcBef>
                <a:spcPts val="0"/>
              </a:spcBef>
              <a:buNone/>
              <a:defRPr sz="1800">
                <a:solidFill>
                  <a:srgbClr val="888888"/>
                </a:solidFill>
              </a:defRPr>
            </a:lvl3pPr>
            <a:lvl4pPr indent="0" lvl="3" algn="r">
              <a:spcBef>
                <a:spcPts val="0"/>
              </a:spcBef>
              <a:buNone/>
              <a:defRPr sz="1800">
                <a:solidFill>
                  <a:srgbClr val="888888"/>
                </a:solidFill>
              </a:defRPr>
            </a:lvl4pPr>
            <a:lvl5pPr indent="0" lvl="4" algn="r">
              <a:spcBef>
                <a:spcPts val="0"/>
              </a:spcBef>
              <a:buNone/>
              <a:defRPr sz="1800">
                <a:solidFill>
                  <a:srgbClr val="888888"/>
                </a:solidFill>
              </a:defRPr>
            </a:lvl5pPr>
            <a:lvl6pPr indent="0" lvl="5" algn="r">
              <a:spcBef>
                <a:spcPts val="0"/>
              </a:spcBef>
              <a:buNone/>
              <a:defRPr sz="1800">
                <a:solidFill>
                  <a:srgbClr val="888888"/>
                </a:solidFill>
              </a:defRPr>
            </a:lvl6pPr>
            <a:lvl7pPr indent="0" lvl="6" algn="r">
              <a:spcBef>
                <a:spcPts val="0"/>
              </a:spcBef>
              <a:buNone/>
              <a:defRPr sz="1800">
                <a:solidFill>
                  <a:srgbClr val="888888"/>
                </a:solidFill>
              </a:defRPr>
            </a:lvl7pPr>
            <a:lvl8pPr indent="0" lvl="7" algn="r">
              <a:spcBef>
                <a:spcPts val="0"/>
              </a:spcBef>
              <a:buNone/>
              <a:defRPr sz="1800">
                <a:solidFill>
                  <a:srgbClr val="888888"/>
                </a:solidFill>
              </a:defRPr>
            </a:lvl8pPr>
            <a:lvl9pPr indent="0" lvl="8" algn="r">
              <a:spcBef>
                <a:spcPts val="0"/>
              </a:spcBef>
              <a:buNone/>
              <a:defRPr sz="1800">
                <a:solidFill>
                  <a:srgbClr val="888888"/>
                </a:solidFill>
              </a:defRPr>
            </a:lvl9pPr>
          </a:lstStyle>
          <a:p>
            <a:pPr indent="0" lvl="0" marL="0" rtl="0" algn="r">
              <a:spcBef>
                <a:spcPts val="0"/>
              </a:spcBef>
              <a:spcAft>
                <a:spcPts val="0"/>
              </a:spcAft>
              <a:buNone/>
            </a:pPr>
            <a:fld id="{00000000-1234-1234-1234-123412341234}" type="slidenum">
              <a:rPr lang="es-E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2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 Id="rId3" Type="http://schemas.openxmlformats.org/officeDocument/2006/relationships/image" Target="../media/image2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 Id="rId3" Type="http://schemas.openxmlformats.org/officeDocument/2006/relationships/image" Target="../media/image20.png"/><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 Id="rId3" Type="http://schemas.openxmlformats.org/officeDocument/2006/relationships/image" Target="../media/image3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 Id="rId3" Type="http://schemas.openxmlformats.org/officeDocument/2006/relationships/image" Target="../media/image2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1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29.png"/><Relationship Id="rId4" Type="http://schemas.openxmlformats.org/officeDocument/2006/relationships/image" Target="../media/image12.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2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1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18.png"/><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16.png"/><Relationship Id="rId4" Type="http://schemas.openxmlformats.org/officeDocument/2006/relationships/image" Target="../media/image2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
          <p:cNvSpPr txBox="1"/>
          <p:nvPr>
            <p:ph type="ctrTitle"/>
          </p:nvPr>
        </p:nvSpPr>
        <p:spPr>
          <a:xfrm>
            <a:off x="2889250" y="8169275"/>
            <a:ext cx="8749511" cy="1754326"/>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s-ES"/>
              <a:t>CORRELACIÓN Y SELECCIÓN DE CARACTERÍSTICAS</a:t>
            </a:r>
            <a:br>
              <a:rPr lang="es-ES" sz="3800"/>
            </a:br>
            <a:endParaRPr sz="3800"/>
          </a:p>
        </p:txBody>
      </p:sp>
      <p:sp>
        <p:nvSpPr>
          <p:cNvPr id="75" name="Google Shape;75;p1"/>
          <p:cNvSpPr txBox="1"/>
          <p:nvPr>
            <p:ph idx="1" type="subTitle"/>
          </p:nvPr>
        </p:nvSpPr>
        <p:spPr>
          <a:xfrm>
            <a:off x="2926080" y="9554269"/>
            <a:ext cx="8712681" cy="369332"/>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s-ES">
                <a:latin typeface="Arial"/>
                <a:ea typeface="Arial"/>
                <a:cs typeface="Arial"/>
                <a:sym typeface="Arial"/>
              </a:rPr>
              <a:t>MLY0100 MACHINE LEARNING</a:t>
            </a:r>
            <a:endParaRPr sz="2400">
              <a:latin typeface="Arial"/>
              <a:ea typeface="Arial"/>
              <a:cs typeface="Arial"/>
              <a:sym typeface="Aria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10"/>
          <p:cNvSpPr txBox="1"/>
          <p:nvPr>
            <p:ph type="title"/>
          </p:nvPr>
        </p:nvSpPr>
        <p:spPr>
          <a:xfrm>
            <a:off x="2432050" y="714594"/>
            <a:ext cx="16988263" cy="738664"/>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s-ES"/>
              <a:t>CORRELACIÓN</a:t>
            </a:r>
            <a:endParaRPr/>
          </a:p>
        </p:txBody>
      </p:sp>
      <p:sp>
        <p:nvSpPr>
          <p:cNvPr id="150" name="Google Shape;150;p10"/>
          <p:cNvSpPr txBox="1"/>
          <p:nvPr/>
        </p:nvSpPr>
        <p:spPr>
          <a:xfrm>
            <a:off x="1285925" y="1882950"/>
            <a:ext cx="8537400" cy="7911600"/>
          </a:xfrm>
          <a:prstGeom prst="rect">
            <a:avLst/>
          </a:prstGeom>
          <a:noFill/>
          <a:ln>
            <a:noFill/>
          </a:ln>
        </p:spPr>
        <p:txBody>
          <a:bodyPr anchorCtr="0" anchor="t" bIns="45700" lIns="91425" spcFirstLastPara="1" rIns="91425" wrap="square" tIns="45700">
            <a:spAutoFit/>
          </a:bodyPr>
          <a:lstStyle/>
          <a:p>
            <a:pPr indent="0" lvl="0" marL="0" rtl="0" algn="just">
              <a:spcBef>
                <a:spcPts val="0"/>
              </a:spcBef>
              <a:spcAft>
                <a:spcPts val="0"/>
              </a:spcAft>
              <a:buNone/>
            </a:pPr>
            <a:r>
              <a:rPr b="1" lang="es-ES" sz="2600"/>
              <a:t>VISUALIZACIÓN</a:t>
            </a:r>
            <a:endParaRPr/>
          </a:p>
          <a:p>
            <a:pPr indent="0" lvl="0" marL="0" rtl="0" algn="just">
              <a:spcBef>
                <a:spcPts val="0"/>
              </a:spcBef>
              <a:spcAft>
                <a:spcPts val="0"/>
              </a:spcAft>
              <a:buNone/>
            </a:pPr>
            <a:r>
              <a:t/>
            </a:r>
            <a:endParaRPr sz="2600"/>
          </a:p>
          <a:p>
            <a:pPr indent="0" lvl="0" marL="0" rtl="0" algn="just">
              <a:spcBef>
                <a:spcPts val="0"/>
              </a:spcBef>
              <a:spcAft>
                <a:spcPts val="0"/>
              </a:spcAft>
              <a:buNone/>
            </a:pPr>
            <a:r>
              <a:rPr lang="es-ES" sz="2400"/>
              <a:t>En Python, con la librería SEABORN, podemos generar una matriz de correlación a través de un “mapa de calor”.</a:t>
            </a:r>
            <a:endParaRPr/>
          </a:p>
          <a:p>
            <a:pPr indent="0" lvl="0" marL="0" rtl="0" algn="just">
              <a:spcBef>
                <a:spcPts val="0"/>
              </a:spcBef>
              <a:spcAft>
                <a:spcPts val="0"/>
              </a:spcAft>
              <a:buNone/>
            </a:pPr>
            <a:r>
              <a:t/>
            </a:r>
            <a:endParaRPr sz="2400"/>
          </a:p>
          <a:p>
            <a:pPr indent="0" lvl="0" marL="0" rtl="0" algn="just">
              <a:spcBef>
                <a:spcPts val="0"/>
              </a:spcBef>
              <a:spcAft>
                <a:spcPts val="0"/>
              </a:spcAft>
              <a:buNone/>
            </a:pPr>
            <a:r>
              <a:rPr b="1" lang="es-ES" sz="2400"/>
              <a:t>Cada cuadro de este mapa de calor será una representación del coeficiente de correlación entre las columnas correspondientes en la cuadrícula</a:t>
            </a:r>
            <a:r>
              <a:rPr lang="es-ES" sz="2400"/>
              <a:t>.</a:t>
            </a:r>
            <a:endParaRPr/>
          </a:p>
          <a:p>
            <a:pPr indent="0" lvl="0" marL="0" rtl="0" algn="just">
              <a:spcBef>
                <a:spcPts val="0"/>
              </a:spcBef>
              <a:spcAft>
                <a:spcPts val="0"/>
              </a:spcAft>
              <a:buNone/>
            </a:pPr>
            <a:r>
              <a:t/>
            </a:r>
            <a:endParaRPr sz="2400"/>
          </a:p>
          <a:p>
            <a:pPr indent="0" lvl="0" marL="0" rtl="0" algn="just">
              <a:spcBef>
                <a:spcPts val="0"/>
              </a:spcBef>
              <a:spcAft>
                <a:spcPts val="0"/>
              </a:spcAft>
              <a:buNone/>
            </a:pPr>
            <a:r>
              <a:rPr lang="es-ES" sz="2400"/>
              <a:t>La diagonal del mapa de calor siempre mostrará el valor = 1, ya que </a:t>
            </a:r>
            <a:r>
              <a:rPr b="1" lang="es-ES" sz="2400"/>
              <a:t>proporciona la correlación de la característica consigo misma</a:t>
            </a:r>
            <a:r>
              <a:rPr lang="es-ES" sz="2400"/>
              <a:t>, que debería ser 1 considerando que las columnas son iguales.</a:t>
            </a:r>
            <a:endParaRPr/>
          </a:p>
          <a:p>
            <a:pPr indent="0" lvl="0" marL="0" rtl="0" algn="just">
              <a:spcBef>
                <a:spcPts val="0"/>
              </a:spcBef>
              <a:spcAft>
                <a:spcPts val="0"/>
              </a:spcAft>
              <a:buNone/>
            </a:pPr>
            <a:r>
              <a:t/>
            </a:r>
            <a:endParaRPr sz="2400"/>
          </a:p>
          <a:p>
            <a:pPr indent="0" lvl="0" marL="0" rtl="0" algn="just">
              <a:spcBef>
                <a:spcPts val="0"/>
              </a:spcBef>
              <a:spcAft>
                <a:spcPts val="0"/>
              </a:spcAft>
              <a:buNone/>
            </a:pPr>
            <a:r>
              <a:rPr lang="es-ES" sz="2400"/>
              <a:t>Pero el mapa de calor no solo nos informa sobre la correlación entre la variable independiente y la variable objetivo, sino que </a:t>
            </a:r>
            <a:r>
              <a:rPr b="1" lang="es-ES" sz="2400"/>
              <a:t>también muestra si existe alguna correlación significativa entre las variables independientes</a:t>
            </a:r>
            <a:r>
              <a:rPr lang="es-ES" sz="2400"/>
              <a:t>, esto se denomina multicolinealidad, que también es una parte importante para la selección de características.</a:t>
            </a:r>
            <a:endParaRPr/>
          </a:p>
        </p:txBody>
      </p:sp>
      <p:sp>
        <p:nvSpPr>
          <p:cNvPr id="151" name="Google Shape;151;p10"/>
          <p:cNvSpPr txBox="1"/>
          <p:nvPr/>
        </p:nvSpPr>
        <p:spPr>
          <a:xfrm>
            <a:off x="2660651" y="10531475"/>
            <a:ext cx="9103774" cy="26161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rPr lang="es-ES" sz="1100"/>
              <a:t>FUENTE: https://medium.com/geekculture/how-to-find-the-correlation-between-continuous-variables-and-visualise-it-using-python-7faf5b028ae0</a:t>
            </a:r>
            <a:endParaRPr/>
          </a:p>
        </p:txBody>
      </p:sp>
      <p:pic>
        <p:nvPicPr>
          <p:cNvPr id="152" name="Google Shape;152;p10"/>
          <p:cNvPicPr preferRelativeResize="0"/>
          <p:nvPr/>
        </p:nvPicPr>
        <p:blipFill rotWithShape="1">
          <a:blip r:embed="rId3">
            <a:alphaModFix/>
          </a:blip>
          <a:srcRect b="0" l="0" r="0" t="0"/>
          <a:stretch/>
        </p:blipFill>
        <p:spPr>
          <a:xfrm>
            <a:off x="10509250" y="2682875"/>
            <a:ext cx="8713343" cy="63246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11"/>
          <p:cNvSpPr txBox="1"/>
          <p:nvPr/>
        </p:nvSpPr>
        <p:spPr>
          <a:xfrm>
            <a:off x="8159750" y="6250622"/>
            <a:ext cx="1905000" cy="1477328"/>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b="1" i="0" lang="es-ES" sz="9600">
                <a:solidFill>
                  <a:srgbClr val="257CE1"/>
                </a:solidFill>
                <a:latin typeface="Arial Black"/>
                <a:ea typeface="Arial Black"/>
                <a:cs typeface="Arial Black"/>
                <a:sym typeface="Arial Black"/>
              </a:rPr>
              <a:t>02</a:t>
            </a:r>
            <a:endParaRPr/>
          </a:p>
        </p:txBody>
      </p:sp>
      <p:sp>
        <p:nvSpPr>
          <p:cNvPr id="158" name="Google Shape;158;p11"/>
          <p:cNvSpPr txBox="1"/>
          <p:nvPr/>
        </p:nvSpPr>
        <p:spPr>
          <a:xfrm>
            <a:off x="1517650" y="7712075"/>
            <a:ext cx="8305800" cy="1477328"/>
          </a:xfrm>
          <a:prstGeom prst="rect">
            <a:avLst/>
          </a:prstGeom>
          <a:noFill/>
          <a:ln>
            <a:noFill/>
          </a:ln>
        </p:spPr>
        <p:txBody>
          <a:bodyPr anchorCtr="0" anchor="t" bIns="0" lIns="0" spcFirstLastPara="1" rIns="0" wrap="square" tIns="0">
            <a:spAutoFit/>
          </a:bodyPr>
          <a:lstStyle/>
          <a:p>
            <a:pPr indent="0" lvl="0" marL="0" rtl="0" algn="r">
              <a:spcBef>
                <a:spcPts val="0"/>
              </a:spcBef>
              <a:spcAft>
                <a:spcPts val="0"/>
              </a:spcAft>
              <a:buNone/>
            </a:pPr>
            <a:r>
              <a:rPr b="1" i="0" lang="es-ES" sz="4800">
                <a:solidFill>
                  <a:srgbClr val="257CE1"/>
                </a:solidFill>
                <a:latin typeface="Arial"/>
                <a:ea typeface="Arial"/>
                <a:cs typeface="Arial"/>
                <a:sym typeface="Arial"/>
              </a:rPr>
              <a:t>SELECCIÓN DE CARACTERÍSTICAS</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12"/>
          <p:cNvSpPr txBox="1"/>
          <p:nvPr>
            <p:ph idx="1" type="body"/>
          </p:nvPr>
        </p:nvSpPr>
        <p:spPr>
          <a:xfrm>
            <a:off x="727227" y="755454"/>
            <a:ext cx="16792423" cy="738664"/>
          </a:xfrm>
          <a:prstGeom prst="rect">
            <a:avLst/>
          </a:prstGeom>
          <a:noFill/>
          <a:ln>
            <a:noFill/>
          </a:ln>
        </p:spPr>
        <p:txBody>
          <a:bodyPr anchorCtr="0" anchor="t" bIns="0" lIns="0" spcFirstLastPara="1" rIns="0" wrap="square" tIns="0">
            <a:spAutoFit/>
          </a:bodyPr>
          <a:lstStyle/>
          <a:p>
            <a:pPr indent="0" lvl="0" marL="0" rtl="0" algn="r">
              <a:spcBef>
                <a:spcPts val="0"/>
              </a:spcBef>
              <a:spcAft>
                <a:spcPts val="0"/>
              </a:spcAft>
              <a:buNone/>
            </a:pPr>
            <a:r>
              <a:rPr lang="es-ES"/>
              <a:t>SELECCIÓN DE CARACTERÍSTICAS</a:t>
            </a:r>
            <a:endParaRPr/>
          </a:p>
        </p:txBody>
      </p:sp>
      <p:sp>
        <p:nvSpPr>
          <p:cNvPr id="164" name="Google Shape;164;p12"/>
          <p:cNvSpPr txBox="1"/>
          <p:nvPr/>
        </p:nvSpPr>
        <p:spPr>
          <a:xfrm>
            <a:off x="2508250" y="2284521"/>
            <a:ext cx="7391400" cy="6372300"/>
          </a:xfrm>
          <a:prstGeom prst="rect">
            <a:avLst/>
          </a:prstGeom>
          <a:noFill/>
          <a:ln>
            <a:noFill/>
          </a:ln>
        </p:spPr>
        <p:txBody>
          <a:bodyPr anchorCtr="0" anchor="t" bIns="45700" lIns="91425" spcFirstLastPara="1" rIns="91425" wrap="square" tIns="45700">
            <a:spAutoFit/>
          </a:bodyPr>
          <a:lstStyle/>
          <a:p>
            <a:pPr indent="0" lvl="0" marL="0" rtl="0" algn="just">
              <a:spcBef>
                <a:spcPts val="0"/>
              </a:spcBef>
              <a:spcAft>
                <a:spcPts val="0"/>
              </a:spcAft>
              <a:buNone/>
            </a:pPr>
            <a:r>
              <a:rPr lang="es-ES" sz="2400"/>
              <a:t>La selección de características es el procedimiento </a:t>
            </a:r>
            <a:r>
              <a:rPr b="1" lang="es-ES" sz="2400"/>
              <a:t>de discriminar un subconjunto </a:t>
            </a:r>
            <a:r>
              <a:rPr lang="es-ES" sz="2400"/>
              <a:t>(algunos de todos los disponibles) </a:t>
            </a:r>
            <a:r>
              <a:rPr b="1" lang="es-ES" sz="2400"/>
              <a:t>de las variables de entrada que son más relevantes para la variable objetivo.</a:t>
            </a:r>
            <a:endParaRPr/>
          </a:p>
          <a:p>
            <a:pPr indent="0" lvl="0" marL="0" rtl="0" algn="just">
              <a:spcBef>
                <a:spcPts val="0"/>
              </a:spcBef>
              <a:spcAft>
                <a:spcPts val="0"/>
              </a:spcAft>
              <a:buNone/>
            </a:pPr>
            <a:r>
              <a:t/>
            </a:r>
            <a:endParaRPr sz="2400"/>
          </a:p>
          <a:p>
            <a:pPr indent="0" lvl="0" marL="0" rtl="0" algn="just">
              <a:spcBef>
                <a:spcPts val="0"/>
              </a:spcBef>
              <a:spcAft>
                <a:spcPts val="0"/>
              </a:spcAft>
              <a:buNone/>
            </a:pPr>
            <a:r>
              <a:rPr lang="es-ES" sz="2400"/>
              <a:t>La variable objetivo aquí se refiere a la variable que deseamos predecir o nuestro target.</a:t>
            </a:r>
            <a:endParaRPr/>
          </a:p>
          <a:p>
            <a:pPr indent="0" lvl="0" marL="0" rtl="0" algn="just">
              <a:spcBef>
                <a:spcPts val="0"/>
              </a:spcBef>
              <a:spcAft>
                <a:spcPts val="0"/>
              </a:spcAft>
              <a:buNone/>
            </a:pPr>
            <a:r>
              <a:t/>
            </a:r>
            <a:endParaRPr sz="2400"/>
          </a:p>
          <a:p>
            <a:pPr indent="0" lvl="0" marL="0" rtl="0" algn="just">
              <a:spcBef>
                <a:spcPts val="0"/>
              </a:spcBef>
              <a:spcAft>
                <a:spcPts val="0"/>
              </a:spcAft>
              <a:buNone/>
            </a:pPr>
            <a:r>
              <a:rPr lang="es-ES" sz="2400"/>
              <a:t>Cuando obtenemos cualquier conjunto de datos, no necesariamente todas las columnas (características) tendrán un impacto en la variable de salida. </a:t>
            </a:r>
            <a:endParaRPr/>
          </a:p>
          <a:p>
            <a:pPr indent="0" lvl="0" marL="0" rtl="0" algn="just">
              <a:spcBef>
                <a:spcPts val="0"/>
              </a:spcBef>
              <a:spcAft>
                <a:spcPts val="0"/>
              </a:spcAft>
              <a:buNone/>
            </a:pPr>
            <a:r>
              <a:t/>
            </a:r>
            <a:endParaRPr sz="2400"/>
          </a:p>
          <a:p>
            <a:pPr indent="0" lvl="0" marL="0" rtl="0" algn="just">
              <a:spcBef>
                <a:spcPts val="0"/>
              </a:spcBef>
              <a:spcAft>
                <a:spcPts val="0"/>
              </a:spcAft>
              <a:buNone/>
            </a:pPr>
            <a:r>
              <a:rPr lang="es-ES" sz="2400"/>
              <a:t>Si agregamos estas características irrelevantes en el modelo, simplemente empeorará el modelo. </a:t>
            </a:r>
            <a:endParaRPr/>
          </a:p>
          <a:p>
            <a:pPr indent="0" lvl="0" marL="0" rtl="0" algn="just">
              <a:spcBef>
                <a:spcPts val="0"/>
              </a:spcBef>
              <a:spcAft>
                <a:spcPts val="0"/>
              </a:spcAft>
              <a:buNone/>
            </a:pPr>
            <a:r>
              <a:t/>
            </a:r>
            <a:endParaRPr sz="2400"/>
          </a:p>
          <a:p>
            <a:pPr indent="0" lvl="0" marL="0" rtl="0" algn="just">
              <a:spcBef>
                <a:spcPts val="0"/>
              </a:spcBef>
              <a:spcAft>
                <a:spcPts val="0"/>
              </a:spcAft>
              <a:buNone/>
            </a:pPr>
            <a:r>
              <a:rPr lang="es-ES" sz="2400"/>
              <a:t>Esto da lugar a la necesidad de hacer una </a:t>
            </a:r>
            <a:r>
              <a:rPr b="1" lang="es-ES" sz="2400"/>
              <a:t>selección de características.</a:t>
            </a:r>
            <a:endParaRPr/>
          </a:p>
        </p:txBody>
      </p:sp>
      <p:sp>
        <p:nvSpPr>
          <p:cNvPr id="165" name="Google Shape;165;p12"/>
          <p:cNvSpPr txBox="1"/>
          <p:nvPr/>
        </p:nvSpPr>
        <p:spPr>
          <a:xfrm>
            <a:off x="3270250" y="10423091"/>
            <a:ext cx="7364517" cy="26161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rPr lang="es-ES" sz="1100"/>
              <a:t>FUENTE: https://towardsdatascience.com/how-to-perform-feature-selection-for-regression-problems-c928e527bbfa</a:t>
            </a:r>
            <a:endParaRPr/>
          </a:p>
        </p:txBody>
      </p:sp>
      <p:pic>
        <p:nvPicPr>
          <p:cNvPr id="166" name="Google Shape;166;p12"/>
          <p:cNvPicPr preferRelativeResize="0"/>
          <p:nvPr/>
        </p:nvPicPr>
        <p:blipFill rotWithShape="1">
          <a:blip r:embed="rId3">
            <a:alphaModFix/>
          </a:blip>
          <a:srcRect b="0" l="0" r="0" t="0"/>
          <a:stretch/>
        </p:blipFill>
        <p:spPr>
          <a:xfrm>
            <a:off x="10509250" y="2225675"/>
            <a:ext cx="8590258" cy="308712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13"/>
          <p:cNvSpPr txBox="1"/>
          <p:nvPr>
            <p:ph idx="1" type="body"/>
          </p:nvPr>
        </p:nvSpPr>
        <p:spPr>
          <a:xfrm>
            <a:off x="727227" y="755454"/>
            <a:ext cx="16792423" cy="738664"/>
          </a:xfrm>
          <a:prstGeom prst="rect">
            <a:avLst/>
          </a:prstGeom>
          <a:noFill/>
          <a:ln>
            <a:noFill/>
          </a:ln>
        </p:spPr>
        <p:txBody>
          <a:bodyPr anchorCtr="0" anchor="t" bIns="0" lIns="0" spcFirstLastPara="1" rIns="0" wrap="square" tIns="0">
            <a:spAutoFit/>
          </a:bodyPr>
          <a:lstStyle/>
          <a:p>
            <a:pPr indent="0" lvl="0" marL="0" rtl="0" algn="r">
              <a:spcBef>
                <a:spcPts val="0"/>
              </a:spcBef>
              <a:spcAft>
                <a:spcPts val="0"/>
              </a:spcAft>
              <a:buNone/>
            </a:pPr>
            <a:r>
              <a:rPr lang="es-ES"/>
              <a:t>SELECCIÓN DE CARACTERÍSTICAS</a:t>
            </a:r>
            <a:endParaRPr/>
          </a:p>
        </p:txBody>
      </p:sp>
      <p:sp>
        <p:nvSpPr>
          <p:cNvPr id="172" name="Google Shape;172;p13"/>
          <p:cNvSpPr txBox="1"/>
          <p:nvPr/>
        </p:nvSpPr>
        <p:spPr>
          <a:xfrm>
            <a:off x="2508250" y="2284521"/>
            <a:ext cx="7391399" cy="6740307"/>
          </a:xfrm>
          <a:prstGeom prst="rect">
            <a:avLst/>
          </a:prstGeom>
          <a:noFill/>
          <a:ln>
            <a:noFill/>
          </a:ln>
        </p:spPr>
        <p:txBody>
          <a:bodyPr anchorCtr="0" anchor="t" bIns="45700" lIns="91425" spcFirstLastPara="1" rIns="91425" wrap="square" tIns="45700">
            <a:spAutoFit/>
          </a:bodyPr>
          <a:lstStyle/>
          <a:p>
            <a:pPr indent="-342900" lvl="0" marL="342900" rtl="0" algn="just">
              <a:spcBef>
                <a:spcPts val="0"/>
              </a:spcBef>
              <a:spcAft>
                <a:spcPts val="0"/>
              </a:spcAft>
              <a:buSzPts val="2400"/>
              <a:buFont typeface="Noto Sans Symbols"/>
              <a:buChar char="▪"/>
            </a:pPr>
            <a:r>
              <a:rPr lang="es-ES" sz="2400"/>
              <a:t>Usando la selección de características, podemos eliminar características irrelevantes que no afectarían ni cambiarían la salida de nuestro modelo. </a:t>
            </a:r>
            <a:endParaRPr/>
          </a:p>
          <a:p>
            <a:pPr indent="-190500" lvl="0" marL="342900" rtl="0" algn="just">
              <a:spcBef>
                <a:spcPts val="0"/>
              </a:spcBef>
              <a:spcAft>
                <a:spcPts val="0"/>
              </a:spcAft>
              <a:buSzPts val="2400"/>
              <a:buFont typeface="Noto Sans Symbols"/>
              <a:buNone/>
            </a:pPr>
            <a:r>
              <a:t/>
            </a:r>
            <a:endParaRPr sz="2400"/>
          </a:p>
          <a:p>
            <a:pPr indent="-342900" lvl="0" marL="342900" rtl="0" algn="just">
              <a:spcBef>
                <a:spcPts val="0"/>
              </a:spcBef>
              <a:spcAft>
                <a:spcPts val="0"/>
              </a:spcAft>
              <a:buSzPts val="2400"/>
              <a:buFont typeface="Noto Sans Symbols"/>
              <a:buChar char="▪"/>
            </a:pPr>
            <a:r>
              <a:rPr lang="es-ES" sz="2400"/>
              <a:t>Menos características generalmente significan modelos de entrenamiento más rápidos. </a:t>
            </a:r>
            <a:endParaRPr/>
          </a:p>
          <a:p>
            <a:pPr indent="-190500" lvl="0" marL="342900" rtl="0" algn="just">
              <a:spcBef>
                <a:spcPts val="0"/>
              </a:spcBef>
              <a:spcAft>
                <a:spcPts val="0"/>
              </a:spcAft>
              <a:buSzPts val="2400"/>
              <a:buFont typeface="Noto Sans Symbols"/>
              <a:buNone/>
            </a:pPr>
            <a:r>
              <a:t/>
            </a:r>
            <a:endParaRPr sz="2400"/>
          </a:p>
          <a:p>
            <a:pPr indent="-342900" lvl="0" marL="342900" rtl="0" algn="just">
              <a:spcBef>
                <a:spcPts val="0"/>
              </a:spcBef>
              <a:spcAft>
                <a:spcPts val="0"/>
              </a:spcAft>
              <a:buSzPts val="2400"/>
              <a:buFont typeface="Noto Sans Symbols"/>
              <a:buChar char="▪"/>
            </a:pPr>
            <a:r>
              <a:rPr lang="es-ES" sz="2400"/>
              <a:t>Usando la selección de características podemos reducir el tiempo de integración de una aplicación. Nuestro modelo se vuelve más simple y más fácil de entender. </a:t>
            </a:r>
            <a:endParaRPr/>
          </a:p>
          <a:p>
            <a:pPr indent="-190500" lvl="0" marL="342900" rtl="0" algn="just">
              <a:spcBef>
                <a:spcPts val="0"/>
              </a:spcBef>
              <a:spcAft>
                <a:spcPts val="0"/>
              </a:spcAft>
              <a:buSzPts val="2400"/>
              <a:buFont typeface="Noto Sans Symbols"/>
              <a:buNone/>
            </a:pPr>
            <a:r>
              <a:t/>
            </a:r>
            <a:endParaRPr sz="2400"/>
          </a:p>
          <a:p>
            <a:pPr indent="-342900" lvl="0" marL="342900" rtl="0" algn="just">
              <a:spcBef>
                <a:spcPts val="0"/>
              </a:spcBef>
              <a:spcAft>
                <a:spcPts val="0"/>
              </a:spcAft>
              <a:buSzPts val="2400"/>
              <a:buFont typeface="Noto Sans Symbols"/>
              <a:buChar char="▪"/>
            </a:pPr>
            <a:r>
              <a:rPr lang="es-ES" sz="2400"/>
              <a:t>Una vez que la aplicación se ha terminado y se usa periódicamente, un modelo con menos características es mucho más fácil de depurar en caso de comportamiento anormal que un modelo con muchas características.</a:t>
            </a:r>
            <a:endParaRPr b="1" sz="2400"/>
          </a:p>
        </p:txBody>
      </p:sp>
      <p:sp>
        <p:nvSpPr>
          <p:cNvPr id="173" name="Google Shape;173;p13"/>
          <p:cNvSpPr txBox="1"/>
          <p:nvPr/>
        </p:nvSpPr>
        <p:spPr>
          <a:xfrm>
            <a:off x="3270250" y="10423091"/>
            <a:ext cx="7364517" cy="26161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rPr lang="es-ES" sz="1100"/>
              <a:t>FUENTE: https://howtolearnmachinelearning.com/articles/an-introduction-to-feature-selection-in-machine-learning/</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14"/>
          <p:cNvSpPr txBox="1"/>
          <p:nvPr>
            <p:ph idx="1" type="body"/>
          </p:nvPr>
        </p:nvSpPr>
        <p:spPr>
          <a:xfrm>
            <a:off x="727227" y="755454"/>
            <a:ext cx="16792423" cy="738664"/>
          </a:xfrm>
          <a:prstGeom prst="rect">
            <a:avLst/>
          </a:prstGeom>
          <a:noFill/>
          <a:ln>
            <a:noFill/>
          </a:ln>
        </p:spPr>
        <p:txBody>
          <a:bodyPr anchorCtr="0" anchor="t" bIns="0" lIns="0" spcFirstLastPara="1" rIns="0" wrap="square" tIns="0">
            <a:spAutoFit/>
          </a:bodyPr>
          <a:lstStyle/>
          <a:p>
            <a:pPr indent="0" lvl="0" marL="0" rtl="0" algn="r">
              <a:spcBef>
                <a:spcPts val="0"/>
              </a:spcBef>
              <a:spcAft>
                <a:spcPts val="0"/>
              </a:spcAft>
              <a:buNone/>
            </a:pPr>
            <a:r>
              <a:rPr lang="es-ES"/>
              <a:t>SELECCIÓN DE CARACTERÍSTICAS</a:t>
            </a:r>
            <a:endParaRPr/>
          </a:p>
        </p:txBody>
      </p:sp>
      <p:sp>
        <p:nvSpPr>
          <p:cNvPr id="179" name="Google Shape;179;p14"/>
          <p:cNvSpPr txBox="1"/>
          <p:nvPr/>
        </p:nvSpPr>
        <p:spPr>
          <a:xfrm>
            <a:off x="2508250" y="2284521"/>
            <a:ext cx="7391400" cy="74808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rPr b="1" lang="es-ES" sz="2400"/>
              <a:t>MÉTODOS</a:t>
            </a:r>
            <a:r>
              <a:rPr b="1" lang="es-ES" sz="2400"/>
              <a:t> DE FILTRO</a:t>
            </a:r>
            <a:endParaRPr/>
          </a:p>
          <a:p>
            <a:pPr indent="0" lvl="0" marL="0" rtl="0" algn="l">
              <a:spcBef>
                <a:spcPts val="0"/>
              </a:spcBef>
              <a:spcAft>
                <a:spcPts val="0"/>
              </a:spcAft>
              <a:buNone/>
            </a:pPr>
            <a:r>
              <a:t/>
            </a:r>
            <a:endParaRPr sz="2400"/>
          </a:p>
          <a:p>
            <a:pPr indent="0" lvl="0" marL="0" rtl="0" algn="just">
              <a:spcBef>
                <a:spcPts val="0"/>
              </a:spcBef>
              <a:spcAft>
                <a:spcPts val="0"/>
              </a:spcAft>
              <a:buNone/>
            </a:pPr>
            <a:r>
              <a:rPr lang="es-ES" sz="2400"/>
              <a:t>La siguiente imagen describe mejor los métodos de selección de características basados en filtros:</a:t>
            </a:r>
            <a:endParaRPr/>
          </a:p>
          <a:p>
            <a:pPr indent="0" lvl="0" marL="0" rtl="0" algn="just">
              <a:spcBef>
                <a:spcPts val="0"/>
              </a:spcBef>
              <a:spcAft>
                <a:spcPts val="0"/>
              </a:spcAft>
              <a:buNone/>
            </a:pPr>
            <a:r>
              <a:t/>
            </a:r>
            <a:endParaRPr sz="2400"/>
          </a:p>
          <a:p>
            <a:pPr indent="0" lvl="0" marL="0" rtl="0" algn="just">
              <a:spcBef>
                <a:spcPts val="0"/>
              </a:spcBef>
              <a:spcAft>
                <a:spcPts val="0"/>
              </a:spcAft>
              <a:buNone/>
            </a:pPr>
            <a:r>
              <a:t/>
            </a:r>
            <a:endParaRPr sz="2400"/>
          </a:p>
          <a:p>
            <a:pPr indent="0" lvl="0" marL="0" rtl="0" algn="just">
              <a:spcBef>
                <a:spcPts val="0"/>
              </a:spcBef>
              <a:spcAft>
                <a:spcPts val="0"/>
              </a:spcAft>
              <a:buNone/>
            </a:pPr>
            <a:r>
              <a:t/>
            </a:r>
            <a:endParaRPr sz="2400"/>
          </a:p>
          <a:p>
            <a:pPr indent="0" lvl="0" marL="0" rtl="0" algn="just">
              <a:spcBef>
                <a:spcPts val="0"/>
              </a:spcBef>
              <a:spcAft>
                <a:spcPts val="0"/>
              </a:spcAft>
              <a:buNone/>
            </a:pPr>
            <a:r>
              <a:t/>
            </a:r>
            <a:endParaRPr sz="2400"/>
          </a:p>
          <a:p>
            <a:pPr indent="0" lvl="0" marL="0" rtl="0" algn="just">
              <a:spcBef>
                <a:spcPts val="0"/>
              </a:spcBef>
              <a:spcAft>
                <a:spcPts val="0"/>
              </a:spcAft>
              <a:buNone/>
            </a:pPr>
            <a:r>
              <a:t/>
            </a:r>
            <a:endParaRPr sz="2400"/>
          </a:p>
          <a:p>
            <a:pPr indent="0" lvl="0" marL="0" rtl="0" algn="just">
              <a:spcBef>
                <a:spcPts val="0"/>
              </a:spcBef>
              <a:spcAft>
                <a:spcPts val="0"/>
              </a:spcAft>
              <a:buNone/>
            </a:pPr>
            <a:r>
              <a:t/>
            </a:r>
            <a:endParaRPr sz="2400"/>
          </a:p>
          <a:p>
            <a:pPr indent="0" lvl="0" marL="0" rtl="0" algn="just">
              <a:spcBef>
                <a:spcPts val="0"/>
              </a:spcBef>
              <a:spcAft>
                <a:spcPts val="0"/>
              </a:spcAft>
              <a:buNone/>
            </a:pPr>
            <a:r>
              <a:rPr lang="es-ES" sz="2400"/>
              <a:t>Aquí, las características se clasifican según los puntajes estadísticos que tienden a determinar la correlación de las características con la variable de resultado.  </a:t>
            </a:r>
            <a:endParaRPr/>
          </a:p>
          <a:p>
            <a:pPr indent="0" lvl="0" marL="0" rtl="0" algn="just">
              <a:spcBef>
                <a:spcPts val="0"/>
              </a:spcBef>
              <a:spcAft>
                <a:spcPts val="0"/>
              </a:spcAft>
              <a:buNone/>
            </a:pPr>
            <a:r>
              <a:t/>
            </a:r>
            <a:endParaRPr sz="2400"/>
          </a:p>
          <a:p>
            <a:pPr indent="0" lvl="0" marL="0" rtl="0" algn="just">
              <a:spcBef>
                <a:spcPts val="0"/>
              </a:spcBef>
              <a:spcAft>
                <a:spcPts val="0"/>
              </a:spcAft>
              <a:buNone/>
            </a:pPr>
            <a:r>
              <a:rPr lang="es-ES" sz="2400"/>
              <a:t>La tabla indica que coeficientes de correlación usar para diferentes tipos de datos, en este caso, continuo y categórico. </a:t>
            </a:r>
            <a:endParaRPr/>
          </a:p>
          <a:p>
            <a:pPr indent="0" lvl="0" marL="0" rtl="0" algn="l">
              <a:spcBef>
                <a:spcPts val="0"/>
              </a:spcBef>
              <a:spcAft>
                <a:spcPts val="0"/>
              </a:spcAft>
              <a:buNone/>
            </a:pPr>
            <a:r>
              <a:t/>
            </a:r>
            <a:endParaRPr sz="2400"/>
          </a:p>
          <a:p>
            <a:pPr indent="0" lvl="0" marL="0" rtl="0" algn="just">
              <a:spcBef>
                <a:spcPts val="0"/>
              </a:spcBef>
              <a:spcAft>
                <a:spcPts val="0"/>
              </a:spcAft>
              <a:buNone/>
            </a:pPr>
            <a:r>
              <a:t/>
            </a:r>
            <a:endParaRPr b="1" sz="2400"/>
          </a:p>
        </p:txBody>
      </p:sp>
      <p:sp>
        <p:nvSpPr>
          <p:cNvPr id="180" name="Google Shape;180;p14"/>
          <p:cNvSpPr txBox="1"/>
          <p:nvPr/>
        </p:nvSpPr>
        <p:spPr>
          <a:xfrm>
            <a:off x="3270250" y="10423091"/>
            <a:ext cx="5958682" cy="26161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rPr lang="es-ES" sz="1100"/>
              <a:t>FUENTE: https://aprendeia.com/metodos-de-seleccion-de-caracteristicas-machine-learning//</a:t>
            </a:r>
            <a:endParaRPr/>
          </a:p>
        </p:txBody>
      </p:sp>
      <p:pic>
        <p:nvPicPr>
          <p:cNvPr id="181" name="Google Shape;181;p14"/>
          <p:cNvPicPr preferRelativeResize="0"/>
          <p:nvPr/>
        </p:nvPicPr>
        <p:blipFill rotWithShape="1">
          <a:blip r:embed="rId3">
            <a:alphaModFix/>
          </a:blip>
          <a:srcRect b="0" l="0" r="0" t="0"/>
          <a:stretch/>
        </p:blipFill>
        <p:spPr>
          <a:xfrm>
            <a:off x="2508250" y="4206875"/>
            <a:ext cx="6972300" cy="1028700"/>
          </a:xfrm>
          <a:prstGeom prst="rect">
            <a:avLst/>
          </a:prstGeom>
          <a:noFill/>
          <a:ln>
            <a:noFill/>
          </a:ln>
        </p:spPr>
      </p:pic>
      <p:pic>
        <p:nvPicPr>
          <p:cNvPr id="182" name="Google Shape;182;p14"/>
          <p:cNvPicPr preferRelativeResize="0"/>
          <p:nvPr/>
        </p:nvPicPr>
        <p:blipFill rotWithShape="1">
          <a:blip r:embed="rId4">
            <a:alphaModFix/>
          </a:blip>
          <a:srcRect b="0" l="0" r="0" t="0"/>
          <a:stretch/>
        </p:blipFill>
        <p:spPr>
          <a:xfrm>
            <a:off x="10237432" y="4740275"/>
            <a:ext cx="9196552" cy="23812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15"/>
          <p:cNvSpPr txBox="1"/>
          <p:nvPr>
            <p:ph idx="1" type="body"/>
          </p:nvPr>
        </p:nvSpPr>
        <p:spPr>
          <a:xfrm>
            <a:off x="727227" y="755454"/>
            <a:ext cx="16792423" cy="738664"/>
          </a:xfrm>
          <a:prstGeom prst="rect">
            <a:avLst/>
          </a:prstGeom>
          <a:noFill/>
          <a:ln>
            <a:noFill/>
          </a:ln>
        </p:spPr>
        <p:txBody>
          <a:bodyPr anchorCtr="0" anchor="t" bIns="0" lIns="0" spcFirstLastPara="1" rIns="0" wrap="square" tIns="0">
            <a:spAutoFit/>
          </a:bodyPr>
          <a:lstStyle/>
          <a:p>
            <a:pPr indent="0" lvl="0" marL="0" rtl="0" algn="r">
              <a:spcBef>
                <a:spcPts val="0"/>
              </a:spcBef>
              <a:spcAft>
                <a:spcPts val="0"/>
              </a:spcAft>
              <a:buNone/>
            </a:pPr>
            <a:r>
              <a:rPr lang="es-ES"/>
              <a:t>SELECCIÓN DE CARACTERÍSTICAS</a:t>
            </a:r>
            <a:endParaRPr/>
          </a:p>
        </p:txBody>
      </p:sp>
      <p:sp>
        <p:nvSpPr>
          <p:cNvPr id="188" name="Google Shape;188;p15"/>
          <p:cNvSpPr txBox="1"/>
          <p:nvPr/>
        </p:nvSpPr>
        <p:spPr>
          <a:xfrm>
            <a:off x="2508250" y="2284521"/>
            <a:ext cx="7391400" cy="82194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rPr b="1" lang="es-ES" sz="2400"/>
              <a:t>MÉTODOS</a:t>
            </a:r>
            <a:r>
              <a:rPr b="1" lang="es-ES" sz="2400"/>
              <a:t> DE WRAPPED</a:t>
            </a:r>
            <a:endParaRPr/>
          </a:p>
          <a:p>
            <a:pPr indent="0" lvl="0" marL="0" rtl="0" algn="l">
              <a:spcBef>
                <a:spcPts val="0"/>
              </a:spcBef>
              <a:spcAft>
                <a:spcPts val="0"/>
              </a:spcAft>
              <a:buNone/>
            </a:pPr>
            <a:r>
              <a:t/>
            </a:r>
            <a:endParaRPr sz="2400"/>
          </a:p>
          <a:p>
            <a:pPr indent="0" lvl="0" marL="0" rtl="0" algn="just">
              <a:spcBef>
                <a:spcPts val="0"/>
              </a:spcBef>
              <a:spcAft>
                <a:spcPts val="0"/>
              </a:spcAft>
              <a:buNone/>
            </a:pPr>
            <a:r>
              <a:rPr lang="es-ES" sz="2400"/>
              <a:t>La siguiente imagen describe este método:</a:t>
            </a:r>
            <a:endParaRPr/>
          </a:p>
          <a:p>
            <a:pPr indent="0" lvl="0" marL="0" rtl="0" algn="just">
              <a:spcBef>
                <a:spcPts val="0"/>
              </a:spcBef>
              <a:spcAft>
                <a:spcPts val="0"/>
              </a:spcAft>
              <a:buNone/>
            </a:pPr>
            <a:r>
              <a:t/>
            </a:r>
            <a:endParaRPr sz="2400"/>
          </a:p>
          <a:p>
            <a:pPr indent="0" lvl="0" marL="0" rtl="0" algn="just">
              <a:spcBef>
                <a:spcPts val="0"/>
              </a:spcBef>
              <a:spcAft>
                <a:spcPts val="0"/>
              </a:spcAft>
              <a:buNone/>
            </a:pPr>
            <a:r>
              <a:t/>
            </a:r>
            <a:endParaRPr sz="2400"/>
          </a:p>
          <a:p>
            <a:pPr indent="0" lvl="0" marL="0" rtl="0" algn="just">
              <a:spcBef>
                <a:spcPts val="0"/>
              </a:spcBef>
              <a:spcAft>
                <a:spcPts val="0"/>
              </a:spcAft>
              <a:buNone/>
            </a:pPr>
            <a:r>
              <a:t/>
            </a:r>
            <a:endParaRPr sz="2400"/>
          </a:p>
          <a:p>
            <a:pPr indent="0" lvl="0" marL="0" rtl="0" algn="just">
              <a:spcBef>
                <a:spcPts val="0"/>
              </a:spcBef>
              <a:spcAft>
                <a:spcPts val="0"/>
              </a:spcAft>
              <a:buNone/>
            </a:pPr>
            <a:r>
              <a:t/>
            </a:r>
            <a:endParaRPr sz="2400"/>
          </a:p>
          <a:p>
            <a:pPr indent="0" lvl="0" marL="0" rtl="0" algn="just">
              <a:spcBef>
                <a:spcPts val="0"/>
              </a:spcBef>
              <a:spcAft>
                <a:spcPts val="0"/>
              </a:spcAft>
              <a:buNone/>
            </a:pPr>
            <a:r>
              <a:t/>
            </a:r>
            <a:endParaRPr sz="2400"/>
          </a:p>
          <a:p>
            <a:pPr indent="0" lvl="0" marL="0" rtl="0" algn="just">
              <a:spcBef>
                <a:spcPts val="0"/>
              </a:spcBef>
              <a:spcAft>
                <a:spcPts val="0"/>
              </a:spcAft>
              <a:buNone/>
            </a:pPr>
            <a:r>
              <a:t/>
            </a:r>
            <a:endParaRPr sz="2400"/>
          </a:p>
          <a:p>
            <a:pPr indent="0" lvl="0" marL="0" rtl="0" algn="just">
              <a:spcBef>
                <a:spcPts val="0"/>
              </a:spcBef>
              <a:spcAft>
                <a:spcPts val="0"/>
              </a:spcAft>
              <a:buNone/>
            </a:pPr>
            <a:r>
              <a:t/>
            </a:r>
            <a:endParaRPr sz="2400"/>
          </a:p>
          <a:p>
            <a:pPr indent="0" lvl="0" marL="0" rtl="0" algn="just">
              <a:spcBef>
                <a:spcPts val="0"/>
              </a:spcBef>
              <a:spcAft>
                <a:spcPts val="0"/>
              </a:spcAft>
              <a:buNone/>
            </a:pPr>
            <a:r>
              <a:rPr lang="es-ES" sz="2400"/>
              <a:t>Un método wrapped necesita un algoritmo de aprendizaje automático y utiliza su rendimiento como criterio de evaluación. </a:t>
            </a:r>
            <a:endParaRPr/>
          </a:p>
          <a:p>
            <a:pPr indent="0" lvl="0" marL="0" rtl="0" algn="just">
              <a:spcBef>
                <a:spcPts val="0"/>
              </a:spcBef>
              <a:spcAft>
                <a:spcPts val="0"/>
              </a:spcAft>
              <a:buNone/>
            </a:pPr>
            <a:r>
              <a:t/>
            </a:r>
            <a:endParaRPr sz="2400"/>
          </a:p>
          <a:p>
            <a:pPr indent="0" lvl="0" marL="0" rtl="0" algn="just">
              <a:spcBef>
                <a:spcPts val="0"/>
              </a:spcBef>
              <a:spcAft>
                <a:spcPts val="0"/>
              </a:spcAft>
              <a:buNone/>
            </a:pPr>
            <a:r>
              <a:rPr lang="es-ES" sz="2400"/>
              <a:t>Esto significa que alimenta con las características  el algoritmo de aprendizaje automático seleccionado y, en función del rendimiento del modelo, agrega o elimina las características. </a:t>
            </a:r>
            <a:endParaRPr/>
          </a:p>
          <a:p>
            <a:pPr indent="0" lvl="0" marL="0" rtl="0" algn="just">
              <a:spcBef>
                <a:spcPts val="0"/>
              </a:spcBef>
              <a:spcAft>
                <a:spcPts val="0"/>
              </a:spcAft>
              <a:buNone/>
            </a:pPr>
            <a:r>
              <a:t/>
            </a:r>
            <a:endParaRPr sz="2400"/>
          </a:p>
          <a:p>
            <a:pPr indent="0" lvl="0" marL="0" rtl="0" algn="just">
              <a:spcBef>
                <a:spcPts val="0"/>
              </a:spcBef>
              <a:spcAft>
                <a:spcPts val="0"/>
              </a:spcAft>
              <a:buNone/>
            </a:pPr>
            <a:r>
              <a:rPr lang="es-ES" sz="2400"/>
              <a:t>Este es un proceso iterativo y computacionalmente costoso, pero es más preciso que el método de filtro.</a:t>
            </a:r>
            <a:endParaRPr/>
          </a:p>
          <a:p>
            <a:pPr indent="0" lvl="0" marL="0" rtl="0" algn="just">
              <a:spcBef>
                <a:spcPts val="0"/>
              </a:spcBef>
              <a:spcAft>
                <a:spcPts val="0"/>
              </a:spcAft>
              <a:buNone/>
            </a:pPr>
            <a:r>
              <a:t/>
            </a:r>
            <a:endParaRPr b="1" sz="2400"/>
          </a:p>
        </p:txBody>
      </p:sp>
      <p:sp>
        <p:nvSpPr>
          <p:cNvPr id="189" name="Google Shape;189;p15"/>
          <p:cNvSpPr txBox="1"/>
          <p:nvPr/>
        </p:nvSpPr>
        <p:spPr>
          <a:xfrm>
            <a:off x="3270250" y="10423091"/>
            <a:ext cx="5958682" cy="26161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rPr lang="es-ES" sz="1100"/>
              <a:t>FUENTE: https://aprendeia.com/metodos-de-seleccion-de-caracteristicas-machine-learning//</a:t>
            </a:r>
            <a:endParaRPr/>
          </a:p>
        </p:txBody>
      </p:sp>
      <p:pic>
        <p:nvPicPr>
          <p:cNvPr id="190" name="Google Shape;190;p15"/>
          <p:cNvPicPr preferRelativeResize="0"/>
          <p:nvPr/>
        </p:nvPicPr>
        <p:blipFill rotWithShape="1">
          <a:blip r:embed="rId3">
            <a:alphaModFix/>
          </a:blip>
          <a:srcRect b="0" l="0" r="0" t="0"/>
          <a:stretch/>
        </p:blipFill>
        <p:spPr>
          <a:xfrm>
            <a:off x="2684461" y="3597275"/>
            <a:ext cx="7038975" cy="18288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16"/>
          <p:cNvSpPr txBox="1"/>
          <p:nvPr>
            <p:ph idx="1" type="body"/>
          </p:nvPr>
        </p:nvSpPr>
        <p:spPr>
          <a:xfrm>
            <a:off x="727227" y="755454"/>
            <a:ext cx="16792423" cy="738664"/>
          </a:xfrm>
          <a:prstGeom prst="rect">
            <a:avLst/>
          </a:prstGeom>
          <a:noFill/>
          <a:ln>
            <a:noFill/>
          </a:ln>
        </p:spPr>
        <p:txBody>
          <a:bodyPr anchorCtr="0" anchor="t" bIns="0" lIns="0" spcFirstLastPara="1" rIns="0" wrap="square" tIns="0">
            <a:spAutoFit/>
          </a:bodyPr>
          <a:lstStyle/>
          <a:p>
            <a:pPr indent="0" lvl="0" marL="0" rtl="0" algn="r">
              <a:spcBef>
                <a:spcPts val="0"/>
              </a:spcBef>
              <a:spcAft>
                <a:spcPts val="0"/>
              </a:spcAft>
              <a:buNone/>
            </a:pPr>
            <a:r>
              <a:rPr lang="es-ES"/>
              <a:t>SELECCIÓN DE CARACTERÍSTICAS</a:t>
            </a:r>
            <a:endParaRPr/>
          </a:p>
        </p:txBody>
      </p:sp>
      <p:sp>
        <p:nvSpPr>
          <p:cNvPr id="196" name="Google Shape;196;p16"/>
          <p:cNvSpPr txBox="1"/>
          <p:nvPr/>
        </p:nvSpPr>
        <p:spPr>
          <a:xfrm>
            <a:off x="2508250" y="2284525"/>
            <a:ext cx="15011400" cy="60030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rPr b="1" lang="es-ES" sz="2400"/>
              <a:t>MÉTODOS</a:t>
            </a:r>
            <a:r>
              <a:rPr b="1" lang="es-ES" sz="2400"/>
              <a:t> DE WRAPPED, variaciones</a:t>
            </a:r>
            <a:endParaRPr/>
          </a:p>
          <a:p>
            <a:pPr indent="0" lvl="0" marL="0" rtl="0" algn="just">
              <a:spcBef>
                <a:spcPts val="0"/>
              </a:spcBef>
              <a:spcAft>
                <a:spcPts val="0"/>
              </a:spcAft>
              <a:buNone/>
            </a:pPr>
            <a:r>
              <a:t/>
            </a:r>
            <a:endParaRPr sz="2400"/>
          </a:p>
          <a:p>
            <a:pPr indent="0" lvl="0" marL="0" rtl="0" algn="just">
              <a:spcBef>
                <a:spcPts val="0"/>
              </a:spcBef>
              <a:spcAft>
                <a:spcPts val="0"/>
              </a:spcAft>
              <a:buNone/>
            </a:pPr>
            <a:r>
              <a:rPr b="1" lang="es-ES" sz="2400"/>
              <a:t>Selección hacia delante (Forward Selection): </a:t>
            </a:r>
            <a:r>
              <a:rPr lang="es-ES" sz="2400"/>
              <a:t>es un método iterativo en el que comenzamos </a:t>
            </a:r>
            <a:r>
              <a:rPr lang="es-ES" sz="2400" u="sng"/>
              <a:t>sin tener ninguna característica en el modelo</a:t>
            </a:r>
            <a:r>
              <a:rPr lang="es-ES" sz="2400"/>
              <a:t>. En cada iteración, seguimos agregando la característica que mejor mejora nuestro modelo hasta que la adición de una nueva variable no mejore el rendimiento del modelo.</a:t>
            </a:r>
            <a:endParaRPr/>
          </a:p>
          <a:p>
            <a:pPr indent="0" lvl="0" marL="0" rtl="0" algn="just">
              <a:spcBef>
                <a:spcPts val="0"/>
              </a:spcBef>
              <a:spcAft>
                <a:spcPts val="0"/>
              </a:spcAft>
              <a:buNone/>
            </a:pPr>
            <a:r>
              <a:t/>
            </a:r>
            <a:endParaRPr sz="2400"/>
          </a:p>
          <a:p>
            <a:pPr indent="0" lvl="0" marL="0" rtl="0" algn="just">
              <a:spcBef>
                <a:spcPts val="0"/>
              </a:spcBef>
              <a:spcAft>
                <a:spcPts val="0"/>
              </a:spcAft>
              <a:buNone/>
            </a:pPr>
            <a:r>
              <a:rPr b="1" lang="es-ES" sz="2400"/>
              <a:t>Eliminación hacia atrás (Backward Selection): </a:t>
            </a:r>
            <a:r>
              <a:rPr lang="es-ES" sz="2400"/>
              <a:t>comenzamos con todas las características y eliminamos la característica menos significativa en cada iteración, lo que mejora el rendimiento del modelo. Repetimos esto hasta que no se observe ninguna mejora en la eliminación de características. </a:t>
            </a:r>
            <a:endParaRPr/>
          </a:p>
          <a:p>
            <a:pPr indent="0" lvl="0" marL="0" rtl="0" algn="just">
              <a:spcBef>
                <a:spcPts val="0"/>
              </a:spcBef>
              <a:spcAft>
                <a:spcPts val="0"/>
              </a:spcAft>
              <a:buNone/>
            </a:pPr>
            <a:r>
              <a:t/>
            </a:r>
            <a:endParaRPr sz="2400"/>
          </a:p>
          <a:p>
            <a:pPr indent="0" lvl="0" marL="0" rtl="0" algn="just">
              <a:spcBef>
                <a:spcPts val="0"/>
              </a:spcBef>
              <a:spcAft>
                <a:spcPts val="0"/>
              </a:spcAft>
              <a:buNone/>
            </a:pPr>
            <a:r>
              <a:rPr b="1" lang="es-ES" sz="2400"/>
              <a:t>Eliminación de características recursivas (Recursive Feature Elimination</a:t>
            </a:r>
            <a:r>
              <a:rPr lang="es-ES" sz="2400"/>
              <a:t>): es un algoritmo de optimización que busca encontrar el subconjunto de funciones con mejor rendimiento. Crea repetidamente modelos y deja de lado la mejor o la peor característica de rendimiento en cada iteración. Construye el siguiente modelo con las características de la izquierda hasta que se agotan todas las características, luego clasifica las características según el orden de su eliminación.</a:t>
            </a:r>
            <a:endParaRPr/>
          </a:p>
          <a:p>
            <a:pPr indent="0" lvl="0" marL="0" rtl="0" algn="just">
              <a:spcBef>
                <a:spcPts val="0"/>
              </a:spcBef>
              <a:spcAft>
                <a:spcPts val="0"/>
              </a:spcAft>
              <a:buNone/>
            </a:pPr>
            <a:r>
              <a:t/>
            </a:r>
            <a:endParaRPr b="1" sz="2400"/>
          </a:p>
        </p:txBody>
      </p:sp>
      <p:sp>
        <p:nvSpPr>
          <p:cNvPr id="197" name="Google Shape;197;p16"/>
          <p:cNvSpPr txBox="1"/>
          <p:nvPr/>
        </p:nvSpPr>
        <p:spPr>
          <a:xfrm>
            <a:off x="3270250" y="10423091"/>
            <a:ext cx="5958682" cy="26161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rPr lang="es-ES" sz="1100"/>
              <a:t>FUENTE: https://aprendeia.com/metodos-de-seleccion-de-caracteristicas-machine-learning//</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17"/>
          <p:cNvSpPr txBox="1"/>
          <p:nvPr>
            <p:ph idx="1" type="body"/>
          </p:nvPr>
        </p:nvSpPr>
        <p:spPr>
          <a:xfrm>
            <a:off x="727227" y="755454"/>
            <a:ext cx="16792423" cy="738664"/>
          </a:xfrm>
          <a:prstGeom prst="rect">
            <a:avLst/>
          </a:prstGeom>
          <a:noFill/>
          <a:ln>
            <a:noFill/>
          </a:ln>
        </p:spPr>
        <p:txBody>
          <a:bodyPr anchorCtr="0" anchor="t" bIns="0" lIns="0" spcFirstLastPara="1" rIns="0" wrap="square" tIns="0">
            <a:spAutoFit/>
          </a:bodyPr>
          <a:lstStyle/>
          <a:p>
            <a:pPr indent="0" lvl="0" marL="0" rtl="0" algn="r">
              <a:spcBef>
                <a:spcPts val="0"/>
              </a:spcBef>
              <a:spcAft>
                <a:spcPts val="0"/>
              </a:spcAft>
              <a:buNone/>
            </a:pPr>
            <a:r>
              <a:rPr lang="es-ES"/>
              <a:t>SELECCIÓN DE CARACTERÍSTICAS</a:t>
            </a:r>
            <a:endParaRPr/>
          </a:p>
        </p:txBody>
      </p:sp>
      <p:sp>
        <p:nvSpPr>
          <p:cNvPr id="203" name="Google Shape;203;p17"/>
          <p:cNvSpPr txBox="1"/>
          <p:nvPr/>
        </p:nvSpPr>
        <p:spPr>
          <a:xfrm>
            <a:off x="2508250" y="2284521"/>
            <a:ext cx="7391400" cy="52641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rPr b="1" lang="es-ES" sz="2400"/>
              <a:t>MÉTODOS INTEGRADOS</a:t>
            </a:r>
            <a:endParaRPr/>
          </a:p>
          <a:p>
            <a:pPr indent="0" lvl="0" marL="0" rtl="0" algn="l">
              <a:spcBef>
                <a:spcPts val="0"/>
              </a:spcBef>
              <a:spcAft>
                <a:spcPts val="0"/>
              </a:spcAft>
              <a:buNone/>
            </a:pPr>
            <a:r>
              <a:t/>
            </a:r>
            <a:endParaRPr sz="2400"/>
          </a:p>
          <a:p>
            <a:pPr indent="0" lvl="0" marL="0" rtl="0" algn="just">
              <a:spcBef>
                <a:spcPts val="0"/>
              </a:spcBef>
              <a:spcAft>
                <a:spcPts val="0"/>
              </a:spcAft>
              <a:buNone/>
            </a:pPr>
            <a:r>
              <a:rPr lang="es-ES" sz="2400"/>
              <a:t>Combina las cualidades de los métodos de filtro y envoltura. </a:t>
            </a:r>
            <a:endParaRPr/>
          </a:p>
          <a:p>
            <a:pPr indent="0" lvl="0" marL="0" rtl="0" algn="just">
              <a:spcBef>
                <a:spcPts val="0"/>
              </a:spcBef>
              <a:spcAft>
                <a:spcPts val="0"/>
              </a:spcAft>
              <a:buNone/>
            </a:pPr>
            <a:r>
              <a:t/>
            </a:r>
            <a:endParaRPr sz="2400"/>
          </a:p>
          <a:p>
            <a:pPr indent="0" lvl="0" marL="0" rtl="0" algn="just">
              <a:spcBef>
                <a:spcPts val="0"/>
              </a:spcBef>
              <a:spcAft>
                <a:spcPts val="0"/>
              </a:spcAft>
              <a:buNone/>
            </a:pPr>
            <a:r>
              <a:rPr lang="es-ES" sz="2400"/>
              <a:t>Se implementa mediante algoritmos que tienes sus propios métodos de selección de características incorporados. </a:t>
            </a:r>
            <a:endParaRPr/>
          </a:p>
          <a:p>
            <a:pPr indent="0" lvl="0" marL="0" rtl="0" algn="just">
              <a:spcBef>
                <a:spcPts val="0"/>
              </a:spcBef>
              <a:spcAft>
                <a:spcPts val="0"/>
              </a:spcAft>
              <a:buNone/>
            </a:pPr>
            <a:r>
              <a:t/>
            </a:r>
            <a:endParaRPr sz="2400"/>
          </a:p>
          <a:p>
            <a:pPr indent="0" lvl="0" marL="0" rtl="0" algn="just">
              <a:spcBef>
                <a:spcPts val="0"/>
              </a:spcBef>
              <a:spcAft>
                <a:spcPts val="0"/>
              </a:spcAft>
              <a:buNone/>
            </a:pPr>
            <a:r>
              <a:rPr lang="es-ES" sz="2400"/>
              <a:t>Algunos de los ejemplos más populares de estos métodos son la regresión LASSO y RIDGE, que tienen funciones de penalización incorporadas para reducir el sobreajuste.</a:t>
            </a:r>
            <a:endParaRPr/>
          </a:p>
          <a:p>
            <a:pPr indent="0" lvl="0" marL="0" rtl="0" algn="just">
              <a:spcBef>
                <a:spcPts val="0"/>
              </a:spcBef>
              <a:spcAft>
                <a:spcPts val="0"/>
              </a:spcAft>
              <a:buNone/>
            </a:pPr>
            <a:r>
              <a:t/>
            </a:r>
            <a:endParaRPr b="1" sz="2400"/>
          </a:p>
        </p:txBody>
      </p:sp>
      <p:sp>
        <p:nvSpPr>
          <p:cNvPr id="204" name="Google Shape;204;p17"/>
          <p:cNvSpPr txBox="1"/>
          <p:nvPr/>
        </p:nvSpPr>
        <p:spPr>
          <a:xfrm>
            <a:off x="3270250" y="10423091"/>
            <a:ext cx="5958682" cy="26161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rPr lang="es-ES" sz="1100"/>
              <a:t>FUENTE: https://aprendeia.com/metodos-de-seleccion-de-caracteristicas-machine-learning//</a:t>
            </a:r>
            <a:endParaRPr/>
          </a:p>
        </p:txBody>
      </p:sp>
      <p:pic>
        <p:nvPicPr>
          <p:cNvPr id="205" name="Google Shape;205;p17"/>
          <p:cNvPicPr preferRelativeResize="0"/>
          <p:nvPr/>
        </p:nvPicPr>
        <p:blipFill rotWithShape="1">
          <a:blip r:embed="rId3">
            <a:alphaModFix/>
          </a:blip>
          <a:srcRect b="0" l="0" r="0" t="0"/>
          <a:stretch/>
        </p:blipFill>
        <p:spPr>
          <a:xfrm>
            <a:off x="11804650" y="2284521"/>
            <a:ext cx="5715000" cy="6627202"/>
          </a:xfrm>
          <a:prstGeom prst="rect">
            <a:avLst/>
          </a:prstGeom>
          <a:noFill/>
          <a:ln>
            <a:noFill/>
          </a:ln>
        </p:spPr>
      </p:pic>
      <p:sp>
        <p:nvSpPr>
          <p:cNvPr id="206" name="Google Shape;206;p17"/>
          <p:cNvSpPr txBox="1"/>
          <p:nvPr/>
        </p:nvSpPr>
        <p:spPr>
          <a:xfrm>
            <a:off x="11347450" y="9159875"/>
            <a:ext cx="6966972" cy="338554"/>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rPr lang="es-ES" sz="1600"/>
              <a:t>Selección de características del caso BOSTON HOUSING usando LASSO</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18"/>
          <p:cNvSpPr txBox="1"/>
          <p:nvPr>
            <p:ph type="title"/>
          </p:nvPr>
        </p:nvSpPr>
        <p:spPr>
          <a:xfrm>
            <a:off x="222250" y="7407275"/>
            <a:ext cx="10393528" cy="1015663"/>
          </a:xfrm>
          <a:prstGeom prst="rect">
            <a:avLst/>
          </a:prstGeom>
          <a:noFill/>
          <a:ln>
            <a:noFill/>
          </a:ln>
        </p:spPr>
        <p:txBody>
          <a:bodyPr anchorCtr="0" anchor="t" bIns="0" lIns="0" spcFirstLastPara="1" rIns="0" wrap="square" tIns="0">
            <a:spAutoFit/>
          </a:bodyPr>
          <a:lstStyle/>
          <a:p>
            <a:pPr indent="0" lvl="0" marL="0" rtl="0" algn="r">
              <a:spcBef>
                <a:spcPts val="0"/>
              </a:spcBef>
              <a:spcAft>
                <a:spcPts val="0"/>
              </a:spcAft>
              <a:buNone/>
            </a:pPr>
            <a:r>
              <a:rPr lang="es-ES" sz="6600"/>
              <a:t>RESUMEN</a:t>
            </a:r>
            <a:endParaRPr/>
          </a:p>
        </p:txBody>
      </p:sp>
      <p:sp>
        <p:nvSpPr>
          <p:cNvPr id="212" name="Google Shape;212;p18"/>
          <p:cNvSpPr txBox="1"/>
          <p:nvPr/>
        </p:nvSpPr>
        <p:spPr>
          <a:xfrm>
            <a:off x="9089872" y="6188075"/>
            <a:ext cx="1905000" cy="1477328"/>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b="1" i="0" lang="es-ES" sz="9600">
                <a:solidFill>
                  <a:schemeClr val="dk1"/>
                </a:solidFill>
                <a:latin typeface="Arial Black"/>
                <a:ea typeface="Arial Black"/>
                <a:cs typeface="Arial Black"/>
                <a:sym typeface="Arial Black"/>
              </a:rPr>
              <a:t>03</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19"/>
          <p:cNvSpPr txBox="1"/>
          <p:nvPr>
            <p:ph type="title"/>
          </p:nvPr>
        </p:nvSpPr>
        <p:spPr>
          <a:xfrm>
            <a:off x="2432050" y="714594"/>
            <a:ext cx="16988263" cy="738664"/>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s-ES"/>
              <a:t>RESUMEN</a:t>
            </a:r>
            <a:endParaRPr/>
          </a:p>
        </p:txBody>
      </p:sp>
      <p:sp>
        <p:nvSpPr>
          <p:cNvPr id="218" name="Google Shape;218;p19"/>
          <p:cNvSpPr txBox="1"/>
          <p:nvPr/>
        </p:nvSpPr>
        <p:spPr>
          <a:xfrm>
            <a:off x="2508250" y="2284521"/>
            <a:ext cx="7391400" cy="1939500"/>
          </a:xfrm>
          <a:prstGeom prst="rect">
            <a:avLst/>
          </a:prstGeom>
          <a:noFill/>
          <a:ln>
            <a:noFill/>
          </a:ln>
        </p:spPr>
        <p:txBody>
          <a:bodyPr anchorCtr="0" anchor="t" bIns="45700" lIns="91425" spcFirstLastPara="1" rIns="91425" wrap="square" tIns="45700">
            <a:spAutoFit/>
          </a:bodyPr>
          <a:lstStyle/>
          <a:p>
            <a:pPr indent="0" lvl="0" marL="0" rtl="0" algn="just">
              <a:spcBef>
                <a:spcPts val="0"/>
              </a:spcBef>
              <a:spcAft>
                <a:spcPts val="0"/>
              </a:spcAft>
              <a:buNone/>
            </a:pPr>
            <a:r>
              <a:rPr lang="es-ES" sz="2400"/>
              <a:t>En esta clase, hemos visto:</a:t>
            </a:r>
            <a:endParaRPr/>
          </a:p>
          <a:p>
            <a:pPr indent="0" lvl="0" marL="0" rtl="0" algn="just">
              <a:spcBef>
                <a:spcPts val="0"/>
              </a:spcBef>
              <a:spcAft>
                <a:spcPts val="0"/>
              </a:spcAft>
              <a:buNone/>
            </a:pPr>
            <a:r>
              <a:t/>
            </a:r>
            <a:endParaRPr sz="2400"/>
          </a:p>
          <a:p>
            <a:pPr indent="-342900" lvl="0" marL="342900" rtl="0" algn="just">
              <a:spcBef>
                <a:spcPts val="0"/>
              </a:spcBef>
              <a:spcAft>
                <a:spcPts val="0"/>
              </a:spcAft>
              <a:buSzPts val="2400"/>
              <a:buFont typeface="Noto Sans Symbols"/>
              <a:buChar char="❑"/>
            </a:pPr>
            <a:r>
              <a:rPr lang="es-ES" sz="2400"/>
              <a:t>Correlación entre variables.</a:t>
            </a:r>
            <a:endParaRPr/>
          </a:p>
          <a:p>
            <a:pPr indent="-190500" lvl="0" marL="342900" rtl="0" algn="just">
              <a:spcBef>
                <a:spcPts val="0"/>
              </a:spcBef>
              <a:spcAft>
                <a:spcPts val="0"/>
              </a:spcAft>
              <a:buSzPts val="2400"/>
              <a:buFont typeface="Noto Sans Symbols"/>
              <a:buNone/>
            </a:pPr>
            <a:r>
              <a:t/>
            </a:r>
            <a:endParaRPr sz="2400"/>
          </a:p>
          <a:p>
            <a:pPr indent="-342900" lvl="0" marL="342900" rtl="0" algn="just">
              <a:spcBef>
                <a:spcPts val="0"/>
              </a:spcBef>
              <a:spcAft>
                <a:spcPts val="0"/>
              </a:spcAft>
              <a:buSzPts val="2400"/>
              <a:buFont typeface="Noto Sans Symbols"/>
              <a:buChar char="❑"/>
            </a:pPr>
            <a:r>
              <a:rPr lang="es-ES" sz="2400"/>
              <a:t>Técnicas para la selección de características</a:t>
            </a:r>
            <a:r>
              <a:rPr b="1" lang="es-ES" sz="2400"/>
              <a:t>.</a:t>
            </a:r>
            <a:endParaRPr sz="2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2"/>
          <p:cNvSpPr/>
          <p:nvPr/>
        </p:nvSpPr>
        <p:spPr>
          <a:xfrm>
            <a:off x="9518650" y="2378075"/>
            <a:ext cx="5357557" cy="1015663"/>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rPr b="1" lang="es-ES" sz="6000">
                <a:latin typeface="Arial Black"/>
                <a:ea typeface="Arial Black"/>
                <a:cs typeface="Arial Black"/>
                <a:sym typeface="Arial Black"/>
              </a:rPr>
              <a:t>CONTENIDO</a:t>
            </a:r>
            <a:endParaRPr/>
          </a:p>
        </p:txBody>
      </p:sp>
      <p:sp>
        <p:nvSpPr>
          <p:cNvPr id="81" name="Google Shape;81;p2"/>
          <p:cNvSpPr txBox="1"/>
          <p:nvPr/>
        </p:nvSpPr>
        <p:spPr>
          <a:xfrm>
            <a:off x="9518650" y="4020489"/>
            <a:ext cx="1066800" cy="92333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b="1" i="0" lang="es-ES" sz="6000">
                <a:solidFill>
                  <a:schemeClr val="dk1"/>
                </a:solidFill>
                <a:latin typeface="Arial Black"/>
                <a:ea typeface="Arial Black"/>
                <a:cs typeface="Arial Black"/>
                <a:sym typeface="Arial Black"/>
              </a:rPr>
              <a:t>01</a:t>
            </a:r>
            <a:endParaRPr/>
          </a:p>
        </p:txBody>
      </p:sp>
      <p:sp>
        <p:nvSpPr>
          <p:cNvPr id="82" name="Google Shape;82;p2"/>
          <p:cNvSpPr txBox="1"/>
          <p:nvPr/>
        </p:nvSpPr>
        <p:spPr>
          <a:xfrm>
            <a:off x="9617262" y="7026177"/>
            <a:ext cx="4579097" cy="92333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b="1" i="0" lang="es-ES" sz="3000">
                <a:solidFill>
                  <a:schemeClr val="dk1"/>
                </a:solidFill>
                <a:latin typeface="Arial"/>
                <a:ea typeface="Arial"/>
                <a:cs typeface="Arial"/>
                <a:sym typeface="Arial"/>
              </a:rPr>
              <a:t>SELECCIÓN DE CARACTERÍSTICAS</a:t>
            </a:r>
            <a:endParaRPr/>
          </a:p>
        </p:txBody>
      </p:sp>
      <p:sp>
        <p:nvSpPr>
          <p:cNvPr id="83" name="Google Shape;83;p2"/>
          <p:cNvSpPr txBox="1"/>
          <p:nvPr/>
        </p:nvSpPr>
        <p:spPr>
          <a:xfrm>
            <a:off x="9518650" y="6264177"/>
            <a:ext cx="1066800" cy="92333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b="1" i="0" lang="es-ES" sz="6000">
                <a:solidFill>
                  <a:schemeClr val="dk1"/>
                </a:solidFill>
                <a:latin typeface="Arial Black"/>
                <a:ea typeface="Arial Black"/>
                <a:cs typeface="Arial Black"/>
                <a:sym typeface="Arial Black"/>
              </a:rPr>
              <a:t>02</a:t>
            </a:r>
            <a:endParaRPr/>
          </a:p>
        </p:txBody>
      </p:sp>
      <p:sp>
        <p:nvSpPr>
          <p:cNvPr id="84" name="Google Shape;84;p2"/>
          <p:cNvSpPr txBox="1"/>
          <p:nvPr/>
        </p:nvSpPr>
        <p:spPr>
          <a:xfrm>
            <a:off x="9617262" y="9194781"/>
            <a:ext cx="4165973" cy="461665"/>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b="1" i="0" lang="es-ES" sz="3000">
                <a:solidFill>
                  <a:schemeClr val="dk1"/>
                </a:solidFill>
                <a:latin typeface="Arial"/>
                <a:ea typeface="Arial"/>
                <a:cs typeface="Arial"/>
                <a:sym typeface="Arial"/>
              </a:rPr>
              <a:t>RESUMEN</a:t>
            </a:r>
            <a:endParaRPr/>
          </a:p>
        </p:txBody>
      </p:sp>
      <p:sp>
        <p:nvSpPr>
          <p:cNvPr id="85" name="Google Shape;85;p2"/>
          <p:cNvSpPr txBox="1"/>
          <p:nvPr/>
        </p:nvSpPr>
        <p:spPr>
          <a:xfrm>
            <a:off x="9617262" y="8432781"/>
            <a:ext cx="1066800" cy="92333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b="1" i="0" lang="es-ES" sz="6000">
                <a:solidFill>
                  <a:schemeClr val="dk1"/>
                </a:solidFill>
                <a:latin typeface="Arial Black"/>
                <a:ea typeface="Arial Black"/>
                <a:cs typeface="Arial Black"/>
                <a:sym typeface="Arial Black"/>
              </a:rPr>
              <a:t>03</a:t>
            </a:r>
            <a:endParaRPr/>
          </a:p>
        </p:txBody>
      </p:sp>
      <p:sp>
        <p:nvSpPr>
          <p:cNvPr id="86" name="Google Shape;86;p2"/>
          <p:cNvSpPr txBox="1"/>
          <p:nvPr/>
        </p:nvSpPr>
        <p:spPr>
          <a:xfrm>
            <a:off x="9617262" y="4782488"/>
            <a:ext cx="4579097" cy="461665"/>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b="1" i="0" lang="es-ES" sz="3000">
                <a:solidFill>
                  <a:schemeClr val="dk1"/>
                </a:solidFill>
                <a:latin typeface="Arial"/>
                <a:ea typeface="Arial"/>
                <a:cs typeface="Arial"/>
                <a:sym typeface="Arial"/>
              </a:rPr>
              <a:t>CORRELACIÓN</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3"/>
          <p:cNvSpPr txBox="1"/>
          <p:nvPr>
            <p:ph type="title"/>
          </p:nvPr>
        </p:nvSpPr>
        <p:spPr>
          <a:xfrm>
            <a:off x="4413250" y="7559675"/>
            <a:ext cx="10134600" cy="1015663"/>
          </a:xfrm>
          <a:prstGeom prst="rect">
            <a:avLst/>
          </a:prstGeom>
          <a:noFill/>
          <a:ln>
            <a:noFill/>
          </a:ln>
        </p:spPr>
        <p:txBody>
          <a:bodyPr anchorCtr="0" anchor="t" bIns="0" lIns="0" spcFirstLastPara="1" rIns="0" wrap="square" tIns="0">
            <a:spAutoFit/>
          </a:bodyPr>
          <a:lstStyle/>
          <a:p>
            <a:pPr indent="0" lvl="0" marL="0" rtl="0" algn="r">
              <a:spcBef>
                <a:spcPts val="0"/>
              </a:spcBef>
              <a:spcAft>
                <a:spcPts val="0"/>
              </a:spcAft>
              <a:buNone/>
            </a:pPr>
            <a:r>
              <a:rPr lang="es-ES" sz="6600"/>
              <a:t>CORRELACIÓN</a:t>
            </a:r>
            <a:endParaRPr/>
          </a:p>
        </p:txBody>
      </p:sp>
      <p:sp>
        <p:nvSpPr>
          <p:cNvPr id="92" name="Google Shape;92;p3"/>
          <p:cNvSpPr txBox="1"/>
          <p:nvPr/>
        </p:nvSpPr>
        <p:spPr>
          <a:xfrm>
            <a:off x="12677531" y="6082347"/>
            <a:ext cx="1905000" cy="1477328"/>
          </a:xfrm>
          <a:prstGeom prst="rect">
            <a:avLst/>
          </a:prstGeom>
          <a:noFill/>
          <a:ln>
            <a:noFill/>
          </a:ln>
        </p:spPr>
        <p:txBody>
          <a:bodyPr anchorCtr="0" anchor="t" bIns="0" lIns="0" spcFirstLastPara="1" rIns="0" wrap="square" tIns="0">
            <a:spAutoFit/>
          </a:bodyPr>
          <a:lstStyle/>
          <a:p>
            <a:pPr indent="0" lvl="0" marL="0" rtl="0" algn="r">
              <a:spcBef>
                <a:spcPts val="0"/>
              </a:spcBef>
              <a:spcAft>
                <a:spcPts val="0"/>
              </a:spcAft>
              <a:buNone/>
            </a:pPr>
            <a:r>
              <a:rPr b="1" i="0" lang="es-ES" sz="9600">
                <a:solidFill>
                  <a:schemeClr val="dk1"/>
                </a:solidFill>
                <a:latin typeface="Arial Black"/>
                <a:ea typeface="Arial Black"/>
                <a:cs typeface="Arial Black"/>
                <a:sym typeface="Arial Black"/>
              </a:rPr>
              <a:t>01</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4"/>
          <p:cNvSpPr txBox="1"/>
          <p:nvPr>
            <p:ph type="title"/>
          </p:nvPr>
        </p:nvSpPr>
        <p:spPr>
          <a:xfrm>
            <a:off x="2432050" y="714594"/>
            <a:ext cx="16988263" cy="738664"/>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s-ES"/>
              <a:t>CORRELACIÓN</a:t>
            </a:r>
            <a:endParaRPr/>
          </a:p>
        </p:txBody>
      </p:sp>
      <p:sp>
        <p:nvSpPr>
          <p:cNvPr id="98" name="Google Shape;98;p4"/>
          <p:cNvSpPr txBox="1"/>
          <p:nvPr/>
        </p:nvSpPr>
        <p:spPr>
          <a:xfrm>
            <a:off x="2660651" y="2530475"/>
            <a:ext cx="7391399" cy="5386090"/>
          </a:xfrm>
          <a:prstGeom prst="rect">
            <a:avLst/>
          </a:prstGeom>
          <a:noFill/>
          <a:ln>
            <a:noFill/>
          </a:ln>
        </p:spPr>
        <p:txBody>
          <a:bodyPr anchorCtr="0" anchor="t" bIns="45700" lIns="91425" spcFirstLastPara="1" rIns="91425" wrap="square" tIns="45700">
            <a:spAutoFit/>
          </a:bodyPr>
          <a:lstStyle/>
          <a:p>
            <a:pPr indent="0" lvl="0" marL="0" rtl="0" algn="just">
              <a:spcBef>
                <a:spcPts val="0"/>
              </a:spcBef>
              <a:spcAft>
                <a:spcPts val="0"/>
              </a:spcAft>
              <a:buNone/>
            </a:pPr>
            <a:r>
              <a:rPr b="1" lang="es-ES" sz="2600"/>
              <a:t>La correlación es una medida de la relación entre los valores de dos variables</a:t>
            </a:r>
            <a:r>
              <a:rPr lang="es-ES" sz="2600"/>
              <a:t>. </a:t>
            </a:r>
            <a:endParaRPr/>
          </a:p>
          <a:p>
            <a:pPr indent="0" lvl="0" marL="0" rtl="0" algn="just">
              <a:spcBef>
                <a:spcPts val="0"/>
              </a:spcBef>
              <a:spcAft>
                <a:spcPts val="0"/>
              </a:spcAft>
              <a:buNone/>
            </a:pPr>
            <a:r>
              <a:t/>
            </a:r>
            <a:endParaRPr sz="2600"/>
          </a:p>
          <a:p>
            <a:pPr indent="0" lvl="0" marL="0" rtl="0" algn="just">
              <a:spcBef>
                <a:spcPts val="0"/>
              </a:spcBef>
              <a:spcAft>
                <a:spcPts val="0"/>
              </a:spcAft>
              <a:buNone/>
            </a:pPr>
            <a:r>
              <a:rPr lang="es-ES" sz="2600"/>
              <a:t>Si la relación se puede aproximar mediante una línea, entonces es una correlación lineal y se puede presentar en un diagrama de dispersión.</a:t>
            </a:r>
            <a:endParaRPr/>
          </a:p>
          <a:p>
            <a:pPr indent="0" lvl="0" marL="0" rtl="0" algn="just">
              <a:spcBef>
                <a:spcPts val="0"/>
              </a:spcBef>
              <a:spcAft>
                <a:spcPts val="0"/>
              </a:spcAft>
              <a:buNone/>
            </a:pPr>
            <a:r>
              <a:t/>
            </a:r>
            <a:endParaRPr sz="2600"/>
          </a:p>
          <a:p>
            <a:pPr indent="0" lvl="0" marL="0" rtl="0" algn="just">
              <a:spcBef>
                <a:spcPts val="0"/>
              </a:spcBef>
              <a:spcAft>
                <a:spcPts val="0"/>
              </a:spcAft>
              <a:buNone/>
            </a:pPr>
            <a:r>
              <a:rPr lang="es-ES" sz="2600"/>
              <a:t>Por ejemplo, x e y son dos variables y podemos ver los distintos diagramas de dispersión.</a:t>
            </a:r>
            <a:endParaRPr/>
          </a:p>
          <a:p>
            <a:pPr indent="0" lvl="0" marL="0" rtl="0" algn="just">
              <a:spcBef>
                <a:spcPts val="0"/>
              </a:spcBef>
              <a:spcAft>
                <a:spcPts val="0"/>
              </a:spcAft>
              <a:buNone/>
            </a:pPr>
            <a:r>
              <a:t/>
            </a:r>
            <a:endParaRPr sz="2600"/>
          </a:p>
          <a:p>
            <a:pPr indent="0" lvl="0" marL="0" rtl="0" algn="just">
              <a:spcBef>
                <a:spcPts val="0"/>
              </a:spcBef>
              <a:spcAft>
                <a:spcPts val="0"/>
              </a:spcAft>
              <a:buNone/>
            </a:pPr>
            <a:r>
              <a:rPr lang="es-ES" sz="2600"/>
              <a:t>La intensidad de la correlación viene determinada por el coeficiente de correlación, que varía de -1 a +1.</a:t>
            </a:r>
            <a:endParaRPr sz="2600"/>
          </a:p>
        </p:txBody>
      </p:sp>
      <p:pic>
        <p:nvPicPr>
          <p:cNvPr id="99" name="Google Shape;99;p4"/>
          <p:cNvPicPr preferRelativeResize="0"/>
          <p:nvPr/>
        </p:nvPicPr>
        <p:blipFill rotWithShape="1">
          <a:blip r:embed="rId3">
            <a:alphaModFix/>
          </a:blip>
          <a:srcRect b="0" l="0" r="0" t="0"/>
          <a:stretch/>
        </p:blipFill>
        <p:spPr>
          <a:xfrm>
            <a:off x="10356850" y="2530475"/>
            <a:ext cx="9580978" cy="3886200"/>
          </a:xfrm>
          <a:prstGeom prst="rect">
            <a:avLst/>
          </a:prstGeom>
          <a:noFill/>
          <a:ln>
            <a:noFill/>
          </a:ln>
        </p:spPr>
      </p:pic>
      <p:sp>
        <p:nvSpPr>
          <p:cNvPr id="100" name="Google Shape;100;p4"/>
          <p:cNvSpPr txBox="1"/>
          <p:nvPr/>
        </p:nvSpPr>
        <p:spPr>
          <a:xfrm>
            <a:off x="2660651" y="10531475"/>
            <a:ext cx="8127546" cy="26161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rPr lang="es-ES" sz="1100"/>
              <a:t>FUENTE: https://summer-hu-92978.medium.com/complete-feature-selection-techniques-4-2-correlation-analysis-7e538e8fe7dc</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5"/>
          <p:cNvSpPr txBox="1"/>
          <p:nvPr>
            <p:ph type="title"/>
          </p:nvPr>
        </p:nvSpPr>
        <p:spPr>
          <a:xfrm>
            <a:off x="2432050" y="714594"/>
            <a:ext cx="16988263" cy="738664"/>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s-ES"/>
              <a:t>CORRELACIÓN</a:t>
            </a:r>
            <a:endParaRPr/>
          </a:p>
        </p:txBody>
      </p:sp>
      <p:sp>
        <p:nvSpPr>
          <p:cNvPr id="106" name="Google Shape;106;p5"/>
          <p:cNvSpPr txBox="1"/>
          <p:nvPr/>
        </p:nvSpPr>
        <p:spPr>
          <a:xfrm>
            <a:off x="2660651" y="2530475"/>
            <a:ext cx="7391400" cy="3294000"/>
          </a:xfrm>
          <a:prstGeom prst="rect">
            <a:avLst/>
          </a:prstGeom>
          <a:noFill/>
          <a:ln>
            <a:noFill/>
          </a:ln>
        </p:spPr>
        <p:txBody>
          <a:bodyPr anchorCtr="0" anchor="t" bIns="45700" lIns="91425" spcFirstLastPara="1" rIns="91425" wrap="square" tIns="45700">
            <a:spAutoFit/>
          </a:bodyPr>
          <a:lstStyle/>
          <a:p>
            <a:pPr indent="0" lvl="0" marL="0" rtl="0" algn="just">
              <a:spcBef>
                <a:spcPts val="0"/>
              </a:spcBef>
              <a:spcAft>
                <a:spcPts val="0"/>
              </a:spcAft>
              <a:buNone/>
            </a:pPr>
            <a:r>
              <a:rPr b="1" lang="es-ES" sz="2600"/>
              <a:t>La correlación no implica causalidad.</a:t>
            </a:r>
            <a:endParaRPr/>
          </a:p>
          <a:p>
            <a:pPr indent="0" lvl="0" marL="0" rtl="0" algn="just">
              <a:spcBef>
                <a:spcPts val="0"/>
              </a:spcBef>
              <a:spcAft>
                <a:spcPts val="0"/>
              </a:spcAft>
              <a:buNone/>
            </a:pPr>
            <a:r>
              <a:t/>
            </a:r>
            <a:endParaRPr sz="2600"/>
          </a:p>
          <a:p>
            <a:pPr indent="0" lvl="0" marL="0" rtl="0" algn="just">
              <a:spcBef>
                <a:spcPts val="0"/>
              </a:spcBef>
              <a:spcAft>
                <a:spcPts val="0"/>
              </a:spcAft>
              <a:buNone/>
            </a:pPr>
            <a:r>
              <a:rPr lang="es-ES" sz="2600"/>
              <a:t>Si </a:t>
            </a:r>
            <a:r>
              <a:rPr lang="es-ES" sz="2600" u="sng"/>
              <a:t>dos variables tienen una fuerte correlación</a:t>
            </a:r>
            <a:r>
              <a:rPr lang="es-ES" sz="2600"/>
              <a:t>, </a:t>
            </a:r>
            <a:r>
              <a:rPr lang="es-ES" sz="2600"/>
              <a:t>sólo</a:t>
            </a:r>
            <a:r>
              <a:rPr lang="es-ES" sz="2600"/>
              <a:t> indica que las dos variables tienden a cambiar juntas (positivas o negativas), pero no puede probar que el cambio de una variable cause el cambio de la otra variable. </a:t>
            </a:r>
            <a:endParaRPr/>
          </a:p>
          <a:p>
            <a:pPr indent="0" lvl="0" marL="0" rtl="0" algn="just">
              <a:spcBef>
                <a:spcPts val="0"/>
              </a:spcBef>
              <a:spcAft>
                <a:spcPts val="0"/>
              </a:spcAft>
              <a:buNone/>
            </a:pPr>
            <a:r>
              <a:t/>
            </a:r>
            <a:endParaRPr sz="2600"/>
          </a:p>
        </p:txBody>
      </p:sp>
      <p:sp>
        <p:nvSpPr>
          <p:cNvPr id="107" name="Google Shape;107;p5"/>
          <p:cNvSpPr txBox="1"/>
          <p:nvPr/>
        </p:nvSpPr>
        <p:spPr>
          <a:xfrm>
            <a:off x="2660651" y="10531475"/>
            <a:ext cx="8127546" cy="26161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rPr lang="es-ES" sz="1100"/>
              <a:t>FUENTE: https://summer-hu-92978.medium.com/complete-feature-selection-techniques-4-2-correlation-analysis-7e538e8fe7dc</a:t>
            </a:r>
            <a:endParaRPr/>
          </a:p>
        </p:txBody>
      </p:sp>
      <p:pic>
        <p:nvPicPr>
          <p:cNvPr id="108" name="Google Shape;108;p5"/>
          <p:cNvPicPr preferRelativeResize="0"/>
          <p:nvPr/>
        </p:nvPicPr>
        <p:blipFill rotWithShape="1">
          <a:blip r:embed="rId3">
            <a:alphaModFix/>
          </a:blip>
          <a:srcRect b="0" l="0" r="0" t="0"/>
          <a:stretch/>
        </p:blipFill>
        <p:spPr>
          <a:xfrm>
            <a:off x="11347450" y="2682875"/>
            <a:ext cx="7429500" cy="7429500"/>
          </a:xfrm>
          <a:prstGeom prst="rect">
            <a:avLst/>
          </a:prstGeom>
          <a:noFill/>
          <a:ln>
            <a:noFill/>
          </a:ln>
        </p:spPr>
      </p:pic>
      <p:pic>
        <p:nvPicPr>
          <p:cNvPr id="109" name="Google Shape;109;p5"/>
          <p:cNvPicPr preferRelativeResize="0"/>
          <p:nvPr/>
        </p:nvPicPr>
        <p:blipFill>
          <a:blip r:embed="rId4">
            <a:alphaModFix/>
          </a:blip>
          <a:stretch>
            <a:fillRect/>
          </a:stretch>
        </p:blipFill>
        <p:spPr>
          <a:xfrm>
            <a:off x="2954425" y="6314475"/>
            <a:ext cx="5308467" cy="3597313"/>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6"/>
          <p:cNvSpPr txBox="1"/>
          <p:nvPr>
            <p:ph type="title"/>
          </p:nvPr>
        </p:nvSpPr>
        <p:spPr>
          <a:xfrm>
            <a:off x="2432050" y="714594"/>
            <a:ext cx="16988263" cy="738664"/>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s-ES"/>
              <a:t>CORRELACIÓN</a:t>
            </a:r>
            <a:endParaRPr/>
          </a:p>
        </p:txBody>
      </p:sp>
      <p:sp>
        <p:nvSpPr>
          <p:cNvPr id="115" name="Google Shape;115;p6"/>
          <p:cNvSpPr txBox="1"/>
          <p:nvPr/>
        </p:nvSpPr>
        <p:spPr>
          <a:xfrm>
            <a:off x="2355850" y="1997075"/>
            <a:ext cx="7391399" cy="4493538"/>
          </a:xfrm>
          <a:prstGeom prst="rect">
            <a:avLst/>
          </a:prstGeom>
          <a:noFill/>
          <a:ln>
            <a:noFill/>
          </a:ln>
        </p:spPr>
        <p:txBody>
          <a:bodyPr anchorCtr="0" anchor="t" bIns="45700" lIns="91425" spcFirstLastPara="1" rIns="91425" wrap="square" tIns="45700">
            <a:spAutoFit/>
          </a:bodyPr>
          <a:lstStyle/>
          <a:p>
            <a:pPr indent="0" lvl="0" marL="0" rtl="0" algn="just">
              <a:spcBef>
                <a:spcPts val="0"/>
              </a:spcBef>
              <a:spcAft>
                <a:spcPts val="0"/>
              </a:spcAft>
              <a:buNone/>
            </a:pPr>
            <a:r>
              <a:rPr lang="es-ES" sz="2600"/>
              <a:t>La correlación puede medirse cuantitativamente a través del “grado de correlación”.</a:t>
            </a:r>
            <a:endParaRPr/>
          </a:p>
          <a:p>
            <a:pPr indent="0" lvl="0" marL="0" rtl="0" algn="just">
              <a:spcBef>
                <a:spcPts val="0"/>
              </a:spcBef>
              <a:spcAft>
                <a:spcPts val="0"/>
              </a:spcAft>
              <a:buNone/>
            </a:pPr>
            <a:r>
              <a:t/>
            </a:r>
            <a:endParaRPr sz="2600"/>
          </a:p>
          <a:p>
            <a:pPr indent="0" lvl="0" marL="0" rtl="0" algn="just">
              <a:spcBef>
                <a:spcPts val="0"/>
              </a:spcBef>
              <a:spcAft>
                <a:spcPts val="0"/>
              </a:spcAft>
              <a:buNone/>
            </a:pPr>
            <a:r>
              <a:rPr lang="es-ES" sz="2600"/>
              <a:t>Esta grado o intensidad de la correlación viene determinada por el coeficiente de correlación (r), que varía de -1 a +1.</a:t>
            </a:r>
            <a:endParaRPr sz="2600"/>
          </a:p>
          <a:p>
            <a:pPr indent="0" lvl="0" marL="0" rtl="0" algn="just">
              <a:spcBef>
                <a:spcPts val="0"/>
              </a:spcBef>
              <a:spcAft>
                <a:spcPts val="0"/>
              </a:spcAft>
              <a:buNone/>
            </a:pPr>
            <a:r>
              <a:t/>
            </a:r>
            <a:endParaRPr sz="2600"/>
          </a:p>
          <a:p>
            <a:pPr indent="0" lvl="0" marL="0" rtl="0" algn="just">
              <a:spcBef>
                <a:spcPts val="0"/>
              </a:spcBef>
              <a:spcAft>
                <a:spcPts val="0"/>
              </a:spcAft>
              <a:buNone/>
            </a:pPr>
            <a:r>
              <a:t/>
            </a:r>
            <a:endParaRPr sz="2600"/>
          </a:p>
          <a:p>
            <a:pPr indent="0" lvl="0" marL="0" rtl="0" algn="just">
              <a:spcBef>
                <a:spcPts val="0"/>
              </a:spcBef>
              <a:spcAft>
                <a:spcPts val="0"/>
              </a:spcAft>
              <a:buNone/>
            </a:pPr>
            <a:r>
              <a:rPr lang="es-ES" sz="2600"/>
              <a:t>Los siguientes son los tres coeficientes de correlación más comunes (en la selección de características).</a:t>
            </a:r>
            <a:endParaRPr/>
          </a:p>
        </p:txBody>
      </p:sp>
      <p:sp>
        <p:nvSpPr>
          <p:cNvPr id="116" name="Google Shape;116;p6"/>
          <p:cNvSpPr txBox="1"/>
          <p:nvPr/>
        </p:nvSpPr>
        <p:spPr>
          <a:xfrm>
            <a:off x="2660651" y="10531475"/>
            <a:ext cx="3738524" cy="26161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rPr lang="es-ES" sz="1100"/>
              <a:t>FUENTE: https://datatab.es/tutorial/spearman-correlation</a:t>
            </a:r>
            <a:endParaRPr/>
          </a:p>
        </p:txBody>
      </p:sp>
      <p:pic>
        <p:nvPicPr>
          <p:cNvPr id="117" name="Google Shape;117;p6"/>
          <p:cNvPicPr preferRelativeResize="0"/>
          <p:nvPr/>
        </p:nvPicPr>
        <p:blipFill rotWithShape="1">
          <a:blip r:embed="rId3">
            <a:alphaModFix/>
          </a:blip>
          <a:srcRect b="0" l="0" r="0" t="0"/>
          <a:stretch/>
        </p:blipFill>
        <p:spPr>
          <a:xfrm>
            <a:off x="11195050" y="2225675"/>
            <a:ext cx="7316480" cy="4153002"/>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7"/>
          <p:cNvSpPr txBox="1"/>
          <p:nvPr>
            <p:ph type="title"/>
          </p:nvPr>
        </p:nvSpPr>
        <p:spPr>
          <a:xfrm>
            <a:off x="2432050" y="714594"/>
            <a:ext cx="16988263" cy="738664"/>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s-ES"/>
              <a:t>CORRELACIÓN</a:t>
            </a:r>
            <a:endParaRPr/>
          </a:p>
        </p:txBody>
      </p:sp>
      <p:sp>
        <p:nvSpPr>
          <p:cNvPr id="123" name="Google Shape;123;p7"/>
          <p:cNvSpPr txBox="1"/>
          <p:nvPr/>
        </p:nvSpPr>
        <p:spPr>
          <a:xfrm>
            <a:off x="2355850" y="1997075"/>
            <a:ext cx="7391399" cy="4493538"/>
          </a:xfrm>
          <a:prstGeom prst="rect">
            <a:avLst/>
          </a:prstGeom>
          <a:noFill/>
          <a:ln>
            <a:noFill/>
          </a:ln>
        </p:spPr>
        <p:txBody>
          <a:bodyPr anchorCtr="0" anchor="t" bIns="45700" lIns="91425" spcFirstLastPara="1" rIns="91425" wrap="square" tIns="45700">
            <a:spAutoFit/>
          </a:bodyPr>
          <a:lstStyle/>
          <a:p>
            <a:pPr indent="0" lvl="0" marL="0" rtl="0" algn="just">
              <a:spcBef>
                <a:spcPts val="0"/>
              </a:spcBef>
              <a:spcAft>
                <a:spcPts val="0"/>
              </a:spcAft>
              <a:buNone/>
            </a:pPr>
            <a:r>
              <a:rPr b="1" lang="es-ES" sz="2600"/>
              <a:t>CORRELACIÓN DE PEARSON</a:t>
            </a:r>
            <a:endParaRPr/>
          </a:p>
          <a:p>
            <a:pPr indent="0" lvl="0" marL="0" rtl="0" algn="just">
              <a:spcBef>
                <a:spcPts val="0"/>
              </a:spcBef>
              <a:spcAft>
                <a:spcPts val="0"/>
              </a:spcAft>
              <a:buNone/>
            </a:pPr>
            <a:r>
              <a:t/>
            </a:r>
            <a:endParaRPr sz="2600"/>
          </a:p>
          <a:p>
            <a:pPr indent="0" lvl="0" marL="0" rtl="0" algn="just">
              <a:spcBef>
                <a:spcPts val="0"/>
              </a:spcBef>
              <a:spcAft>
                <a:spcPts val="0"/>
              </a:spcAft>
              <a:buNone/>
            </a:pPr>
            <a:r>
              <a:rPr lang="es-ES" sz="2600"/>
              <a:t>Se centra en medir qué tan bien las dos variables siguen una relación lineal.</a:t>
            </a:r>
            <a:endParaRPr/>
          </a:p>
          <a:p>
            <a:pPr indent="0" lvl="0" marL="0" rtl="0" algn="just">
              <a:spcBef>
                <a:spcPts val="0"/>
              </a:spcBef>
              <a:spcAft>
                <a:spcPts val="0"/>
              </a:spcAft>
              <a:buNone/>
            </a:pPr>
            <a:r>
              <a:t/>
            </a:r>
            <a:endParaRPr sz="2600"/>
          </a:p>
          <a:p>
            <a:pPr indent="0" lvl="0" marL="0" rtl="0" algn="just">
              <a:spcBef>
                <a:spcPts val="0"/>
              </a:spcBef>
              <a:spcAft>
                <a:spcPts val="0"/>
              </a:spcAft>
              <a:buNone/>
            </a:pPr>
            <a:r>
              <a:rPr lang="es-ES" sz="2600"/>
              <a:t>Para que el coeficiente de correlación de Pearson sea significativamente diferente de cero, las dos variables deben estar distribuidas normalmente.</a:t>
            </a:r>
            <a:endParaRPr/>
          </a:p>
          <a:p>
            <a:pPr indent="0" lvl="0" marL="0" rtl="0" algn="just">
              <a:spcBef>
                <a:spcPts val="0"/>
              </a:spcBef>
              <a:spcAft>
                <a:spcPts val="0"/>
              </a:spcAft>
              <a:buNone/>
            </a:pPr>
            <a:r>
              <a:t/>
            </a:r>
            <a:endParaRPr sz="2600"/>
          </a:p>
          <a:p>
            <a:pPr indent="0" lvl="0" marL="0" rtl="0" algn="just">
              <a:spcBef>
                <a:spcPts val="0"/>
              </a:spcBef>
              <a:spcAft>
                <a:spcPts val="0"/>
              </a:spcAft>
              <a:buNone/>
            </a:pPr>
            <a:r>
              <a:t/>
            </a:r>
            <a:endParaRPr sz="2600"/>
          </a:p>
        </p:txBody>
      </p:sp>
      <p:sp>
        <p:nvSpPr>
          <p:cNvPr id="124" name="Google Shape;124;p7"/>
          <p:cNvSpPr txBox="1"/>
          <p:nvPr/>
        </p:nvSpPr>
        <p:spPr>
          <a:xfrm>
            <a:off x="2660651" y="10531475"/>
            <a:ext cx="3738524" cy="26161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rPr lang="es-ES" sz="1100"/>
              <a:t>FUENTE: https://datatab.es/tutorial/spearman-correlation</a:t>
            </a:r>
            <a:endParaRPr/>
          </a:p>
        </p:txBody>
      </p:sp>
      <p:pic>
        <p:nvPicPr>
          <p:cNvPr id="125" name="Google Shape;125;p7"/>
          <p:cNvPicPr preferRelativeResize="0"/>
          <p:nvPr/>
        </p:nvPicPr>
        <p:blipFill rotWithShape="1">
          <a:blip r:embed="rId3">
            <a:alphaModFix/>
          </a:blip>
          <a:srcRect b="0" l="0" r="0" t="0"/>
          <a:stretch/>
        </p:blipFill>
        <p:spPr>
          <a:xfrm>
            <a:off x="10926181" y="2454275"/>
            <a:ext cx="8534397" cy="3861422"/>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8"/>
          <p:cNvSpPr txBox="1"/>
          <p:nvPr>
            <p:ph type="title"/>
          </p:nvPr>
        </p:nvSpPr>
        <p:spPr>
          <a:xfrm>
            <a:off x="2432050" y="714594"/>
            <a:ext cx="16988263" cy="738664"/>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s-ES"/>
              <a:t>CORRELACIÓN</a:t>
            </a:r>
            <a:endParaRPr/>
          </a:p>
        </p:txBody>
      </p:sp>
      <p:sp>
        <p:nvSpPr>
          <p:cNvPr id="131" name="Google Shape;131;p8"/>
          <p:cNvSpPr txBox="1"/>
          <p:nvPr/>
        </p:nvSpPr>
        <p:spPr>
          <a:xfrm>
            <a:off x="2355850" y="1997075"/>
            <a:ext cx="7391399" cy="6063198"/>
          </a:xfrm>
          <a:prstGeom prst="rect">
            <a:avLst/>
          </a:prstGeom>
          <a:noFill/>
          <a:ln>
            <a:noFill/>
          </a:ln>
        </p:spPr>
        <p:txBody>
          <a:bodyPr anchorCtr="0" anchor="t" bIns="45700" lIns="91425" spcFirstLastPara="1" rIns="91425" wrap="square" tIns="45700">
            <a:spAutoFit/>
          </a:bodyPr>
          <a:lstStyle/>
          <a:p>
            <a:pPr indent="0" lvl="0" marL="0" rtl="0" algn="just">
              <a:spcBef>
                <a:spcPts val="0"/>
              </a:spcBef>
              <a:spcAft>
                <a:spcPts val="0"/>
              </a:spcAft>
              <a:buNone/>
            </a:pPr>
            <a:r>
              <a:rPr b="1" lang="es-ES" sz="2600"/>
              <a:t>CORRELACIÓN DE SPEARMAN</a:t>
            </a:r>
            <a:endParaRPr/>
          </a:p>
          <a:p>
            <a:pPr indent="0" lvl="0" marL="0" rtl="0" algn="just">
              <a:spcBef>
                <a:spcPts val="0"/>
              </a:spcBef>
              <a:spcAft>
                <a:spcPts val="0"/>
              </a:spcAft>
              <a:buNone/>
            </a:pPr>
            <a:r>
              <a:t/>
            </a:r>
            <a:endParaRPr sz="2600"/>
          </a:p>
          <a:p>
            <a:pPr indent="0" lvl="0" marL="0" rtl="0" algn="just">
              <a:spcBef>
                <a:spcPts val="0"/>
              </a:spcBef>
              <a:spcAft>
                <a:spcPts val="0"/>
              </a:spcAft>
              <a:buNone/>
            </a:pPr>
            <a:r>
              <a:rPr b="0" i="0" lang="es-ES" sz="2800">
                <a:solidFill>
                  <a:srgbClr val="212529"/>
                </a:solidFill>
                <a:latin typeface="Roboto"/>
                <a:ea typeface="Roboto"/>
                <a:cs typeface="Roboto"/>
                <a:sym typeface="Roboto"/>
              </a:rPr>
              <a:t>La correlación de rangos de Spearman examina la relación entre dos variables. </a:t>
            </a:r>
            <a:endParaRPr/>
          </a:p>
          <a:p>
            <a:pPr indent="0" lvl="0" marL="0" rtl="0" algn="just">
              <a:spcBef>
                <a:spcPts val="0"/>
              </a:spcBef>
              <a:spcAft>
                <a:spcPts val="0"/>
              </a:spcAft>
              <a:buNone/>
            </a:pPr>
            <a:r>
              <a:t/>
            </a:r>
            <a:endParaRPr sz="2800">
              <a:solidFill>
                <a:srgbClr val="212529"/>
              </a:solidFill>
              <a:latin typeface="Roboto"/>
              <a:ea typeface="Roboto"/>
              <a:cs typeface="Roboto"/>
              <a:sym typeface="Roboto"/>
            </a:endParaRPr>
          </a:p>
          <a:p>
            <a:pPr indent="0" lvl="0" marL="0" rtl="0" algn="just">
              <a:spcBef>
                <a:spcPts val="0"/>
              </a:spcBef>
              <a:spcAft>
                <a:spcPts val="0"/>
              </a:spcAft>
              <a:buNone/>
            </a:pPr>
            <a:r>
              <a:rPr lang="es-ES" sz="2800">
                <a:solidFill>
                  <a:srgbClr val="212529"/>
                </a:solidFill>
                <a:latin typeface="Roboto"/>
                <a:ea typeface="Roboto"/>
                <a:cs typeface="Roboto"/>
                <a:sym typeface="Roboto"/>
              </a:rPr>
              <a:t>Aquí no se requiere una distribución normal de los datos.</a:t>
            </a:r>
            <a:endParaRPr/>
          </a:p>
          <a:p>
            <a:pPr indent="0" lvl="0" marL="0" rtl="0" algn="just">
              <a:spcBef>
                <a:spcPts val="0"/>
              </a:spcBef>
              <a:spcAft>
                <a:spcPts val="0"/>
              </a:spcAft>
              <a:buNone/>
            </a:pPr>
            <a:r>
              <a:t/>
            </a:r>
            <a:endParaRPr sz="2800">
              <a:solidFill>
                <a:srgbClr val="212529"/>
              </a:solidFill>
              <a:latin typeface="Roboto"/>
              <a:ea typeface="Roboto"/>
              <a:cs typeface="Roboto"/>
              <a:sym typeface="Roboto"/>
            </a:endParaRPr>
          </a:p>
          <a:p>
            <a:pPr indent="0" lvl="0" marL="0" rtl="0" algn="just">
              <a:spcBef>
                <a:spcPts val="0"/>
              </a:spcBef>
              <a:spcAft>
                <a:spcPts val="0"/>
              </a:spcAft>
              <a:buNone/>
            </a:pPr>
            <a:r>
              <a:rPr lang="es-ES" sz="2800">
                <a:solidFill>
                  <a:srgbClr val="212529"/>
                </a:solidFill>
                <a:latin typeface="Roboto"/>
                <a:ea typeface="Roboto"/>
                <a:cs typeface="Roboto"/>
                <a:sym typeface="Roboto"/>
              </a:rPr>
              <a:t>En comparación con la correlación de Pearson, la correlación de Spearman es insensible a los valores atípicos en la variable porque utiliza un orden de clasificación ordinal en lugar del valor de la variable original.</a:t>
            </a:r>
            <a:endParaRPr/>
          </a:p>
        </p:txBody>
      </p:sp>
      <p:sp>
        <p:nvSpPr>
          <p:cNvPr id="132" name="Google Shape;132;p8"/>
          <p:cNvSpPr txBox="1"/>
          <p:nvPr/>
        </p:nvSpPr>
        <p:spPr>
          <a:xfrm>
            <a:off x="2660651" y="10531475"/>
            <a:ext cx="3700052" cy="26161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rPr lang="es-ES" sz="1100"/>
              <a:t>FUENTE https://datatab.es/tutorial/spearman-correlation</a:t>
            </a:r>
            <a:endParaRPr/>
          </a:p>
        </p:txBody>
      </p:sp>
      <p:pic>
        <p:nvPicPr>
          <p:cNvPr id="133" name="Google Shape;133;p8"/>
          <p:cNvPicPr preferRelativeResize="0"/>
          <p:nvPr/>
        </p:nvPicPr>
        <p:blipFill rotWithShape="1">
          <a:blip r:embed="rId3">
            <a:alphaModFix/>
          </a:blip>
          <a:srcRect b="0" l="0" r="0" t="0"/>
          <a:stretch/>
        </p:blipFill>
        <p:spPr>
          <a:xfrm>
            <a:off x="11423650" y="2321859"/>
            <a:ext cx="6324600" cy="3332816"/>
          </a:xfrm>
          <a:prstGeom prst="rect">
            <a:avLst/>
          </a:prstGeom>
          <a:noFill/>
          <a:ln>
            <a:noFill/>
          </a:ln>
        </p:spPr>
      </p:pic>
      <p:pic>
        <p:nvPicPr>
          <p:cNvPr id="134" name="Google Shape;134;p8"/>
          <p:cNvPicPr preferRelativeResize="0"/>
          <p:nvPr/>
        </p:nvPicPr>
        <p:blipFill rotWithShape="1">
          <a:blip r:embed="rId4">
            <a:alphaModFix/>
          </a:blip>
          <a:srcRect b="0" l="0" r="0" t="0"/>
          <a:stretch/>
        </p:blipFill>
        <p:spPr>
          <a:xfrm>
            <a:off x="11652250" y="6340475"/>
            <a:ext cx="4438650" cy="3743325"/>
          </a:xfrm>
          <a:prstGeom prst="rect">
            <a:avLst/>
          </a:prstGeom>
          <a:noFill/>
          <a:ln>
            <a:noFill/>
          </a:ln>
        </p:spPr>
      </p:pic>
      <p:sp>
        <p:nvSpPr>
          <p:cNvPr id="135" name="Google Shape;135;p8"/>
          <p:cNvSpPr txBox="1"/>
          <p:nvPr/>
        </p:nvSpPr>
        <p:spPr>
          <a:xfrm>
            <a:off x="16527616" y="6413668"/>
            <a:ext cx="2891263" cy="3293209"/>
          </a:xfrm>
          <a:prstGeom prst="rect">
            <a:avLst/>
          </a:prstGeom>
          <a:noFill/>
          <a:ln>
            <a:noFill/>
          </a:ln>
        </p:spPr>
        <p:txBody>
          <a:bodyPr anchorCtr="0" anchor="t" bIns="45700" lIns="91425" spcFirstLastPara="1" rIns="91425" wrap="square" tIns="45700">
            <a:spAutoFit/>
          </a:bodyPr>
          <a:lstStyle/>
          <a:p>
            <a:pPr indent="0" lvl="0" marL="0" rtl="0" algn="just">
              <a:spcBef>
                <a:spcPts val="0"/>
              </a:spcBef>
              <a:spcAft>
                <a:spcPts val="0"/>
              </a:spcAft>
              <a:buNone/>
            </a:pPr>
            <a:r>
              <a:rPr b="0" i="0" lang="es-ES" sz="1600">
                <a:solidFill>
                  <a:srgbClr val="212529"/>
                </a:solidFill>
                <a:latin typeface="Roboto"/>
                <a:ea typeface="Roboto"/>
                <a:cs typeface="Roboto"/>
                <a:sym typeface="Roboto"/>
              </a:rPr>
              <a:t>En esta tabla, medimos el tiempo de reacción de 8 jugadores en el computador y les preguntamos su edad. El tiempo de reacción ya está ordenado por tamaño. 12 es el valor más pequeño, por lo que obtiene el rango 1, 15 es el segundo más pequeño, por lo que obtiene el rango 2 y así sucesivamente. Ahora hacemos lo mismo con la edad.</a:t>
            </a:r>
            <a:endParaRPr sz="18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9"/>
          <p:cNvSpPr txBox="1"/>
          <p:nvPr>
            <p:ph type="title"/>
          </p:nvPr>
        </p:nvSpPr>
        <p:spPr>
          <a:xfrm>
            <a:off x="2432050" y="714594"/>
            <a:ext cx="16988263" cy="738664"/>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s-ES"/>
              <a:t>CORRELACIÓN</a:t>
            </a:r>
            <a:endParaRPr/>
          </a:p>
        </p:txBody>
      </p:sp>
      <p:sp>
        <p:nvSpPr>
          <p:cNvPr id="141" name="Google Shape;141;p9"/>
          <p:cNvSpPr txBox="1"/>
          <p:nvPr/>
        </p:nvSpPr>
        <p:spPr>
          <a:xfrm>
            <a:off x="2355850" y="1997075"/>
            <a:ext cx="7391399" cy="5170646"/>
          </a:xfrm>
          <a:prstGeom prst="rect">
            <a:avLst/>
          </a:prstGeom>
          <a:noFill/>
          <a:ln>
            <a:noFill/>
          </a:ln>
        </p:spPr>
        <p:txBody>
          <a:bodyPr anchorCtr="0" anchor="t" bIns="45700" lIns="91425" spcFirstLastPara="1" rIns="91425" wrap="square" tIns="45700">
            <a:spAutoFit/>
          </a:bodyPr>
          <a:lstStyle/>
          <a:p>
            <a:pPr indent="0" lvl="0" marL="0" rtl="0" algn="just">
              <a:spcBef>
                <a:spcPts val="0"/>
              </a:spcBef>
              <a:spcAft>
                <a:spcPts val="0"/>
              </a:spcAft>
              <a:buNone/>
            </a:pPr>
            <a:r>
              <a:rPr b="1" lang="es-ES" sz="2600"/>
              <a:t>TAU DE KENDALL</a:t>
            </a:r>
            <a:endParaRPr/>
          </a:p>
          <a:p>
            <a:pPr indent="0" lvl="0" marL="0" rtl="0" algn="just">
              <a:spcBef>
                <a:spcPts val="0"/>
              </a:spcBef>
              <a:spcAft>
                <a:spcPts val="0"/>
              </a:spcAft>
              <a:buNone/>
            </a:pPr>
            <a:r>
              <a:t/>
            </a:r>
            <a:endParaRPr sz="2600"/>
          </a:p>
          <a:p>
            <a:pPr indent="0" lvl="0" marL="0" rtl="0" algn="just">
              <a:spcBef>
                <a:spcPts val="0"/>
              </a:spcBef>
              <a:spcAft>
                <a:spcPts val="0"/>
              </a:spcAft>
              <a:buNone/>
            </a:pPr>
            <a:r>
              <a:rPr lang="es-ES" sz="2600"/>
              <a:t>Es una aplicación particular de SPEARMAN.</a:t>
            </a:r>
            <a:endParaRPr/>
          </a:p>
          <a:p>
            <a:pPr indent="0" lvl="0" marL="0" rtl="0" algn="just">
              <a:spcBef>
                <a:spcPts val="0"/>
              </a:spcBef>
              <a:spcAft>
                <a:spcPts val="0"/>
              </a:spcAft>
              <a:buNone/>
            </a:pPr>
            <a:r>
              <a:t/>
            </a:r>
            <a:endParaRPr sz="2800">
              <a:solidFill>
                <a:srgbClr val="212529"/>
              </a:solidFill>
              <a:latin typeface="Roboto"/>
              <a:ea typeface="Roboto"/>
              <a:cs typeface="Roboto"/>
              <a:sym typeface="Roboto"/>
            </a:endParaRPr>
          </a:p>
          <a:p>
            <a:pPr indent="0" lvl="0" marL="0" rtl="0" algn="just">
              <a:spcBef>
                <a:spcPts val="0"/>
              </a:spcBef>
              <a:spcAft>
                <a:spcPts val="0"/>
              </a:spcAft>
              <a:buNone/>
            </a:pPr>
            <a:r>
              <a:rPr lang="es-ES" sz="2800">
                <a:solidFill>
                  <a:srgbClr val="212529"/>
                </a:solidFill>
                <a:latin typeface="Roboto"/>
                <a:ea typeface="Roboto"/>
                <a:cs typeface="Roboto"/>
                <a:sym typeface="Roboto"/>
              </a:rPr>
              <a:t>Para calcular la tau de Kendall, los datos no tienen que estar distribuidos normalmente y las dos variables sólo tienen que tener </a:t>
            </a:r>
            <a:r>
              <a:rPr b="0" i="0" lang="es-ES" sz="2800">
                <a:solidFill>
                  <a:srgbClr val="212529"/>
                </a:solidFill>
                <a:latin typeface="Roboto"/>
                <a:ea typeface="Roboto"/>
                <a:cs typeface="Roboto"/>
                <a:sym typeface="Roboto"/>
              </a:rPr>
              <a:t>un nivel de escala ordinal.</a:t>
            </a:r>
            <a:endParaRPr/>
          </a:p>
          <a:p>
            <a:pPr indent="0" lvl="0" marL="0" rtl="0" algn="just">
              <a:spcBef>
                <a:spcPts val="0"/>
              </a:spcBef>
              <a:spcAft>
                <a:spcPts val="0"/>
              </a:spcAft>
              <a:buNone/>
            </a:pPr>
            <a:r>
              <a:t/>
            </a:r>
            <a:endParaRPr sz="2800">
              <a:solidFill>
                <a:srgbClr val="212529"/>
              </a:solidFill>
              <a:latin typeface="Roboto"/>
              <a:ea typeface="Roboto"/>
              <a:cs typeface="Roboto"/>
              <a:sym typeface="Roboto"/>
            </a:endParaRPr>
          </a:p>
          <a:p>
            <a:pPr indent="0" lvl="0" marL="0" rtl="0" algn="just">
              <a:spcBef>
                <a:spcPts val="0"/>
              </a:spcBef>
              <a:spcAft>
                <a:spcPts val="0"/>
              </a:spcAft>
              <a:buNone/>
            </a:pPr>
            <a:r>
              <a:rPr lang="es-ES" sz="2800">
                <a:solidFill>
                  <a:srgbClr val="212529"/>
                </a:solidFill>
                <a:latin typeface="Roboto"/>
                <a:ea typeface="Roboto"/>
                <a:cs typeface="Roboto"/>
                <a:sym typeface="Roboto"/>
              </a:rPr>
              <a:t>L</a:t>
            </a:r>
            <a:r>
              <a:rPr b="0" i="0" lang="es-ES" sz="2800">
                <a:solidFill>
                  <a:srgbClr val="212529"/>
                </a:solidFill>
                <a:latin typeface="Roboto"/>
                <a:ea typeface="Roboto"/>
                <a:cs typeface="Roboto"/>
                <a:sym typeface="Roboto"/>
              </a:rPr>
              <a:t>a Tau de Kendall debe preferirse a la correlación de Spearman cuando hay muy pocos datos con muchos empates de rango.</a:t>
            </a:r>
            <a:endParaRPr sz="2600"/>
          </a:p>
        </p:txBody>
      </p:sp>
      <p:sp>
        <p:nvSpPr>
          <p:cNvPr id="142" name="Google Shape;142;p9"/>
          <p:cNvSpPr txBox="1"/>
          <p:nvPr/>
        </p:nvSpPr>
        <p:spPr>
          <a:xfrm>
            <a:off x="2660651" y="10531475"/>
            <a:ext cx="3738524" cy="26161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rPr lang="es-ES" sz="1100"/>
              <a:t>FUENTE: https://datatab.es/tutorial/spearman-correlation</a:t>
            </a:r>
            <a:endParaRPr/>
          </a:p>
        </p:txBody>
      </p:sp>
      <p:pic>
        <p:nvPicPr>
          <p:cNvPr id="143" name="Google Shape;143;p9"/>
          <p:cNvPicPr preferRelativeResize="0"/>
          <p:nvPr/>
        </p:nvPicPr>
        <p:blipFill rotWithShape="1">
          <a:blip r:embed="rId3">
            <a:alphaModFix/>
          </a:blip>
          <a:srcRect b="0" l="0" r="0" t="0"/>
          <a:stretch/>
        </p:blipFill>
        <p:spPr>
          <a:xfrm>
            <a:off x="11042650" y="3163441"/>
            <a:ext cx="7936132" cy="1424434"/>
          </a:xfrm>
          <a:prstGeom prst="rect">
            <a:avLst/>
          </a:prstGeom>
          <a:noFill/>
          <a:ln>
            <a:noFill/>
          </a:ln>
        </p:spPr>
      </p:pic>
      <p:pic>
        <p:nvPicPr>
          <p:cNvPr id="144" name="Google Shape;144;p9"/>
          <p:cNvPicPr preferRelativeResize="0"/>
          <p:nvPr/>
        </p:nvPicPr>
        <p:blipFill rotWithShape="1">
          <a:blip r:embed="rId4">
            <a:alphaModFix/>
          </a:blip>
          <a:srcRect b="0" l="0" r="0" t="0"/>
          <a:stretch/>
        </p:blipFill>
        <p:spPr>
          <a:xfrm>
            <a:off x="11680313" y="4388852"/>
            <a:ext cx="1981200" cy="116004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2022-07-20T19:15:37Z</dcterms:created>
  <dc:creator>Daniela Taito R.</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2022-07-20T00:00:00Z</vt:filetime>
  </property>
  <property fmtid="{D5CDD505-2E9C-101B-9397-08002B2CF9AE}" pid="3" name="Creator">
    <vt:lpwstr>Adobe Illustrator 26.3 (Macintosh)</vt:lpwstr>
  </property>
  <property fmtid="{D5CDD505-2E9C-101B-9397-08002B2CF9AE}" pid="4" name="CreatorVersion">
    <vt:lpwstr>21.0.0</vt:lpwstr>
  </property>
  <property fmtid="{D5CDD505-2E9C-101B-9397-08002B2CF9AE}" pid="5" name="LastSaved">
    <vt:filetime>2022-07-20T00:00:00Z</vt:filetime>
  </property>
  <property fmtid="{D5CDD505-2E9C-101B-9397-08002B2CF9AE}" pid="6" name="Producer">
    <vt:lpwstr>Adobe PDF library 15.00</vt:lpwstr>
  </property>
  <property fmtid="{D5CDD505-2E9C-101B-9397-08002B2CF9AE}" pid="7" name="ContentTypeId">
    <vt:lpwstr>0x0101004E9A3AE23414AD41A4F4D6368514CED2</vt:lpwstr>
  </property>
</Properties>
</file>