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11309350" cx="20104100"/>
  <p:notesSz cx="20104100" cy="11309350"/>
  <p:embeddedFontLst>
    <p:embeddedFont>
      <p:font typeface="Helvetica Neue"/>
      <p:regular r:id="rId26"/>
      <p:bold r:id="rId27"/>
      <p:italic r:id="rId28"/>
      <p:boldItalic r:id="rId29"/>
    </p:embeddedFont>
    <p:embeddedFont>
      <p:font typeface="Arial Black"/>
      <p:regular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35" roundtripDataSignature="AMtx7miEzaXNsOieBZV5uj+bnyx23YBl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regular.fntdata"/><Relationship Id="rId25" Type="http://schemas.openxmlformats.org/officeDocument/2006/relationships/slide" Target="slides/slide20.xml"/><Relationship Id="rId28" Type="http://schemas.openxmlformats.org/officeDocument/2006/relationships/font" Target="fonts/HelveticaNeue-italic.fntdata"/><Relationship Id="rId27" Type="http://schemas.openxmlformats.org/officeDocument/2006/relationships/font" Target="fonts/HelveticaNeue-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regular.fntdata"/><Relationship Id="rId30" Type="http://schemas.openxmlformats.org/officeDocument/2006/relationships/font" Target="fonts/ArialBlack-regular.fntdata"/><Relationship Id="rId11" Type="http://schemas.openxmlformats.org/officeDocument/2006/relationships/slide" Target="slides/slide6.xml"/><Relationship Id="rId33" Type="http://schemas.openxmlformats.org/officeDocument/2006/relationships/font" Target="fonts/OpenSans-italic.fntdata"/><Relationship Id="rId10" Type="http://schemas.openxmlformats.org/officeDocument/2006/relationships/slide" Target="slides/slide5.xml"/><Relationship Id="rId32" Type="http://schemas.openxmlformats.org/officeDocument/2006/relationships/font" Target="fonts/OpenSans-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8712200" cy="56673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 name="Google Shape;4;n"/>
          <p:cNvSpPr txBox="1"/>
          <p:nvPr>
            <p:ph idx="10" type="dt"/>
          </p:nvPr>
        </p:nvSpPr>
        <p:spPr>
          <a:xfrm>
            <a:off x="11387138" y="0"/>
            <a:ext cx="8712200" cy="566738"/>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 name="Google Shape;5;n"/>
          <p:cNvSpPr/>
          <p:nvPr>
            <p:ph idx="3"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2009775" y="5441950"/>
            <a:ext cx="16084550" cy="445452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742613"/>
            <a:ext cx="8712200" cy="566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n"/>
          <p:cNvSpPr txBox="1"/>
          <p:nvPr>
            <p:ph idx="12" type="sldNum"/>
          </p:nvPr>
        </p:nvSpPr>
        <p:spPr>
          <a:xfrm>
            <a:off x="11387138" y="10742613"/>
            <a:ext cx="8712200" cy="5667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sz="1200"/>
              <a:t>‹#›</a:t>
            </a:fld>
            <a:endParaRPr sz="1200"/>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1: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0: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1: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2: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3: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3: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4: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4: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5: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5: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6: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6: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7: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7: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8: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8: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9: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9: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2: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0: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20: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3: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4: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5" name="Shape 15"/>
        <p:cNvGrpSpPr/>
        <p:nvPr/>
      </p:nvGrpSpPr>
      <p:grpSpPr>
        <a:xfrm>
          <a:off x="0" y="0"/>
          <a:ext cx="0" cy="0"/>
          <a:chOff x="0" y="0"/>
          <a:chExt cx="0" cy="0"/>
        </a:xfrm>
      </p:grpSpPr>
      <p:pic>
        <p:nvPicPr>
          <p:cNvPr id="16" name="Google Shape;16;p22"/>
          <p:cNvPicPr preferRelativeResize="0"/>
          <p:nvPr/>
        </p:nvPicPr>
        <p:blipFill rotWithShape="1">
          <a:blip r:embed="rId2">
            <a:alphaModFix/>
          </a:blip>
          <a:srcRect b="0" l="0" r="0" t="0"/>
          <a:stretch/>
        </p:blipFill>
        <p:spPr>
          <a:xfrm>
            <a:off x="0" y="396"/>
            <a:ext cx="20104810" cy="11308953"/>
          </a:xfrm>
          <a:prstGeom prst="rect">
            <a:avLst/>
          </a:prstGeom>
          <a:noFill/>
          <a:ln>
            <a:noFill/>
          </a:ln>
        </p:spPr>
      </p:pic>
      <p:sp>
        <p:nvSpPr>
          <p:cNvPr id="17" name="Google Shape;17;p22"/>
          <p:cNvSpPr txBox="1"/>
          <p:nvPr>
            <p:ph type="ctrTitle"/>
          </p:nvPr>
        </p:nvSpPr>
        <p:spPr>
          <a:xfrm>
            <a:off x="2838209" y="8700548"/>
            <a:ext cx="6781800" cy="5847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3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2"/>
          <p:cNvSpPr txBox="1"/>
          <p:nvPr>
            <p:ph idx="1" type="subTitle"/>
          </p:nvPr>
        </p:nvSpPr>
        <p:spPr>
          <a:xfrm>
            <a:off x="2838209" y="9612314"/>
            <a:ext cx="8712681" cy="36933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24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2"/>
          <p:cNvSpPr/>
          <p:nvPr/>
        </p:nvSpPr>
        <p:spPr>
          <a:xfrm>
            <a:off x="2838209" y="9464675"/>
            <a:ext cx="8841105" cy="0"/>
          </a:xfrm>
          <a:custGeom>
            <a:rect b="b" l="l" r="r" t="t"/>
            <a:pathLst>
              <a:path extrusionOk="0" h="120000" w="8841105">
                <a:moveTo>
                  <a:pt x="0" y="0"/>
                </a:moveTo>
                <a:lnTo>
                  <a:pt x="8840652" y="0"/>
                </a:lnTo>
              </a:path>
            </a:pathLst>
          </a:custGeom>
          <a:noFill/>
          <a:ln cap="flat" cmpd="sng" w="10450">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Diseño personalizado">
  <p:cSld name="4_Diseño personalizado">
    <p:spTree>
      <p:nvGrpSpPr>
        <p:cNvPr id="58" name="Shape 58"/>
        <p:cNvGrpSpPr/>
        <p:nvPr/>
      </p:nvGrpSpPr>
      <p:grpSpPr>
        <a:xfrm>
          <a:off x="0" y="0"/>
          <a:ext cx="0" cy="0"/>
          <a:chOff x="0" y="0"/>
          <a:chExt cx="0" cy="0"/>
        </a:xfrm>
      </p:grpSpPr>
      <p:pic>
        <p:nvPicPr>
          <p:cNvPr id="59" name="Google Shape;59;p31"/>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60" name="Google Shape;60;p31"/>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61" name="Google Shape;61;p31"/>
          <p:cNvSpPr/>
          <p:nvPr/>
        </p:nvSpPr>
        <p:spPr>
          <a:xfrm>
            <a:off x="4413250" y="4206875"/>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62" name="Google Shape;62;p31"/>
          <p:cNvSpPr txBox="1"/>
          <p:nvPr>
            <p:ph type="title"/>
          </p:nvPr>
        </p:nvSpPr>
        <p:spPr>
          <a:xfrm>
            <a:off x="4842028" y="4534001"/>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63" name="Shape 63"/>
        <p:cNvGrpSpPr/>
        <p:nvPr/>
      </p:nvGrpSpPr>
      <p:grpSpPr>
        <a:xfrm>
          <a:off x="0" y="0"/>
          <a:ext cx="0" cy="0"/>
          <a:chOff x="0" y="0"/>
          <a:chExt cx="0" cy="0"/>
        </a:xfrm>
      </p:grpSpPr>
      <p:pic>
        <p:nvPicPr>
          <p:cNvPr id="64" name="Google Shape;64;p32"/>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65" name="Google Shape;65;p32"/>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66" name="Google Shape;66;p32"/>
          <p:cNvSpPr/>
          <p:nvPr/>
        </p:nvSpPr>
        <p:spPr>
          <a:xfrm>
            <a:off x="7004050" y="7331075"/>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67" name="Google Shape;67;p32"/>
          <p:cNvSpPr txBox="1"/>
          <p:nvPr>
            <p:ph type="title"/>
          </p:nvPr>
        </p:nvSpPr>
        <p:spPr>
          <a:xfrm>
            <a:off x="7432828" y="7658201"/>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68" name="Shape 6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Only">
  <p:cSld name="3_Title Only">
    <p:spTree>
      <p:nvGrpSpPr>
        <p:cNvPr id="69" name="Shape 6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0" name="Shape 20"/>
        <p:cNvGrpSpPr/>
        <p:nvPr/>
      </p:nvGrpSpPr>
      <p:grpSpPr>
        <a:xfrm>
          <a:off x="0" y="0"/>
          <a:ext cx="0" cy="0"/>
          <a:chOff x="0" y="0"/>
          <a:chExt cx="0" cy="0"/>
        </a:xfrm>
      </p:grpSpPr>
      <p:pic>
        <p:nvPicPr>
          <p:cNvPr id="21" name="Google Shape;21;p23"/>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22" name="Google Shape;22;p23"/>
          <p:cNvSpPr txBox="1"/>
          <p:nvPr>
            <p:ph type="title"/>
          </p:nvPr>
        </p:nvSpPr>
        <p:spPr>
          <a:xfrm>
            <a:off x="6851650" y="7483475"/>
            <a:ext cx="9782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3" name="Shape 23"/>
        <p:cNvGrpSpPr/>
        <p:nvPr/>
      </p:nvGrpSpPr>
      <p:grpSpPr>
        <a:xfrm>
          <a:off x="0" y="0"/>
          <a:ext cx="0" cy="0"/>
          <a:chOff x="0" y="0"/>
          <a:chExt cx="0" cy="0"/>
        </a:xfrm>
      </p:grpSpPr>
      <p:pic>
        <p:nvPicPr>
          <p:cNvPr id="24" name="Google Shape;24;p24"/>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25" name="Google Shape;25;p24"/>
          <p:cNvSpPr txBox="1"/>
          <p:nvPr>
            <p:ph type="title"/>
          </p:nvPr>
        </p:nvSpPr>
        <p:spPr>
          <a:xfrm>
            <a:off x="4794250" y="6950075"/>
            <a:ext cx="9782022" cy="1538883"/>
          </a:xfrm>
          <a:prstGeom prst="rect">
            <a:avLst/>
          </a:prstGeom>
          <a:noFill/>
          <a:ln>
            <a:noFill/>
          </a:ln>
        </p:spPr>
        <p:txBody>
          <a:bodyPr anchorCtr="0" anchor="t" bIns="0" lIns="0" spcFirstLastPara="1" rIns="0" wrap="square" tIns="0">
            <a:spAutoFit/>
          </a:bodyPr>
          <a:lstStyle>
            <a:lvl1pPr lvl="0" algn="r">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26" name="Shape 26"/>
        <p:cNvGrpSpPr/>
        <p:nvPr/>
      </p:nvGrpSpPr>
      <p:grpSpPr>
        <a:xfrm>
          <a:off x="0" y="0"/>
          <a:ext cx="0" cy="0"/>
          <a:chOff x="0" y="0"/>
          <a:chExt cx="0" cy="0"/>
        </a:xfrm>
      </p:grpSpPr>
      <p:sp>
        <p:nvSpPr>
          <p:cNvPr id="27" name="Google Shape;27;p25"/>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5"/>
          <p:cNvSpPr/>
          <p:nvPr/>
        </p:nvSpPr>
        <p:spPr>
          <a:xfrm>
            <a:off x="-6350" y="656116"/>
            <a:ext cx="2243455" cy="1060450"/>
          </a:xfrm>
          <a:custGeom>
            <a:rect b="b" l="l" r="r" t="t"/>
            <a:pathLst>
              <a:path extrusionOk="0" h="1060450" w="2243455">
                <a:moveTo>
                  <a:pt x="2243429" y="0"/>
                </a:moveTo>
                <a:lnTo>
                  <a:pt x="0" y="0"/>
                </a:lnTo>
                <a:lnTo>
                  <a:pt x="0" y="1059999"/>
                </a:lnTo>
                <a:lnTo>
                  <a:pt x="2243429" y="1059999"/>
                </a:lnTo>
                <a:lnTo>
                  <a:pt x="2243429" y="0"/>
                </a:lnTo>
                <a:close/>
              </a:path>
            </a:pathLst>
          </a:custGeom>
          <a:solidFill>
            <a:srgbClr val="257CE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9" name="Google Shape;29;p25"/>
          <p:cNvSpPr/>
          <p:nvPr/>
        </p:nvSpPr>
        <p:spPr>
          <a:xfrm>
            <a:off x="16938421" y="10202309"/>
            <a:ext cx="1576070" cy="511175"/>
          </a:xfrm>
          <a:custGeom>
            <a:rect b="b" l="l" r="r" t="t"/>
            <a:pathLst>
              <a:path extrusionOk="0" h="511175" w="1576069">
                <a:moveTo>
                  <a:pt x="441172" y="241312"/>
                </a:moveTo>
                <a:lnTo>
                  <a:pt x="435267" y="179641"/>
                </a:lnTo>
                <a:lnTo>
                  <a:pt x="418414" y="127673"/>
                </a:lnTo>
                <a:lnTo>
                  <a:pt x="392747" y="86601"/>
                </a:lnTo>
                <a:lnTo>
                  <a:pt x="391845" y="85153"/>
                </a:lnTo>
                <a:lnTo>
                  <a:pt x="356819" y="51803"/>
                </a:lnTo>
                <a:lnTo>
                  <a:pt x="322008" y="30734"/>
                </a:lnTo>
                <a:lnTo>
                  <a:pt x="322008" y="245008"/>
                </a:lnTo>
                <a:lnTo>
                  <a:pt x="316534" y="299389"/>
                </a:lnTo>
                <a:lnTo>
                  <a:pt x="300723"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07" y="89408"/>
                </a:lnTo>
                <a:lnTo>
                  <a:pt x="132499" y="87985"/>
                </a:lnTo>
                <a:lnTo>
                  <a:pt x="146659" y="86982"/>
                </a:lnTo>
                <a:lnTo>
                  <a:pt x="163588" y="86601"/>
                </a:lnTo>
                <a:lnTo>
                  <a:pt x="209257" y="90881"/>
                </a:lnTo>
                <a:lnTo>
                  <a:pt x="248094" y="103809"/>
                </a:lnTo>
                <a:lnTo>
                  <a:pt x="279438"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59" y="484936"/>
                </a:lnTo>
                <a:lnTo>
                  <a:pt x="324205" y="466864"/>
                </a:lnTo>
                <a:lnTo>
                  <a:pt x="359016" y="443407"/>
                </a:lnTo>
                <a:lnTo>
                  <a:pt x="382054" y="419722"/>
                </a:lnTo>
                <a:lnTo>
                  <a:pt x="385749" y="415925"/>
                </a:lnTo>
                <a:lnTo>
                  <a:pt x="408393" y="382181"/>
                </a:lnTo>
                <a:lnTo>
                  <a:pt x="425894" y="341972"/>
                </a:lnTo>
                <a:lnTo>
                  <a:pt x="437172" y="295097"/>
                </a:lnTo>
                <a:lnTo>
                  <a:pt x="441172" y="241312"/>
                </a:lnTo>
                <a:close/>
              </a:path>
              <a:path extrusionOk="0" h="511175" w="1576069">
                <a:moveTo>
                  <a:pt x="827582" y="502602"/>
                </a:moveTo>
                <a:lnTo>
                  <a:pt x="826490" y="478307"/>
                </a:lnTo>
                <a:lnTo>
                  <a:pt x="825538" y="450888"/>
                </a:lnTo>
                <a:lnTo>
                  <a:pt x="824865" y="420268"/>
                </a:lnTo>
                <a:lnTo>
                  <a:pt x="824611" y="386397"/>
                </a:lnTo>
                <a:lnTo>
                  <a:pt x="824611" y="140639"/>
                </a:lnTo>
                <a:lnTo>
                  <a:pt x="712089" y="140639"/>
                </a:lnTo>
                <a:lnTo>
                  <a:pt x="712089" y="365671"/>
                </a:lnTo>
                <a:lnTo>
                  <a:pt x="710628"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extrusionOk="0" h="511175" w="1576069">
                <a:moveTo>
                  <a:pt x="1244155" y="318274"/>
                </a:moveTo>
                <a:lnTo>
                  <a:pt x="1238161" y="266484"/>
                </a:lnTo>
                <a:lnTo>
                  <a:pt x="1220876" y="221424"/>
                </a:lnTo>
                <a:lnTo>
                  <a:pt x="1193355" y="184315"/>
                </a:lnTo>
                <a:lnTo>
                  <a:pt x="1156639"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39" y="399072"/>
                </a:lnTo>
                <a:lnTo>
                  <a:pt x="986155" y="364807"/>
                </a:lnTo>
                <a:lnTo>
                  <a:pt x="981367" y="322008"/>
                </a:lnTo>
                <a:lnTo>
                  <a:pt x="985443" y="282206"/>
                </a:lnTo>
                <a:lnTo>
                  <a:pt x="998397" y="247332"/>
                </a:lnTo>
                <a:lnTo>
                  <a:pt x="1021346" y="222580"/>
                </a:lnTo>
                <a:lnTo>
                  <a:pt x="1055395" y="213169"/>
                </a:lnTo>
                <a:lnTo>
                  <a:pt x="1088174" y="222580"/>
                </a:lnTo>
                <a:lnTo>
                  <a:pt x="1110437"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395" y="199644"/>
                </a:lnTo>
                <a:lnTo>
                  <a:pt x="883894" y="235051"/>
                </a:lnTo>
                <a:lnTo>
                  <a:pt x="870508" y="276745"/>
                </a:lnTo>
                <a:lnTo>
                  <a:pt x="865911" y="324192"/>
                </a:lnTo>
                <a:lnTo>
                  <a:pt x="872426" y="378625"/>
                </a:lnTo>
                <a:lnTo>
                  <a:pt x="890930" y="424548"/>
                </a:lnTo>
                <a:lnTo>
                  <a:pt x="919835" y="461340"/>
                </a:lnTo>
                <a:lnTo>
                  <a:pt x="957567" y="488378"/>
                </a:lnTo>
                <a:lnTo>
                  <a:pt x="1002538" y="505066"/>
                </a:lnTo>
                <a:lnTo>
                  <a:pt x="1053160" y="510755"/>
                </a:lnTo>
                <a:lnTo>
                  <a:pt x="1053896" y="510755"/>
                </a:lnTo>
                <a:lnTo>
                  <a:pt x="1094740" y="507009"/>
                </a:lnTo>
                <a:lnTo>
                  <a:pt x="1133703" y="495655"/>
                </a:lnTo>
                <a:lnTo>
                  <a:pt x="1169187" y="476491"/>
                </a:lnTo>
                <a:lnTo>
                  <a:pt x="1199578" y="449364"/>
                </a:lnTo>
                <a:lnTo>
                  <a:pt x="1223276" y="414070"/>
                </a:lnTo>
                <a:lnTo>
                  <a:pt x="1238669" y="370433"/>
                </a:lnTo>
                <a:lnTo>
                  <a:pt x="1244155" y="318274"/>
                </a:lnTo>
                <a:close/>
              </a:path>
              <a:path extrusionOk="0" h="511175" w="1576069">
                <a:moveTo>
                  <a:pt x="1575854" y="146558"/>
                </a:moveTo>
                <a:lnTo>
                  <a:pt x="1556600" y="140614"/>
                </a:lnTo>
                <a:lnTo>
                  <a:pt x="1535125" y="136194"/>
                </a:lnTo>
                <a:lnTo>
                  <a:pt x="1512544" y="133451"/>
                </a:lnTo>
                <a:lnTo>
                  <a:pt x="1489964" y="132499"/>
                </a:lnTo>
                <a:lnTo>
                  <a:pt x="1436065"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82"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0" name="Google Shape;30;p25"/>
          <p:cNvSpPr/>
          <p:nvPr/>
        </p:nvSpPr>
        <p:spPr>
          <a:xfrm>
            <a:off x="18623540" y="10245307"/>
            <a:ext cx="378460" cy="469900"/>
          </a:xfrm>
          <a:custGeom>
            <a:rect b="b" l="l" r="r" t="t"/>
            <a:pathLst>
              <a:path extrusionOk="0" h="469900" w="378459">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31" name="Google Shape;31;p25"/>
          <p:cNvGrpSpPr/>
          <p:nvPr/>
        </p:nvGrpSpPr>
        <p:grpSpPr>
          <a:xfrm>
            <a:off x="19053919" y="10117702"/>
            <a:ext cx="427015" cy="597582"/>
            <a:chOff x="19053919" y="10117702"/>
            <a:chExt cx="427015" cy="597582"/>
          </a:xfrm>
        </p:grpSpPr>
        <p:sp>
          <p:nvSpPr>
            <p:cNvPr id="32" name="Google Shape;32;p25"/>
            <p:cNvSpPr/>
            <p:nvPr/>
          </p:nvSpPr>
          <p:spPr>
            <a:xfrm>
              <a:off x="19053919" y="10237764"/>
              <a:ext cx="366395" cy="477520"/>
            </a:xfrm>
            <a:custGeom>
              <a:rect b="b" l="l" r="r" t="t"/>
              <a:pathLst>
                <a:path extrusionOk="0" h="477520" w="366394">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33" name="Google Shape;33;p25"/>
            <p:cNvPicPr preferRelativeResize="0"/>
            <p:nvPr/>
          </p:nvPicPr>
          <p:blipFill rotWithShape="1">
            <a:blip r:embed="rId2">
              <a:alphaModFix/>
            </a:blip>
            <a:srcRect b="0" l="0" r="0" t="0"/>
            <a:stretch/>
          </p:blipFill>
          <p:spPr>
            <a:xfrm>
              <a:off x="19368634" y="10117702"/>
              <a:ext cx="112300" cy="112268"/>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4" name="Shape 34"/>
        <p:cNvGrpSpPr/>
        <p:nvPr/>
      </p:nvGrpSpPr>
      <p:grpSpPr>
        <a:xfrm>
          <a:off x="0" y="0"/>
          <a:ext cx="0" cy="0"/>
          <a:chOff x="0" y="0"/>
          <a:chExt cx="0" cy="0"/>
        </a:xfrm>
      </p:grpSpPr>
      <p:pic>
        <p:nvPicPr>
          <p:cNvPr id="35" name="Google Shape;35;p26"/>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36" name="Google Shape;36;p26"/>
          <p:cNvPicPr preferRelativeResize="0"/>
          <p:nvPr/>
        </p:nvPicPr>
        <p:blipFill rotWithShape="1">
          <a:blip r:embed="rId3">
            <a:alphaModFix/>
          </a:blip>
          <a:srcRect b="0" l="0" r="0" t="0"/>
          <a:stretch/>
        </p:blipFill>
        <p:spPr>
          <a:xfrm>
            <a:off x="0" y="3340"/>
            <a:ext cx="20109342" cy="11305614"/>
          </a:xfrm>
          <a:prstGeom prst="rect">
            <a:avLst/>
          </a:prstGeom>
          <a:noFill/>
          <a:ln>
            <a:noFill/>
          </a:ln>
        </p:spPr>
      </p:pic>
      <p:sp>
        <p:nvSpPr>
          <p:cNvPr id="37" name="Google Shape;37;p26"/>
          <p:cNvSpPr/>
          <p:nvPr/>
        </p:nvSpPr>
        <p:spPr>
          <a:xfrm>
            <a:off x="755650" y="6264275"/>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38" name="Google Shape;38;p26"/>
          <p:cNvSpPr txBox="1"/>
          <p:nvPr>
            <p:ph type="title"/>
          </p:nvPr>
        </p:nvSpPr>
        <p:spPr>
          <a:xfrm>
            <a:off x="1184428" y="6591401"/>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9" name="Shape 39"/>
        <p:cNvGrpSpPr/>
        <p:nvPr/>
      </p:nvGrpSpPr>
      <p:grpSpPr>
        <a:xfrm>
          <a:off x="0" y="0"/>
          <a:ext cx="0" cy="0"/>
          <a:chOff x="0" y="0"/>
          <a:chExt cx="0" cy="0"/>
        </a:xfrm>
      </p:grpSpPr>
      <p:sp>
        <p:nvSpPr>
          <p:cNvPr id="40" name="Google Shape;40;p27"/>
          <p:cNvSpPr/>
          <p:nvPr/>
        </p:nvSpPr>
        <p:spPr>
          <a:xfrm>
            <a:off x="727227" y="10202309"/>
            <a:ext cx="1576070" cy="511175"/>
          </a:xfrm>
          <a:custGeom>
            <a:rect b="b" l="l" r="r" t="t"/>
            <a:pathLst>
              <a:path extrusionOk="0" h="511175" w="1576070">
                <a:moveTo>
                  <a:pt x="441172" y="241312"/>
                </a:moveTo>
                <a:lnTo>
                  <a:pt x="435267" y="179641"/>
                </a:lnTo>
                <a:lnTo>
                  <a:pt x="418414" y="127673"/>
                </a:lnTo>
                <a:lnTo>
                  <a:pt x="392747" y="86601"/>
                </a:lnTo>
                <a:lnTo>
                  <a:pt x="391845" y="85153"/>
                </a:lnTo>
                <a:lnTo>
                  <a:pt x="356819" y="51803"/>
                </a:lnTo>
                <a:lnTo>
                  <a:pt x="322008" y="30734"/>
                </a:lnTo>
                <a:lnTo>
                  <a:pt x="322008" y="245008"/>
                </a:lnTo>
                <a:lnTo>
                  <a:pt x="316547" y="299389"/>
                </a:lnTo>
                <a:lnTo>
                  <a:pt x="300736"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19" y="89408"/>
                </a:lnTo>
                <a:lnTo>
                  <a:pt x="132499" y="87985"/>
                </a:lnTo>
                <a:lnTo>
                  <a:pt x="146659" y="86982"/>
                </a:lnTo>
                <a:lnTo>
                  <a:pt x="163601" y="86601"/>
                </a:lnTo>
                <a:lnTo>
                  <a:pt x="209257" y="90881"/>
                </a:lnTo>
                <a:lnTo>
                  <a:pt x="248094" y="103809"/>
                </a:lnTo>
                <a:lnTo>
                  <a:pt x="279450"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71" y="484936"/>
                </a:lnTo>
                <a:lnTo>
                  <a:pt x="324205" y="466864"/>
                </a:lnTo>
                <a:lnTo>
                  <a:pt x="359029" y="443407"/>
                </a:lnTo>
                <a:lnTo>
                  <a:pt x="382054" y="419722"/>
                </a:lnTo>
                <a:lnTo>
                  <a:pt x="385749" y="415925"/>
                </a:lnTo>
                <a:lnTo>
                  <a:pt x="408393" y="382181"/>
                </a:lnTo>
                <a:lnTo>
                  <a:pt x="425894" y="341972"/>
                </a:lnTo>
                <a:lnTo>
                  <a:pt x="437172" y="295097"/>
                </a:lnTo>
                <a:lnTo>
                  <a:pt x="441172" y="241312"/>
                </a:lnTo>
                <a:close/>
              </a:path>
              <a:path extrusionOk="0" h="511175" w="1576070">
                <a:moveTo>
                  <a:pt x="827582" y="502602"/>
                </a:moveTo>
                <a:lnTo>
                  <a:pt x="826503" y="478307"/>
                </a:lnTo>
                <a:lnTo>
                  <a:pt x="825550" y="450888"/>
                </a:lnTo>
                <a:lnTo>
                  <a:pt x="824865" y="420268"/>
                </a:lnTo>
                <a:lnTo>
                  <a:pt x="824611" y="386397"/>
                </a:lnTo>
                <a:lnTo>
                  <a:pt x="824611" y="140639"/>
                </a:lnTo>
                <a:lnTo>
                  <a:pt x="712089" y="140639"/>
                </a:lnTo>
                <a:lnTo>
                  <a:pt x="712089" y="365671"/>
                </a:lnTo>
                <a:lnTo>
                  <a:pt x="710641"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extrusionOk="0" h="511175" w="1576070">
                <a:moveTo>
                  <a:pt x="1244155" y="318274"/>
                </a:moveTo>
                <a:lnTo>
                  <a:pt x="1238161" y="266484"/>
                </a:lnTo>
                <a:lnTo>
                  <a:pt x="1220889" y="221424"/>
                </a:lnTo>
                <a:lnTo>
                  <a:pt x="1193355" y="184315"/>
                </a:lnTo>
                <a:lnTo>
                  <a:pt x="1156652"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52" y="399072"/>
                </a:lnTo>
                <a:lnTo>
                  <a:pt x="986155" y="364807"/>
                </a:lnTo>
                <a:lnTo>
                  <a:pt x="981367" y="322008"/>
                </a:lnTo>
                <a:lnTo>
                  <a:pt x="985443" y="282206"/>
                </a:lnTo>
                <a:lnTo>
                  <a:pt x="998397" y="247332"/>
                </a:lnTo>
                <a:lnTo>
                  <a:pt x="1021359" y="222580"/>
                </a:lnTo>
                <a:lnTo>
                  <a:pt x="1055395" y="213169"/>
                </a:lnTo>
                <a:lnTo>
                  <a:pt x="1088174" y="222580"/>
                </a:lnTo>
                <a:lnTo>
                  <a:pt x="1110449"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408" y="199644"/>
                </a:lnTo>
                <a:lnTo>
                  <a:pt x="883894" y="235051"/>
                </a:lnTo>
                <a:lnTo>
                  <a:pt x="870508" y="276745"/>
                </a:lnTo>
                <a:lnTo>
                  <a:pt x="865911" y="324192"/>
                </a:lnTo>
                <a:lnTo>
                  <a:pt x="872426" y="378625"/>
                </a:lnTo>
                <a:lnTo>
                  <a:pt x="890930" y="424548"/>
                </a:lnTo>
                <a:lnTo>
                  <a:pt x="919848" y="461340"/>
                </a:lnTo>
                <a:lnTo>
                  <a:pt x="957580" y="488378"/>
                </a:lnTo>
                <a:lnTo>
                  <a:pt x="1002538" y="505066"/>
                </a:lnTo>
                <a:lnTo>
                  <a:pt x="1053160" y="510755"/>
                </a:lnTo>
                <a:lnTo>
                  <a:pt x="1053909" y="510755"/>
                </a:lnTo>
                <a:lnTo>
                  <a:pt x="1094740" y="507009"/>
                </a:lnTo>
                <a:lnTo>
                  <a:pt x="1133703" y="495655"/>
                </a:lnTo>
                <a:lnTo>
                  <a:pt x="1169187" y="476491"/>
                </a:lnTo>
                <a:lnTo>
                  <a:pt x="1199578" y="449364"/>
                </a:lnTo>
                <a:lnTo>
                  <a:pt x="1223276" y="414070"/>
                </a:lnTo>
                <a:lnTo>
                  <a:pt x="1238669" y="370433"/>
                </a:lnTo>
                <a:lnTo>
                  <a:pt x="1244155" y="318274"/>
                </a:lnTo>
                <a:close/>
              </a:path>
              <a:path extrusionOk="0" h="511175" w="1576070">
                <a:moveTo>
                  <a:pt x="1575854" y="146558"/>
                </a:moveTo>
                <a:lnTo>
                  <a:pt x="1556600" y="140614"/>
                </a:lnTo>
                <a:lnTo>
                  <a:pt x="1535125" y="136194"/>
                </a:lnTo>
                <a:lnTo>
                  <a:pt x="1512557" y="133451"/>
                </a:lnTo>
                <a:lnTo>
                  <a:pt x="1489964" y="132499"/>
                </a:lnTo>
                <a:lnTo>
                  <a:pt x="1436077"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94"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1" name="Google Shape;41;p27"/>
          <p:cNvSpPr/>
          <p:nvPr/>
        </p:nvSpPr>
        <p:spPr>
          <a:xfrm>
            <a:off x="2412348" y="10245307"/>
            <a:ext cx="378460" cy="469900"/>
          </a:xfrm>
          <a:custGeom>
            <a:rect b="b" l="l" r="r" t="t"/>
            <a:pathLst>
              <a:path extrusionOk="0" h="469900" w="37846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42" name="Google Shape;42;p27"/>
          <p:cNvGrpSpPr/>
          <p:nvPr/>
        </p:nvGrpSpPr>
        <p:grpSpPr>
          <a:xfrm>
            <a:off x="2842727" y="10117702"/>
            <a:ext cx="427015" cy="597582"/>
            <a:chOff x="2842727" y="10117702"/>
            <a:chExt cx="427015" cy="597582"/>
          </a:xfrm>
        </p:grpSpPr>
        <p:sp>
          <p:nvSpPr>
            <p:cNvPr id="43" name="Google Shape;43;p27"/>
            <p:cNvSpPr/>
            <p:nvPr/>
          </p:nvSpPr>
          <p:spPr>
            <a:xfrm>
              <a:off x="2842727" y="10237764"/>
              <a:ext cx="366395" cy="477520"/>
            </a:xfrm>
            <a:custGeom>
              <a:rect b="b" l="l" r="r" t="t"/>
              <a:pathLst>
                <a:path extrusionOk="0" h="477520" w="366394">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44" name="Google Shape;44;p27"/>
            <p:cNvPicPr preferRelativeResize="0"/>
            <p:nvPr/>
          </p:nvPicPr>
          <p:blipFill rotWithShape="1">
            <a:blip r:embed="rId2">
              <a:alphaModFix/>
            </a:blip>
            <a:srcRect b="0" l="0" r="0" t="0"/>
            <a:stretch/>
          </p:blipFill>
          <p:spPr>
            <a:xfrm>
              <a:off x="3157442" y="10117702"/>
              <a:ext cx="112300" cy="112268"/>
            </a:xfrm>
            <a:prstGeom prst="rect">
              <a:avLst/>
            </a:prstGeom>
            <a:noFill/>
            <a:ln>
              <a:noFill/>
            </a:ln>
          </p:spPr>
        </p:pic>
      </p:grpSp>
      <p:sp>
        <p:nvSpPr>
          <p:cNvPr id="45" name="Google Shape;45;p27"/>
          <p:cNvSpPr/>
          <p:nvPr/>
        </p:nvSpPr>
        <p:spPr>
          <a:xfrm>
            <a:off x="17840597" y="656116"/>
            <a:ext cx="2243455" cy="1060450"/>
          </a:xfrm>
          <a:custGeom>
            <a:rect b="b" l="l" r="r" t="t"/>
            <a:pathLst>
              <a:path extrusionOk="0" h="1060450" w="2243455">
                <a:moveTo>
                  <a:pt x="2243429" y="0"/>
                </a:moveTo>
                <a:lnTo>
                  <a:pt x="0" y="0"/>
                </a:lnTo>
                <a:lnTo>
                  <a:pt x="0" y="1059999"/>
                </a:lnTo>
                <a:lnTo>
                  <a:pt x="2243429" y="1059999"/>
                </a:lnTo>
                <a:lnTo>
                  <a:pt x="2243429" y="0"/>
                </a:lnTo>
                <a:close/>
              </a:path>
            </a:pathLst>
          </a:custGeom>
          <a:solidFill>
            <a:srgbClr val="257CE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6" name="Google Shape;46;p27"/>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lvl1pPr indent="-228600" lvl="0" marL="457200" algn="r">
              <a:spcBef>
                <a:spcPts val="0"/>
              </a:spcBef>
              <a:spcAft>
                <a:spcPts val="0"/>
              </a:spcAft>
              <a:buSzPts val="1400"/>
              <a:buNone/>
              <a:defRPr b="1" sz="4800">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Diseño personalizado">
  <p:cSld name="5_Diseño personalizado">
    <p:spTree>
      <p:nvGrpSpPr>
        <p:cNvPr id="47" name="Shape 47"/>
        <p:cNvGrpSpPr/>
        <p:nvPr/>
      </p:nvGrpSpPr>
      <p:grpSpPr>
        <a:xfrm>
          <a:off x="0" y="0"/>
          <a:ext cx="0" cy="0"/>
          <a:chOff x="0" y="0"/>
          <a:chExt cx="0" cy="0"/>
        </a:xfrm>
      </p:grpSpPr>
      <p:pic>
        <p:nvPicPr>
          <p:cNvPr id="48" name="Google Shape;48;p28"/>
          <p:cNvPicPr preferRelativeResize="0"/>
          <p:nvPr/>
        </p:nvPicPr>
        <p:blipFill rotWithShape="1">
          <a:blip r:embed="rId2">
            <a:alphaModFix/>
          </a:blip>
          <a:srcRect b="0" l="0" r="0" t="0"/>
          <a:stretch/>
        </p:blipFill>
        <p:spPr>
          <a:xfrm>
            <a:off x="-1" y="3340"/>
            <a:ext cx="20110047" cy="11306010"/>
          </a:xfrm>
          <a:prstGeom prst="rect">
            <a:avLst/>
          </a:prstGeom>
          <a:noFill/>
          <a:ln>
            <a:noFill/>
          </a:ln>
        </p:spPr>
      </p:pic>
      <p:sp>
        <p:nvSpPr>
          <p:cNvPr id="49" name="Google Shape;49;p28"/>
          <p:cNvSpPr txBox="1"/>
          <p:nvPr>
            <p:ph type="title"/>
          </p:nvPr>
        </p:nvSpPr>
        <p:spPr>
          <a:xfrm>
            <a:off x="831850" y="7178675"/>
            <a:ext cx="9782022" cy="1538883"/>
          </a:xfrm>
          <a:prstGeom prst="rect">
            <a:avLst/>
          </a:prstGeom>
          <a:noFill/>
          <a:ln>
            <a:noFill/>
          </a:ln>
        </p:spPr>
        <p:txBody>
          <a:bodyPr anchorCtr="0" anchor="t" bIns="0" lIns="0" spcFirstLastPara="1" rIns="0" wrap="square" tIns="0">
            <a:spAutoFit/>
          </a:bodyPr>
          <a:lstStyle>
            <a:lvl1pPr lvl="0" algn="r">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Diseño personalizado">
  <p:cSld name="6_Diseño personalizado">
    <p:spTree>
      <p:nvGrpSpPr>
        <p:cNvPr id="50" name="Shape 50"/>
        <p:cNvGrpSpPr/>
        <p:nvPr/>
      </p:nvGrpSpPr>
      <p:grpSpPr>
        <a:xfrm>
          <a:off x="0" y="0"/>
          <a:ext cx="0" cy="0"/>
          <a:chOff x="0" y="0"/>
          <a:chExt cx="0" cy="0"/>
        </a:xfrm>
      </p:grpSpPr>
      <p:pic>
        <p:nvPicPr>
          <p:cNvPr id="51" name="Google Shape;51;p29"/>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52" name="Google Shape;52;p29"/>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53" name="Google Shape;53;p29"/>
          <p:cNvSpPr/>
          <p:nvPr/>
        </p:nvSpPr>
        <p:spPr>
          <a:xfrm>
            <a:off x="7232650" y="7880350"/>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54" name="Google Shape;54;p29"/>
          <p:cNvSpPr txBox="1"/>
          <p:nvPr>
            <p:ph type="title"/>
          </p:nvPr>
        </p:nvSpPr>
        <p:spPr>
          <a:xfrm>
            <a:off x="7661428" y="8207476"/>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Diseño personalizado">
  <p:cSld name="3_Diseño personalizado">
    <p:spTree>
      <p:nvGrpSpPr>
        <p:cNvPr id="55" name="Shape 55"/>
        <p:cNvGrpSpPr/>
        <p:nvPr/>
      </p:nvGrpSpPr>
      <p:grpSpPr>
        <a:xfrm>
          <a:off x="0" y="0"/>
          <a:ext cx="0" cy="0"/>
          <a:chOff x="0" y="0"/>
          <a:chExt cx="0" cy="0"/>
        </a:xfrm>
      </p:grpSpPr>
      <p:pic>
        <p:nvPicPr>
          <p:cNvPr id="56" name="Google Shape;56;p30"/>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57" name="Google Shape;57;p30"/>
          <p:cNvSpPr txBox="1"/>
          <p:nvPr>
            <p:ph type="title"/>
          </p:nvPr>
        </p:nvSpPr>
        <p:spPr>
          <a:xfrm>
            <a:off x="6623050" y="7026275"/>
            <a:ext cx="9782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12314421" y="714594"/>
            <a:ext cx="5259705" cy="91566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5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1"/>
          <p:cNvSpPr txBox="1"/>
          <p:nvPr>
            <p:ph idx="1" type="body"/>
          </p:nvPr>
        </p:nvSpPr>
        <p:spPr>
          <a:xfrm>
            <a:off x="1005205" y="2601150"/>
            <a:ext cx="18093690" cy="7464171"/>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2" name="Google Shape;12;p21"/>
          <p:cNvSpPr txBox="1"/>
          <p:nvPr>
            <p:ph idx="11" type="ftr"/>
          </p:nvPr>
        </p:nvSpPr>
        <p:spPr>
          <a:xfrm>
            <a:off x="6835394" y="10517696"/>
            <a:ext cx="6433312" cy="565467"/>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1"/>
          <p:cNvSpPr txBox="1"/>
          <p:nvPr>
            <p:ph idx="10" type="dt"/>
          </p:nvPr>
        </p:nvSpPr>
        <p:spPr>
          <a:xfrm>
            <a:off x="1005205" y="10517696"/>
            <a:ext cx="4623943" cy="56546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21"/>
          <p:cNvSpPr txBox="1"/>
          <p:nvPr>
            <p:ph idx="12" type="sldNum"/>
          </p:nvPr>
        </p:nvSpPr>
        <p:spPr>
          <a:xfrm>
            <a:off x="14474953" y="10517696"/>
            <a:ext cx="4623943" cy="565467"/>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5.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
          <p:cNvSpPr txBox="1"/>
          <p:nvPr>
            <p:ph type="ctrTitle"/>
          </p:nvPr>
        </p:nvSpPr>
        <p:spPr>
          <a:xfrm>
            <a:off x="2889250" y="8169275"/>
            <a:ext cx="8749500" cy="1754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sz="3800"/>
              <a:t>OTROS MODELOS DE CLASIFICACIÓN BINARI</a:t>
            </a:r>
            <a:r>
              <a:rPr lang="es-ES"/>
              <a:t>A</a:t>
            </a:r>
            <a:br>
              <a:rPr lang="es-ES" sz="3800"/>
            </a:br>
            <a:endParaRPr sz="3800"/>
          </a:p>
        </p:txBody>
      </p:sp>
      <p:sp>
        <p:nvSpPr>
          <p:cNvPr id="75" name="Google Shape;75;p1"/>
          <p:cNvSpPr txBox="1"/>
          <p:nvPr>
            <p:ph idx="1" type="subTitle"/>
          </p:nvPr>
        </p:nvSpPr>
        <p:spPr>
          <a:xfrm>
            <a:off x="2926080" y="9554269"/>
            <a:ext cx="8712681" cy="369332"/>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sz="2400">
                <a:latin typeface="Arial"/>
                <a:ea typeface="Arial"/>
                <a:cs typeface="Arial"/>
                <a:sym typeface="Arial"/>
              </a:rPr>
              <a:t>MLY0100 MACHINE LEARNING</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KNN COMO ALGORITMO DE  CLASIFICACIÓN</a:t>
            </a:r>
            <a:endParaRPr/>
          </a:p>
        </p:txBody>
      </p:sp>
      <p:sp>
        <p:nvSpPr>
          <p:cNvPr id="146" name="Google Shape;146;p10"/>
          <p:cNvSpPr txBox="1"/>
          <p:nvPr/>
        </p:nvSpPr>
        <p:spPr>
          <a:xfrm>
            <a:off x="2432050" y="2173748"/>
            <a:ext cx="7239000" cy="7419000"/>
          </a:xfrm>
          <a:prstGeom prst="rect">
            <a:avLst/>
          </a:prstGeom>
          <a:noFill/>
          <a:ln>
            <a:noFill/>
          </a:ln>
        </p:spPr>
        <p:txBody>
          <a:bodyPr anchorCtr="0" anchor="t" bIns="45700" lIns="91425" spcFirstLastPara="1" rIns="91425" wrap="square" tIns="45700">
            <a:spAutoFit/>
          </a:bodyPr>
          <a:lstStyle/>
          <a:p>
            <a:pPr indent="0" lvl="0" marL="0" rtl="0" algn="just">
              <a:lnSpc>
                <a:spcPct val="100000"/>
              </a:lnSpc>
              <a:spcBef>
                <a:spcPts val="0"/>
              </a:spcBef>
              <a:spcAft>
                <a:spcPts val="0"/>
              </a:spcAft>
              <a:buNone/>
            </a:pPr>
            <a:r>
              <a:rPr lang="es-ES" sz="2800">
                <a:solidFill>
                  <a:srgbClr val="333333"/>
                </a:solidFill>
                <a:latin typeface="Helvetica Neue"/>
                <a:ea typeface="Helvetica Neue"/>
                <a:cs typeface="Helvetica Neue"/>
                <a:sym typeface="Helvetica Neue"/>
              </a:rPr>
              <a:t>Las distancias pueden ser: Euclidiana, Mahalanobis, Minkowski, Jaccard, Correlation, etc.</a:t>
            </a:r>
            <a:endParaRPr/>
          </a:p>
          <a:p>
            <a:pPr indent="0" lvl="0" marL="0" rtl="0" algn="just">
              <a:lnSpc>
                <a:spcPct val="100000"/>
              </a:lnSpc>
              <a:spcBef>
                <a:spcPts val="0"/>
              </a:spcBef>
              <a:spcAft>
                <a:spcPts val="0"/>
              </a:spcAft>
              <a:buNone/>
            </a:pPr>
            <a:r>
              <a:t/>
            </a:r>
            <a:endParaRPr sz="2800">
              <a:solidFill>
                <a:srgbClr val="333333"/>
              </a:solidFill>
              <a:latin typeface="Helvetica Neue"/>
              <a:ea typeface="Helvetica Neue"/>
              <a:cs typeface="Helvetica Neue"/>
              <a:sym typeface="Helvetica Neue"/>
            </a:endParaRPr>
          </a:p>
          <a:p>
            <a:pPr indent="0" lvl="0" marL="0" rtl="0" algn="just">
              <a:spcBef>
                <a:spcPts val="0"/>
              </a:spcBef>
              <a:spcAft>
                <a:spcPts val="0"/>
              </a:spcAft>
              <a:buNone/>
            </a:pPr>
            <a:r>
              <a:rPr lang="es-ES" sz="2800">
                <a:solidFill>
                  <a:srgbClr val="000000"/>
                </a:solidFill>
                <a:latin typeface="Arial"/>
                <a:ea typeface="Arial"/>
                <a:cs typeface="Arial"/>
                <a:sym typeface="Arial"/>
              </a:rPr>
              <a:t>La distancia dependerá de los tipos de datos (numéricos, categóricos, etc.) y de su distribución.</a:t>
            </a:r>
            <a:endParaRPr/>
          </a:p>
          <a:p>
            <a:pPr indent="0" lvl="0" marL="0" rtl="0" algn="just">
              <a:spcBef>
                <a:spcPts val="0"/>
              </a:spcBef>
              <a:spcAft>
                <a:spcPts val="0"/>
              </a:spcAft>
              <a:buNone/>
            </a:pPr>
            <a:r>
              <a:t/>
            </a:r>
            <a:endParaRPr sz="2800">
              <a:solidFill>
                <a:srgbClr val="000000"/>
              </a:solidFill>
              <a:latin typeface="Arial"/>
              <a:ea typeface="Arial"/>
              <a:cs typeface="Arial"/>
              <a:sym typeface="Arial"/>
            </a:endParaRPr>
          </a:p>
          <a:p>
            <a:pPr indent="0" lvl="0" marL="0" rtl="0" algn="just">
              <a:spcBef>
                <a:spcPts val="0"/>
              </a:spcBef>
              <a:spcAft>
                <a:spcPts val="0"/>
              </a:spcAft>
              <a:buNone/>
            </a:pPr>
            <a:r>
              <a:rPr b="1" lang="es-ES" sz="2800">
                <a:solidFill>
                  <a:srgbClr val="000000"/>
                </a:solidFill>
                <a:latin typeface="Arial"/>
                <a:ea typeface="Arial"/>
                <a:cs typeface="Arial"/>
                <a:sym typeface="Arial"/>
              </a:rPr>
              <a:t>Cuando la dimensionalidad es muy grande, el concepto de distancia pierde significado</a:t>
            </a:r>
            <a:r>
              <a:rPr lang="es-ES" sz="2800">
                <a:solidFill>
                  <a:srgbClr val="000000"/>
                </a:solidFill>
                <a:latin typeface="Arial"/>
                <a:ea typeface="Arial"/>
                <a:cs typeface="Arial"/>
                <a:sym typeface="Arial"/>
              </a:rPr>
              <a:t>. En un espacio de baja dimensionalidad las distancias </a:t>
            </a:r>
            <a:r>
              <a:rPr lang="es-ES" sz="2800"/>
              <a:t>euclidianas</a:t>
            </a:r>
            <a:r>
              <a:rPr lang="es-ES" sz="2800">
                <a:solidFill>
                  <a:srgbClr val="000000"/>
                </a:solidFill>
                <a:latin typeface="Arial"/>
                <a:ea typeface="Arial"/>
                <a:cs typeface="Arial"/>
                <a:sym typeface="Arial"/>
              </a:rPr>
              <a:t> pueden definir conjuntos, o diferencias entre muestras, en un espacio de grandes dimensiones cada muestra parecerá ser única. Visualmente lo podemos ver así :</a:t>
            </a:r>
            <a:endParaRPr sz="2800">
              <a:solidFill>
                <a:srgbClr val="333333"/>
              </a:solidFill>
              <a:latin typeface="Helvetica Neue"/>
              <a:ea typeface="Helvetica Neue"/>
              <a:cs typeface="Helvetica Neue"/>
              <a:sym typeface="Helvetica Neue"/>
            </a:endParaRPr>
          </a:p>
          <a:p>
            <a:pPr indent="0" lvl="0" marL="0" rtl="0" algn="just">
              <a:spcBef>
                <a:spcPts val="0"/>
              </a:spcBef>
              <a:spcAft>
                <a:spcPts val="0"/>
              </a:spcAft>
              <a:buNone/>
            </a:pPr>
            <a:r>
              <a:t/>
            </a:r>
            <a:endParaRPr sz="2800">
              <a:solidFill>
                <a:srgbClr val="000000"/>
              </a:solidFill>
              <a:latin typeface="Arial"/>
              <a:ea typeface="Arial"/>
              <a:cs typeface="Arial"/>
              <a:sym typeface="Arial"/>
            </a:endParaRPr>
          </a:p>
        </p:txBody>
      </p:sp>
      <p:pic>
        <p:nvPicPr>
          <p:cNvPr id="147" name="Google Shape;147;p10"/>
          <p:cNvPicPr preferRelativeResize="0"/>
          <p:nvPr/>
        </p:nvPicPr>
        <p:blipFill rotWithShape="1">
          <a:blip r:embed="rId3">
            <a:alphaModFix/>
          </a:blip>
          <a:srcRect b="0" l="0" r="0" t="0"/>
          <a:stretch/>
        </p:blipFill>
        <p:spPr>
          <a:xfrm>
            <a:off x="10737850" y="5426075"/>
            <a:ext cx="8702928" cy="304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1"/>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KNN COMO ALGORITMO DE  CLASIFICACIÓN</a:t>
            </a:r>
            <a:endParaRPr/>
          </a:p>
        </p:txBody>
      </p:sp>
      <p:sp>
        <p:nvSpPr>
          <p:cNvPr id="153" name="Google Shape;153;p11"/>
          <p:cNvSpPr txBox="1"/>
          <p:nvPr/>
        </p:nvSpPr>
        <p:spPr>
          <a:xfrm>
            <a:off x="2432050" y="2173748"/>
            <a:ext cx="8153400" cy="7396897"/>
          </a:xfrm>
          <a:prstGeom prst="rect">
            <a:avLst/>
          </a:prstGeom>
          <a:noFill/>
          <a:ln>
            <a:noFill/>
          </a:ln>
        </p:spPr>
        <p:txBody>
          <a:bodyPr anchorCtr="0" anchor="t" bIns="45700" lIns="91425" spcFirstLastPara="1" rIns="91425" wrap="square" tIns="45700">
            <a:spAutoFit/>
          </a:bodyPr>
          <a:lstStyle/>
          <a:p>
            <a:pPr indent="0" lvl="0" marL="0" rtl="0" algn="just">
              <a:lnSpc>
                <a:spcPct val="100000"/>
              </a:lnSpc>
              <a:spcBef>
                <a:spcPts val="0"/>
              </a:spcBef>
              <a:spcAft>
                <a:spcPts val="0"/>
              </a:spcAft>
              <a:buClr>
                <a:srgbClr val="000000"/>
              </a:buClr>
              <a:buSzPts val="2800"/>
              <a:buFont typeface="Arial"/>
              <a:buNone/>
            </a:pPr>
            <a:r>
              <a:rPr lang="es-ES" sz="2800">
                <a:solidFill>
                  <a:srgbClr val="000000"/>
                </a:solidFill>
                <a:latin typeface="Arial"/>
                <a:ea typeface="Arial"/>
                <a:cs typeface="Arial"/>
                <a:sym typeface="Arial"/>
              </a:rPr>
              <a:t>Una vez la métrica de distancia está elegida, es necesario elegir la estrategia de cómo encontrar los vecinos más cercanos.</a:t>
            </a:r>
            <a:endParaRPr/>
          </a:p>
          <a:p>
            <a:pPr indent="-341312" lvl="0" marL="341312" rtl="0" algn="just">
              <a:lnSpc>
                <a:spcPct val="100000"/>
              </a:lnSpc>
              <a:spcBef>
                <a:spcPts val="600"/>
              </a:spcBef>
              <a:spcAft>
                <a:spcPts val="0"/>
              </a:spcAft>
              <a:buClr>
                <a:schemeClr val="lt1"/>
              </a:buClr>
              <a:buSzPts val="2400"/>
              <a:buFont typeface="Times New Roman"/>
              <a:buNone/>
            </a:pPr>
            <a:r>
              <a:t/>
            </a:r>
            <a:endParaRPr sz="2800">
              <a:solidFill>
                <a:srgbClr val="000000"/>
              </a:solidFill>
              <a:latin typeface="Arial"/>
              <a:ea typeface="Arial"/>
              <a:cs typeface="Arial"/>
              <a:sym typeface="Arial"/>
            </a:endParaRPr>
          </a:p>
          <a:p>
            <a:pPr indent="0" lvl="0" marL="0" rtl="0" algn="just">
              <a:lnSpc>
                <a:spcPct val="100000"/>
              </a:lnSpc>
              <a:spcBef>
                <a:spcPts val="600"/>
              </a:spcBef>
              <a:spcAft>
                <a:spcPts val="0"/>
              </a:spcAft>
              <a:buClr>
                <a:srgbClr val="000000"/>
              </a:buClr>
              <a:buSzPts val="2800"/>
              <a:buFont typeface="Arial"/>
              <a:buNone/>
            </a:pPr>
            <a:r>
              <a:rPr lang="es-ES" sz="2800">
                <a:solidFill>
                  <a:srgbClr val="000000"/>
                </a:solidFill>
                <a:latin typeface="Arial"/>
                <a:ea typeface="Arial"/>
                <a:cs typeface="Arial"/>
                <a:sym typeface="Arial"/>
              </a:rPr>
              <a:t>Existe 2 estrategias las que son más usadas:</a:t>
            </a:r>
            <a:endParaRPr/>
          </a:p>
          <a:p>
            <a:pPr indent="-457200" lvl="0" marL="571500" rtl="0" algn="just">
              <a:lnSpc>
                <a:spcPct val="100000"/>
              </a:lnSpc>
              <a:spcBef>
                <a:spcPts val="1000"/>
              </a:spcBef>
              <a:spcAft>
                <a:spcPts val="0"/>
              </a:spcAft>
              <a:buClr>
                <a:srgbClr val="000000"/>
              </a:buClr>
              <a:buSzPts val="1800"/>
              <a:buFont typeface="Noto Sans Symbols"/>
              <a:buChar char="▪"/>
            </a:pPr>
            <a:r>
              <a:rPr b="1" lang="es-ES" sz="2800">
                <a:solidFill>
                  <a:schemeClr val="dk1"/>
                </a:solidFill>
                <a:latin typeface="Arial"/>
                <a:ea typeface="Arial"/>
                <a:cs typeface="Arial"/>
                <a:sym typeface="Arial"/>
              </a:rPr>
              <a:t>Brute Force:</a:t>
            </a:r>
            <a:r>
              <a:rPr lang="es-ES" sz="2800">
                <a:solidFill>
                  <a:schemeClr val="dk1"/>
                </a:solidFill>
                <a:latin typeface="Arial"/>
                <a:ea typeface="Arial"/>
                <a:cs typeface="Arial"/>
                <a:sym typeface="Arial"/>
              </a:rPr>
              <a:t> </a:t>
            </a:r>
            <a:r>
              <a:rPr lang="es-ES" sz="2800">
                <a:solidFill>
                  <a:srgbClr val="000000"/>
                </a:solidFill>
                <a:latin typeface="Arial"/>
                <a:ea typeface="Arial"/>
                <a:cs typeface="Arial"/>
                <a:sym typeface="Arial"/>
              </a:rPr>
              <a:t>Se calcula la distancia del dato de test a todos los demás datos de training. Se eligen los k datos más cercanos al dato de testing.</a:t>
            </a:r>
            <a:endParaRPr/>
          </a:p>
          <a:p>
            <a:pPr indent="-457200" lvl="0" marL="571500" rtl="0" algn="just">
              <a:lnSpc>
                <a:spcPct val="100000"/>
              </a:lnSpc>
              <a:spcBef>
                <a:spcPts val="1000"/>
              </a:spcBef>
              <a:spcAft>
                <a:spcPts val="0"/>
              </a:spcAft>
              <a:buClr>
                <a:srgbClr val="000000"/>
              </a:buClr>
              <a:buSzPts val="1800"/>
              <a:buFont typeface="Noto Sans Symbols"/>
              <a:buChar char="▪"/>
            </a:pPr>
            <a:r>
              <a:rPr b="1" lang="es-ES" sz="2800">
                <a:solidFill>
                  <a:schemeClr val="dk1"/>
                </a:solidFill>
                <a:latin typeface="Arial"/>
                <a:ea typeface="Arial"/>
                <a:cs typeface="Arial"/>
                <a:sym typeface="Arial"/>
              </a:rPr>
              <a:t>Kd.Tree: </a:t>
            </a:r>
            <a:r>
              <a:rPr lang="es-ES" sz="2800">
                <a:solidFill>
                  <a:srgbClr val="000000"/>
                </a:solidFill>
                <a:latin typeface="Arial"/>
                <a:ea typeface="Arial"/>
                <a:cs typeface="Arial"/>
                <a:sym typeface="Arial"/>
              </a:rPr>
              <a:t>divide el espacio de los datos en regiones, según densidad de los datos. Luego selecciona los ejemplos más cercanos dentro de la división que pertenece el dato de test. Con esta distancia, crea una hiper-esfera que busca por más vecinos.</a:t>
            </a:r>
            <a:endParaRPr/>
          </a:p>
          <a:p>
            <a:pPr indent="0" lvl="0" marL="0" rtl="0" algn="just">
              <a:spcBef>
                <a:spcPts val="0"/>
              </a:spcBef>
              <a:spcAft>
                <a:spcPts val="0"/>
              </a:spcAft>
              <a:buNone/>
            </a:pPr>
            <a:r>
              <a:t/>
            </a:r>
            <a:endParaRPr sz="2800">
              <a:solidFill>
                <a:srgbClr val="000000"/>
              </a:solidFill>
              <a:latin typeface="Arial"/>
              <a:ea typeface="Arial"/>
              <a:cs typeface="Arial"/>
              <a:sym typeface="Arial"/>
            </a:endParaRPr>
          </a:p>
        </p:txBody>
      </p:sp>
      <p:pic>
        <p:nvPicPr>
          <p:cNvPr id="154" name="Google Shape;154;p11"/>
          <p:cNvPicPr preferRelativeResize="0"/>
          <p:nvPr/>
        </p:nvPicPr>
        <p:blipFill rotWithShape="1">
          <a:blip r:embed="rId3">
            <a:alphaModFix/>
          </a:blip>
          <a:srcRect b="0" l="0" r="0" t="0"/>
          <a:stretch/>
        </p:blipFill>
        <p:spPr>
          <a:xfrm>
            <a:off x="11307586" y="2530475"/>
            <a:ext cx="7964664" cy="5334000"/>
          </a:xfrm>
          <a:prstGeom prst="rect">
            <a:avLst/>
          </a:prstGeom>
          <a:noFill/>
          <a:ln>
            <a:noFill/>
          </a:ln>
        </p:spPr>
      </p:pic>
      <p:sp>
        <p:nvSpPr>
          <p:cNvPr id="155" name="Google Shape;155;p11"/>
          <p:cNvSpPr txBox="1"/>
          <p:nvPr/>
        </p:nvSpPr>
        <p:spPr>
          <a:xfrm>
            <a:off x="14125859" y="8245475"/>
            <a:ext cx="2328118" cy="369332"/>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0" i="1" lang="es-ES" sz="1800">
                <a:solidFill>
                  <a:srgbClr val="000000"/>
                </a:solidFill>
                <a:latin typeface="arial"/>
                <a:ea typeface="arial"/>
                <a:cs typeface="arial"/>
                <a:sym typeface="arial"/>
              </a:rPr>
              <a:t>Ejemplo de Kd.Tree</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2"/>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KNN COMO ALGORITMO DE  CLASIFICACIÓN</a:t>
            </a:r>
            <a:endParaRPr/>
          </a:p>
        </p:txBody>
      </p:sp>
      <p:sp>
        <p:nvSpPr>
          <p:cNvPr id="161" name="Google Shape;161;p12"/>
          <p:cNvSpPr txBox="1"/>
          <p:nvPr/>
        </p:nvSpPr>
        <p:spPr>
          <a:xfrm>
            <a:off x="2432050" y="2173748"/>
            <a:ext cx="8153400" cy="8289449"/>
          </a:xfrm>
          <a:prstGeom prst="rect">
            <a:avLst/>
          </a:prstGeom>
          <a:noFill/>
          <a:ln>
            <a:noFill/>
          </a:ln>
        </p:spPr>
        <p:txBody>
          <a:bodyPr anchorCtr="0" anchor="t" bIns="45700" lIns="91425" spcFirstLastPara="1" rIns="91425" wrap="square" tIns="45700">
            <a:spAutoFit/>
          </a:bodyPr>
          <a:lstStyle/>
          <a:p>
            <a:pPr indent="0" lvl="0" marL="0" rtl="0" algn="just">
              <a:lnSpc>
                <a:spcPct val="100000"/>
              </a:lnSpc>
              <a:spcBef>
                <a:spcPts val="0"/>
              </a:spcBef>
              <a:spcAft>
                <a:spcPts val="0"/>
              </a:spcAft>
              <a:buClr>
                <a:srgbClr val="000000"/>
              </a:buClr>
              <a:buSzPts val="2800"/>
              <a:buFont typeface="Arial"/>
              <a:buNone/>
            </a:pPr>
            <a:r>
              <a:rPr lang="es-ES" sz="2800">
                <a:solidFill>
                  <a:srgbClr val="000000"/>
                </a:solidFill>
                <a:latin typeface="Arial"/>
                <a:ea typeface="Arial"/>
                <a:cs typeface="Arial"/>
                <a:sym typeface="Arial"/>
              </a:rPr>
              <a:t>Finalmente, mediante votación, se define la clase del dato de test.</a:t>
            </a:r>
            <a:endParaRPr/>
          </a:p>
          <a:p>
            <a:pPr indent="-341312" lvl="0" marL="341312" rtl="0" algn="just">
              <a:lnSpc>
                <a:spcPct val="100000"/>
              </a:lnSpc>
              <a:spcBef>
                <a:spcPts val="600"/>
              </a:spcBef>
              <a:spcAft>
                <a:spcPts val="0"/>
              </a:spcAft>
              <a:buClr>
                <a:schemeClr val="lt1"/>
              </a:buClr>
              <a:buSzPts val="2400"/>
              <a:buFont typeface="Times New Roman"/>
              <a:buNone/>
            </a:pPr>
            <a:r>
              <a:t/>
            </a:r>
            <a:endParaRPr sz="2800">
              <a:solidFill>
                <a:srgbClr val="000000"/>
              </a:solidFill>
              <a:latin typeface="Arial"/>
              <a:ea typeface="Arial"/>
              <a:cs typeface="Arial"/>
              <a:sym typeface="Arial"/>
            </a:endParaRPr>
          </a:p>
          <a:p>
            <a:pPr indent="0" lvl="0" marL="0" rtl="0" algn="just">
              <a:lnSpc>
                <a:spcPct val="100000"/>
              </a:lnSpc>
              <a:spcBef>
                <a:spcPts val="600"/>
              </a:spcBef>
              <a:spcAft>
                <a:spcPts val="0"/>
              </a:spcAft>
              <a:buClr>
                <a:srgbClr val="000000"/>
              </a:buClr>
              <a:buSzPts val="2800"/>
              <a:buFont typeface="Arial"/>
              <a:buNone/>
            </a:pPr>
            <a:r>
              <a:rPr lang="es-ES" sz="2800">
                <a:solidFill>
                  <a:srgbClr val="000000"/>
                </a:solidFill>
                <a:latin typeface="Arial"/>
                <a:ea typeface="Arial"/>
                <a:cs typeface="Arial"/>
                <a:sym typeface="Arial"/>
              </a:rPr>
              <a:t>Existe diversas variantes:</a:t>
            </a:r>
            <a:endParaRPr/>
          </a:p>
          <a:p>
            <a:pPr indent="0" lvl="0" marL="0" rtl="0" algn="just">
              <a:lnSpc>
                <a:spcPct val="100000"/>
              </a:lnSpc>
              <a:spcBef>
                <a:spcPts val="600"/>
              </a:spcBef>
              <a:spcAft>
                <a:spcPts val="0"/>
              </a:spcAft>
              <a:buSzPts val="2800"/>
              <a:buFont typeface="Arial"/>
              <a:buNone/>
            </a:pPr>
            <a:r>
              <a:t/>
            </a:r>
            <a:endParaRPr sz="2800">
              <a:solidFill>
                <a:srgbClr val="000000"/>
              </a:solidFill>
              <a:latin typeface="Arial"/>
              <a:ea typeface="Arial"/>
              <a:cs typeface="Arial"/>
              <a:sym typeface="Arial"/>
            </a:endParaRPr>
          </a:p>
          <a:p>
            <a:pPr indent="0" lvl="0" marL="114300" rtl="0" algn="just">
              <a:lnSpc>
                <a:spcPct val="100000"/>
              </a:lnSpc>
              <a:spcBef>
                <a:spcPts val="1000"/>
              </a:spcBef>
              <a:spcAft>
                <a:spcPts val="0"/>
              </a:spcAft>
              <a:buNone/>
            </a:pPr>
            <a:r>
              <a:rPr b="1" lang="es-ES" sz="2800" u="sng">
                <a:solidFill>
                  <a:srgbClr val="000000"/>
                </a:solidFill>
                <a:latin typeface="Arial"/>
                <a:ea typeface="Arial"/>
                <a:cs typeface="Arial"/>
                <a:sym typeface="Arial"/>
              </a:rPr>
              <a:t>K-NN con rechazo:</a:t>
            </a:r>
            <a:r>
              <a:rPr lang="es-ES" sz="2800">
                <a:solidFill>
                  <a:srgbClr val="000000"/>
                </a:solidFill>
                <a:latin typeface="Arial"/>
                <a:ea typeface="Arial"/>
                <a:cs typeface="Arial"/>
                <a:sym typeface="Arial"/>
              </a:rPr>
              <a:t> una garantía mínima (umbral) para tomar la decisión</a:t>
            </a:r>
            <a:endParaRPr/>
          </a:p>
          <a:p>
            <a:pPr indent="0" lvl="0" marL="914400" rtl="0" algn="just">
              <a:lnSpc>
                <a:spcPct val="100000"/>
              </a:lnSpc>
              <a:spcBef>
                <a:spcPts val="1000"/>
              </a:spcBef>
              <a:spcAft>
                <a:spcPts val="0"/>
              </a:spcAft>
              <a:buSzPts val="2800"/>
              <a:buFont typeface="Arial"/>
              <a:buNone/>
            </a:pPr>
            <a:r>
              <a:t/>
            </a:r>
            <a:endParaRPr sz="2800">
              <a:solidFill>
                <a:srgbClr val="000000"/>
              </a:solidFill>
              <a:latin typeface="Arial"/>
              <a:ea typeface="Arial"/>
              <a:cs typeface="Arial"/>
              <a:sym typeface="Arial"/>
            </a:endParaRPr>
          </a:p>
          <a:p>
            <a:pPr indent="0" lvl="0" marL="114300" rtl="0" algn="just">
              <a:lnSpc>
                <a:spcPct val="100000"/>
              </a:lnSpc>
              <a:spcBef>
                <a:spcPts val="1000"/>
              </a:spcBef>
              <a:spcAft>
                <a:spcPts val="0"/>
              </a:spcAft>
              <a:buNone/>
            </a:pPr>
            <a:r>
              <a:rPr b="1" lang="es-ES" sz="2800" u="sng">
                <a:solidFill>
                  <a:srgbClr val="000000"/>
                </a:solidFill>
                <a:latin typeface="Arial"/>
                <a:ea typeface="Arial"/>
                <a:cs typeface="Arial"/>
                <a:sym typeface="Arial"/>
              </a:rPr>
              <a:t>K-NN con distancia media: </a:t>
            </a:r>
            <a:r>
              <a:rPr lang="es-ES" sz="2800">
                <a:solidFill>
                  <a:srgbClr val="000000"/>
                </a:solidFill>
                <a:latin typeface="Arial"/>
                <a:ea typeface="Arial"/>
                <a:cs typeface="Arial"/>
                <a:sym typeface="Arial"/>
              </a:rPr>
              <a:t>se calcula la distancia media de los ejemplos pertenecientes a cada clase.</a:t>
            </a:r>
            <a:endParaRPr/>
          </a:p>
          <a:p>
            <a:pPr indent="0" lvl="0" marL="914400" rtl="0" algn="just">
              <a:lnSpc>
                <a:spcPct val="100000"/>
              </a:lnSpc>
              <a:spcBef>
                <a:spcPts val="1000"/>
              </a:spcBef>
              <a:spcAft>
                <a:spcPts val="0"/>
              </a:spcAft>
              <a:buSzPts val="2800"/>
              <a:buFont typeface="Arial"/>
              <a:buNone/>
            </a:pPr>
            <a:r>
              <a:t/>
            </a:r>
            <a:endParaRPr sz="2800">
              <a:solidFill>
                <a:srgbClr val="000000"/>
              </a:solidFill>
              <a:latin typeface="Arial"/>
              <a:ea typeface="Arial"/>
              <a:cs typeface="Arial"/>
              <a:sym typeface="Arial"/>
            </a:endParaRPr>
          </a:p>
          <a:p>
            <a:pPr indent="0" lvl="0" marL="114300" rtl="0" algn="just">
              <a:lnSpc>
                <a:spcPct val="100000"/>
              </a:lnSpc>
              <a:spcBef>
                <a:spcPts val="1000"/>
              </a:spcBef>
              <a:spcAft>
                <a:spcPts val="0"/>
              </a:spcAft>
              <a:buNone/>
            </a:pPr>
            <a:r>
              <a:rPr b="1" lang="es-ES" sz="2800" u="sng">
                <a:solidFill>
                  <a:srgbClr val="000000"/>
                </a:solidFill>
                <a:latin typeface="Arial"/>
                <a:ea typeface="Arial"/>
                <a:cs typeface="Arial"/>
                <a:sym typeface="Arial"/>
              </a:rPr>
              <a:t>K-NN con ponderación en ejemplos y características:</a:t>
            </a:r>
            <a:r>
              <a:rPr lang="es-ES" sz="2800">
                <a:solidFill>
                  <a:srgbClr val="000000"/>
                </a:solidFill>
                <a:latin typeface="Arial"/>
                <a:ea typeface="Arial"/>
                <a:cs typeface="Arial"/>
                <a:sym typeface="Arial"/>
              </a:rPr>
              <a:t> cada ejemplo y su similaridad es ponderada según la inversa de la distancia y/o según las características.</a:t>
            </a:r>
            <a:endParaRPr/>
          </a:p>
          <a:p>
            <a:pPr indent="0" lvl="0" marL="0" rtl="0" algn="just">
              <a:spcBef>
                <a:spcPts val="0"/>
              </a:spcBef>
              <a:spcAft>
                <a:spcPts val="0"/>
              </a:spcAft>
              <a:buNone/>
            </a:pPr>
            <a:r>
              <a:t/>
            </a:r>
            <a:endParaRPr sz="2800">
              <a:solidFill>
                <a:srgbClr val="000000"/>
              </a:solidFill>
              <a:latin typeface="Arial"/>
              <a:ea typeface="Arial"/>
              <a:cs typeface="Arial"/>
              <a:sym typeface="Arial"/>
            </a:endParaRPr>
          </a:p>
        </p:txBody>
      </p:sp>
      <p:sp>
        <p:nvSpPr>
          <p:cNvPr id="162" name="Google Shape;162;p12"/>
          <p:cNvSpPr txBox="1"/>
          <p:nvPr/>
        </p:nvSpPr>
        <p:spPr>
          <a:xfrm>
            <a:off x="14395450" y="8897964"/>
            <a:ext cx="3124200" cy="369332"/>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0" i="1" lang="es-ES" sz="1800">
                <a:solidFill>
                  <a:srgbClr val="000000"/>
                </a:solidFill>
                <a:latin typeface="arial"/>
                <a:ea typeface="arial"/>
                <a:cs typeface="arial"/>
                <a:sym typeface="arial"/>
              </a:rPr>
              <a:t>Ejemplo </a:t>
            </a:r>
            <a:r>
              <a:rPr i="1" lang="es-ES" sz="1800">
                <a:solidFill>
                  <a:srgbClr val="000000"/>
                </a:solidFill>
                <a:latin typeface="arial"/>
                <a:ea typeface="arial"/>
                <a:cs typeface="arial"/>
                <a:sym typeface="arial"/>
              </a:rPr>
              <a:t>con el dataset IRIS</a:t>
            </a:r>
            <a:endParaRPr sz="1800"/>
          </a:p>
        </p:txBody>
      </p:sp>
      <p:pic>
        <p:nvPicPr>
          <p:cNvPr id="163" name="Google Shape;163;p12"/>
          <p:cNvPicPr preferRelativeResize="0"/>
          <p:nvPr/>
        </p:nvPicPr>
        <p:blipFill rotWithShape="1">
          <a:blip r:embed="rId3">
            <a:alphaModFix/>
          </a:blip>
          <a:srcRect b="0" l="0" r="0" t="0"/>
          <a:stretch/>
        </p:blipFill>
        <p:spPr>
          <a:xfrm>
            <a:off x="11423650" y="2378075"/>
            <a:ext cx="7467600" cy="601888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3"/>
          <p:cNvSpPr txBox="1"/>
          <p:nvPr>
            <p:ph type="title"/>
          </p:nvPr>
        </p:nvSpPr>
        <p:spPr>
          <a:xfrm>
            <a:off x="222250" y="7407275"/>
            <a:ext cx="10393528" cy="2031325"/>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sz="6600"/>
              <a:t>SUPPORT VECTOR MACHINE</a:t>
            </a:r>
            <a:endParaRPr/>
          </a:p>
        </p:txBody>
      </p:sp>
      <p:sp>
        <p:nvSpPr>
          <p:cNvPr id="169" name="Google Shape;169;p13"/>
          <p:cNvSpPr txBox="1"/>
          <p:nvPr/>
        </p:nvSpPr>
        <p:spPr>
          <a:xfrm>
            <a:off x="9089872" y="6188075"/>
            <a:ext cx="1905000" cy="147732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9600">
                <a:solidFill>
                  <a:schemeClr val="dk1"/>
                </a:solidFill>
                <a:latin typeface="Arial Black"/>
                <a:ea typeface="Arial Black"/>
                <a:cs typeface="Arial Black"/>
                <a:sym typeface="Arial Black"/>
              </a:rPr>
              <a:t>03</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4"/>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SUPPORT VECTOR MACHINE</a:t>
            </a:r>
            <a:endParaRPr/>
          </a:p>
        </p:txBody>
      </p:sp>
      <p:sp>
        <p:nvSpPr>
          <p:cNvPr id="175" name="Google Shape;175;p14"/>
          <p:cNvSpPr txBox="1"/>
          <p:nvPr/>
        </p:nvSpPr>
        <p:spPr>
          <a:xfrm>
            <a:off x="2432050" y="2173748"/>
            <a:ext cx="7239000" cy="7419000"/>
          </a:xfrm>
          <a:prstGeom prst="rect">
            <a:avLst/>
          </a:prstGeom>
          <a:noFill/>
          <a:ln>
            <a:noFill/>
          </a:ln>
        </p:spPr>
        <p:txBody>
          <a:bodyPr anchorCtr="0" anchor="t" bIns="45700" lIns="91425" spcFirstLastPara="1" rIns="91425" wrap="square" tIns="45700">
            <a:spAutoFit/>
          </a:bodyPr>
          <a:lstStyle/>
          <a:p>
            <a:pPr indent="0" lvl="0" marL="0" rtl="0" algn="just">
              <a:lnSpc>
                <a:spcPct val="100000"/>
              </a:lnSpc>
              <a:spcBef>
                <a:spcPts val="0"/>
              </a:spcBef>
              <a:spcAft>
                <a:spcPts val="0"/>
              </a:spcAft>
              <a:buClr>
                <a:schemeClr val="dk1"/>
              </a:buClr>
              <a:buSzPts val="2800"/>
              <a:buFont typeface="Arial"/>
              <a:buNone/>
            </a:pPr>
            <a:r>
              <a:rPr lang="es-ES" sz="2800">
                <a:solidFill>
                  <a:schemeClr val="dk1"/>
                </a:solidFill>
              </a:rPr>
              <a:t>Las </a:t>
            </a:r>
            <a:r>
              <a:rPr b="1" lang="es-ES" sz="2800">
                <a:solidFill>
                  <a:schemeClr val="dk1"/>
                </a:solidFill>
              </a:rPr>
              <a:t>máquinas de soporte vectorial </a:t>
            </a:r>
            <a:r>
              <a:rPr lang="es-ES" sz="2800">
                <a:solidFill>
                  <a:schemeClr val="dk1"/>
                </a:solidFill>
              </a:rPr>
              <a:t>(Support Vector Machine - SVM) tienen su origen en los años 90 por Vapnik y sus colaboradores.</a:t>
            </a:r>
            <a:endParaRPr/>
          </a:p>
          <a:p>
            <a:pPr indent="0" lvl="0" marL="0" rtl="0" algn="just">
              <a:lnSpc>
                <a:spcPct val="100000"/>
              </a:lnSpc>
              <a:spcBef>
                <a:spcPts val="0"/>
              </a:spcBef>
              <a:spcAft>
                <a:spcPts val="0"/>
              </a:spcAft>
              <a:buSzPts val="2800"/>
              <a:buFont typeface="Arial"/>
              <a:buNone/>
            </a:pPr>
            <a:r>
              <a:t/>
            </a:r>
            <a:endParaRPr sz="2800">
              <a:solidFill>
                <a:schemeClr val="dk1"/>
              </a:solidFill>
            </a:endParaRPr>
          </a:p>
          <a:p>
            <a:pPr indent="0" lvl="0" marL="0" rtl="0" algn="just">
              <a:lnSpc>
                <a:spcPct val="100000"/>
              </a:lnSpc>
              <a:spcBef>
                <a:spcPts val="0"/>
              </a:spcBef>
              <a:spcAft>
                <a:spcPts val="0"/>
              </a:spcAft>
              <a:buClr>
                <a:schemeClr val="dk1"/>
              </a:buClr>
              <a:buSzPts val="2800"/>
              <a:buFont typeface="Arial"/>
              <a:buNone/>
            </a:pPr>
            <a:r>
              <a:rPr lang="es-ES" sz="2800">
                <a:solidFill>
                  <a:schemeClr val="dk1"/>
                </a:solidFill>
              </a:rPr>
              <a:t>El objetivo de optimización es maximizar el “</a:t>
            </a:r>
            <a:r>
              <a:rPr b="1" lang="es-ES" sz="2800">
                <a:solidFill>
                  <a:schemeClr val="dk1"/>
                </a:solidFill>
              </a:rPr>
              <a:t>margen</a:t>
            </a:r>
            <a:r>
              <a:rPr lang="es-ES" sz="2800">
                <a:solidFill>
                  <a:schemeClr val="dk1"/>
                </a:solidFill>
              </a:rPr>
              <a:t>”. </a:t>
            </a:r>
            <a:endParaRPr/>
          </a:p>
          <a:p>
            <a:pPr indent="0" lvl="0" marL="0" rtl="0" algn="just">
              <a:lnSpc>
                <a:spcPct val="100000"/>
              </a:lnSpc>
              <a:spcBef>
                <a:spcPts val="0"/>
              </a:spcBef>
              <a:spcAft>
                <a:spcPts val="0"/>
              </a:spcAft>
              <a:buSzPts val="2800"/>
              <a:buFont typeface="Arial"/>
              <a:buNone/>
            </a:pPr>
            <a:r>
              <a:t/>
            </a:r>
            <a:endParaRPr sz="2800">
              <a:solidFill>
                <a:schemeClr val="dk1"/>
              </a:solidFill>
            </a:endParaRPr>
          </a:p>
          <a:p>
            <a:pPr indent="0" lvl="0" marL="0" rtl="0" algn="just">
              <a:lnSpc>
                <a:spcPct val="100000"/>
              </a:lnSpc>
              <a:spcBef>
                <a:spcPts val="0"/>
              </a:spcBef>
              <a:spcAft>
                <a:spcPts val="0"/>
              </a:spcAft>
              <a:buClr>
                <a:schemeClr val="dk1"/>
              </a:buClr>
              <a:buSzPts val="2800"/>
              <a:buFont typeface="Arial"/>
              <a:buNone/>
            </a:pPr>
            <a:r>
              <a:rPr lang="es-ES" sz="2800">
                <a:solidFill>
                  <a:schemeClr val="dk1"/>
                </a:solidFill>
              </a:rPr>
              <a:t>El margen se define como la distancia entre el hiperplano de separación y los ejemplos de entrenamiento cercanos a este hiperplano, los cuales son llamados </a:t>
            </a:r>
            <a:r>
              <a:rPr b="1" lang="es-ES" sz="2800">
                <a:solidFill>
                  <a:schemeClr val="dk1"/>
                </a:solidFill>
              </a:rPr>
              <a:t>vectores de soporte</a:t>
            </a:r>
            <a:r>
              <a:rPr lang="es-ES" sz="2800">
                <a:solidFill>
                  <a:schemeClr val="dk1"/>
                </a:solidFill>
              </a:rPr>
              <a:t>.</a:t>
            </a:r>
            <a:endParaRPr sz="2800">
              <a:solidFill>
                <a:schemeClr val="dk1"/>
              </a:solidFill>
            </a:endParaRPr>
          </a:p>
          <a:p>
            <a:pPr indent="0" lvl="0" marL="0" rtl="0" algn="just">
              <a:lnSpc>
                <a:spcPct val="100000"/>
              </a:lnSpc>
              <a:spcBef>
                <a:spcPts val="0"/>
              </a:spcBef>
              <a:spcAft>
                <a:spcPts val="0"/>
              </a:spcAft>
              <a:buClr>
                <a:schemeClr val="dk1"/>
              </a:buClr>
              <a:buSzPts val="2800"/>
              <a:buFont typeface="Arial"/>
              <a:buNone/>
            </a:pPr>
            <a:r>
              <a:t/>
            </a:r>
            <a:endParaRPr sz="2800">
              <a:solidFill>
                <a:schemeClr val="dk1"/>
              </a:solidFill>
            </a:endParaRPr>
          </a:p>
          <a:p>
            <a:pPr indent="0" lvl="0" marL="0" rtl="0" algn="just">
              <a:lnSpc>
                <a:spcPct val="100000"/>
              </a:lnSpc>
              <a:spcBef>
                <a:spcPts val="0"/>
              </a:spcBef>
              <a:spcAft>
                <a:spcPts val="0"/>
              </a:spcAft>
              <a:buClr>
                <a:schemeClr val="dk1"/>
              </a:buClr>
              <a:buSzPts val="2800"/>
              <a:buFont typeface="Arial"/>
              <a:buNone/>
            </a:pPr>
            <a:r>
              <a:rPr lang="es-ES" sz="2800">
                <a:solidFill>
                  <a:schemeClr val="dk1"/>
                </a:solidFill>
              </a:rPr>
              <a:t>Se puede usar en regresión y en clasificación.</a:t>
            </a:r>
            <a:endParaRPr sz="2800">
              <a:solidFill>
                <a:schemeClr val="dk1"/>
              </a:solidFill>
            </a:endParaRPr>
          </a:p>
          <a:p>
            <a:pPr indent="0" lvl="0" marL="0" rtl="0" algn="just">
              <a:spcBef>
                <a:spcPts val="0"/>
              </a:spcBef>
              <a:spcAft>
                <a:spcPts val="0"/>
              </a:spcAft>
              <a:buNone/>
            </a:pPr>
            <a:r>
              <a:t/>
            </a:r>
            <a:endParaRPr sz="2800">
              <a:solidFill>
                <a:srgbClr val="000000"/>
              </a:solidFill>
              <a:latin typeface="Arial"/>
              <a:ea typeface="Arial"/>
              <a:cs typeface="Arial"/>
              <a:sym typeface="Arial"/>
            </a:endParaRPr>
          </a:p>
        </p:txBody>
      </p:sp>
      <p:pic>
        <p:nvPicPr>
          <p:cNvPr id="176" name="Google Shape;176;p14"/>
          <p:cNvPicPr preferRelativeResize="0"/>
          <p:nvPr/>
        </p:nvPicPr>
        <p:blipFill rotWithShape="1">
          <a:blip r:embed="rId3">
            <a:alphaModFix/>
          </a:blip>
          <a:srcRect b="0" l="0" r="0" t="0"/>
          <a:stretch/>
        </p:blipFill>
        <p:spPr>
          <a:xfrm>
            <a:off x="10433052" y="2187165"/>
            <a:ext cx="9284520" cy="552491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5"/>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SUPPORT VECTOR MACHINE</a:t>
            </a:r>
            <a:endParaRPr/>
          </a:p>
        </p:txBody>
      </p:sp>
      <p:pic>
        <p:nvPicPr>
          <p:cNvPr id="182" name="Google Shape;182;p15"/>
          <p:cNvPicPr preferRelativeResize="0"/>
          <p:nvPr/>
        </p:nvPicPr>
        <p:blipFill rotWithShape="1">
          <a:blip r:embed="rId3">
            <a:alphaModFix/>
          </a:blip>
          <a:srcRect b="0" l="0" r="0" t="0"/>
          <a:stretch/>
        </p:blipFill>
        <p:spPr>
          <a:xfrm>
            <a:off x="11736640" y="5462356"/>
            <a:ext cx="5076967" cy="4267200"/>
          </a:xfrm>
          <a:prstGeom prst="rect">
            <a:avLst/>
          </a:prstGeom>
          <a:noFill/>
          <a:ln>
            <a:noFill/>
          </a:ln>
        </p:spPr>
      </p:pic>
      <p:sp>
        <p:nvSpPr>
          <p:cNvPr id="183" name="Google Shape;183;p15"/>
          <p:cNvSpPr txBox="1"/>
          <p:nvPr/>
        </p:nvSpPr>
        <p:spPr>
          <a:xfrm>
            <a:off x="2432049" y="2173748"/>
            <a:ext cx="7620001" cy="2677656"/>
          </a:xfrm>
          <a:prstGeom prst="rect">
            <a:avLst/>
          </a:prstGeom>
          <a:noFill/>
          <a:ln>
            <a:noFill/>
          </a:ln>
        </p:spPr>
        <p:txBody>
          <a:bodyPr anchorCtr="0" anchor="t" bIns="45700" lIns="91425" spcFirstLastPara="1" rIns="91425" wrap="square" tIns="45700">
            <a:spAutoFit/>
          </a:bodyPr>
          <a:lstStyle/>
          <a:p>
            <a:pPr indent="0" lvl="0" marL="0" rtl="0" algn="just">
              <a:lnSpc>
                <a:spcPct val="100000"/>
              </a:lnSpc>
              <a:spcBef>
                <a:spcPts val="0"/>
              </a:spcBef>
              <a:spcAft>
                <a:spcPts val="0"/>
              </a:spcAft>
              <a:buClr>
                <a:schemeClr val="dk1"/>
              </a:buClr>
              <a:buSzPts val="2800"/>
              <a:buFont typeface="Arial"/>
              <a:buNone/>
            </a:pPr>
            <a:r>
              <a:rPr b="1" lang="es-ES" sz="2800">
                <a:solidFill>
                  <a:schemeClr val="dk1"/>
                </a:solidFill>
              </a:rPr>
              <a:t>SVM para ejemplos linealmente separables.</a:t>
            </a:r>
            <a:endParaRPr/>
          </a:p>
          <a:p>
            <a:pPr indent="0" lvl="0" marL="0" rtl="0" algn="just">
              <a:lnSpc>
                <a:spcPct val="100000"/>
              </a:lnSpc>
              <a:spcBef>
                <a:spcPts val="0"/>
              </a:spcBef>
              <a:spcAft>
                <a:spcPts val="0"/>
              </a:spcAft>
              <a:buSzPts val="2800"/>
              <a:buFont typeface="Arial"/>
              <a:buNone/>
            </a:pPr>
            <a:r>
              <a:t/>
            </a:r>
            <a:endParaRPr sz="2800">
              <a:solidFill>
                <a:schemeClr val="dk1"/>
              </a:solidFill>
              <a:latin typeface="Arial"/>
              <a:ea typeface="Arial"/>
              <a:cs typeface="Arial"/>
              <a:sym typeface="Arial"/>
            </a:endParaRPr>
          </a:p>
          <a:p>
            <a:pPr indent="0" lvl="0" marL="0" rtl="0" algn="just">
              <a:lnSpc>
                <a:spcPct val="100000"/>
              </a:lnSpc>
              <a:spcBef>
                <a:spcPts val="0"/>
              </a:spcBef>
              <a:spcAft>
                <a:spcPts val="0"/>
              </a:spcAft>
              <a:buClr>
                <a:schemeClr val="dk1"/>
              </a:buClr>
              <a:buSzPts val="2800"/>
              <a:buFont typeface="Arial"/>
              <a:buNone/>
            </a:pPr>
            <a:r>
              <a:rPr lang="es-ES" sz="2800">
                <a:solidFill>
                  <a:schemeClr val="dk1"/>
                </a:solidFill>
                <a:latin typeface="Arial"/>
                <a:ea typeface="Arial"/>
                <a:cs typeface="Arial"/>
                <a:sym typeface="Arial"/>
              </a:rPr>
              <a:t>A partir de un conjunto de ejemplos separables en dos clases, podemos encontrar varios hiperplanos de separación, de entre los infinitos posibles.</a:t>
            </a:r>
            <a:endParaRPr sz="2800">
              <a:solidFill>
                <a:srgbClr val="000000"/>
              </a:solidFill>
              <a:latin typeface="Arial"/>
              <a:ea typeface="Arial"/>
              <a:cs typeface="Arial"/>
              <a:sym typeface="Arial"/>
            </a:endParaRPr>
          </a:p>
        </p:txBody>
      </p:sp>
      <p:pic>
        <p:nvPicPr>
          <p:cNvPr id="184" name="Google Shape;184;p15"/>
          <p:cNvPicPr preferRelativeResize="0"/>
          <p:nvPr/>
        </p:nvPicPr>
        <p:blipFill rotWithShape="1">
          <a:blip r:embed="rId4">
            <a:alphaModFix/>
          </a:blip>
          <a:srcRect b="0" l="0" r="0" t="0"/>
          <a:stretch/>
        </p:blipFill>
        <p:spPr>
          <a:xfrm>
            <a:off x="3422650" y="5571894"/>
            <a:ext cx="4962525" cy="4048125"/>
          </a:xfrm>
          <a:prstGeom prst="rect">
            <a:avLst/>
          </a:prstGeom>
          <a:noFill/>
          <a:ln>
            <a:noFill/>
          </a:ln>
        </p:spPr>
      </p:pic>
      <p:sp>
        <p:nvSpPr>
          <p:cNvPr id="185" name="Google Shape;185;p15"/>
          <p:cNvSpPr/>
          <p:nvPr/>
        </p:nvSpPr>
        <p:spPr>
          <a:xfrm>
            <a:off x="9366250" y="6719656"/>
            <a:ext cx="1066800" cy="1752600"/>
          </a:xfrm>
          <a:prstGeom prst="rightArrow">
            <a:avLst>
              <a:gd fmla="val 50000" name="adj1"/>
              <a:gd fmla="val 50000" name="adj2"/>
            </a:avLst>
          </a:prstGeom>
          <a:solidFill>
            <a:schemeClr val="accent1"/>
          </a:solidFill>
          <a:ln cap="flat" cmpd="sng" w="25400">
            <a:solidFill>
              <a:srgbClr val="21364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186" name="Google Shape;186;p15"/>
          <p:cNvSpPr txBox="1"/>
          <p:nvPr/>
        </p:nvSpPr>
        <p:spPr>
          <a:xfrm>
            <a:off x="3117850" y="10340508"/>
            <a:ext cx="8005088" cy="2769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200"/>
              <a:t>FUENTE : Tutorial sobre SVM, Enrique J. Carmona Suaréz, UNED, España, 2016</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6"/>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SUPPORT VECTOR MACHINE</a:t>
            </a:r>
            <a:endParaRPr/>
          </a:p>
        </p:txBody>
      </p:sp>
      <p:sp>
        <p:nvSpPr>
          <p:cNvPr id="192" name="Google Shape;192;p16"/>
          <p:cNvSpPr txBox="1"/>
          <p:nvPr/>
        </p:nvSpPr>
        <p:spPr>
          <a:xfrm>
            <a:off x="2432049" y="2173748"/>
            <a:ext cx="7620001" cy="3539430"/>
          </a:xfrm>
          <a:prstGeom prst="rect">
            <a:avLst/>
          </a:prstGeom>
          <a:noFill/>
          <a:ln>
            <a:noFill/>
          </a:ln>
        </p:spPr>
        <p:txBody>
          <a:bodyPr anchorCtr="0" anchor="t" bIns="45700" lIns="91425" spcFirstLastPara="1" rIns="91425" wrap="square" tIns="45700">
            <a:spAutoFit/>
          </a:bodyPr>
          <a:lstStyle/>
          <a:p>
            <a:pPr indent="0" lvl="0" marL="0" rtl="0" algn="just">
              <a:lnSpc>
                <a:spcPct val="100000"/>
              </a:lnSpc>
              <a:spcBef>
                <a:spcPts val="0"/>
              </a:spcBef>
              <a:spcAft>
                <a:spcPts val="0"/>
              </a:spcAft>
              <a:buClr>
                <a:schemeClr val="dk1"/>
              </a:buClr>
              <a:buSzPts val="2800"/>
              <a:buFont typeface="Arial"/>
              <a:buNone/>
            </a:pPr>
            <a:r>
              <a:rPr b="1" lang="es-ES" sz="2800">
                <a:solidFill>
                  <a:schemeClr val="dk1"/>
                </a:solidFill>
              </a:rPr>
              <a:t>SVM para ejemplos linealmente separables.</a:t>
            </a:r>
            <a:endParaRPr/>
          </a:p>
          <a:p>
            <a:pPr indent="0" lvl="0" marL="0" rtl="0" algn="just">
              <a:lnSpc>
                <a:spcPct val="100000"/>
              </a:lnSpc>
              <a:spcBef>
                <a:spcPts val="0"/>
              </a:spcBef>
              <a:spcAft>
                <a:spcPts val="0"/>
              </a:spcAft>
              <a:buSzPts val="2800"/>
              <a:buFont typeface="Arial"/>
              <a:buNone/>
            </a:pPr>
            <a:r>
              <a:t/>
            </a:r>
            <a:endParaRPr sz="2800">
              <a:solidFill>
                <a:schemeClr val="dk1"/>
              </a:solidFill>
              <a:latin typeface="Arial"/>
              <a:ea typeface="Arial"/>
              <a:cs typeface="Arial"/>
              <a:sym typeface="Arial"/>
            </a:endParaRPr>
          </a:p>
          <a:p>
            <a:pPr indent="0" lvl="0" marL="0" rtl="0" algn="just">
              <a:lnSpc>
                <a:spcPct val="100000"/>
              </a:lnSpc>
              <a:spcBef>
                <a:spcPts val="0"/>
              </a:spcBef>
              <a:spcAft>
                <a:spcPts val="0"/>
              </a:spcAft>
              <a:buClr>
                <a:schemeClr val="dk1"/>
              </a:buClr>
              <a:buSzPts val="2800"/>
              <a:buFont typeface="Arial"/>
              <a:buNone/>
            </a:pPr>
            <a:r>
              <a:rPr lang="es-ES" sz="2800">
                <a:solidFill>
                  <a:schemeClr val="dk1"/>
                </a:solidFill>
                <a:latin typeface="Arial"/>
                <a:ea typeface="Arial"/>
                <a:cs typeface="Arial"/>
                <a:sym typeface="Arial"/>
              </a:rPr>
              <a:t>Se define </a:t>
            </a:r>
            <a:r>
              <a:rPr b="1" lang="es-ES" sz="2800">
                <a:solidFill>
                  <a:schemeClr val="dk1"/>
                </a:solidFill>
                <a:latin typeface="Arial"/>
                <a:ea typeface="Arial"/>
                <a:cs typeface="Arial"/>
                <a:sym typeface="Arial"/>
              </a:rPr>
              <a:t>margen (letra </a:t>
            </a:r>
            <a:r>
              <a:rPr b="1" i="1" lang="es-ES" sz="2800">
                <a:solidFill>
                  <a:schemeClr val="dk1"/>
                </a:solidFill>
                <a:latin typeface="Arial"/>
                <a:ea typeface="Arial"/>
                <a:cs typeface="Arial"/>
                <a:sym typeface="Arial"/>
              </a:rPr>
              <a:t>Teta</a:t>
            </a:r>
            <a:r>
              <a:rPr b="1" lang="es-ES" sz="2800">
                <a:solidFill>
                  <a:schemeClr val="dk1"/>
                </a:solidFill>
                <a:latin typeface="Arial"/>
                <a:ea typeface="Arial"/>
                <a:cs typeface="Arial"/>
                <a:sym typeface="Arial"/>
              </a:rPr>
              <a:t> en el dibujo) de un hiperplano</a:t>
            </a:r>
            <a:r>
              <a:rPr lang="es-ES" sz="2800">
                <a:solidFill>
                  <a:schemeClr val="dk1"/>
                </a:solidFill>
                <a:latin typeface="Arial"/>
                <a:ea typeface="Arial"/>
                <a:cs typeface="Arial"/>
                <a:sym typeface="Arial"/>
              </a:rPr>
              <a:t>, como la mínima distancia entre dicho hiperplano y el ejemplo más cercano de cualquiera de las dos clases. Este hiperplano </a:t>
            </a:r>
            <a:r>
              <a:rPr b="1" lang="es-ES" sz="2800">
                <a:solidFill>
                  <a:schemeClr val="dk1"/>
                </a:solidFill>
                <a:latin typeface="Arial"/>
                <a:ea typeface="Arial"/>
                <a:cs typeface="Arial"/>
                <a:sym typeface="Arial"/>
              </a:rPr>
              <a:t>será óptimo si su margen es de tamaño máximo</a:t>
            </a:r>
            <a:r>
              <a:rPr lang="es-ES" sz="2800">
                <a:solidFill>
                  <a:schemeClr val="dk1"/>
                </a:solidFill>
                <a:latin typeface="Arial"/>
                <a:ea typeface="Arial"/>
                <a:cs typeface="Arial"/>
                <a:sym typeface="Arial"/>
              </a:rPr>
              <a:t>.</a:t>
            </a:r>
            <a:endParaRPr sz="2800">
              <a:solidFill>
                <a:srgbClr val="000000"/>
              </a:solidFill>
              <a:latin typeface="Arial"/>
              <a:ea typeface="Arial"/>
              <a:cs typeface="Arial"/>
              <a:sym typeface="Arial"/>
            </a:endParaRPr>
          </a:p>
        </p:txBody>
      </p:sp>
      <p:sp>
        <p:nvSpPr>
          <p:cNvPr id="193" name="Google Shape;193;p16"/>
          <p:cNvSpPr/>
          <p:nvPr/>
        </p:nvSpPr>
        <p:spPr>
          <a:xfrm>
            <a:off x="9366250" y="6719656"/>
            <a:ext cx="1066800" cy="1752600"/>
          </a:xfrm>
          <a:prstGeom prst="rightArrow">
            <a:avLst>
              <a:gd fmla="val 50000" name="adj1"/>
              <a:gd fmla="val 50000" name="adj2"/>
            </a:avLst>
          </a:prstGeom>
          <a:solidFill>
            <a:schemeClr val="accent1"/>
          </a:solidFill>
          <a:ln cap="flat" cmpd="sng" w="25400">
            <a:solidFill>
              <a:srgbClr val="21364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194" name="Google Shape;194;p16"/>
          <p:cNvSpPr txBox="1"/>
          <p:nvPr/>
        </p:nvSpPr>
        <p:spPr>
          <a:xfrm>
            <a:off x="3117850" y="10340508"/>
            <a:ext cx="8005088" cy="2769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200"/>
              <a:t>FUENTE : Tutorial sobre SVM, Enrique J. Carmona Suaréz, UNED, España, 2016</a:t>
            </a:r>
            <a:endParaRPr/>
          </a:p>
        </p:txBody>
      </p:sp>
      <p:pic>
        <p:nvPicPr>
          <p:cNvPr id="195" name="Google Shape;195;p16"/>
          <p:cNvPicPr preferRelativeResize="0"/>
          <p:nvPr/>
        </p:nvPicPr>
        <p:blipFill rotWithShape="1">
          <a:blip r:embed="rId3">
            <a:alphaModFix/>
          </a:blip>
          <a:srcRect b="0" l="0" r="0" t="0"/>
          <a:stretch/>
        </p:blipFill>
        <p:spPr>
          <a:xfrm>
            <a:off x="3346450" y="6046665"/>
            <a:ext cx="4733925" cy="3924300"/>
          </a:xfrm>
          <a:prstGeom prst="rect">
            <a:avLst/>
          </a:prstGeom>
          <a:noFill/>
          <a:ln>
            <a:noFill/>
          </a:ln>
        </p:spPr>
      </p:pic>
      <p:pic>
        <p:nvPicPr>
          <p:cNvPr id="196" name="Google Shape;196;p16"/>
          <p:cNvPicPr preferRelativeResize="0"/>
          <p:nvPr/>
        </p:nvPicPr>
        <p:blipFill rotWithShape="1">
          <a:blip r:embed="rId4">
            <a:alphaModFix/>
          </a:blip>
          <a:srcRect b="0" l="0" r="0" t="0"/>
          <a:stretch/>
        </p:blipFill>
        <p:spPr>
          <a:xfrm>
            <a:off x="11720596" y="6046665"/>
            <a:ext cx="4686300" cy="4010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7"/>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SUPPORT VECTOR MACHINE</a:t>
            </a:r>
            <a:endParaRPr/>
          </a:p>
        </p:txBody>
      </p:sp>
      <p:sp>
        <p:nvSpPr>
          <p:cNvPr id="202" name="Google Shape;202;p17"/>
          <p:cNvSpPr txBox="1"/>
          <p:nvPr/>
        </p:nvSpPr>
        <p:spPr>
          <a:xfrm>
            <a:off x="2432049" y="2173748"/>
            <a:ext cx="7620001" cy="8279190"/>
          </a:xfrm>
          <a:prstGeom prst="rect">
            <a:avLst/>
          </a:prstGeom>
          <a:noFill/>
          <a:ln>
            <a:noFill/>
          </a:ln>
        </p:spPr>
        <p:txBody>
          <a:bodyPr anchorCtr="0" anchor="t" bIns="45700" lIns="91425" spcFirstLastPara="1" rIns="91425" wrap="square" tIns="45700">
            <a:spAutoFit/>
          </a:bodyPr>
          <a:lstStyle/>
          <a:p>
            <a:pPr indent="0" lvl="0" marL="0" rtl="0" algn="just">
              <a:lnSpc>
                <a:spcPct val="100000"/>
              </a:lnSpc>
              <a:spcBef>
                <a:spcPts val="0"/>
              </a:spcBef>
              <a:spcAft>
                <a:spcPts val="0"/>
              </a:spcAft>
              <a:buClr>
                <a:schemeClr val="dk1"/>
              </a:buClr>
              <a:buSzPts val="2800"/>
              <a:buFont typeface="Arial"/>
              <a:buNone/>
            </a:pPr>
            <a:r>
              <a:rPr b="1" lang="es-ES" sz="2800">
                <a:solidFill>
                  <a:schemeClr val="dk1"/>
                </a:solidFill>
              </a:rPr>
              <a:t>SVM, regularización.</a:t>
            </a:r>
            <a:endParaRPr/>
          </a:p>
          <a:p>
            <a:pPr indent="0" lvl="0" marL="0" rtl="0" algn="just">
              <a:lnSpc>
                <a:spcPct val="100000"/>
              </a:lnSpc>
              <a:spcBef>
                <a:spcPts val="0"/>
              </a:spcBef>
              <a:spcAft>
                <a:spcPts val="0"/>
              </a:spcAft>
              <a:buSzPts val="2800"/>
              <a:buFont typeface="Arial"/>
              <a:buNone/>
            </a:pPr>
            <a:r>
              <a:t/>
            </a:r>
            <a:endParaRPr sz="2800">
              <a:solidFill>
                <a:schemeClr val="dk1"/>
              </a:solidFill>
              <a:latin typeface="Arial"/>
              <a:ea typeface="Arial"/>
              <a:cs typeface="Arial"/>
              <a:sym typeface="Arial"/>
            </a:endParaRPr>
          </a:p>
          <a:p>
            <a:pPr indent="0" lvl="0" marL="0" rtl="0" algn="just">
              <a:lnSpc>
                <a:spcPct val="100000"/>
              </a:lnSpc>
              <a:spcBef>
                <a:spcPts val="0"/>
              </a:spcBef>
              <a:spcAft>
                <a:spcPts val="0"/>
              </a:spcAft>
              <a:buClr>
                <a:srgbClr val="222222"/>
              </a:buClr>
              <a:buSzPts val="2800"/>
              <a:buFont typeface="Open Sans"/>
              <a:buNone/>
            </a:pPr>
            <a:r>
              <a:rPr b="0" i="0" lang="es-ES" sz="2800">
                <a:solidFill>
                  <a:srgbClr val="222222"/>
                </a:solidFill>
                <a:latin typeface="Open Sans"/>
                <a:ea typeface="Open Sans"/>
                <a:cs typeface="Open Sans"/>
                <a:sym typeface="Open Sans"/>
              </a:rPr>
              <a:t>Es bastante frecuente que los datos tengan ruido, que no estén etiquetados perfectamente, o que el problema sea tan difícil, que para unos pocos puntos, sea muy complicado clasificarlos correctamente. </a:t>
            </a:r>
            <a:endParaRPr/>
          </a:p>
          <a:p>
            <a:pPr indent="0" lvl="0" marL="0" rtl="0" algn="just">
              <a:lnSpc>
                <a:spcPct val="100000"/>
              </a:lnSpc>
              <a:spcBef>
                <a:spcPts val="0"/>
              </a:spcBef>
              <a:spcAft>
                <a:spcPts val="0"/>
              </a:spcAft>
              <a:buSzPts val="2800"/>
              <a:buFont typeface="Arial"/>
              <a:buNone/>
            </a:pPr>
            <a:r>
              <a:t/>
            </a:r>
            <a:endParaRPr sz="2800">
              <a:solidFill>
                <a:srgbClr val="222222"/>
              </a:solidFill>
              <a:latin typeface="Open Sans"/>
              <a:ea typeface="Open Sans"/>
              <a:cs typeface="Open Sans"/>
              <a:sym typeface="Open Sans"/>
            </a:endParaRPr>
          </a:p>
          <a:p>
            <a:pPr indent="0" lvl="0" marL="0" rtl="0" algn="just">
              <a:lnSpc>
                <a:spcPct val="100000"/>
              </a:lnSpc>
              <a:spcBef>
                <a:spcPts val="0"/>
              </a:spcBef>
              <a:spcAft>
                <a:spcPts val="0"/>
              </a:spcAft>
              <a:buClr>
                <a:srgbClr val="222222"/>
              </a:buClr>
              <a:buSzPts val="2800"/>
              <a:buFont typeface="Open Sans"/>
              <a:buNone/>
            </a:pPr>
            <a:r>
              <a:rPr b="0" i="0" lang="es-ES" sz="2800">
                <a:solidFill>
                  <a:srgbClr val="222222"/>
                </a:solidFill>
                <a:latin typeface="Open Sans"/>
                <a:ea typeface="Open Sans"/>
                <a:cs typeface="Open Sans"/>
                <a:sym typeface="Open Sans"/>
              </a:rPr>
              <a:t>Para estos casos, preferimos que SVM generalice bien para la mayoría de los casos, aunque algunos pocos casos del conjunto de entrenamiento no estén perfectamente clasificados. </a:t>
            </a:r>
            <a:endParaRPr/>
          </a:p>
          <a:p>
            <a:pPr indent="0" lvl="0" marL="0" rtl="0" algn="just">
              <a:lnSpc>
                <a:spcPct val="100000"/>
              </a:lnSpc>
              <a:spcBef>
                <a:spcPts val="0"/>
              </a:spcBef>
              <a:spcAft>
                <a:spcPts val="0"/>
              </a:spcAft>
              <a:buSzPts val="2800"/>
              <a:buFont typeface="Arial"/>
              <a:buNone/>
            </a:pPr>
            <a:r>
              <a:t/>
            </a:r>
            <a:endParaRPr sz="2800">
              <a:solidFill>
                <a:srgbClr val="222222"/>
              </a:solidFill>
              <a:latin typeface="Open Sans"/>
              <a:ea typeface="Open Sans"/>
              <a:cs typeface="Open Sans"/>
              <a:sym typeface="Open Sans"/>
            </a:endParaRPr>
          </a:p>
          <a:p>
            <a:pPr indent="0" lvl="0" marL="0" rtl="0" algn="just">
              <a:lnSpc>
                <a:spcPct val="100000"/>
              </a:lnSpc>
              <a:spcBef>
                <a:spcPts val="0"/>
              </a:spcBef>
              <a:spcAft>
                <a:spcPts val="0"/>
              </a:spcAft>
              <a:buClr>
                <a:srgbClr val="222222"/>
              </a:buClr>
              <a:buSzPts val="2800"/>
              <a:buFont typeface="Open Sans"/>
              <a:buNone/>
            </a:pPr>
            <a:r>
              <a:rPr b="0" i="0" lang="es-ES" sz="2800">
                <a:solidFill>
                  <a:srgbClr val="222222"/>
                </a:solidFill>
                <a:latin typeface="Open Sans"/>
                <a:ea typeface="Open Sans"/>
                <a:cs typeface="Open Sans"/>
                <a:sym typeface="Open Sans"/>
              </a:rPr>
              <a:t>Para controlar la cantidad de regularización, podemos usar el hiper-parámetro </a:t>
            </a:r>
            <a:r>
              <a:rPr b="0" i="1" lang="es-ES" sz="2800">
                <a:solidFill>
                  <a:srgbClr val="222222"/>
                </a:solidFill>
                <a:latin typeface="Open Sans"/>
                <a:ea typeface="Open Sans"/>
                <a:cs typeface="Open Sans"/>
                <a:sym typeface="Open Sans"/>
              </a:rPr>
              <a:t>C</a:t>
            </a:r>
            <a:r>
              <a:rPr b="0" i="0" lang="es-ES" sz="2800">
                <a:solidFill>
                  <a:srgbClr val="222222"/>
                </a:solidFill>
                <a:latin typeface="Open Sans"/>
                <a:ea typeface="Open Sans"/>
                <a:cs typeface="Open Sans"/>
                <a:sym typeface="Open Sans"/>
              </a:rPr>
              <a:t>, que hace las veces del inverso del alfa que vimos en las regularizaciones Ridge y Lasso.</a:t>
            </a:r>
            <a:endParaRPr/>
          </a:p>
          <a:p>
            <a:pPr indent="0" lvl="0" marL="0" rtl="0" algn="just">
              <a:lnSpc>
                <a:spcPct val="100000"/>
              </a:lnSpc>
              <a:spcBef>
                <a:spcPts val="0"/>
              </a:spcBef>
              <a:spcAft>
                <a:spcPts val="0"/>
              </a:spcAft>
              <a:buSzPts val="2800"/>
              <a:buFont typeface="Arial"/>
              <a:buNone/>
            </a:pPr>
            <a:r>
              <a:t/>
            </a:r>
            <a:endParaRPr sz="2800">
              <a:solidFill>
                <a:srgbClr val="000000"/>
              </a:solidFill>
              <a:latin typeface="Arial"/>
              <a:ea typeface="Arial"/>
              <a:cs typeface="Arial"/>
              <a:sym typeface="Arial"/>
            </a:endParaRPr>
          </a:p>
        </p:txBody>
      </p:sp>
      <p:sp>
        <p:nvSpPr>
          <p:cNvPr id="203" name="Google Shape;203;p17"/>
          <p:cNvSpPr txBox="1"/>
          <p:nvPr/>
        </p:nvSpPr>
        <p:spPr>
          <a:xfrm>
            <a:off x="3117850" y="10340508"/>
            <a:ext cx="8005088" cy="2769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200"/>
              <a:t>FUENTE : https://www.iartificial.net/maquinas-de-vectores-de-soporte-svm/</a:t>
            </a:r>
            <a:endParaRPr/>
          </a:p>
        </p:txBody>
      </p:sp>
      <p:pic>
        <p:nvPicPr>
          <p:cNvPr id="204" name="Google Shape;204;p17"/>
          <p:cNvPicPr preferRelativeResize="0"/>
          <p:nvPr/>
        </p:nvPicPr>
        <p:blipFill rotWithShape="1">
          <a:blip r:embed="rId3">
            <a:alphaModFix/>
          </a:blip>
          <a:srcRect b="0" l="0" r="0" t="0"/>
          <a:stretch/>
        </p:blipFill>
        <p:spPr>
          <a:xfrm>
            <a:off x="11576050" y="2454275"/>
            <a:ext cx="7096125" cy="4457700"/>
          </a:xfrm>
          <a:prstGeom prst="rect">
            <a:avLst/>
          </a:prstGeom>
          <a:noFill/>
          <a:ln>
            <a:noFill/>
          </a:ln>
        </p:spPr>
      </p:pic>
      <p:sp>
        <p:nvSpPr>
          <p:cNvPr id="205" name="Google Shape;205;p17"/>
          <p:cNvSpPr txBox="1"/>
          <p:nvPr/>
        </p:nvSpPr>
        <p:spPr>
          <a:xfrm>
            <a:off x="11271250" y="7912992"/>
            <a:ext cx="7400925" cy="1837426"/>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Font typeface="Arial"/>
              <a:buNone/>
            </a:pPr>
            <a:r>
              <a:rPr i="1" lang="es-ES" sz="1800">
                <a:solidFill>
                  <a:schemeClr val="dk1"/>
                </a:solidFill>
              </a:rPr>
              <a:t>El parámetro C controla el compromiso entre maximizar el margen y minimizar el error de entrenamiento. Un valor de C más alto enfatiza la importancia de clasificar correctamente cada ejemplo de entrenamiento, lo que puede conducir a un sobreajuste. Por el contrario, un valor C más bajo permite un margen más amplio, pero puede dar lugar a una clasificación errónea. Rango de valor C: 0,001 a 1000</a:t>
            </a:r>
            <a:endParaRPr i="1" sz="18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8"/>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SUPPORT VECTOR MACHINE</a:t>
            </a:r>
            <a:endParaRPr/>
          </a:p>
        </p:txBody>
      </p:sp>
      <p:sp>
        <p:nvSpPr>
          <p:cNvPr id="211" name="Google Shape;211;p18"/>
          <p:cNvSpPr txBox="1"/>
          <p:nvPr/>
        </p:nvSpPr>
        <p:spPr>
          <a:xfrm>
            <a:off x="2432049" y="2173748"/>
            <a:ext cx="7620000" cy="6126000"/>
          </a:xfrm>
          <a:prstGeom prst="rect">
            <a:avLst/>
          </a:prstGeom>
          <a:noFill/>
          <a:ln>
            <a:noFill/>
          </a:ln>
        </p:spPr>
        <p:txBody>
          <a:bodyPr anchorCtr="0" anchor="t" bIns="45700" lIns="91425" spcFirstLastPara="1" rIns="91425" wrap="square" tIns="45700">
            <a:spAutoFit/>
          </a:bodyPr>
          <a:lstStyle/>
          <a:p>
            <a:pPr indent="0" lvl="0" marL="0" rtl="0" algn="just">
              <a:lnSpc>
                <a:spcPct val="100000"/>
              </a:lnSpc>
              <a:spcBef>
                <a:spcPts val="0"/>
              </a:spcBef>
              <a:spcAft>
                <a:spcPts val="0"/>
              </a:spcAft>
              <a:buClr>
                <a:schemeClr val="dk1"/>
              </a:buClr>
              <a:buSzPts val="2800"/>
              <a:buFont typeface="Arial"/>
              <a:buNone/>
            </a:pPr>
            <a:r>
              <a:rPr b="1" lang="es-ES" sz="2800">
                <a:solidFill>
                  <a:schemeClr val="dk1"/>
                </a:solidFill>
              </a:rPr>
              <a:t>SVM, para ejemplos no separables linealmente.</a:t>
            </a:r>
            <a:endParaRPr/>
          </a:p>
          <a:p>
            <a:pPr indent="0" lvl="0" marL="0" rtl="0" algn="just">
              <a:lnSpc>
                <a:spcPct val="100000"/>
              </a:lnSpc>
              <a:spcBef>
                <a:spcPts val="0"/>
              </a:spcBef>
              <a:spcAft>
                <a:spcPts val="0"/>
              </a:spcAft>
              <a:buSzPts val="2800"/>
              <a:buFont typeface="Arial"/>
              <a:buNone/>
            </a:pPr>
            <a:r>
              <a:t/>
            </a:r>
            <a:endParaRPr sz="2800">
              <a:solidFill>
                <a:schemeClr val="dk1"/>
              </a:solidFill>
              <a:latin typeface="Arial"/>
              <a:ea typeface="Arial"/>
              <a:cs typeface="Arial"/>
              <a:sym typeface="Arial"/>
            </a:endParaRPr>
          </a:p>
          <a:p>
            <a:pPr indent="0" lvl="0" marL="0" rtl="0" algn="just">
              <a:spcBef>
                <a:spcPts val="0"/>
              </a:spcBef>
              <a:spcAft>
                <a:spcPts val="0"/>
              </a:spcAft>
              <a:buNone/>
            </a:pPr>
            <a:r>
              <a:rPr b="0" i="0" lang="es-ES" sz="2800">
                <a:solidFill>
                  <a:srgbClr val="222222"/>
                </a:solidFill>
                <a:latin typeface="Open Sans"/>
                <a:ea typeface="Open Sans"/>
                <a:cs typeface="Open Sans"/>
                <a:sym typeface="Open Sans"/>
              </a:rPr>
              <a:t>Hay veces en las que no hay forma de encontrar una hiperplano que permita separar dos clases. En estos casos decimos que las clases no son linealmente separables. </a:t>
            </a:r>
            <a:endParaRPr/>
          </a:p>
          <a:p>
            <a:pPr indent="0" lvl="0" marL="0" rtl="0" algn="just">
              <a:spcBef>
                <a:spcPts val="0"/>
              </a:spcBef>
              <a:spcAft>
                <a:spcPts val="0"/>
              </a:spcAft>
              <a:buNone/>
            </a:pPr>
            <a:r>
              <a:t/>
            </a:r>
            <a:endParaRPr sz="2800">
              <a:solidFill>
                <a:srgbClr val="222222"/>
              </a:solidFill>
              <a:latin typeface="Open Sans"/>
              <a:ea typeface="Open Sans"/>
              <a:cs typeface="Open Sans"/>
              <a:sym typeface="Open Sans"/>
            </a:endParaRPr>
          </a:p>
          <a:p>
            <a:pPr indent="0" lvl="0" marL="0" rtl="0" algn="just">
              <a:spcBef>
                <a:spcPts val="0"/>
              </a:spcBef>
              <a:spcAft>
                <a:spcPts val="0"/>
              </a:spcAft>
              <a:buNone/>
            </a:pPr>
            <a:r>
              <a:rPr b="0" i="0" lang="es-ES" sz="2800">
                <a:solidFill>
                  <a:srgbClr val="222222"/>
                </a:solidFill>
                <a:latin typeface="Open Sans"/>
                <a:ea typeface="Open Sans"/>
                <a:cs typeface="Open Sans"/>
                <a:sym typeface="Open Sans"/>
              </a:rPr>
              <a:t>Para resolver este problema podemos usar el </a:t>
            </a:r>
            <a:r>
              <a:rPr b="1" i="0" lang="es-ES" sz="2800">
                <a:solidFill>
                  <a:srgbClr val="222222"/>
                </a:solidFill>
                <a:latin typeface="Open Sans"/>
                <a:ea typeface="Open Sans"/>
                <a:cs typeface="Open Sans"/>
                <a:sym typeface="Open Sans"/>
              </a:rPr>
              <a:t>truco del kernel</a:t>
            </a:r>
            <a:r>
              <a:rPr lang="es-ES" sz="2800">
                <a:solidFill>
                  <a:srgbClr val="222222"/>
                </a:solidFill>
                <a:latin typeface="Open Sans"/>
                <a:ea typeface="Open Sans"/>
                <a:cs typeface="Open Sans"/>
                <a:sym typeface="Open Sans"/>
              </a:rPr>
              <a:t>. Este </a:t>
            </a:r>
            <a:r>
              <a:rPr b="1" i="0" lang="es-ES" sz="2800">
                <a:solidFill>
                  <a:srgbClr val="222222"/>
                </a:solidFill>
                <a:latin typeface="Open Sans"/>
                <a:ea typeface="Open Sans"/>
                <a:cs typeface="Open Sans"/>
                <a:sym typeface="Open Sans"/>
              </a:rPr>
              <a:t>consiste en inventar una dimensión nueva </a:t>
            </a:r>
            <a:r>
              <a:rPr b="0" i="0" lang="es-ES" sz="2800">
                <a:solidFill>
                  <a:srgbClr val="222222"/>
                </a:solidFill>
                <a:latin typeface="Open Sans"/>
                <a:ea typeface="Open Sans"/>
                <a:cs typeface="Open Sans"/>
                <a:sym typeface="Open Sans"/>
              </a:rPr>
              <a:t>en la que podamos encontrar un hiperplano para separar las clases. </a:t>
            </a:r>
            <a:endParaRPr sz="2800">
              <a:solidFill>
                <a:srgbClr val="000000"/>
              </a:solidFill>
              <a:latin typeface="Arial"/>
              <a:ea typeface="Arial"/>
              <a:cs typeface="Arial"/>
              <a:sym typeface="Arial"/>
            </a:endParaRPr>
          </a:p>
        </p:txBody>
      </p:sp>
      <p:sp>
        <p:nvSpPr>
          <p:cNvPr id="212" name="Google Shape;212;p18"/>
          <p:cNvSpPr txBox="1"/>
          <p:nvPr/>
        </p:nvSpPr>
        <p:spPr>
          <a:xfrm>
            <a:off x="3117850" y="10340508"/>
            <a:ext cx="8005088" cy="2769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200"/>
              <a:t>FUENTE : https://www.iartificial.net/maquinas-de-vectores-de-soporte-svm/</a:t>
            </a:r>
            <a:endParaRPr/>
          </a:p>
        </p:txBody>
      </p:sp>
      <p:sp>
        <p:nvSpPr>
          <p:cNvPr id="213" name="Google Shape;213;p18"/>
          <p:cNvSpPr txBox="1"/>
          <p:nvPr/>
        </p:nvSpPr>
        <p:spPr>
          <a:xfrm>
            <a:off x="11271250" y="7912992"/>
            <a:ext cx="7400925" cy="1477328"/>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i="1" lang="es-ES" sz="1800"/>
              <a:t>La figura izquierda muestra los datos en su espacio original (dos dimensiones). Claramente no es posible separarlos con un hiperplano.</a:t>
            </a:r>
            <a:endParaRPr/>
          </a:p>
          <a:p>
            <a:pPr indent="0" lvl="0" marL="0" rtl="0" algn="just">
              <a:spcBef>
                <a:spcPts val="0"/>
              </a:spcBef>
              <a:spcAft>
                <a:spcPts val="0"/>
              </a:spcAft>
              <a:buNone/>
            </a:pPr>
            <a:r>
              <a:t/>
            </a:r>
            <a:endParaRPr i="1" sz="1800"/>
          </a:p>
          <a:p>
            <a:pPr indent="0" lvl="0" marL="0" rtl="0" algn="just">
              <a:spcBef>
                <a:spcPts val="0"/>
              </a:spcBef>
              <a:spcAft>
                <a:spcPts val="0"/>
              </a:spcAft>
              <a:buNone/>
            </a:pPr>
            <a:r>
              <a:rPr i="1" lang="es-ES" sz="1800"/>
              <a:t>La figura derecha muestra los datos en el espacio transformado (tres dimensiones). En este espacio si se pueden separar por un hiperplano.</a:t>
            </a:r>
            <a:endParaRPr/>
          </a:p>
        </p:txBody>
      </p:sp>
      <p:pic>
        <p:nvPicPr>
          <p:cNvPr id="214" name="Google Shape;214;p18"/>
          <p:cNvPicPr preferRelativeResize="0"/>
          <p:nvPr/>
        </p:nvPicPr>
        <p:blipFill rotWithShape="1">
          <a:blip r:embed="rId3">
            <a:alphaModFix/>
          </a:blip>
          <a:srcRect b="0" l="0" r="0" t="0"/>
          <a:stretch/>
        </p:blipFill>
        <p:spPr>
          <a:xfrm>
            <a:off x="10433050" y="2347095"/>
            <a:ext cx="9507794" cy="460298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9"/>
          <p:cNvSpPr txBox="1"/>
          <p:nvPr>
            <p:ph type="title"/>
          </p:nvPr>
        </p:nvSpPr>
        <p:spPr>
          <a:xfrm>
            <a:off x="6242050" y="9007475"/>
            <a:ext cx="9020022" cy="101566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sz="6600"/>
              <a:t>RESUMEN</a:t>
            </a:r>
            <a:endParaRPr/>
          </a:p>
        </p:txBody>
      </p:sp>
      <p:sp>
        <p:nvSpPr>
          <p:cNvPr id="220" name="Google Shape;220;p19"/>
          <p:cNvSpPr txBox="1"/>
          <p:nvPr/>
        </p:nvSpPr>
        <p:spPr>
          <a:xfrm>
            <a:off x="6276975" y="7752358"/>
            <a:ext cx="1670957" cy="147732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9600">
                <a:solidFill>
                  <a:srgbClr val="257CE1"/>
                </a:solidFill>
                <a:latin typeface="Arial Black"/>
                <a:ea typeface="Arial Black"/>
                <a:cs typeface="Arial Black"/>
                <a:sym typeface="Arial Black"/>
              </a:rPr>
              <a:t>04</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2"/>
          <p:cNvSpPr/>
          <p:nvPr/>
        </p:nvSpPr>
        <p:spPr>
          <a:xfrm>
            <a:off x="9518650" y="2378075"/>
            <a:ext cx="5357557" cy="1015663"/>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s-ES" sz="6000">
                <a:latin typeface="Arial Black"/>
                <a:ea typeface="Arial Black"/>
                <a:cs typeface="Arial Black"/>
                <a:sym typeface="Arial Black"/>
              </a:rPr>
              <a:t>CONTENIDO</a:t>
            </a:r>
            <a:endParaRPr/>
          </a:p>
        </p:txBody>
      </p:sp>
      <p:sp>
        <p:nvSpPr>
          <p:cNvPr id="81" name="Google Shape;81;p2"/>
          <p:cNvSpPr txBox="1"/>
          <p:nvPr/>
        </p:nvSpPr>
        <p:spPr>
          <a:xfrm>
            <a:off x="9518650" y="4020489"/>
            <a:ext cx="1066800"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6000">
                <a:solidFill>
                  <a:schemeClr val="dk1"/>
                </a:solidFill>
                <a:latin typeface="Arial Black"/>
                <a:ea typeface="Arial Black"/>
                <a:cs typeface="Arial Black"/>
                <a:sym typeface="Arial Black"/>
              </a:rPr>
              <a:t>01</a:t>
            </a:r>
            <a:endParaRPr/>
          </a:p>
        </p:txBody>
      </p:sp>
      <p:sp>
        <p:nvSpPr>
          <p:cNvPr id="82" name="Google Shape;82;p2"/>
          <p:cNvSpPr txBox="1"/>
          <p:nvPr/>
        </p:nvSpPr>
        <p:spPr>
          <a:xfrm>
            <a:off x="9617262" y="7026177"/>
            <a:ext cx="4579097"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3000">
                <a:solidFill>
                  <a:schemeClr val="dk1"/>
                </a:solidFill>
                <a:latin typeface="Arial"/>
                <a:ea typeface="Arial"/>
                <a:cs typeface="Arial"/>
                <a:sym typeface="Arial"/>
              </a:rPr>
              <a:t>KNN COMO ALGORITMO DE CLASIFICACIÓN</a:t>
            </a:r>
            <a:endParaRPr/>
          </a:p>
        </p:txBody>
      </p:sp>
      <p:sp>
        <p:nvSpPr>
          <p:cNvPr id="83" name="Google Shape;83;p2"/>
          <p:cNvSpPr txBox="1"/>
          <p:nvPr/>
        </p:nvSpPr>
        <p:spPr>
          <a:xfrm>
            <a:off x="14771968" y="4782489"/>
            <a:ext cx="4728882" cy="461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3000">
                <a:solidFill>
                  <a:schemeClr val="dk1"/>
                </a:solidFill>
                <a:latin typeface="Arial"/>
                <a:ea typeface="Arial"/>
                <a:cs typeface="Arial"/>
                <a:sym typeface="Arial"/>
              </a:rPr>
              <a:t>RESUMEN</a:t>
            </a:r>
            <a:endParaRPr/>
          </a:p>
        </p:txBody>
      </p:sp>
      <p:sp>
        <p:nvSpPr>
          <p:cNvPr id="84" name="Google Shape;84;p2"/>
          <p:cNvSpPr txBox="1"/>
          <p:nvPr/>
        </p:nvSpPr>
        <p:spPr>
          <a:xfrm>
            <a:off x="9518650" y="6264177"/>
            <a:ext cx="1066800"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6000">
                <a:solidFill>
                  <a:schemeClr val="dk1"/>
                </a:solidFill>
                <a:latin typeface="Arial Black"/>
                <a:ea typeface="Arial Black"/>
                <a:cs typeface="Arial Black"/>
                <a:sym typeface="Arial Black"/>
              </a:rPr>
              <a:t>02</a:t>
            </a:r>
            <a:endParaRPr/>
          </a:p>
        </p:txBody>
      </p:sp>
      <p:sp>
        <p:nvSpPr>
          <p:cNvPr id="85" name="Google Shape;85;p2"/>
          <p:cNvSpPr txBox="1"/>
          <p:nvPr/>
        </p:nvSpPr>
        <p:spPr>
          <a:xfrm>
            <a:off x="14656174" y="4020489"/>
            <a:ext cx="1066800"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6000">
                <a:solidFill>
                  <a:schemeClr val="dk1"/>
                </a:solidFill>
                <a:latin typeface="Arial Black"/>
                <a:ea typeface="Arial Black"/>
                <a:cs typeface="Arial Black"/>
                <a:sym typeface="Arial Black"/>
              </a:rPr>
              <a:t>04</a:t>
            </a:r>
            <a:endParaRPr/>
          </a:p>
        </p:txBody>
      </p:sp>
      <p:sp>
        <p:nvSpPr>
          <p:cNvPr id="86" name="Google Shape;86;p2"/>
          <p:cNvSpPr txBox="1"/>
          <p:nvPr/>
        </p:nvSpPr>
        <p:spPr>
          <a:xfrm>
            <a:off x="9617262" y="9194781"/>
            <a:ext cx="4165973"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3000">
                <a:solidFill>
                  <a:schemeClr val="dk1"/>
                </a:solidFill>
                <a:latin typeface="Arial"/>
                <a:ea typeface="Arial"/>
                <a:cs typeface="Arial"/>
                <a:sym typeface="Arial"/>
              </a:rPr>
              <a:t>SUPPORT VECTOR MACHINE</a:t>
            </a:r>
            <a:endParaRPr/>
          </a:p>
        </p:txBody>
      </p:sp>
      <p:sp>
        <p:nvSpPr>
          <p:cNvPr id="87" name="Google Shape;87;p2"/>
          <p:cNvSpPr txBox="1"/>
          <p:nvPr/>
        </p:nvSpPr>
        <p:spPr>
          <a:xfrm>
            <a:off x="9617262" y="8432781"/>
            <a:ext cx="1066800"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6000">
                <a:solidFill>
                  <a:schemeClr val="dk1"/>
                </a:solidFill>
                <a:latin typeface="Arial Black"/>
                <a:ea typeface="Arial Black"/>
                <a:cs typeface="Arial Black"/>
                <a:sym typeface="Arial Black"/>
              </a:rPr>
              <a:t>03</a:t>
            </a:r>
            <a:endParaRPr/>
          </a:p>
        </p:txBody>
      </p:sp>
      <p:sp>
        <p:nvSpPr>
          <p:cNvPr id="88" name="Google Shape;88;p2"/>
          <p:cNvSpPr txBox="1"/>
          <p:nvPr/>
        </p:nvSpPr>
        <p:spPr>
          <a:xfrm>
            <a:off x="9617262" y="4782488"/>
            <a:ext cx="4579097" cy="461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3000">
                <a:solidFill>
                  <a:schemeClr val="dk1"/>
                </a:solidFill>
                <a:latin typeface="Arial"/>
                <a:ea typeface="Arial"/>
                <a:cs typeface="Arial"/>
                <a:sym typeface="Arial"/>
              </a:rPr>
              <a:t>INTRODUCCIÓN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0"/>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RESUMEN</a:t>
            </a:r>
            <a:endParaRPr/>
          </a:p>
        </p:txBody>
      </p:sp>
      <p:sp>
        <p:nvSpPr>
          <p:cNvPr id="226" name="Google Shape;226;p20"/>
          <p:cNvSpPr txBox="1"/>
          <p:nvPr/>
        </p:nvSpPr>
        <p:spPr>
          <a:xfrm>
            <a:off x="2432049" y="2173748"/>
            <a:ext cx="10972801" cy="3539430"/>
          </a:xfrm>
          <a:prstGeom prst="rect">
            <a:avLst/>
          </a:prstGeom>
          <a:noFill/>
          <a:ln>
            <a:noFill/>
          </a:ln>
        </p:spPr>
        <p:txBody>
          <a:bodyPr anchorCtr="0" anchor="t" bIns="45700" lIns="91425" spcFirstLastPara="1" rIns="91425" wrap="square" tIns="45700">
            <a:spAutoFit/>
          </a:bodyPr>
          <a:lstStyle/>
          <a:p>
            <a:pPr indent="0" lvl="0" marL="0" rtl="0" algn="just">
              <a:lnSpc>
                <a:spcPct val="100000"/>
              </a:lnSpc>
              <a:spcBef>
                <a:spcPts val="0"/>
              </a:spcBef>
              <a:spcAft>
                <a:spcPts val="0"/>
              </a:spcAft>
              <a:buClr>
                <a:schemeClr val="dk1"/>
              </a:buClr>
              <a:buSzPts val="2800"/>
              <a:buFont typeface="Arial"/>
              <a:buNone/>
            </a:pPr>
            <a:r>
              <a:rPr lang="es-ES" sz="2800">
                <a:solidFill>
                  <a:schemeClr val="dk1"/>
                </a:solidFill>
              </a:rPr>
              <a:t>En esta clase, hemos visto :</a:t>
            </a:r>
            <a:endParaRPr/>
          </a:p>
          <a:p>
            <a:pPr indent="0" lvl="0" marL="0" rtl="0" algn="just">
              <a:lnSpc>
                <a:spcPct val="100000"/>
              </a:lnSpc>
              <a:spcBef>
                <a:spcPts val="0"/>
              </a:spcBef>
              <a:spcAft>
                <a:spcPts val="0"/>
              </a:spcAft>
              <a:buSzPts val="2800"/>
              <a:buFont typeface="Arial"/>
              <a:buNone/>
            </a:pPr>
            <a:r>
              <a:t/>
            </a:r>
            <a:endParaRPr sz="2800">
              <a:solidFill>
                <a:schemeClr val="dk1"/>
              </a:solidFill>
              <a:latin typeface="Arial"/>
              <a:ea typeface="Arial"/>
              <a:cs typeface="Arial"/>
              <a:sym typeface="Arial"/>
            </a:endParaRPr>
          </a:p>
          <a:p>
            <a:pPr indent="-457200" lvl="0" marL="457200" rtl="0" algn="just">
              <a:spcBef>
                <a:spcPts val="0"/>
              </a:spcBef>
              <a:spcAft>
                <a:spcPts val="0"/>
              </a:spcAft>
              <a:buClr>
                <a:srgbClr val="222222"/>
              </a:buClr>
              <a:buSzPts val="2800"/>
              <a:buFont typeface="Noto Sans Symbols"/>
              <a:buChar char="❑"/>
            </a:pPr>
            <a:r>
              <a:rPr lang="es-ES" sz="2800">
                <a:solidFill>
                  <a:srgbClr val="222222"/>
                </a:solidFill>
                <a:latin typeface="Open Sans"/>
                <a:ea typeface="Open Sans"/>
                <a:cs typeface="Open Sans"/>
                <a:sym typeface="Open Sans"/>
              </a:rPr>
              <a:t>Que existen dos formas de modelos de clasificación binaria (probabilística y determinística).</a:t>
            </a:r>
            <a:endParaRPr/>
          </a:p>
          <a:p>
            <a:pPr indent="-279400" lvl="0" marL="457200" rtl="0" algn="just">
              <a:spcBef>
                <a:spcPts val="0"/>
              </a:spcBef>
              <a:spcAft>
                <a:spcPts val="0"/>
              </a:spcAft>
              <a:buSzPts val="2800"/>
              <a:buFont typeface="Noto Sans Symbols"/>
              <a:buNone/>
            </a:pPr>
            <a:r>
              <a:t/>
            </a:r>
            <a:endParaRPr sz="2800">
              <a:solidFill>
                <a:srgbClr val="222222"/>
              </a:solidFill>
              <a:latin typeface="Open Sans"/>
              <a:ea typeface="Open Sans"/>
              <a:cs typeface="Open Sans"/>
              <a:sym typeface="Open Sans"/>
            </a:endParaRPr>
          </a:p>
          <a:p>
            <a:pPr indent="-457200" lvl="0" marL="457200" rtl="0" algn="just">
              <a:spcBef>
                <a:spcPts val="0"/>
              </a:spcBef>
              <a:spcAft>
                <a:spcPts val="0"/>
              </a:spcAft>
              <a:buClr>
                <a:srgbClr val="222222"/>
              </a:buClr>
              <a:buSzPts val="2800"/>
              <a:buFont typeface="Noto Sans Symbols"/>
              <a:buChar char="❑"/>
            </a:pPr>
            <a:r>
              <a:rPr lang="es-ES" sz="2800">
                <a:solidFill>
                  <a:srgbClr val="222222"/>
                </a:solidFill>
                <a:latin typeface="Open Sans"/>
                <a:ea typeface="Open Sans"/>
                <a:cs typeface="Open Sans"/>
                <a:sym typeface="Open Sans"/>
              </a:rPr>
              <a:t>El modelo KNN.</a:t>
            </a:r>
            <a:endParaRPr/>
          </a:p>
          <a:p>
            <a:pPr indent="-279400" lvl="0" marL="457200" rtl="0" algn="just">
              <a:spcBef>
                <a:spcPts val="0"/>
              </a:spcBef>
              <a:spcAft>
                <a:spcPts val="0"/>
              </a:spcAft>
              <a:buSzPts val="2800"/>
              <a:buFont typeface="Noto Sans Symbols"/>
              <a:buNone/>
            </a:pPr>
            <a:r>
              <a:t/>
            </a:r>
            <a:endParaRPr sz="2800">
              <a:solidFill>
                <a:srgbClr val="222222"/>
              </a:solidFill>
              <a:latin typeface="Open Sans"/>
              <a:ea typeface="Open Sans"/>
              <a:cs typeface="Open Sans"/>
              <a:sym typeface="Open Sans"/>
            </a:endParaRPr>
          </a:p>
          <a:p>
            <a:pPr indent="-457200" lvl="0" marL="457200" rtl="0" algn="just">
              <a:spcBef>
                <a:spcPts val="0"/>
              </a:spcBef>
              <a:spcAft>
                <a:spcPts val="0"/>
              </a:spcAft>
              <a:buClr>
                <a:srgbClr val="222222"/>
              </a:buClr>
              <a:buSzPts val="2800"/>
              <a:buFont typeface="Noto Sans Symbols"/>
              <a:buChar char="❑"/>
            </a:pPr>
            <a:r>
              <a:rPr lang="es-ES" sz="2800">
                <a:solidFill>
                  <a:srgbClr val="222222"/>
                </a:solidFill>
                <a:latin typeface="Open Sans"/>
                <a:ea typeface="Open Sans"/>
                <a:cs typeface="Open Sans"/>
                <a:sym typeface="Open Sans"/>
              </a:rPr>
              <a:t>El modelo SVM.</a:t>
            </a:r>
            <a:endParaRPr sz="28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3"/>
          <p:cNvSpPr txBox="1"/>
          <p:nvPr>
            <p:ph type="title"/>
          </p:nvPr>
        </p:nvSpPr>
        <p:spPr>
          <a:xfrm>
            <a:off x="4413250" y="7559675"/>
            <a:ext cx="10134600" cy="1015663"/>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sz="6600"/>
              <a:t>INTRODUCCIÓN</a:t>
            </a:r>
            <a:endParaRPr/>
          </a:p>
        </p:txBody>
      </p:sp>
      <p:sp>
        <p:nvSpPr>
          <p:cNvPr id="94" name="Google Shape;94;p3"/>
          <p:cNvSpPr txBox="1"/>
          <p:nvPr/>
        </p:nvSpPr>
        <p:spPr>
          <a:xfrm>
            <a:off x="12677531" y="6082347"/>
            <a:ext cx="1905000" cy="1477328"/>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b="1" i="0" lang="es-ES" sz="9600">
                <a:solidFill>
                  <a:schemeClr val="dk1"/>
                </a:solidFill>
                <a:latin typeface="Arial Black"/>
                <a:ea typeface="Arial Black"/>
                <a:cs typeface="Arial Black"/>
                <a:sym typeface="Arial Black"/>
              </a:rPr>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4"/>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INTRODUCCIÓN</a:t>
            </a:r>
            <a:endParaRPr/>
          </a:p>
        </p:txBody>
      </p:sp>
      <p:sp>
        <p:nvSpPr>
          <p:cNvPr id="100" name="Google Shape;100;p4"/>
          <p:cNvSpPr txBox="1"/>
          <p:nvPr/>
        </p:nvSpPr>
        <p:spPr>
          <a:xfrm>
            <a:off x="2508251" y="2759075"/>
            <a:ext cx="7543799" cy="4401205"/>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s-ES" sz="2800">
                <a:latin typeface="Arial"/>
                <a:ea typeface="Arial"/>
                <a:cs typeface="Arial"/>
                <a:sym typeface="Arial"/>
              </a:rPr>
              <a:t>Recordemos que en los problemas de clasificación, la etiqueta yᵢ puede tomar uno de k valores, que representan las k clases a las que pertenecen las muestras. </a:t>
            </a:r>
            <a:endParaRPr/>
          </a:p>
          <a:p>
            <a:pPr indent="0" lvl="0" marL="0" rtl="0" algn="just">
              <a:spcBef>
                <a:spcPts val="0"/>
              </a:spcBef>
              <a:spcAft>
                <a:spcPts val="0"/>
              </a:spcAft>
              <a:buNone/>
            </a:pPr>
            <a:r>
              <a:t/>
            </a:r>
            <a:endParaRPr sz="2800">
              <a:latin typeface="Arial"/>
              <a:ea typeface="Arial"/>
              <a:cs typeface="Arial"/>
              <a:sym typeface="Arial"/>
            </a:endParaRPr>
          </a:p>
          <a:p>
            <a:pPr indent="0" lvl="0" marL="0" rtl="0" algn="just">
              <a:spcBef>
                <a:spcPts val="0"/>
              </a:spcBef>
              <a:spcAft>
                <a:spcPts val="0"/>
              </a:spcAft>
              <a:buNone/>
            </a:pPr>
            <a:r>
              <a:rPr lang="es-ES" sz="2800">
                <a:latin typeface="Arial"/>
                <a:ea typeface="Arial"/>
                <a:cs typeface="Arial"/>
                <a:sym typeface="Arial"/>
              </a:rPr>
              <a:t>Más específicamente, en </a:t>
            </a:r>
            <a:r>
              <a:rPr b="1" lang="es-ES" sz="2800">
                <a:latin typeface="Arial"/>
                <a:ea typeface="Arial"/>
                <a:cs typeface="Arial"/>
                <a:sym typeface="Arial"/>
              </a:rPr>
              <a:t>problemas de clasificación binaria, la etiqueta yᵢ puede asumir solo dos valores</a:t>
            </a:r>
            <a:r>
              <a:rPr lang="es-ES" sz="2800">
                <a:latin typeface="Arial"/>
                <a:ea typeface="Arial"/>
                <a:cs typeface="Arial"/>
                <a:sym typeface="Arial"/>
              </a:rPr>
              <a:t>: 0 (que representa la clase negativa) y 1 (que representa la clase positiva). </a:t>
            </a:r>
            <a:endParaRPr/>
          </a:p>
        </p:txBody>
      </p:sp>
      <p:pic>
        <p:nvPicPr>
          <p:cNvPr id="101" name="Google Shape;101;p4"/>
          <p:cNvPicPr preferRelativeResize="0"/>
          <p:nvPr/>
        </p:nvPicPr>
        <p:blipFill rotWithShape="1">
          <a:blip r:embed="rId3">
            <a:alphaModFix/>
          </a:blip>
          <a:srcRect b="0" l="0" r="0" t="0"/>
          <a:stretch/>
        </p:blipFill>
        <p:spPr>
          <a:xfrm>
            <a:off x="10926181" y="2759075"/>
            <a:ext cx="8346069" cy="5938289"/>
          </a:xfrm>
          <a:prstGeom prst="rect">
            <a:avLst/>
          </a:prstGeom>
          <a:noFill/>
          <a:ln>
            <a:noFill/>
          </a:ln>
        </p:spPr>
      </p:pic>
      <p:sp>
        <p:nvSpPr>
          <p:cNvPr id="102" name="Google Shape;102;p4"/>
          <p:cNvSpPr txBox="1"/>
          <p:nvPr/>
        </p:nvSpPr>
        <p:spPr>
          <a:xfrm>
            <a:off x="2508251" y="9617075"/>
            <a:ext cx="6112571" cy="2769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200"/>
              <a:t>FUENTE : https://towardsdatascience.com/mastering-logistic-regression-3e502686f0ae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5"/>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INTRODUCCIÓN</a:t>
            </a:r>
            <a:endParaRPr/>
          </a:p>
        </p:txBody>
      </p:sp>
      <p:sp>
        <p:nvSpPr>
          <p:cNvPr id="108" name="Google Shape;108;p5"/>
          <p:cNvSpPr txBox="1"/>
          <p:nvPr/>
        </p:nvSpPr>
        <p:spPr>
          <a:xfrm>
            <a:off x="2432050" y="2173748"/>
            <a:ext cx="7543799" cy="7417415"/>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s-ES" sz="2800">
                <a:latin typeface="Arial"/>
                <a:ea typeface="Arial"/>
                <a:cs typeface="Arial"/>
                <a:sym typeface="Arial"/>
              </a:rPr>
              <a:t>Distinguimos entre dos tipos de clasificadores:</a:t>
            </a:r>
            <a:endParaRPr/>
          </a:p>
          <a:p>
            <a:pPr indent="0" lvl="0" marL="0" rtl="0" algn="just">
              <a:spcBef>
                <a:spcPts val="0"/>
              </a:spcBef>
              <a:spcAft>
                <a:spcPts val="0"/>
              </a:spcAft>
              <a:buNone/>
            </a:pPr>
            <a:r>
              <a:t/>
            </a:r>
            <a:endParaRPr sz="2800">
              <a:latin typeface="Arial"/>
              <a:ea typeface="Arial"/>
              <a:cs typeface="Arial"/>
              <a:sym typeface="Arial"/>
            </a:endParaRPr>
          </a:p>
          <a:p>
            <a:pPr indent="0" lvl="0" marL="0" rtl="0" algn="just">
              <a:spcBef>
                <a:spcPts val="0"/>
              </a:spcBef>
              <a:spcAft>
                <a:spcPts val="0"/>
              </a:spcAft>
              <a:buNone/>
            </a:pPr>
            <a:r>
              <a:rPr b="1" lang="es-ES" sz="2800">
                <a:latin typeface="Arial"/>
                <a:ea typeface="Arial"/>
                <a:cs typeface="Arial"/>
                <a:sym typeface="Arial"/>
              </a:rPr>
              <a:t>Los clasificadores probabilísticos</a:t>
            </a:r>
            <a:r>
              <a:rPr lang="es-ES" sz="2800">
                <a:latin typeface="Arial"/>
                <a:ea typeface="Arial"/>
                <a:cs typeface="Arial"/>
                <a:sym typeface="Arial"/>
              </a:rPr>
              <a:t>, que  </a:t>
            </a:r>
            <a:r>
              <a:rPr b="1" lang="es-ES" sz="2800">
                <a:solidFill>
                  <a:srgbClr val="FF0000"/>
                </a:solidFill>
                <a:latin typeface="Arial"/>
                <a:ea typeface="Arial"/>
                <a:cs typeface="Arial"/>
                <a:sym typeface="Arial"/>
              </a:rPr>
              <a:t>generan estimaciones de probabilidad </a:t>
            </a:r>
            <a:r>
              <a:rPr lang="es-ES" sz="2800">
                <a:latin typeface="Arial"/>
                <a:ea typeface="Arial"/>
                <a:cs typeface="Arial"/>
                <a:sym typeface="Arial"/>
              </a:rPr>
              <a:t>para las clases y luego asignan una etiqueta a la muestra dada en función de estas probabilidades. Los ejemplos de tales clasificadores incluyen regresión logística, clasificadores de Bayes ingenuos, entre otros.</a:t>
            </a:r>
            <a:endParaRPr/>
          </a:p>
          <a:p>
            <a:pPr indent="0" lvl="0" marL="0" rtl="0" algn="just">
              <a:spcBef>
                <a:spcPts val="0"/>
              </a:spcBef>
              <a:spcAft>
                <a:spcPts val="0"/>
              </a:spcAft>
              <a:buNone/>
            </a:pPr>
            <a:r>
              <a:t/>
            </a:r>
            <a:endParaRPr sz="2800">
              <a:latin typeface="Arial"/>
              <a:ea typeface="Arial"/>
              <a:cs typeface="Arial"/>
              <a:sym typeface="Arial"/>
            </a:endParaRPr>
          </a:p>
          <a:p>
            <a:pPr indent="0" lvl="0" marL="0" rtl="0" algn="just">
              <a:spcBef>
                <a:spcPts val="0"/>
              </a:spcBef>
              <a:spcAft>
                <a:spcPts val="0"/>
              </a:spcAft>
              <a:buNone/>
            </a:pPr>
            <a:r>
              <a:rPr b="1" lang="es-ES" sz="2800">
                <a:latin typeface="Arial"/>
                <a:ea typeface="Arial"/>
                <a:cs typeface="Arial"/>
                <a:sym typeface="Arial"/>
              </a:rPr>
              <a:t>Los clasificadores deterministas</a:t>
            </a:r>
            <a:r>
              <a:rPr lang="es-ES" sz="2800">
                <a:latin typeface="Arial"/>
                <a:ea typeface="Arial"/>
                <a:cs typeface="Arial"/>
                <a:sym typeface="Arial"/>
              </a:rPr>
              <a:t>, que  </a:t>
            </a:r>
            <a:r>
              <a:rPr b="1" lang="es-ES" sz="2800">
                <a:solidFill>
                  <a:srgbClr val="FF0000"/>
                </a:solidFill>
                <a:latin typeface="Arial"/>
                <a:ea typeface="Arial"/>
                <a:cs typeface="Arial"/>
                <a:sym typeface="Arial"/>
              </a:rPr>
              <a:t>generan una etiqueta dura para cada muestra</a:t>
            </a:r>
            <a:r>
              <a:rPr lang="es-ES" sz="2800">
                <a:latin typeface="Arial"/>
                <a:ea typeface="Arial"/>
                <a:cs typeface="Arial"/>
                <a:sym typeface="Arial"/>
              </a:rPr>
              <a:t>, sin proporcionar estimaciones de probabilidad para las clases. Los ejemplos de tales clasificadores incluyen K-vecinos más cercanos, SVM y perceptrones en Deep Learning.</a:t>
            </a:r>
            <a:endParaRPr sz="2800">
              <a:latin typeface="Arial"/>
              <a:ea typeface="Arial"/>
              <a:cs typeface="Arial"/>
              <a:sym typeface="Arial"/>
            </a:endParaRPr>
          </a:p>
        </p:txBody>
      </p:sp>
      <p:sp>
        <p:nvSpPr>
          <p:cNvPr id="109" name="Google Shape;109;p5"/>
          <p:cNvSpPr txBox="1"/>
          <p:nvPr/>
        </p:nvSpPr>
        <p:spPr>
          <a:xfrm>
            <a:off x="2584450" y="10301616"/>
            <a:ext cx="6112571" cy="2769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200"/>
              <a:t>FUENTE : https://towardsdatascience.com/mastering-logistic-regression-3e502686f0ae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nvSpPr>
        <p:spPr>
          <a:xfrm>
            <a:off x="8159750" y="6250622"/>
            <a:ext cx="1905000" cy="147732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9600">
                <a:solidFill>
                  <a:srgbClr val="257CE1"/>
                </a:solidFill>
                <a:latin typeface="Arial Black"/>
                <a:ea typeface="Arial Black"/>
                <a:cs typeface="Arial Black"/>
                <a:sym typeface="Arial Black"/>
              </a:rPr>
              <a:t>02</a:t>
            </a:r>
            <a:endParaRPr/>
          </a:p>
        </p:txBody>
      </p:sp>
      <p:sp>
        <p:nvSpPr>
          <p:cNvPr id="115" name="Google Shape;115;p6"/>
          <p:cNvSpPr txBox="1"/>
          <p:nvPr/>
        </p:nvSpPr>
        <p:spPr>
          <a:xfrm>
            <a:off x="1517650" y="7712075"/>
            <a:ext cx="8305800" cy="1477328"/>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b="1" i="0" lang="es-ES" sz="4800">
                <a:solidFill>
                  <a:srgbClr val="257CE1"/>
                </a:solidFill>
                <a:latin typeface="Arial"/>
                <a:ea typeface="Arial"/>
                <a:cs typeface="Arial"/>
                <a:sym typeface="Arial"/>
              </a:rPr>
              <a:t>KNN COMO ALGORITMO DE CLASIFICACIÓN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KNN COMO ALGORITMO DE  CLASIFICACIÓN</a:t>
            </a:r>
            <a:endParaRPr/>
          </a:p>
        </p:txBody>
      </p:sp>
      <p:sp>
        <p:nvSpPr>
          <p:cNvPr id="121" name="Google Shape;121;p7"/>
          <p:cNvSpPr txBox="1"/>
          <p:nvPr/>
        </p:nvSpPr>
        <p:spPr>
          <a:xfrm>
            <a:off x="2432050" y="2173748"/>
            <a:ext cx="7543799" cy="7417415"/>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s-ES" sz="2800">
                <a:solidFill>
                  <a:srgbClr val="000000"/>
                </a:solidFill>
                <a:latin typeface="Arial"/>
                <a:ea typeface="Arial"/>
                <a:cs typeface="Arial"/>
                <a:sym typeface="Arial"/>
              </a:rPr>
              <a:t>El clasificador K-NN </a:t>
            </a:r>
            <a:r>
              <a:rPr b="0" i="0" lang="es-ES" sz="2800">
                <a:solidFill>
                  <a:srgbClr val="333333"/>
                </a:solidFill>
                <a:latin typeface="Helvetica Neue"/>
                <a:ea typeface="Helvetica Neue"/>
                <a:cs typeface="Helvetica Neue"/>
                <a:sym typeface="Helvetica Neue"/>
              </a:rPr>
              <a:t>(K nearest neighbors Fix y Hodges, 1951) </a:t>
            </a:r>
            <a:r>
              <a:rPr b="1" lang="es-ES" sz="2800">
                <a:solidFill>
                  <a:srgbClr val="000000"/>
                </a:solidFill>
                <a:latin typeface="Arial"/>
                <a:ea typeface="Arial"/>
                <a:cs typeface="Arial"/>
                <a:sym typeface="Arial"/>
              </a:rPr>
              <a:t>está basado en la noción de vecinos más cercanos</a:t>
            </a:r>
            <a:r>
              <a:rPr lang="es-ES" sz="2800">
                <a:solidFill>
                  <a:srgbClr val="000000"/>
                </a:solidFill>
                <a:latin typeface="Arial"/>
                <a:ea typeface="Arial"/>
                <a:cs typeface="Arial"/>
                <a:sym typeface="Arial"/>
              </a:rPr>
              <a:t>, por lo tanto, se dice que está basado en instancias (ejemplos).</a:t>
            </a:r>
            <a:endParaRPr/>
          </a:p>
          <a:p>
            <a:pPr indent="0" lvl="0" marL="0" rtl="0" algn="just">
              <a:spcBef>
                <a:spcPts val="0"/>
              </a:spcBef>
              <a:spcAft>
                <a:spcPts val="0"/>
              </a:spcAft>
              <a:buNone/>
            </a:pPr>
            <a:r>
              <a:t/>
            </a:r>
            <a:endParaRPr sz="2800">
              <a:solidFill>
                <a:srgbClr val="000000"/>
              </a:solidFill>
              <a:latin typeface="Arial"/>
              <a:ea typeface="Arial"/>
              <a:cs typeface="Arial"/>
              <a:sym typeface="Arial"/>
            </a:endParaRPr>
          </a:p>
          <a:p>
            <a:pPr indent="0" lvl="0" marL="0" rtl="0" algn="just">
              <a:spcBef>
                <a:spcPts val="0"/>
              </a:spcBef>
              <a:spcAft>
                <a:spcPts val="0"/>
              </a:spcAft>
              <a:buNone/>
            </a:pPr>
            <a:r>
              <a:rPr lang="es-ES" sz="2800">
                <a:solidFill>
                  <a:srgbClr val="000000"/>
                </a:solidFill>
                <a:latin typeface="Arial"/>
                <a:ea typeface="Arial"/>
                <a:cs typeface="Arial"/>
                <a:sym typeface="Arial"/>
              </a:rPr>
              <a:t>En el área de los clasificadores, K-NN es especial, ya que no construye un modelo interno para poder predecir clases de datos futuros.</a:t>
            </a:r>
            <a:endParaRPr/>
          </a:p>
          <a:p>
            <a:pPr indent="0" lvl="0" marL="0" rtl="0" algn="just">
              <a:spcBef>
                <a:spcPts val="0"/>
              </a:spcBef>
              <a:spcAft>
                <a:spcPts val="0"/>
              </a:spcAft>
              <a:buNone/>
            </a:pPr>
            <a:r>
              <a:t/>
            </a:r>
            <a:endParaRPr sz="2800">
              <a:solidFill>
                <a:srgbClr val="000000"/>
              </a:solidFill>
              <a:latin typeface="Arial"/>
              <a:ea typeface="Arial"/>
              <a:cs typeface="Arial"/>
              <a:sym typeface="Arial"/>
            </a:endParaRPr>
          </a:p>
          <a:p>
            <a:pPr indent="0" lvl="0" marL="0" rtl="0" algn="just">
              <a:spcBef>
                <a:spcPts val="0"/>
              </a:spcBef>
              <a:spcAft>
                <a:spcPts val="0"/>
              </a:spcAft>
              <a:buNone/>
            </a:pPr>
            <a:r>
              <a:rPr lang="es-ES" sz="2800">
                <a:solidFill>
                  <a:srgbClr val="000000"/>
                </a:solidFill>
                <a:latin typeface="Arial"/>
                <a:ea typeface="Arial"/>
                <a:cs typeface="Arial"/>
                <a:sym typeface="Arial"/>
              </a:rPr>
              <a:t>No aprende de los datos, sino que los guarda, junto con información adicional para que luego pueda decidir a qué clase pertenece el dato de test.</a:t>
            </a:r>
            <a:endParaRPr/>
          </a:p>
          <a:p>
            <a:pPr indent="0" lvl="0" marL="0" rtl="0" algn="just">
              <a:spcBef>
                <a:spcPts val="0"/>
              </a:spcBef>
              <a:spcAft>
                <a:spcPts val="0"/>
              </a:spcAft>
              <a:buNone/>
            </a:pPr>
            <a:r>
              <a:t/>
            </a:r>
            <a:endParaRPr sz="2800">
              <a:solidFill>
                <a:srgbClr val="000000"/>
              </a:solidFill>
              <a:latin typeface="Arial"/>
              <a:ea typeface="Arial"/>
              <a:cs typeface="Arial"/>
              <a:sym typeface="Arial"/>
            </a:endParaRPr>
          </a:p>
          <a:p>
            <a:pPr indent="0" lvl="0" marL="0" rtl="0" algn="just">
              <a:spcBef>
                <a:spcPts val="0"/>
              </a:spcBef>
              <a:spcAft>
                <a:spcPts val="0"/>
              </a:spcAft>
              <a:buNone/>
            </a:pPr>
            <a:r>
              <a:t/>
            </a:r>
            <a:endParaRPr sz="2800">
              <a:solidFill>
                <a:srgbClr val="000000"/>
              </a:solidFill>
              <a:latin typeface="Arial"/>
              <a:ea typeface="Arial"/>
              <a:cs typeface="Arial"/>
              <a:sym typeface="Arial"/>
            </a:endParaRPr>
          </a:p>
        </p:txBody>
      </p:sp>
      <p:pic>
        <p:nvPicPr>
          <p:cNvPr id="122" name="Google Shape;122;p7"/>
          <p:cNvPicPr preferRelativeResize="0"/>
          <p:nvPr/>
        </p:nvPicPr>
        <p:blipFill rotWithShape="1">
          <a:blip r:embed="rId3">
            <a:alphaModFix/>
          </a:blip>
          <a:srcRect b="0" l="0" r="0" t="0"/>
          <a:stretch/>
        </p:blipFill>
        <p:spPr>
          <a:xfrm>
            <a:off x="10585450" y="2160126"/>
            <a:ext cx="9147998" cy="4395327"/>
          </a:xfrm>
          <a:prstGeom prst="rect">
            <a:avLst/>
          </a:prstGeom>
          <a:noFill/>
          <a:ln>
            <a:noFill/>
          </a:ln>
        </p:spPr>
      </p:pic>
      <p:sp>
        <p:nvSpPr>
          <p:cNvPr id="123" name="Google Shape;123;p7"/>
          <p:cNvSpPr txBox="1"/>
          <p:nvPr/>
        </p:nvSpPr>
        <p:spPr>
          <a:xfrm>
            <a:off x="13698953" y="7712075"/>
            <a:ext cx="2920992" cy="2769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200"/>
              <a:t>FUENTE : https://datascientest.com/knn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KNN COMO ALGORITMO DE  CLASIFICACIÓN</a:t>
            </a:r>
            <a:endParaRPr/>
          </a:p>
        </p:txBody>
      </p:sp>
      <p:sp>
        <p:nvSpPr>
          <p:cNvPr id="129" name="Google Shape;129;p8"/>
          <p:cNvSpPr txBox="1"/>
          <p:nvPr/>
        </p:nvSpPr>
        <p:spPr>
          <a:xfrm>
            <a:off x="2432050" y="2173748"/>
            <a:ext cx="7543799" cy="4401205"/>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s-ES" sz="2800">
                <a:solidFill>
                  <a:srgbClr val="000000"/>
                </a:solidFill>
                <a:latin typeface="Arial"/>
                <a:ea typeface="Arial"/>
                <a:cs typeface="Arial"/>
                <a:sym typeface="Arial"/>
              </a:rPr>
              <a:t>Según ya vimos:</a:t>
            </a:r>
            <a:endParaRPr/>
          </a:p>
          <a:p>
            <a:pPr indent="0" lvl="0" marL="0" rtl="0" algn="just">
              <a:spcBef>
                <a:spcPts val="0"/>
              </a:spcBef>
              <a:spcAft>
                <a:spcPts val="0"/>
              </a:spcAft>
              <a:buNone/>
            </a:pPr>
            <a:r>
              <a:t/>
            </a:r>
            <a:endParaRPr sz="2800">
              <a:solidFill>
                <a:srgbClr val="000000"/>
              </a:solidFill>
              <a:latin typeface="Arial"/>
              <a:ea typeface="Arial"/>
              <a:cs typeface="Arial"/>
              <a:sym typeface="Arial"/>
            </a:endParaRPr>
          </a:p>
          <a:p>
            <a:pPr indent="-457200" lvl="0" marL="457200" rtl="0" algn="just">
              <a:spcBef>
                <a:spcPts val="0"/>
              </a:spcBef>
              <a:spcAft>
                <a:spcPts val="0"/>
              </a:spcAft>
              <a:buClr>
                <a:srgbClr val="000000"/>
              </a:buClr>
              <a:buSzPts val="2800"/>
              <a:buFont typeface="Noto Sans Symbols"/>
              <a:buChar char="▪"/>
            </a:pPr>
            <a:r>
              <a:rPr lang="es-ES" sz="2800">
                <a:solidFill>
                  <a:srgbClr val="000000"/>
                </a:solidFill>
                <a:latin typeface="Arial"/>
                <a:ea typeface="Arial"/>
                <a:cs typeface="Arial"/>
                <a:sym typeface="Arial"/>
              </a:rPr>
              <a:t>KNN debe construir una matriz de distancia.</a:t>
            </a:r>
            <a:endParaRPr/>
          </a:p>
          <a:p>
            <a:pPr indent="-279400" lvl="0" marL="457200" rtl="0" algn="just">
              <a:spcBef>
                <a:spcPts val="0"/>
              </a:spcBef>
              <a:spcAft>
                <a:spcPts val="0"/>
              </a:spcAft>
              <a:buSzPts val="2800"/>
              <a:buFont typeface="Noto Sans Symbols"/>
              <a:buNone/>
            </a:pPr>
            <a:r>
              <a:t/>
            </a:r>
            <a:endParaRPr sz="2800">
              <a:solidFill>
                <a:srgbClr val="000000"/>
              </a:solidFill>
              <a:latin typeface="Arial"/>
              <a:ea typeface="Arial"/>
              <a:cs typeface="Arial"/>
              <a:sym typeface="Arial"/>
            </a:endParaRPr>
          </a:p>
          <a:p>
            <a:pPr indent="-457200" lvl="0" marL="457200" rtl="0" algn="just">
              <a:spcBef>
                <a:spcPts val="0"/>
              </a:spcBef>
              <a:spcAft>
                <a:spcPts val="0"/>
              </a:spcAft>
              <a:buClr>
                <a:srgbClr val="000000"/>
              </a:buClr>
              <a:buSzPts val="2800"/>
              <a:buFont typeface="Noto Sans Symbols"/>
              <a:buChar char="▪"/>
            </a:pPr>
            <a:r>
              <a:rPr lang="es-ES" sz="2800">
                <a:solidFill>
                  <a:srgbClr val="000000"/>
                </a:solidFill>
                <a:latin typeface="Arial"/>
                <a:ea typeface="Arial"/>
                <a:cs typeface="Arial"/>
                <a:sym typeface="Arial"/>
              </a:rPr>
              <a:t>Se debe elegir el número de vecinos a considerar</a:t>
            </a:r>
            <a:endParaRPr/>
          </a:p>
          <a:p>
            <a:pPr indent="-279400" lvl="0" marL="457200" rtl="0" algn="just">
              <a:spcBef>
                <a:spcPts val="0"/>
              </a:spcBef>
              <a:spcAft>
                <a:spcPts val="0"/>
              </a:spcAft>
              <a:buSzPts val="2800"/>
              <a:buFont typeface="Noto Sans Symbols"/>
              <a:buNone/>
            </a:pPr>
            <a:r>
              <a:t/>
            </a:r>
            <a:endParaRPr sz="2800">
              <a:solidFill>
                <a:srgbClr val="000000"/>
              </a:solidFill>
              <a:latin typeface="Arial"/>
              <a:ea typeface="Arial"/>
              <a:cs typeface="Arial"/>
              <a:sym typeface="Arial"/>
            </a:endParaRPr>
          </a:p>
          <a:p>
            <a:pPr indent="-457200" lvl="0" marL="457200" rtl="0" algn="just">
              <a:spcBef>
                <a:spcPts val="0"/>
              </a:spcBef>
              <a:spcAft>
                <a:spcPts val="0"/>
              </a:spcAft>
              <a:buClr>
                <a:srgbClr val="000000"/>
              </a:buClr>
              <a:buSzPts val="2800"/>
              <a:buFont typeface="Noto Sans Symbols"/>
              <a:buChar char="▪"/>
            </a:pPr>
            <a:r>
              <a:rPr lang="es-ES" sz="2800">
                <a:solidFill>
                  <a:srgbClr val="000000"/>
                </a:solidFill>
                <a:latin typeface="Arial"/>
                <a:ea typeface="Arial"/>
                <a:cs typeface="Arial"/>
                <a:sym typeface="Arial"/>
              </a:rPr>
              <a:t>Se debe elegir la distancia a utilizar.</a:t>
            </a:r>
            <a:endParaRPr/>
          </a:p>
          <a:p>
            <a:pPr indent="0" lvl="0" marL="0" rtl="0" algn="just">
              <a:spcBef>
                <a:spcPts val="0"/>
              </a:spcBef>
              <a:spcAft>
                <a:spcPts val="0"/>
              </a:spcAft>
              <a:buNone/>
            </a:pPr>
            <a:r>
              <a:t/>
            </a:r>
            <a:endParaRPr sz="2800">
              <a:solidFill>
                <a:srgbClr val="000000"/>
              </a:solidFill>
              <a:latin typeface="Arial"/>
              <a:ea typeface="Arial"/>
              <a:cs typeface="Arial"/>
              <a:sym typeface="Arial"/>
            </a:endParaRPr>
          </a:p>
        </p:txBody>
      </p:sp>
      <p:pic>
        <p:nvPicPr>
          <p:cNvPr id="130" name="Google Shape;130;p8"/>
          <p:cNvPicPr preferRelativeResize="0"/>
          <p:nvPr/>
        </p:nvPicPr>
        <p:blipFill rotWithShape="1">
          <a:blip r:embed="rId3">
            <a:alphaModFix/>
          </a:blip>
          <a:srcRect b="0" l="0" r="0" t="0"/>
          <a:stretch/>
        </p:blipFill>
        <p:spPr>
          <a:xfrm>
            <a:off x="12109450" y="2797016"/>
            <a:ext cx="5410200" cy="4468965"/>
          </a:xfrm>
          <a:prstGeom prst="rect">
            <a:avLst/>
          </a:prstGeom>
          <a:noFill/>
          <a:ln>
            <a:noFill/>
          </a:ln>
        </p:spPr>
      </p:pic>
      <p:sp>
        <p:nvSpPr>
          <p:cNvPr id="131" name="Google Shape;131;p8"/>
          <p:cNvSpPr txBox="1"/>
          <p:nvPr/>
        </p:nvSpPr>
        <p:spPr>
          <a:xfrm>
            <a:off x="10924332" y="7984103"/>
            <a:ext cx="7780500" cy="2031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0" i="1" lang="es-ES" sz="1800">
                <a:solidFill>
                  <a:srgbClr val="000000"/>
                </a:solidFill>
                <a:latin typeface="arial"/>
                <a:ea typeface="arial"/>
                <a:cs typeface="arial"/>
                <a:sym typeface="arial"/>
              </a:rPr>
              <a:t>Esta es una imagen, que muestra como funciona el clasificador K-NN. Si k es igual a 3 (k=3), el </a:t>
            </a:r>
            <a:r>
              <a:rPr i="1" lang="es-ES" sz="1800">
                <a:latin typeface="arial"/>
                <a:ea typeface="arial"/>
                <a:cs typeface="arial"/>
                <a:sym typeface="arial"/>
              </a:rPr>
              <a:t>círculo</a:t>
            </a:r>
            <a:r>
              <a:rPr b="0" i="1" lang="es-ES" sz="1800">
                <a:solidFill>
                  <a:srgbClr val="000000"/>
                </a:solidFill>
                <a:latin typeface="arial"/>
                <a:ea typeface="arial"/>
                <a:cs typeface="arial"/>
                <a:sym typeface="arial"/>
              </a:rPr>
              <a:t> (dato sin clasificar) se asigna a la clase de los triángulos (clase 1), ya que  en el rango (3 vecinos más cercanos) se encuentran 2 triángulos y un solo cuadrado. En cambio si k es igual a 5 (k=5), el </a:t>
            </a:r>
            <a:r>
              <a:rPr i="1" lang="es-ES" sz="1800">
                <a:latin typeface="arial"/>
                <a:ea typeface="arial"/>
                <a:cs typeface="arial"/>
                <a:sym typeface="arial"/>
              </a:rPr>
              <a:t>círculo</a:t>
            </a:r>
            <a:r>
              <a:rPr b="0" i="1" lang="es-ES" sz="1800">
                <a:solidFill>
                  <a:srgbClr val="000000"/>
                </a:solidFill>
                <a:latin typeface="arial"/>
                <a:ea typeface="arial"/>
                <a:cs typeface="arial"/>
                <a:sym typeface="arial"/>
              </a:rPr>
              <a:t> se asigna a la clase 2 (clase de los cuadrado), ya que en su rango (5 vecinos más cercanos), se encuentran 3 cuadrados y solo 2 triángulos.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KNN COMO ALGORITMO DE  CLASIFICACIÓN</a:t>
            </a:r>
            <a:endParaRPr/>
          </a:p>
        </p:txBody>
      </p:sp>
      <p:sp>
        <p:nvSpPr>
          <p:cNvPr id="137" name="Google Shape;137;p9"/>
          <p:cNvSpPr txBox="1"/>
          <p:nvPr/>
        </p:nvSpPr>
        <p:spPr>
          <a:xfrm>
            <a:off x="2432050" y="2173748"/>
            <a:ext cx="7239000" cy="6555641"/>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0" i="0" lang="es-ES" sz="2800">
                <a:solidFill>
                  <a:srgbClr val="333333"/>
                </a:solidFill>
                <a:latin typeface="Helvetica Neue"/>
                <a:ea typeface="Helvetica Neue"/>
                <a:cs typeface="Helvetica Neue"/>
                <a:sym typeface="Helvetica Neue"/>
              </a:rPr>
              <a:t>Un ejemplo de entrenamiento, </a:t>
            </a:r>
            <a:r>
              <a:rPr lang="es-ES" sz="2800">
                <a:solidFill>
                  <a:srgbClr val="333333"/>
                </a:solidFill>
                <a:latin typeface="Arial"/>
                <a:ea typeface="Arial"/>
                <a:cs typeface="Arial"/>
                <a:sym typeface="Arial"/>
              </a:rPr>
              <a:t>X</a:t>
            </a:r>
            <a:r>
              <a:rPr baseline="-25000" lang="es-ES" sz="2800">
                <a:solidFill>
                  <a:srgbClr val="333333"/>
                </a:solidFill>
                <a:latin typeface="Arial"/>
                <a:ea typeface="Arial"/>
                <a:cs typeface="Arial"/>
                <a:sym typeface="Arial"/>
              </a:rPr>
              <a:t>i</a:t>
            </a:r>
            <a:r>
              <a:rPr lang="es-ES" sz="2800">
                <a:solidFill>
                  <a:srgbClr val="333333"/>
                </a:solidFill>
                <a:latin typeface="Arial"/>
                <a:ea typeface="Arial"/>
                <a:cs typeface="Arial"/>
                <a:sym typeface="Arial"/>
              </a:rPr>
              <a:t> </a:t>
            </a:r>
            <a:r>
              <a:rPr b="0" i="0" lang="es-ES" sz="2800">
                <a:solidFill>
                  <a:srgbClr val="333333"/>
                </a:solidFill>
                <a:latin typeface="Helvetica Neue"/>
                <a:ea typeface="Helvetica Neue"/>
                <a:cs typeface="Helvetica Neue"/>
                <a:sym typeface="Helvetica Neue"/>
              </a:rPr>
              <a:t>, </a:t>
            </a:r>
            <a:r>
              <a:rPr b="1" i="0" lang="es-ES" sz="2800">
                <a:solidFill>
                  <a:srgbClr val="333333"/>
                </a:solidFill>
                <a:latin typeface="Helvetica Neue"/>
                <a:ea typeface="Helvetica Neue"/>
                <a:cs typeface="Helvetica Neue"/>
                <a:sym typeface="Helvetica Neue"/>
              </a:rPr>
              <a:t>es un vector en un espacio característico multidimensional, que está descrito en términos de atributos, y pertenecerá a una de las clases de la clasificación</a:t>
            </a:r>
            <a:r>
              <a:rPr b="0" i="0" lang="es-ES" sz="2800">
                <a:solidFill>
                  <a:srgbClr val="333333"/>
                </a:solidFill>
                <a:latin typeface="Helvetica Neue"/>
                <a:ea typeface="Helvetica Neue"/>
                <a:cs typeface="Helvetica Neue"/>
                <a:sym typeface="Helvetica Neue"/>
              </a:rPr>
              <a:t>. Los valores de los atributos del i-</a:t>
            </a:r>
            <a:r>
              <a:rPr lang="es-ES" sz="2800">
                <a:solidFill>
                  <a:srgbClr val="333333"/>
                </a:solidFill>
                <a:latin typeface="Helvetica Neue"/>
                <a:ea typeface="Helvetica Neue"/>
                <a:cs typeface="Helvetica Neue"/>
                <a:sym typeface="Helvetica Neue"/>
              </a:rPr>
              <a:t>é</a:t>
            </a:r>
            <a:r>
              <a:rPr b="0" i="0" lang="es-ES" sz="2800">
                <a:solidFill>
                  <a:srgbClr val="333333"/>
                </a:solidFill>
                <a:latin typeface="Helvetica Neue"/>
                <a:ea typeface="Helvetica Neue"/>
                <a:cs typeface="Helvetica Neue"/>
                <a:sym typeface="Helvetica Neue"/>
              </a:rPr>
              <a:t>simo ejemplo se representan por el vector –dimensional.</a:t>
            </a:r>
            <a:endParaRPr/>
          </a:p>
          <a:p>
            <a:pPr indent="0" lvl="0" marL="0" rtl="0" algn="just">
              <a:spcBef>
                <a:spcPts val="0"/>
              </a:spcBef>
              <a:spcAft>
                <a:spcPts val="0"/>
              </a:spcAft>
              <a:buNone/>
            </a:pPr>
            <a:r>
              <a:t/>
            </a:r>
            <a:endParaRPr sz="2800">
              <a:solidFill>
                <a:srgbClr val="333333"/>
              </a:solidFill>
              <a:latin typeface="Helvetica Neue"/>
              <a:ea typeface="Helvetica Neue"/>
              <a:cs typeface="Helvetica Neue"/>
              <a:sym typeface="Helvetica Neue"/>
            </a:endParaRPr>
          </a:p>
          <a:p>
            <a:pPr indent="0" lvl="0" marL="0" rtl="0" algn="just">
              <a:spcBef>
                <a:spcPts val="0"/>
              </a:spcBef>
              <a:spcAft>
                <a:spcPts val="0"/>
              </a:spcAft>
              <a:buNone/>
            </a:pPr>
            <a:r>
              <a:rPr b="0" i="0" lang="es-ES" sz="2800">
                <a:solidFill>
                  <a:srgbClr val="333333"/>
                </a:solidFill>
                <a:latin typeface="Helvetica Neue"/>
                <a:ea typeface="Helvetica Neue"/>
                <a:cs typeface="Helvetica Neue"/>
                <a:sym typeface="Helvetica Neue"/>
              </a:rPr>
              <a:t>El espacio es particionado en regiones por localizaciones y etiquetas de clases de los ejemplos de entrenamiento. Un punto en el espacio es asignado a la clase si esta es la clase más frecuente entre los k ejemplos de entrenamiento más cercano. </a:t>
            </a:r>
            <a:r>
              <a:rPr b="1" i="0" lang="es-ES" sz="2800">
                <a:solidFill>
                  <a:srgbClr val="333333"/>
                </a:solidFill>
                <a:latin typeface="Helvetica Neue"/>
                <a:ea typeface="Helvetica Neue"/>
                <a:cs typeface="Helvetica Neue"/>
                <a:sym typeface="Helvetica Neue"/>
              </a:rPr>
              <a:t>Generalmente se usa la distancia euclidiana</a:t>
            </a:r>
            <a:r>
              <a:rPr b="0" i="0" lang="es-ES" sz="2800">
                <a:solidFill>
                  <a:srgbClr val="333333"/>
                </a:solidFill>
                <a:latin typeface="Helvetica Neue"/>
                <a:ea typeface="Helvetica Neue"/>
                <a:cs typeface="Helvetica Neue"/>
                <a:sym typeface="Helvetica Neue"/>
              </a:rPr>
              <a:t>.</a:t>
            </a:r>
            <a:endParaRPr sz="2800">
              <a:solidFill>
                <a:srgbClr val="000000"/>
              </a:solidFill>
              <a:latin typeface="Arial"/>
              <a:ea typeface="Arial"/>
              <a:cs typeface="Arial"/>
              <a:sym typeface="Arial"/>
            </a:endParaRPr>
          </a:p>
        </p:txBody>
      </p:sp>
      <p:pic>
        <p:nvPicPr>
          <p:cNvPr id="138" name="Google Shape;138;p9"/>
          <p:cNvPicPr preferRelativeResize="0"/>
          <p:nvPr/>
        </p:nvPicPr>
        <p:blipFill rotWithShape="1">
          <a:blip r:embed="rId3">
            <a:alphaModFix/>
          </a:blip>
          <a:srcRect b="0" l="0" r="0" t="0"/>
          <a:stretch/>
        </p:blipFill>
        <p:spPr>
          <a:xfrm>
            <a:off x="11957050" y="3673475"/>
            <a:ext cx="5853474" cy="1088456"/>
          </a:xfrm>
          <a:prstGeom prst="rect">
            <a:avLst/>
          </a:prstGeom>
          <a:noFill/>
          <a:ln>
            <a:noFill/>
          </a:ln>
        </p:spPr>
      </p:pic>
      <p:pic>
        <p:nvPicPr>
          <p:cNvPr id="139" name="Google Shape;139;p9"/>
          <p:cNvPicPr preferRelativeResize="0"/>
          <p:nvPr/>
        </p:nvPicPr>
        <p:blipFill rotWithShape="1">
          <a:blip r:embed="rId4">
            <a:alphaModFix/>
          </a:blip>
          <a:srcRect b="0" l="0" r="0" t="0"/>
          <a:stretch/>
        </p:blipFill>
        <p:spPr>
          <a:xfrm>
            <a:off x="12103180" y="6188075"/>
            <a:ext cx="5416470" cy="1812355"/>
          </a:xfrm>
          <a:prstGeom prst="rect">
            <a:avLst/>
          </a:prstGeom>
          <a:noFill/>
          <a:ln>
            <a:noFill/>
          </a:ln>
        </p:spPr>
      </p:pic>
      <p:sp>
        <p:nvSpPr>
          <p:cNvPr id="140" name="Google Shape;140;p9"/>
          <p:cNvSpPr txBox="1"/>
          <p:nvPr/>
        </p:nvSpPr>
        <p:spPr>
          <a:xfrm>
            <a:off x="3346450" y="10300146"/>
            <a:ext cx="7776488" cy="2769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200"/>
              <a:t>FUENTE : https://bookdown.org/content/2274/metodos-de-clasificacion.html#algoritmo-k-vecinos-mas-cercanos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2022-07-20T19:15:37Z</dcterms:created>
  <dc:creator>Daniela Taito 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2022-07-20T00:00:00Z</vt:filetime>
  </property>
  <property fmtid="{D5CDD505-2E9C-101B-9397-08002B2CF9AE}" pid="3" name="Creator">
    <vt:lpwstr>Adobe Illustrator 26.3 (Macintosh)</vt:lpwstr>
  </property>
  <property fmtid="{D5CDD505-2E9C-101B-9397-08002B2CF9AE}" pid="4" name="CreatorVersion">
    <vt:lpwstr>21.0.0</vt:lpwstr>
  </property>
  <property fmtid="{D5CDD505-2E9C-101B-9397-08002B2CF9AE}" pid="5" name="LastSaved">
    <vt:filetime>2022-07-20T00:00:00Z</vt:filetime>
  </property>
  <property fmtid="{D5CDD505-2E9C-101B-9397-08002B2CF9AE}" pid="6" name="Producer">
    <vt:lpwstr>Adobe PDF library 15.00</vt:lpwstr>
  </property>
  <property fmtid="{D5CDD505-2E9C-101B-9397-08002B2CF9AE}" pid="7" name="ContentTypeId">
    <vt:lpwstr>0x0101004E9A3AE23414AD41A4F4D6368514CED2</vt:lpwstr>
  </property>
</Properties>
</file>