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1309350" cx="20104100"/>
  <p:notesSz cx="20104100" cy="1130935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6" roundtripDataSignature="AMtx7mjLtz2hRwEzTX/hCMamDMIE7PIy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3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0"/>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0"/>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2"/>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2"/>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3"/>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4"/>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4"/>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4"/>
          <p:cNvGrpSpPr/>
          <p:nvPr/>
        </p:nvGrpSpPr>
        <p:grpSpPr>
          <a:xfrm>
            <a:off x="19053919" y="10117702"/>
            <a:ext cx="427015" cy="597582"/>
            <a:chOff x="19053919" y="10117702"/>
            <a:chExt cx="427015" cy="597582"/>
          </a:xfrm>
        </p:grpSpPr>
        <p:sp>
          <p:nvSpPr>
            <p:cNvPr id="32" name="Google Shape;32;p24"/>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4"/>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5"/>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5"/>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5"/>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6"/>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6"/>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6"/>
          <p:cNvGrpSpPr/>
          <p:nvPr/>
        </p:nvGrpSpPr>
        <p:grpSpPr>
          <a:xfrm>
            <a:off x="2842727" y="10117702"/>
            <a:ext cx="427015" cy="597582"/>
            <a:chOff x="2842727" y="10117702"/>
            <a:chExt cx="427015" cy="597582"/>
          </a:xfrm>
        </p:grpSpPr>
        <p:sp>
          <p:nvSpPr>
            <p:cNvPr id="43" name="Google Shape;43;p26"/>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6"/>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6"/>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7"/>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7"/>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8"/>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8"/>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8"/>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8"/>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2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29"/>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3800"/>
              <a:t>CLASIFICACIÓN MULTICLASE</a:t>
            </a:r>
            <a:br>
              <a:rPr lang="es-CL"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latin typeface="Arial"/>
                <a:ea typeface="Arial"/>
                <a:cs typeface="Arial"/>
                <a:sym typeface="Arial"/>
              </a:rPr>
              <a:t>MLY0100 MACHINE LEARNING</a:t>
            </a:r>
            <a:endParaRPr sz="2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42" name="Google Shape;142;p10"/>
          <p:cNvSpPr txBox="1"/>
          <p:nvPr/>
        </p:nvSpPr>
        <p:spPr>
          <a:xfrm>
            <a:off x="2428158" y="2149475"/>
            <a:ext cx="7623892" cy="483209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La puntuación F1 (también conocida como medida F) es una métrica popular para evaluar el rendimiento de un modelo de clasificación.</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En el caso de la clasificación multiclase, debemos adoptar métodos de promedios para el cálculo de la puntuación F1</a:t>
            </a:r>
            <a:r>
              <a:rPr b="1" lang="es-CL" sz="2800">
                <a:latin typeface="Arial"/>
                <a:ea typeface="Arial"/>
                <a:cs typeface="Arial"/>
                <a:sym typeface="Arial"/>
              </a:rPr>
              <a:t>, lo que da como resultado un conjunto de puntuaciones medias diferentes (macro, ponderada, micro) en el informe de clasificación.</a:t>
            </a:r>
            <a:endParaRPr b="1" sz="2800">
              <a:latin typeface="Arial"/>
              <a:ea typeface="Arial"/>
              <a:cs typeface="Arial"/>
              <a:sym typeface="Arial"/>
            </a:endParaRPr>
          </a:p>
        </p:txBody>
      </p:sp>
      <p:sp>
        <p:nvSpPr>
          <p:cNvPr id="143" name="Google Shape;143;p10"/>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pic>
        <p:nvPicPr>
          <p:cNvPr id="144" name="Google Shape;144;p10"/>
          <p:cNvPicPr preferRelativeResize="0"/>
          <p:nvPr/>
        </p:nvPicPr>
        <p:blipFill rotWithShape="1">
          <a:blip r:embed="rId3">
            <a:alphaModFix/>
          </a:blip>
          <a:srcRect b="0" l="0" r="0" t="0"/>
          <a:stretch/>
        </p:blipFill>
        <p:spPr>
          <a:xfrm>
            <a:off x="11859342" y="2759075"/>
            <a:ext cx="5810250" cy="1019175"/>
          </a:xfrm>
          <a:prstGeom prst="rect">
            <a:avLst/>
          </a:prstGeom>
          <a:noFill/>
          <a:ln>
            <a:noFill/>
          </a:ln>
        </p:spPr>
      </p:pic>
      <p:sp>
        <p:nvSpPr>
          <p:cNvPr id="145" name="Google Shape;145;p10"/>
          <p:cNvSpPr/>
          <p:nvPr/>
        </p:nvSpPr>
        <p:spPr>
          <a:xfrm>
            <a:off x="13633450" y="4892675"/>
            <a:ext cx="2514600" cy="609600"/>
          </a:xfrm>
          <a:prstGeom prst="down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46" name="Google Shape;146;p10"/>
          <p:cNvPicPr preferRelativeResize="0"/>
          <p:nvPr/>
        </p:nvPicPr>
        <p:blipFill rotWithShape="1">
          <a:blip r:embed="rId4">
            <a:alphaModFix/>
          </a:blip>
          <a:srcRect b="0" l="0" r="0" t="0"/>
          <a:stretch/>
        </p:blipFill>
        <p:spPr>
          <a:xfrm>
            <a:off x="11776025" y="6038918"/>
            <a:ext cx="5928993" cy="1507035"/>
          </a:xfrm>
          <a:prstGeom prst="rect">
            <a:avLst/>
          </a:prstGeom>
          <a:noFill/>
          <a:ln>
            <a:noFill/>
          </a:ln>
        </p:spPr>
      </p:pic>
      <p:sp>
        <p:nvSpPr>
          <p:cNvPr id="147" name="Google Shape;147;p10"/>
          <p:cNvSpPr txBox="1"/>
          <p:nvPr/>
        </p:nvSpPr>
        <p:spPr>
          <a:xfrm>
            <a:off x="13938250" y="8383796"/>
            <a:ext cx="2666114" cy="92333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t>TP = Verdadero positivo</a:t>
            </a:r>
            <a:endParaRPr/>
          </a:p>
          <a:p>
            <a:pPr indent="0" lvl="0" marL="0" rtl="0" algn="l">
              <a:spcBef>
                <a:spcPts val="0"/>
              </a:spcBef>
              <a:spcAft>
                <a:spcPts val="0"/>
              </a:spcAft>
              <a:buNone/>
            </a:pPr>
            <a:r>
              <a:rPr lang="es-CL" sz="1800"/>
              <a:t>FP = Falso positivo</a:t>
            </a:r>
            <a:endParaRPr/>
          </a:p>
          <a:p>
            <a:pPr indent="0" lvl="0" marL="0" rtl="0" algn="l">
              <a:spcBef>
                <a:spcPts val="0"/>
              </a:spcBef>
              <a:spcAft>
                <a:spcPts val="0"/>
              </a:spcAft>
              <a:buNone/>
            </a:pPr>
            <a:r>
              <a:rPr lang="es-CL" sz="1800"/>
              <a:t>FN = Falso negativo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53" name="Google Shape;153;p11"/>
          <p:cNvSpPr txBox="1"/>
          <p:nvPr/>
        </p:nvSpPr>
        <p:spPr>
          <a:xfrm>
            <a:off x="2428158" y="2149475"/>
            <a:ext cx="7623892" cy="569386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Para ilustrar estos conceptos de promediar puntajes de F1, usaremos el siguiente ejemplo:</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Imaginemos que hemos entrenado un modelo de clasificación de imágenes en un conjunto de datos de varias clases que contiene imágenes de tres clases: avión, barco y automóvil.</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Usamos este modelo para predecir las clases de diez imágenes de conjuntos de prueba. Aquí están las predicciones en bruto:</a:t>
            </a:r>
            <a:endParaRPr b="1" sz="2800">
              <a:latin typeface="Arial"/>
              <a:ea typeface="Arial"/>
              <a:cs typeface="Arial"/>
              <a:sym typeface="Arial"/>
            </a:endParaRPr>
          </a:p>
        </p:txBody>
      </p:sp>
      <p:sp>
        <p:nvSpPr>
          <p:cNvPr id="154" name="Google Shape;154;p11"/>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sp>
        <p:nvSpPr>
          <p:cNvPr id="155" name="Google Shape;155;p11"/>
          <p:cNvSpPr txBox="1"/>
          <p:nvPr/>
        </p:nvSpPr>
        <p:spPr>
          <a:xfrm>
            <a:off x="13938250" y="8383796"/>
            <a:ext cx="3108543"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t>Estas son las </a:t>
            </a:r>
            <a:r>
              <a:rPr lang="es-CL" sz="1800">
                <a:latin typeface="Arial"/>
                <a:ea typeface="Arial"/>
                <a:cs typeface="Arial"/>
                <a:sym typeface="Arial"/>
              </a:rPr>
              <a:t> predicciones.:</a:t>
            </a:r>
            <a:endParaRPr sz="1800"/>
          </a:p>
        </p:txBody>
      </p:sp>
      <p:pic>
        <p:nvPicPr>
          <p:cNvPr id="156" name="Google Shape;156;p11"/>
          <p:cNvPicPr preferRelativeResize="0"/>
          <p:nvPr/>
        </p:nvPicPr>
        <p:blipFill rotWithShape="1">
          <a:blip r:embed="rId3">
            <a:alphaModFix/>
          </a:blip>
          <a:srcRect b="0" l="0" r="0" t="0"/>
          <a:stretch/>
        </p:blipFill>
        <p:spPr>
          <a:xfrm>
            <a:off x="11158001" y="2378075"/>
            <a:ext cx="7854891" cy="5465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62" name="Google Shape;162;p12"/>
          <p:cNvSpPr txBox="1"/>
          <p:nvPr/>
        </p:nvSpPr>
        <p:spPr>
          <a:xfrm>
            <a:off x="2428158" y="2149475"/>
            <a:ext cx="7623892"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Al ejecutar reporte de métricas de clasificación, podemos observar que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Las columnas (en naranja) con los puntajes por clase (es decir, el puntaje de cada clase) y los puntajes promedio son lo que explicaremos.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Podemos ver en lo anterior que el conjunto de datos está desequilibrado (solo una de cada diez instancias del conjunto de prueba es 'Bote’). Por lo tanto, la proporción de coincidencias correctas (también conocida como precisión) sería ineficaz para evaluar el rendimiento del modelo.</a:t>
            </a:r>
            <a:endParaRPr b="1" sz="2800">
              <a:latin typeface="Arial"/>
              <a:ea typeface="Arial"/>
              <a:cs typeface="Arial"/>
              <a:sym typeface="Arial"/>
            </a:endParaRPr>
          </a:p>
        </p:txBody>
      </p:sp>
      <p:sp>
        <p:nvSpPr>
          <p:cNvPr id="163" name="Google Shape;163;p12"/>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sp>
        <p:nvSpPr>
          <p:cNvPr id="164" name="Google Shape;164;p12"/>
          <p:cNvSpPr txBox="1"/>
          <p:nvPr/>
        </p:nvSpPr>
        <p:spPr>
          <a:xfrm>
            <a:off x="13100050" y="8016875"/>
            <a:ext cx="4916731"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t>Reporte de métricas obtenido con Scikit Learn</a:t>
            </a:r>
            <a:endParaRPr sz="1800"/>
          </a:p>
        </p:txBody>
      </p:sp>
      <p:pic>
        <p:nvPicPr>
          <p:cNvPr id="165" name="Google Shape;165;p12"/>
          <p:cNvPicPr preferRelativeResize="0"/>
          <p:nvPr/>
        </p:nvPicPr>
        <p:blipFill rotWithShape="1">
          <a:blip r:embed="rId3">
            <a:alphaModFix/>
          </a:blip>
          <a:srcRect b="0" l="0" r="0" t="0"/>
          <a:stretch/>
        </p:blipFill>
        <p:spPr>
          <a:xfrm>
            <a:off x="10907799" y="3292475"/>
            <a:ext cx="8755475" cy="37023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71" name="Google Shape;171;p13"/>
          <p:cNvSpPr txBox="1"/>
          <p:nvPr/>
        </p:nvSpPr>
        <p:spPr>
          <a:xfrm>
            <a:off x="2428158" y="2149475"/>
            <a:ext cx="7623892" cy="3108543"/>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Vemos la matriz de confusión para una comprensión gráfica de las predicciones del modelo.</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La matriz de confusión nos permite calcular los valores críticos de verdadero positivo (TP), falso positivo (FP) y falso negativo (FN).</a:t>
            </a:r>
            <a:endParaRPr b="1" sz="2800">
              <a:latin typeface="Arial"/>
              <a:ea typeface="Arial"/>
              <a:cs typeface="Arial"/>
              <a:sym typeface="Arial"/>
            </a:endParaRPr>
          </a:p>
        </p:txBody>
      </p:sp>
      <p:sp>
        <p:nvSpPr>
          <p:cNvPr id="172" name="Google Shape;172;p13"/>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pic>
        <p:nvPicPr>
          <p:cNvPr id="173" name="Google Shape;173;p13"/>
          <p:cNvPicPr preferRelativeResize="0"/>
          <p:nvPr/>
        </p:nvPicPr>
        <p:blipFill rotWithShape="1">
          <a:blip r:embed="rId3">
            <a:alphaModFix/>
          </a:blip>
          <a:srcRect b="0" l="0" r="0" t="0"/>
          <a:stretch/>
        </p:blipFill>
        <p:spPr>
          <a:xfrm>
            <a:off x="11286624" y="1473144"/>
            <a:ext cx="7355464" cy="3458943"/>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11563350" y="6264275"/>
            <a:ext cx="7080409" cy="3832831"/>
          </a:xfrm>
          <a:prstGeom prst="rect">
            <a:avLst/>
          </a:prstGeom>
          <a:noFill/>
          <a:ln>
            <a:noFill/>
          </a:ln>
        </p:spPr>
      </p:pic>
      <p:sp>
        <p:nvSpPr>
          <p:cNvPr id="175" name="Google Shape;175;p13"/>
          <p:cNvSpPr/>
          <p:nvPr/>
        </p:nvSpPr>
        <p:spPr>
          <a:xfrm>
            <a:off x="14319250" y="5258018"/>
            <a:ext cx="1981200" cy="396657"/>
          </a:xfrm>
          <a:prstGeom prst="down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81" name="Google Shape;181;p14"/>
          <p:cNvSpPr txBox="1"/>
          <p:nvPr/>
        </p:nvSpPr>
        <p:spPr>
          <a:xfrm>
            <a:off x="2428158" y="2149475"/>
            <a:ext cx="7623892"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Es importante notar que en la clasificación de clases múltiples, calculamos el puntaje F1 para cada clase en un enfoque de Uno contra el Resto (OvR) en lugar de un solo puntaje F1 general, como se ve en la clasificación binaria.</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En este enfoque de OvR, determinamos las métricas para cada clase por separado, como si hubiera un clasificador diferente para cada clase.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Sin embargo, en lugar de tener múltiples puntajes F1 por clase, sería mejor promediarlos para obtener un solo número que describa el rendimiento general.</a:t>
            </a:r>
            <a:endParaRPr sz="2800">
              <a:latin typeface="Arial"/>
              <a:ea typeface="Arial"/>
              <a:cs typeface="Arial"/>
              <a:sym typeface="Arial"/>
            </a:endParaRPr>
          </a:p>
        </p:txBody>
      </p:sp>
      <p:sp>
        <p:nvSpPr>
          <p:cNvPr id="182" name="Google Shape;182;p14"/>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pic>
        <p:nvPicPr>
          <p:cNvPr id="183" name="Google Shape;183;p14"/>
          <p:cNvPicPr preferRelativeResize="0"/>
          <p:nvPr/>
        </p:nvPicPr>
        <p:blipFill rotWithShape="1">
          <a:blip r:embed="rId3">
            <a:alphaModFix/>
          </a:blip>
          <a:srcRect b="0" l="0" r="0" t="0"/>
          <a:stretch/>
        </p:blipFill>
        <p:spPr>
          <a:xfrm>
            <a:off x="10779468" y="3245177"/>
            <a:ext cx="8790639" cy="29428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89" name="Google Shape;189;p15"/>
          <p:cNvSpPr txBox="1"/>
          <p:nvPr/>
        </p:nvSpPr>
        <p:spPr>
          <a:xfrm>
            <a:off x="2428158" y="2149475"/>
            <a:ext cx="7623892" cy="741741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MACRO AVERAGE </a:t>
            </a:r>
            <a:r>
              <a:rPr lang="es-CL" sz="2800">
                <a:latin typeface="Arial"/>
                <a:ea typeface="Arial"/>
                <a:cs typeface="Arial"/>
                <a:sym typeface="Arial"/>
              </a:rPr>
              <a:t>es quizás el método más sencillo de promedio.</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La puntuación F1 “macropromediada” (o puntuación F1 macro) se calcula utilizando la media aritmética (también conocida como media no ponderada) de todas las puntuaciones F1 por clase.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Este método trata todas las clases por igual, independientemente de sus valores de soporte.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El valor de 0,58 que calculamos anteriormente coincide con la puntuación F1 “macropromediada” en nuestro informe de clasificación.</a:t>
            </a:r>
            <a:endParaRPr sz="2800">
              <a:latin typeface="Arial"/>
              <a:ea typeface="Arial"/>
              <a:cs typeface="Arial"/>
              <a:sym typeface="Arial"/>
            </a:endParaRPr>
          </a:p>
        </p:txBody>
      </p:sp>
      <p:sp>
        <p:nvSpPr>
          <p:cNvPr id="190" name="Google Shape;190;p15"/>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pic>
        <p:nvPicPr>
          <p:cNvPr id="191" name="Google Shape;191;p15"/>
          <p:cNvPicPr preferRelativeResize="0"/>
          <p:nvPr/>
        </p:nvPicPr>
        <p:blipFill rotWithShape="1">
          <a:blip r:embed="rId3">
            <a:alphaModFix/>
          </a:blip>
          <a:srcRect b="0" l="0" r="0" t="0"/>
          <a:stretch/>
        </p:blipFill>
        <p:spPr>
          <a:xfrm>
            <a:off x="11118850" y="2454275"/>
            <a:ext cx="8071597" cy="3200400"/>
          </a:xfrm>
          <a:prstGeom prst="rect">
            <a:avLst/>
          </a:prstGeom>
          <a:noFill/>
          <a:ln>
            <a:noFill/>
          </a:ln>
        </p:spPr>
      </p:pic>
      <p:pic>
        <p:nvPicPr>
          <p:cNvPr id="192" name="Google Shape;192;p15"/>
          <p:cNvPicPr preferRelativeResize="0"/>
          <p:nvPr/>
        </p:nvPicPr>
        <p:blipFill rotWithShape="1">
          <a:blip r:embed="rId4">
            <a:alphaModFix/>
          </a:blip>
          <a:srcRect b="0" l="0" r="0" t="0"/>
          <a:stretch/>
        </p:blipFill>
        <p:spPr>
          <a:xfrm>
            <a:off x="10957596" y="6655692"/>
            <a:ext cx="8069926" cy="3013525"/>
          </a:xfrm>
          <a:prstGeom prst="rect">
            <a:avLst/>
          </a:prstGeom>
          <a:noFill/>
          <a:ln>
            <a:noFill/>
          </a:ln>
        </p:spPr>
      </p:pic>
      <p:sp>
        <p:nvSpPr>
          <p:cNvPr id="193" name="Google Shape;193;p15"/>
          <p:cNvSpPr/>
          <p:nvPr/>
        </p:nvSpPr>
        <p:spPr>
          <a:xfrm>
            <a:off x="14243050" y="5858182"/>
            <a:ext cx="2133600" cy="406093"/>
          </a:xfrm>
          <a:prstGeom prst="down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199" name="Google Shape;199;p16"/>
          <p:cNvSpPr txBox="1"/>
          <p:nvPr/>
        </p:nvSpPr>
        <p:spPr>
          <a:xfrm>
            <a:off x="2428158" y="2149475"/>
            <a:ext cx="7623892" cy="784830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WEIGHTED AVERAGED F1 </a:t>
            </a:r>
            <a:r>
              <a:rPr lang="es-CL" sz="2800">
                <a:latin typeface="Arial"/>
                <a:ea typeface="Arial"/>
                <a:cs typeface="Arial"/>
                <a:sym typeface="Arial"/>
              </a:rPr>
              <a:t>se calcula tomando la media de todos los puntajes F1 por clase mientras se considera el soporte de cada clase.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El "peso" se refiere esencialmente a la proporción del apoyo de cada clase en relación con la suma de todos los valores de soporte.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Con el promedio ponderado, el promedio de salida habría representado la contribución de cada clase ponderada por el número de ejemplos de esa clase dada.</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El valor calculado de 0,64 coincide con la puntuación F1 media ponderada de nuestro informe de clasificación.</a:t>
            </a:r>
            <a:endParaRPr sz="2800">
              <a:latin typeface="Arial"/>
              <a:ea typeface="Arial"/>
              <a:cs typeface="Arial"/>
              <a:sym typeface="Arial"/>
            </a:endParaRPr>
          </a:p>
        </p:txBody>
      </p:sp>
      <p:sp>
        <p:nvSpPr>
          <p:cNvPr id="200" name="Google Shape;200;p16"/>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sp>
        <p:nvSpPr>
          <p:cNvPr id="201" name="Google Shape;201;p16"/>
          <p:cNvSpPr/>
          <p:nvPr/>
        </p:nvSpPr>
        <p:spPr>
          <a:xfrm>
            <a:off x="13938250" y="5858183"/>
            <a:ext cx="2133600" cy="406093"/>
          </a:xfrm>
          <a:prstGeom prst="down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202" name="Google Shape;202;p16"/>
          <p:cNvPicPr preferRelativeResize="0"/>
          <p:nvPr/>
        </p:nvPicPr>
        <p:blipFill rotWithShape="1">
          <a:blip r:embed="rId3">
            <a:alphaModFix/>
          </a:blip>
          <a:srcRect b="0" l="0" r="0" t="0"/>
          <a:stretch/>
        </p:blipFill>
        <p:spPr>
          <a:xfrm>
            <a:off x="11134941" y="2360320"/>
            <a:ext cx="7829391" cy="3090848"/>
          </a:xfrm>
          <a:prstGeom prst="rect">
            <a:avLst/>
          </a:prstGeom>
          <a:noFill/>
          <a:ln>
            <a:noFill/>
          </a:ln>
        </p:spPr>
      </p:pic>
      <p:pic>
        <p:nvPicPr>
          <p:cNvPr id="203" name="Google Shape;203;p16"/>
          <p:cNvPicPr preferRelativeResize="0"/>
          <p:nvPr/>
        </p:nvPicPr>
        <p:blipFill rotWithShape="1">
          <a:blip r:embed="rId4">
            <a:alphaModFix/>
          </a:blip>
          <a:srcRect b="0" l="0" r="0" t="0"/>
          <a:stretch/>
        </p:blipFill>
        <p:spPr>
          <a:xfrm>
            <a:off x="11124580" y="6734565"/>
            <a:ext cx="7882200" cy="27800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MÉTRICAS</a:t>
            </a:r>
            <a:endParaRPr/>
          </a:p>
        </p:txBody>
      </p:sp>
      <p:sp>
        <p:nvSpPr>
          <p:cNvPr id="209" name="Google Shape;209;p17"/>
          <p:cNvSpPr txBox="1"/>
          <p:nvPr/>
        </p:nvSpPr>
        <p:spPr>
          <a:xfrm>
            <a:off x="2428158" y="2149475"/>
            <a:ext cx="7623892"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MICRO AVERAGE </a:t>
            </a:r>
            <a:r>
              <a:rPr lang="es-CL" sz="2800">
                <a:latin typeface="Arial"/>
                <a:ea typeface="Arial"/>
                <a:cs typeface="Arial"/>
                <a:sym typeface="Arial"/>
              </a:rPr>
              <a:t>calcula una puntuación F1 media global contando las sumas de los verdaderos positivos (TP), los falsos negativos (FN) y los falsos positivos (FP).</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El “micropromedio” esencialmente calcula la proporción de observaciones clasificadas correctamente de todas las observaciones.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Si pensamos en esto, esta definición es la que usamos para calcular la precisión general.</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Si tuviéramos que hacer “micropromedios” para precisión y recall, obtendríamos el mismo valor de 0,60.</a:t>
            </a:r>
            <a:endParaRPr sz="2800">
              <a:latin typeface="Arial"/>
              <a:ea typeface="Arial"/>
              <a:cs typeface="Arial"/>
              <a:sym typeface="Arial"/>
            </a:endParaRPr>
          </a:p>
        </p:txBody>
      </p:sp>
      <p:sp>
        <p:nvSpPr>
          <p:cNvPr id="210" name="Google Shape;210;p17"/>
          <p:cNvSpPr txBox="1"/>
          <p:nvPr/>
        </p:nvSpPr>
        <p:spPr>
          <a:xfrm>
            <a:off x="2437850" y="10317757"/>
            <a:ext cx="8335936"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 https://towardsdatascience.com/micro-macro-weighted-averages-of-f1-score-clearly-explained-b603420b292f</a:t>
            </a:r>
            <a:endParaRPr/>
          </a:p>
        </p:txBody>
      </p:sp>
      <p:sp>
        <p:nvSpPr>
          <p:cNvPr id="211" name="Google Shape;211;p17"/>
          <p:cNvSpPr/>
          <p:nvPr/>
        </p:nvSpPr>
        <p:spPr>
          <a:xfrm>
            <a:off x="13938250" y="5858183"/>
            <a:ext cx="2133600" cy="406093"/>
          </a:xfrm>
          <a:prstGeom prst="down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212" name="Google Shape;212;p17"/>
          <p:cNvPicPr preferRelativeResize="0"/>
          <p:nvPr/>
        </p:nvPicPr>
        <p:blipFill rotWithShape="1">
          <a:blip r:embed="rId3">
            <a:alphaModFix/>
          </a:blip>
          <a:srcRect b="0" l="0" r="0" t="0"/>
          <a:stretch/>
        </p:blipFill>
        <p:spPr>
          <a:xfrm>
            <a:off x="10907799" y="2313631"/>
            <a:ext cx="8157879" cy="2960043"/>
          </a:xfrm>
          <a:prstGeom prst="rect">
            <a:avLst/>
          </a:prstGeom>
          <a:noFill/>
          <a:ln>
            <a:noFill/>
          </a:ln>
        </p:spPr>
      </p:pic>
      <p:pic>
        <p:nvPicPr>
          <p:cNvPr id="213" name="Google Shape;213;p17"/>
          <p:cNvPicPr preferRelativeResize="0"/>
          <p:nvPr/>
        </p:nvPicPr>
        <p:blipFill rotWithShape="1">
          <a:blip r:embed="rId4">
            <a:alphaModFix/>
          </a:blip>
          <a:srcRect b="0" l="0" r="0" t="0"/>
          <a:stretch/>
        </p:blipFill>
        <p:spPr>
          <a:xfrm>
            <a:off x="10743373" y="7026275"/>
            <a:ext cx="8468820" cy="16788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RESUMEN</a:t>
            </a:r>
            <a:endParaRPr/>
          </a:p>
        </p:txBody>
      </p:sp>
      <p:sp>
        <p:nvSpPr>
          <p:cNvPr id="219" name="Google Shape;219;p18"/>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RESUMEN</a:t>
            </a:r>
            <a:endParaRPr/>
          </a:p>
        </p:txBody>
      </p:sp>
      <p:sp>
        <p:nvSpPr>
          <p:cNvPr id="225" name="Google Shape;225;p19"/>
          <p:cNvSpPr txBox="1"/>
          <p:nvPr/>
        </p:nvSpPr>
        <p:spPr>
          <a:xfrm>
            <a:off x="2428158" y="2149475"/>
            <a:ext cx="9224092" cy="397031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En esta clase, hemos visto:</a:t>
            </a:r>
            <a:endParaRPr/>
          </a:p>
          <a:p>
            <a:pPr indent="0" lvl="0" marL="0" rtl="0" algn="just">
              <a:spcBef>
                <a:spcPts val="0"/>
              </a:spcBef>
              <a:spcAft>
                <a:spcPts val="0"/>
              </a:spcAft>
              <a:buNone/>
            </a:pPr>
            <a:r>
              <a:t/>
            </a:r>
            <a:endParaRPr sz="2800">
              <a:latin typeface="Arial"/>
              <a:ea typeface="Arial"/>
              <a:cs typeface="Arial"/>
              <a:sym typeface="Arial"/>
            </a:endParaRPr>
          </a:p>
          <a:p>
            <a:pPr indent="-457200" lvl="0" marL="457200" rtl="0" algn="just">
              <a:spcBef>
                <a:spcPts val="0"/>
              </a:spcBef>
              <a:spcAft>
                <a:spcPts val="0"/>
              </a:spcAft>
              <a:buSzPts val="2800"/>
              <a:buFont typeface="Noto Sans Symbols"/>
              <a:buChar char="❑"/>
            </a:pPr>
            <a:r>
              <a:rPr lang="es-CL" sz="2800">
                <a:latin typeface="Arial"/>
                <a:ea typeface="Arial"/>
                <a:cs typeface="Arial"/>
                <a:sym typeface="Arial"/>
              </a:rPr>
              <a:t>Introducción a modelos de clasificación multiclase.</a:t>
            </a:r>
            <a:endParaRPr/>
          </a:p>
          <a:p>
            <a:pPr indent="-279400" lvl="0" marL="457200" rtl="0" algn="just">
              <a:spcBef>
                <a:spcPts val="0"/>
              </a:spcBef>
              <a:spcAft>
                <a:spcPts val="0"/>
              </a:spcAft>
              <a:buSzPts val="2800"/>
              <a:buFont typeface="Noto Sans Symbols"/>
              <a:buNone/>
            </a:pPr>
            <a:r>
              <a:t/>
            </a:r>
            <a:endParaRPr sz="2800">
              <a:latin typeface="Arial"/>
              <a:ea typeface="Arial"/>
              <a:cs typeface="Arial"/>
              <a:sym typeface="Arial"/>
            </a:endParaRPr>
          </a:p>
          <a:p>
            <a:pPr indent="-457200" lvl="0" marL="457200" rtl="0" algn="just">
              <a:spcBef>
                <a:spcPts val="0"/>
              </a:spcBef>
              <a:spcAft>
                <a:spcPts val="0"/>
              </a:spcAft>
              <a:buSzPts val="2800"/>
              <a:buFont typeface="Noto Sans Symbols"/>
              <a:buChar char="❑"/>
            </a:pPr>
            <a:r>
              <a:rPr lang="es-CL" sz="2800">
                <a:latin typeface="Arial"/>
                <a:ea typeface="Arial"/>
                <a:cs typeface="Arial"/>
                <a:sym typeface="Arial"/>
              </a:rPr>
              <a:t>Estrategias para implementarlos.</a:t>
            </a:r>
            <a:endParaRPr/>
          </a:p>
          <a:p>
            <a:pPr indent="-279400" lvl="0" marL="457200" rtl="0" algn="just">
              <a:spcBef>
                <a:spcPts val="0"/>
              </a:spcBef>
              <a:spcAft>
                <a:spcPts val="0"/>
              </a:spcAft>
              <a:buSzPts val="2800"/>
              <a:buFont typeface="Noto Sans Symbols"/>
              <a:buNone/>
            </a:pPr>
            <a:r>
              <a:t/>
            </a:r>
            <a:endParaRPr sz="2800">
              <a:latin typeface="Arial"/>
              <a:ea typeface="Arial"/>
              <a:cs typeface="Arial"/>
              <a:sym typeface="Arial"/>
            </a:endParaRPr>
          </a:p>
          <a:p>
            <a:pPr indent="-457200" lvl="0" marL="457200" rtl="0" algn="just">
              <a:spcBef>
                <a:spcPts val="0"/>
              </a:spcBef>
              <a:spcAft>
                <a:spcPts val="0"/>
              </a:spcAft>
              <a:buSzPts val="2800"/>
              <a:buFont typeface="Noto Sans Symbols"/>
              <a:buChar char="❑"/>
            </a:pPr>
            <a:r>
              <a:rPr lang="es-CL" sz="2800">
                <a:latin typeface="Arial"/>
                <a:ea typeface="Arial"/>
                <a:cs typeface="Arial"/>
                <a:sym typeface="Arial"/>
              </a:rPr>
              <a:t>Métricas a aplicar.</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t/>
            </a:r>
            <a:endParaRPr sz="2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ESTRATEGIAS</a:t>
            </a:r>
            <a:endParaRPr/>
          </a:p>
        </p:txBody>
      </p:sp>
      <p:sp>
        <p:nvSpPr>
          <p:cNvPr id="83" name="Google Shape;83;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02</a:t>
            </a:r>
            <a:endParaRPr/>
          </a:p>
        </p:txBody>
      </p:sp>
      <p:sp>
        <p:nvSpPr>
          <p:cNvPr id="84" name="Google Shape;84;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MÉTRICAS</a:t>
            </a:r>
            <a:endParaRPr/>
          </a:p>
        </p:txBody>
      </p:sp>
      <p:sp>
        <p:nvSpPr>
          <p:cNvPr id="85" name="Google Shape;85;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03</a:t>
            </a:r>
            <a:endParaRPr/>
          </a:p>
        </p:txBody>
      </p:sp>
      <p:sp>
        <p:nvSpPr>
          <p:cNvPr id="86" name="Google Shape;86;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3000">
                <a:solidFill>
                  <a:schemeClr val="dk1"/>
                </a:solidFill>
                <a:latin typeface="Arial"/>
                <a:ea typeface="Arial"/>
                <a:cs typeface="Arial"/>
                <a:sym typeface="Aria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6600"/>
              <a:t>INTRODUCCIÓN</a:t>
            </a:r>
            <a:endParaRPr/>
          </a:p>
        </p:txBody>
      </p:sp>
      <p:sp>
        <p:nvSpPr>
          <p:cNvPr id="92" name="Google Shape;92;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CL"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INTRODUCCIÓN</a:t>
            </a:r>
            <a:endParaRPr/>
          </a:p>
        </p:txBody>
      </p:sp>
      <p:sp>
        <p:nvSpPr>
          <p:cNvPr id="98" name="Google Shape;98;p4"/>
          <p:cNvSpPr txBox="1"/>
          <p:nvPr/>
        </p:nvSpPr>
        <p:spPr>
          <a:xfrm>
            <a:off x="2428158" y="2149475"/>
            <a:ext cx="7623892" cy="698652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CL" sz="2800">
                <a:latin typeface="Arial"/>
                <a:ea typeface="Arial"/>
                <a:cs typeface="Arial"/>
                <a:sym typeface="Arial"/>
              </a:rPr>
              <a:t>Mientras que los clasificadores binarios distinguen entre dos clases, </a:t>
            </a:r>
            <a:r>
              <a:rPr b="1" lang="es-CL" sz="2800">
                <a:latin typeface="Arial"/>
                <a:ea typeface="Arial"/>
                <a:cs typeface="Arial"/>
                <a:sym typeface="Arial"/>
              </a:rPr>
              <a:t>los clasificadores multiclase (también llamados clasificadores multinomiales) pueden distinguir entre más de dos clases</a:t>
            </a:r>
            <a:r>
              <a:rPr lang="es-CL" sz="2800">
                <a:latin typeface="Arial"/>
                <a:ea typeface="Arial"/>
                <a:cs typeface="Arial"/>
                <a:sym typeface="Arial"/>
              </a:rPr>
              <a:t>.</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Algunos algoritmos (como Random Forest y Bayes ingenuo) son capaces de manejar múltiples clases de manera nativa.</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Otros (como los SVM o regresión logística) son estrictamente clasificadores binarios. Sin embargo, hay varias estrategias que se pueden utilizar para llevar a cabo una clasificación multiclase con múltiples clasificadores binarios.</a:t>
            </a:r>
            <a:endParaRPr/>
          </a:p>
        </p:txBody>
      </p:sp>
      <p:pic>
        <p:nvPicPr>
          <p:cNvPr id="99" name="Google Shape;99;p4"/>
          <p:cNvPicPr preferRelativeResize="0"/>
          <p:nvPr/>
        </p:nvPicPr>
        <p:blipFill rotWithShape="1">
          <a:blip r:embed="rId3">
            <a:alphaModFix/>
          </a:blip>
          <a:srcRect b="0" l="0" r="0" t="0"/>
          <a:stretch/>
        </p:blipFill>
        <p:spPr>
          <a:xfrm>
            <a:off x="11120490" y="2214511"/>
            <a:ext cx="8281183" cy="6066533"/>
          </a:xfrm>
          <a:prstGeom prst="rect">
            <a:avLst/>
          </a:prstGeom>
          <a:noFill/>
          <a:ln>
            <a:noFill/>
          </a:ln>
        </p:spPr>
      </p:pic>
      <p:sp>
        <p:nvSpPr>
          <p:cNvPr id="100" name="Google Shape;100;p4"/>
          <p:cNvSpPr txBox="1"/>
          <p:nvPr/>
        </p:nvSpPr>
        <p:spPr>
          <a:xfrm>
            <a:off x="2508250" y="10455275"/>
            <a:ext cx="597952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Aprende Machine Learning con Scikit-Learn, Keras y TensorFlow, A.Géron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02</a:t>
            </a:r>
            <a:endParaRPr/>
          </a:p>
        </p:txBody>
      </p:sp>
      <p:sp>
        <p:nvSpPr>
          <p:cNvPr id="106" name="Google Shape;106;p5"/>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CL" sz="4800">
                <a:solidFill>
                  <a:srgbClr val="257CE1"/>
                </a:solidFill>
                <a:latin typeface="Arial"/>
                <a:ea typeface="Arial"/>
                <a:cs typeface="Arial"/>
                <a:sym typeface="Arial"/>
              </a:rPr>
              <a:t>ESTRATEGIAS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ESTRATEGIAS</a:t>
            </a:r>
            <a:endParaRPr/>
          </a:p>
        </p:txBody>
      </p:sp>
      <p:sp>
        <p:nvSpPr>
          <p:cNvPr id="112" name="Google Shape;112;p6"/>
          <p:cNvSpPr txBox="1"/>
          <p:nvPr/>
        </p:nvSpPr>
        <p:spPr>
          <a:xfrm>
            <a:off x="2428158" y="2149475"/>
            <a:ext cx="7623892" cy="440120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ONE VERSUS ONE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Esta estrategia entrena tantos clasificadores como pares de etiquetas hay.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Si tenemos una clasificación de tres clases, tendremos tres pares de etiquetas, por lo tanto, tres clasificadores, como se muestra en la figura.</a:t>
            </a:r>
            <a:endParaRPr sz="2800">
              <a:latin typeface="Arial"/>
              <a:ea typeface="Arial"/>
              <a:cs typeface="Arial"/>
              <a:sym typeface="Arial"/>
            </a:endParaRPr>
          </a:p>
          <a:p>
            <a:pPr indent="0" lvl="0" marL="0" rtl="0" algn="just">
              <a:spcBef>
                <a:spcPts val="0"/>
              </a:spcBef>
              <a:spcAft>
                <a:spcPts val="0"/>
              </a:spcAft>
              <a:buNone/>
            </a:pPr>
            <a:r>
              <a:t/>
            </a:r>
            <a:endParaRPr sz="2800">
              <a:latin typeface="Arial"/>
              <a:ea typeface="Arial"/>
              <a:cs typeface="Arial"/>
              <a:sym typeface="Arial"/>
            </a:endParaRPr>
          </a:p>
        </p:txBody>
      </p:sp>
      <p:pic>
        <p:nvPicPr>
          <p:cNvPr id="113" name="Google Shape;113;p6"/>
          <p:cNvPicPr preferRelativeResize="0"/>
          <p:nvPr/>
        </p:nvPicPr>
        <p:blipFill rotWithShape="1">
          <a:blip r:embed="rId3">
            <a:alphaModFix/>
          </a:blip>
          <a:srcRect b="0" l="0" r="0" t="0"/>
          <a:stretch/>
        </p:blipFill>
        <p:spPr>
          <a:xfrm>
            <a:off x="11118850" y="2911475"/>
            <a:ext cx="8366364" cy="4800600"/>
          </a:xfrm>
          <a:prstGeom prst="rect">
            <a:avLst/>
          </a:prstGeom>
          <a:noFill/>
          <a:ln>
            <a:noFill/>
          </a:ln>
        </p:spPr>
      </p:pic>
      <p:sp>
        <p:nvSpPr>
          <p:cNvPr id="114" name="Google Shape;114;p6"/>
          <p:cNvSpPr txBox="1"/>
          <p:nvPr/>
        </p:nvSpPr>
        <p:spPr>
          <a:xfrm>
            <a:off x="3651250" y="10371340"/>
            <a:ext cx="5200463"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https://www.datacamp.com/blog/classification-machine-learning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ESTRATEGIAS</a:t>
            </a:r>
            <a:endParaRPr/>
          </a:p>
        </p:txBody>
      </p:sp>
      <p:sp>
        <p:nvSpPr>
          <p:cNvPr id="120" name="Google Shape;120;p7"/>
          <p:cNvSpPr txBox="1"/>
          <p:nvPr/>
        </p:nvSpPr>
        <p:spPr>
          <a:xfrm>
            <a:off x="2428158" y="2149475"/>
            <a:ext cx="7623892" cy="612475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ONE VERSUS ONE</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En general, para N etiquetas, tendremos Nx(N-1)/2 clasificadores.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b="1" lang="es-CL" sz="2800">
                <a:latin typeface="Arial"/>
                <a:ea typeface="Arial"/>
                <a:cs typeface="Arial"/>
                <a:sym typeface="Arial"/>
              </a:rPr>
              <a:t>Cada clasificador se entrena en un solo conjunto de datos binarios</a:t>
            </a:r>
            <a:r>
              <a:rPr lang="es-CL" sz="2800">
                <a:latin typeface="Arial"/>
                <a:ea typeface="Arial"/>
                <a:cs typeface="Arial"/>
                <a:sym typeface="Arial"/>
              </a:rPr>
              <a:t>, y la clase final se predice mediante un voto mayoritario entre todos los clasificadores.</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La gran ventaja es que cada clasificador solo necesita entrenarse en la parte del conjunto de entrenamiento para las dos clases que debe distinguir.</a:t>
            </a:r>
            <a:endParaRPr sz="2800">
              <a:latin typeface="Arial"/>
              <a:ea typeface="Arial"/>
              <a:cs typeface="Arial"/>
              <a:sym typeface="Arial"/>
            </a:endParaRPr>
          </a:p>
        </p:txBody>
      </p:sp>
      <p:pic>
        <p:nvPicPr>
          <p:cNvPr id="121" name="Google Shape;121;p7"/>
          <p:cNvPicPr preferRelativeResize="0"/>
          <p:nvPr/>
        </p:nvPicPr>
        <p:blipFill rotWithShape="1">
          <a:blip r:embed="rId3">
            <a:alphaModFix/>
          </a:blip>
          <a:srcRect b="0" l="0" r="0" t="0"/>
          <a:stretch/>
        </p:blipFill>
        <p:spPr>
          <a:xfrm>
            <a:off x="11118850" y="2911475"/>
            <a:ext cx="8366364" cy="4800600"/>
          </a:xfrm>
          <a:prstGeom prst="rect">
            <a:avLst/>
          </a:prstGeom>
          <a:noFill/>
          <a:ln>
            <a:noFill/>
          </a:ln>
        </p:spPr>
      </p:pic>
      <p:sp>
        <p:nvSpPr>
          <p:cNvPr id="122" name="Google Shape;122;p7"/>
          <p:cNvSpPr txBox="1"/>
          <p:nvPr/>
        </p:nvSpPr>
        <p:spPr>
          <a:xfrm>
            <a:off x="3651250" y="10371340"/>
            <a:ext cx="5200463"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https://www.datacamp.com/blog/classification-machine-learning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ESTRATEGIAS</a:t>
            </a:r>
            <a:endParaRPr/>
          </a:p>
        </p:txBody>
      </p:sp>
      <p:sp>
        <p:nvSpPr>
          <p:cNvPr id="128" name="Google Shape;128;p8"/>
          <p:cNvSpPr txBox="1"/>
          <p:nvPr/>
        </p:nvSpPr>
        <p:spPr>
          <a:xfrm>
            <a:off x="2428158" y="2149475"/>
            <a:ext cx="7623900" cy="6557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CL" sz="2800">
                <a:latin typeface="Arial"/>
                <a:ea typeface="Arial"/>
                <a:cs typeface="Arial"/>
                <a:sym typeface="Arial"/>
              </a:rPr>
              <a:t>ONE VERSUS REST</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En esta estrategia, comenzamos por considerar </a:t>
            </a:r>
            <a:r>
              <a:rPr b="1" lang="es-CL" sz="2800">
                <a:latin typeface="Arial"/>
                <a:ea typeface="Arial"/>
                <a:cs typeface="Arial"/>
                <a:sym typeface="Arial"/>
              </a:rPr>
              <a:t>cada etiqueta como una etiqueta independiente y consideramos el resto combinado como una sola etiqueta</a:t>
            </a:r>
            <a:r>
              <a:rPr lang="es-CL" sz="2800">
                <a:latin typeface="Arial"/>
                <a:ea typeface="Arial"/>
                <a:cs typeface="Arial"/>
                <a:sym typeface="Arial"/>
              </a:rPr>
              <a:t>.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Con tres clases, tendremos tres clasificadores. En general, para N etiquetas, tendremos N clasificadores binarios.</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CL" sz="2800">
                <a:latin typeface="Arial"/>
                <a:ea typeface="Arial"/>
                <a:cs typeface="Arial"/>
                <a:sym typeface="Arial"/>
              </a:rPr>
              <a:t>Una forma de crear un sistema que pueda clasificar las imágenes de dígitos en diez clases (de 0 a 9) es entrenar diez clasificadores binarios, uno para cada dígito.</a:t>
            </a:r>
            <a:endParaRPr sz="2800">
              <a:latin typeface="Arial"/>
              <a:ea typeface="Arial"/>
              <a:cs typeface="Arial"/>
              <a:sym typeface="Arial"/>
            </a:endParaRPr>
          </a:p>
        </p:txBody>
      </p:sp>
      <p:sp>
        <p:nvSpPr>
          <p:cNvPr id="129" name="Google Shape;129;p8"/>
          <p:cNvSpPr txBox="1"/>
          <p:nvPr/>
        </p:nvSpPr>
        <p:spPr>
          <a:xfrm>
            <a:off x="3651250" y="10371340"/>
            <a:ext cx="5200463"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200"/>
              <a:t>FUENTE: https://www.datacamp.com/blog/classification-machine-learning</a:t>
            </a:r>
            <a:endParaRPr/>
          </a:p>
        </p:txBody>
      </p:sp>
      <p:pic>
        <p:nvPicPr>
          <p:cNvPr id="130" name="Google Shape;130;p8"/>
          <p:cNvPicPr preferRelativeResize="0"/>
          <p:nvPr/>
        </p:nvPicPr>
        <p:blipFill rotWithShape="1">
          <a:blip r:embed="rId3">
            <a:alphaModFix/>
          </a:blip>
          <a:srcRect b="0" l="0" r="0" t="0"/>
          <a:stretch/>
        </p:blipFill>
        <p:spPr>
          <a:xfrm>
            <a:off x="10585450" y="3178175"/>
            <a:ext cx="8555182" cy="495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6600"/>
              <a:t>MÉTRICAS</a:t>
            </a:r>
            <a:endParaRPr/>
          </a:p>
        </p:txBody>
      </p:sp>
      <p:sp>
        <p:nvSpPr>
          <p:cNvPr id="136" name="Google Shape;136;p9"/>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