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1309350" cx="20104100"/>
  <p:notesSz cx="20104100" cy="11309350"/>
  <p:embeddedFontLs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oBuLThbCW1orrMgdlOfd1bxc2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Black-regular.fntdata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1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31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2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32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3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4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5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5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" name="Google Shape;31;p25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2" name="Google Shape;32;p25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" name="Google Shape;33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6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6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7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27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7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7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8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9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0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7" name="Google Shape;57;p30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889250" y="8169275"/>
            <a:ext cx="874951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MÉTRICAS DE CLASIFICACIÓN</a:t>
            </a:r>
            <a:br>
              <a:rPr lang="es-ES" sz="3800"/>
            </a:br>
            <a:endParaRPr sz="38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926080" y="9554269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MLY0100 MACHINE LEARNING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154" name="Google Shape;154;p10"/>
          <p:cNvSpPr txBox="1"/>
          <p:nvPr/>
        </p:nvSpPr>
        <p:spPr>
          <a:xfrm>
            <a:off x="15176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MÉTRICAS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MÉTRICAS</a:t>
            </a:r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2432050" y="1844675"/>
            <a:ext cx="8915400" cy="72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ACCURACY o PRECISIÓN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 precisión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es simplemente la fracción de casos clasificados correctamente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Por ejemplo, si nuestro modelo clasifica correctamente 7.000 de los 10.000 diabéticos y 8.000 de los 10.000 no diabéticos, esto significa que: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TP=7.000, FN=3.000, TN=8.000, FP=2.000.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Esto significa que nuestro modelo tiene una precisión del 75%.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latin typeface="Arial"/>
                <a:ea typeface="Arial"/>
                <a:cs typeface="Arial"/>
                <a:sym typeface="Arial"/>
              </a:rPr>
              <a:t>Accuracy = (TP + TN) / (TP + TN + FP + FN)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Accuracy = (7000 + 8000) / (7000 + 8000 + 2000 + 3000) = 0,75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3422650" y="10369230"/>
            <a:ext cx="916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https://pub.towardsai.net/the-confusion-matrix-for-classification-eb3bcf3064c7</a:t>
            </a:r>
            <a:endParaRPr/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7050" y="2835275"/>
            <a:ext cx="7912976" cy="4035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MÉTRICAS</a:t>
            </a:r>
            <a:endParaRPr/>
          </a:p>
        </p:txBody>
      </p:sp>
      <p:sp>
        <p:nvSpPr>
          <p:cNvPr id="168" name="Google Shape;168;p12"/>
          <p:cNvSpPr txBox="1"/>
          <p:nvPr/>
        </p:nvSpPr>
        <p:spPr>
          <a:xfrm>
            <a:off x="2432050" y="1844675"/>
            <a:ext cx="8915400" cy="7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ACCURACY o PRECISIÓN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 precisión por sí sola no es una medida fiable para un modelo de clasificación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 razón es simple: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es muy sensible a los datos desequilibrados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, por ejemplo, imagine que el modelo clasifica correctamente los 10.000 casos no diabéticos (100%) y clasifica correctamente solo 2.000 de 5.000 casos diabéticos (40%).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El modelo sería: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     (10.000 + 2.000) / 15.000 = 80% de Accuracy.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Sin embargo, dicho modelo sería casi inútil para clasificar a los pacientes diabéticos, ya que el 60% de los casos se clasificarán erróneamente.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3422650" y="10369230"/>
            <a:ext cx="916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https://pub.towardsai.net/the-confusion-matrix-for-classification-eb3bcf3064c7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MÉTRICAS</a:t>
            </a:r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2432050" y="1844675"/>
            <a:ext cx="7620000" cy="8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RECALL o SENSIBILIDAD o RATE DE VERDADERO POSITIVO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El RECALL es simplemente la fracción de casos positivos clasificados correctamente del número total de casos positivos reales en el conjunto de datos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Por ejemplo, si hay 10.00</a:t>
            </a:r>
            <a:r>
              <a:rPr lang="es-ES" sz="2800"/>
              <a:t>0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 casos de diabéticos positivos reales o verdaderos y nuestro modelo clasifica correctamente 7.000 como diabéticos (TP), eso significa que 3.000 se clasifican incorrectamente como no diabéticos (FN).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Si nuestro modelo también clasifica correctamente 8.000 de 10.000 No diabéticos (TN), esto significa que 2.000 No diabéticos están mal clasificados (FP).</a:t>
            </a:r>
            <a:endParaRPr/>
          </a:p>
        </p:txBody>
      </p:sp>
      <p:sp>
        <p:nvSpPr>
          <p:cNvPr id="176" name="Google Shape;176;p13"/>
          <p:cNvSpPr txBox="1"/>
          <p:nvPr/>
        </p:nvSpPr>
        <p:spPr>
          <a:xfrm>
            <a:off x="3422650" y="10369230"/>
            <a:ext cx="916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https://pub.towardsai.net/the-confusion-matrix-for-classification-eb3bcf3064c7</a:t>
            </a:r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0250" y="2073275"/>
            <a:ext cx="7848600" cy="448491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3"/>
          <p:cNvSpPr txBox="1"/>
          <p:nvPr/>
        </p:nvSpPr>
        <p:spPr>
          <a:xfrm>
            <a:off x="11618803" y="7331075"/>
            <a:ext cx="708238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Si:  TP=7.000, FN=3.000, TN=8.000, FP=2.000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Esto significa que nuestro modelo tiene un RECALL del 70%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/>
              <a:t>Recall = TP / (TP + FN)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/>
              <a:t>Recall = 7000 / (7000 + 3000) = 0.7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MÉTRICAS</a:t>
            </a:r>
            <a:endParaRPr/>
          </a:p>
        </p:txBody>
      </p:sp>
      <p:sp>
        <p:nvSpPr>
          <p:cNvPr id="184" name="Google Shape;184;p14"/>
          <p:cNvSpPr txBox="1"/>
          <p:nvPr/>
        </p:nvSpPr>
        <p:spPr>
          <a:xfrm>
            <a:off x="2432050" y="1844675"/>
            <a:ext cx="8077200" cy="7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/>
              <a:t>PRECISIÓN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 o VALOR-PREDICTIVO-POSITIVO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es-ES" sz="2800"/>
              <a:t>PRECISIÓN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 es simplemente la fracción de casos positivos clasificados correctamente del número total de casos que el modelo identificó como positivos.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Por ejemplo, si hay 10.000 casos de Diabéticos positivos reales o verdaderos y nuestro modelo clasifica correctamente 7.000 como Diabéticos (TP), eso significa que 3.000 están mal clasificados (FN).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Si nuestro modelo también clasifica correctamente 8.000 de 10.000 No diabéticos (TN), esto significa que 2.000 No diabéticos están mal clasificados (FP).</a:t>
            </a:r>
            <a:endParaRPr/>
          </a:p>
        </p:txBody>
      </p:sp>
      <p:sp>
        <p:nvSpPr>
          <p:cNvPr id="185" name="Google Shape;185;p14"/>
          <p:cNvSpPr txBox="1"/>
          <p:nvPr/>
        </p:nvSpPr>
        <p:spPr>
          <a:xfrm>
            <a:off x="3422650" y="10369230"/>
            <a:ext cx="916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https://pub.towardsai.net/the-confusion-matrix-for-classification-eb3bcf3064c7</a:t>
            </a:r>
            <a:endParaRPr/>
          </a:p>
        </p:txBody>
      </p:sp>
      <p:sp>
        <p:nvSpPr>
          <p:cNvPr id="186" name="Google Shape;186;p14"/>
          <p:cNvSpPr txBox="1"/>
          <p:nvPr/>
        </p:nvSpPr>
        <p:spPr>
          <a:xfrm>
            <a:off x="11618803" y="7331075"/>
            <a:ext cx="7810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Si: TP=7.000, FN=3.000, TN=8.000, FP=2.000.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Esto significa que nuestro modelo tiene una PRECISION del 78%.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292929"/>
                </a:solidFill>
              </a:rPr>
              <a:t>Precisión</a:t>
            </a:r>
            <a:r>
              <a:rPr b="1" i="0" lang="es-ES" sz="24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= TP / (TP + FP)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292929"/>
                </a:solidFill>
              </a:rPr>
              <a:t>Precisión</a:t>
            </a:r>
            <a:r>
              <a:rPr b="1" i="0" lang="es-ES" sz="24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= 7000 / (7.000 + 2.000) = 0.78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0249" y="2073275"/>
            <a:ext cx="7810941" cy="4433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MÉTRICAS</a:t>
            </a:r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2279650" y="1124786"/>
            <a:ext cx="8077200" cy="8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RECALL v/s PRECISION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A menudo, existe una relación inversa entre PRECISION y RECALL, </a:t>
            </a: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donde es posible aumentar uno a costa de reducir el otro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Considere a un neurocirujano encargado de extirpar un tumor canceroso del cerebro de un paciente. El cirujano debe eliminar todas las células tumorales, ya que las células cancerosas restantes regenerarán el tumor.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Por una parte, el cirujano no debe extirpar células cerebrales sanas, ya que eso dejaría al paciente con una función cerebral deteriorada. Esta decisión aumenta el RECALL pero reduce la </a:t>
            </a:r>
            <a:r>
              <a:rPr lang="es-ES" sz="2600"/>
              <a:t>PRECISIÓN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Por otra parte, el cirujano puede ser más conservador en el cerebro que extirpa para asegurarse de extraer solo células cancerosas. Esta decisión aumenta la </a:t>
            </a:r>
            <a:r>
              <a:rPr lang="es-ES" sz="2600"/>
              <a:t>PRECISIÓN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 pero reduce el RECALL.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3422650" y="10369230"/>
            <a:ext cx="916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https://pub.towardsai.net/the-confusion-matrix-for-classification-eb3bcf3064c7</a:t>
            </a:r>
            <a:endParaRPr/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250" y="2073275"/>
            <a:ext cx="7394713" cy="569640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5"/>
          <p:cNvSpPr txBox="1"/>
          <p:nvPr/>
        </p:nvSpPr>
        <p:spPr>
          <a:xfrm>
            <a:off x="11271250" y="8180093"/>
            <a:ext cx="8309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Es decir, un  mayor RECALL aumenta las posibilidades de eliminar las células sanas (resultado negativo) y aumenta las posibilidades de eliminar todas las células cancerosas (resultado positivo).Una mayor </a:t>
            </a:r>
            <a:r>
              <a:rPr lang="es-ES" sz="1800"/>
              <a:t>PRECISIÓN</a:t>
            </a:r>
            <a:r>
              <a:rPr lang="es-ES" sz="1800"/>
              <a:t> disminuye las posibilidades de eliminar las células sanas (resultado positivo), pero también disminuye las posibilidades de eliminar todas las células cancerosas (resultado negativo).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MÉTRICAS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2279650" y="1124775"/>
            <a:ext cx="8439600" cy="8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F1-SCORE o PROMEDIO ARMÓNICO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Por lo general,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los puntajes de precisión y recuperación se combinan en una sola métrica que </a:t>
            </a:r>
            <a:r>
              <a:rPr b="1" lang="es-ES" sz="2800" u="sng">
                <a:latin typeface="Arial"/>
                <a:ea typeface="Arial"/>
                <a:cs typeface="Arial"/>
                <a:sym typeface="Arial"/>
              </a:rPr>
              <a:t>nos dice de inmediato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qué tan bien está funcionando nuestro modelo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 puntuación F1 (la media armónica ponderada de precisión y recuperación) es una de esas métricas.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Un puntaje F1 perfecto es 1.0 o 100%.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Cuanto más cerca esté de 1.0, mejor será el modelo.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De los ejemplos anteriores, llegamos a una </a:t>
            </a:r>
            <a:r>
              <a:rPr lang="es-ES" sz="2800"/>
              <a:t>PRECISIÓN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 de 0,78 y un RECALL de 0,7.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Entonces: F1 = 2 * (0.78 * 0.7) / (0.78 + 0.7) = 0.74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3422650" y="10369230"/>
            <a:ext cx="916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https://pub.towardsai.net/the-confusion-matrix-for-classification-eb3bcf3064c7</a:t>
            </a:r>
            <a:endParaRPr/>
          </a:p>
        </p:txBody>
      </p:sp>
      <p:pic>
        <p:nvPicPr>
          <p:cNvPr id="204" name="Google Shape;2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3418" y="4283075"/>
            <a:ext cx="8630307" cy="1904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MÉTRICAS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2279650" y="1124786"/>
            <a:ext cx="80772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/>
              <a:t>MÉTRICAS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 MULTICLASE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Las métricas de puntuación que hemos discutido hasta ahora son específicas de los sistemas de clasificación binaria.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Sin embargo, scikit-learn también implementa métodos de promedio macro y micro para extender esas métricas de puntaje a problemas de varias clases a través de la clasificación de uno a todos.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3422650" y="10369230"/>
            <a:ext cx="92768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https://sklearn-evaluation.ploomber.io/en/latest/classification/micro_macro.html</a:t>
            </a:r>
            <a:endParaRPr/>
          </a:p>
        </p:txBody>
      </p:sp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9450" y="2073275"/>
            <a:ext cx="4914900" cy="45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6650" y="6966922"/>
            <a:ext cx="10943055" cy="74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7172" y="7987972"/>
            <a:ext cx="10912534" cy="746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MÉTRICAS</a:t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2279650" y="1124786"/>
            <a:ext cx="8077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/>
              <a:t>MÉTRICAS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 MULTICLASE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El promedio macro se calcula simplemente como los puntajes promedio.</a:t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3422650" y="10369230"/>
            <a:ext cx="92768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https://sklearn-evaluation.ploomber.io/en/latest/classification/micro_macro.html</a:t>
            </a:r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8450" y="2292499"/>
            <a:ext cx="5791200" cy="471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2650" y="7502536"/>
            <a:ext cx="8271641" cy="1439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222250" y="7407275"/>
            <a:ext cx="103935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RESUMEN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9617262" y="7026177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MÉTRICAS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9617262" y="9194781"/>
            <a:ext cx="41659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9617262" y="4782488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CONFUSIÓN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2279650" y="1860449"/>
            <a:ext cx="151638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En esta clase, hemos visto: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 Matriz de Confusión.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Métricas generadas a partir de la matriz de confusión :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ACCURACY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RECALL</a:t>
            </a:r>
            <a:endParaRPr sz="2800"/>
          </a:p>
          <a:p>
            <a:pPr indent="-406400" lvl="1" marL="9144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s-ES" sz="2800"/>
              <a:t>PRECISIÓN</a:t>
            </a:r>
            <a:endParaRPr sz="2800"/>
          </a:p>
          <a:p>
            <a:pPr indent="-406400" lvl="1" marL="9144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F1-SCORE.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4413250" y="7559675"/>
            <a:ext cx="1013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MATRIZ DE CONFUSIÓN</a:t>
            </a:r>
            <a:endParaRPr/>
          </a:p>
        </p:txBody>
      </p:sp>
      <p:sp>
        <p:nvSpPr>
          <p:cNvPr id="92" name="Google Shape;92;p3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MATRIZ DE CONFUSIÓN</a:t>
            </a:r>
            <a:endParaRPr/>
          </a:p>
        </p:txBody>
      </p:sp>
      <p:sp>
        <p:nvSpPr>
          <p:cNvPr id="98" name="Google Shape;98;p4"/>
          <p:cNvSpPr txBox="1"/>
          <p:nvPr/>
        </p:nvSpPr>
        <p:spPr>
          <a:xfrm>
            <a:off x="2432050" y="2225675"/>
            <a:ext cx="7315199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 matriz de confusión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produce el conjunto de métricas para evaluar el rendimiento de un algoritmo de clasificación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, como por ejemplo, la regresión logística o los árboles de decisión.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Por lo general, se usa para problemas de clasificación binaria, pero se puede usar para problemas de clasificación de múltiples etiquetas simplemente “binarizando” la salida.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2736851" y="10531475"/>
            <a:ext cx="916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https://pub.towardsai.net/the-confusion-matrix-for-classification-eb3bcf3064c7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MATRIZ DE CONFUSIÓN</a:t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2432050" y="2759075"/>
            <a:ext cx="16840200" cy="6934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8478002" y="2935645"/>
            <a:ext cx="499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3194050" y="3206095"/>
            <a:ext cx="15392400" cy="6106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3270250" y="3378200"/>
            <a:ext cx="7543800" cy="28956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VERDADEROS POSITIVOS (VP o TP) : 1 como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modelo dice que es POSITIVO, esto es VERDADERO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significa que el modelo ha clasificado casos POSITIVOS como POSITIVOS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10890250" y="3378200"/>
            <a:ext cx="7543800" cy="2895600"/>
          </a:xfrm>
          <a:prstGeom prst="rect">
            <a:avLst/>
          </a:prstGeom>
          <a:solidFill>
            <a:srgbClr val="E5B8B7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FALSOS POSITIVOS (FP) : 0 como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modelo dice que es POSITIVO, esto es FALSO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significa que el modelo ha clasificado erróneamente casos NEGATIVOS como POSITIVOS</a:t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3278640" y="6340475"/>
            <a:ext cx="7543800" cy="2895600"/>
          </a:xfrm>
          <a:prstGeom prst="rect">
            <a:avLst/>
          </a:prstGeom>
          <a:solidFill>
            <a:srgbClr val="E5B8B7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FALSOS NEGATIVO (FN) : 1 como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modelo dice que es NEGATIVO, esto es FALSO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significa que el modelo ha clasificado erróneamente casos POSITIVOS como NEGATIVOS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10898640" y="6340475"/>
            <a:ext cx="7543800" cy="289560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VERDADEROS NEGATIVOS (VN o TN) : 0 como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modelo dice que es NEGATIVO, esto es VERDADERO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significa que el modelo ha clasificado casos NEGATIVOS como NEGATIVOS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2736851" y="10531475"/>
            <a:ext cx="916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https://pub.towardsai.net/the-confusion-matrix-for-classification-eb3bcf3064c7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MATRIZ DE CONFUSIÓN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2432050" y="1844675"/>
            <a:ext cx="7848600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Supongamos que estamos construyendo un modelo de clasificación binaria para clasificar a los pacientes como diabéticos (1) o no diabéticos (0).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Verdadero positivo 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(1 clasificado como 1):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Esta es la celda que almacena el número de casos positivos debidamente clasificados como positivos. Es decir, el número de pacientes diabéticos propiamente clasificados como diabéticos.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Falso positivo 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(0 clasificado como 1):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Esta es la celda que almacena el número de casos negativos incorrectamente clasificados como positivos. Es decir, el número de pacientes no diabéticos incorrectamente clasificados como diabéticos.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2736851" y="10531475"/>
            <a:ext cx="916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https://pub.towardsai.net/the-confusion-matrix-for-classification-eb3bcf3064c7</a:t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8333" y="3521075"/>
            <a:ext cx="6035298" cy="238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98332" y="6416675"/>
            <a:ext cx="6035297" cy="236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MATRIZ DE CONFUSIÓN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2432050" y="2942900"/>
            <a:ext cx="7848600" cy="5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Verdadero Negativo 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(0 clasificado como 0):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Esta es la celda que almacena el número de casos negativos debidamente clasificados como negativos. Así, el número de pacientes no diabéticos correctamente clasificados como no diabéticos.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Falso Negativo 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(1 clasificado como 0):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Finalmente, esta es la celda que almacena el número de casos positivos clasificados incorrectamente como negativos. El número de pacientes diabéticos clasificados incorrectamente como no diabéticos.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2736851" y="10531475"/>
            <a:ext cx="916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https://pub.towardsai.net/the-confusion-matrix-for-classification-eb3bcf3064c7</a:t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66582" y="5955604"/>
            <a:ext cx="6186467" cy="2460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66582" y="2850124"/>
            <a:ext cx="6193493" cy="2460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MATRIZ DE CONFUSIÓN</a:t>
            </a:r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2432050" y="1844675"/>
            <a:ext cx="7848600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FALSOS POSITIVOS y errores del Tipo I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Un falso positivo es cuando recibe un resultado positivo para una prueba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, cuando debería haber recibido un resultado negativo.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A veces se denomina “falsa alarma” o “falso error positivo”.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Por lo general, se usa en el campo de la medicina, pero también se puede aplicar a otros campos (como las pruebas de software).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Los falsos positivos pueden ser preocupantes, especialmente cuando se trata de pruebas médicas.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2736851" y="10531475"/>
            <a:ext cx="71994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https://statologos.com/falso-positivo-definicion-y-ejemplos/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11898333" y="2073275"/>
            <a:ext cx="62484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latin typeface="Arial"/>
                <a:ea typeface="Arial"/>
                <a:cs typeface="Arial"/>
                <a:sym typeface="Arial"/>
              </a:rPr>
              <a:t>EJEMPLOS: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52400" lvl="0" marL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1" lang="es-E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Una prueba de embarazo es positiva, cuando en realidad no estás embarazada.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1"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1" lang="es-E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Una prueba de detección de cáncer da positivo, pero usted no tiene la enfermedad.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1"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1" lang="es-E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Una prueba prenatal da positivo para el síndrome de Down, cuando su feto no tiene el trastorno.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1"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1" lang="es-E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El software de virus en su computadora identifica incorrectamente un programa inofensivo como malicioso.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8"/>
          <p:cNvSpPr txBox="1"/>
          <p:nvPr/>
        </p:nvSpPr>
        <p:spPr>
          <a:xfrm>
            <a:off x="11919197" y="8374527"/>
            <a:ext cx="62484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 estadística, un falso positivo suele denominarse </a:t>
            </a:r>
            <a:r>
              <a:rPr b="1" i="1" lang="es-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error de tipo I. </a:t>
            </a:r>
            <a:r>
              <a:rPr i="1" lang="es-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Un error tipo I es cuando se rechaza incorrectamente la hipótesis nula . Esto crea un “falso positivo” para su investigación, lo que lo lleva a creer que su hipótesis (es decir, la hipótesis alternativa ) es verdadera, cuando en realidad no lo es.</a:t>
            </a:r>
            <a:endParaRPr i="1"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MATRIZ DE CONFUSIÓN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2432050" y="1844675"/>
            <a:ext cx="7848600" cy="8956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FALSOS NEGATIVOS y errores del Tipo II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Un falso negativo es cuando un resultado negativo de la prueba es incorrecto 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En otras palabras, obtiene un resultado de prueba negativo, pero debería haber obtenido un resultado de prueba positivo.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Los falsos negativos crean dos problemas. </a:t>
            </a: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La primera es una falsa sensación de seguridad.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 Por ejemplo, si su línea de fabricación no detecta los artículos defectuosos, puede pensar que el proceso se está ejecutando con mayor eficacia de lo que realmente es. </a:t>
            </a: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El segundo problema, potencialmente más grave, es que se pueden pasar por alto situaciones potencialmente peligrosas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. Por ejemplo, un virus informático paralizante puede causar estragos si no se detecta, o una persona con cáncer puede no recibir el tratamiento oportuno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2736851" y="10531475"/>
            <a:ext cx="71994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FUENTE: https://statologos.com/falso-positivo-definicion-y-ejemplos/</a:t>
            </a:r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11898333" y="2073275"/>
            <a:ext cx="6248400" cy="6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latin typeface="Arial"/>
                <a:ea typeface="Arial"/>
                <a:cs typeface="Arial"/>
                <a:sym typeface="Arial"/>
              </a:rPr>
              <a:t>EJEMPLOS: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i="1" lang="es-ES" sz="2400">
                <a:latin typeface="Arial"/>
                <a:ea typeface="Arial"/>
                <a:cs typeface="Arial"/>
                <a:sym typeface="Arial"/>
              </a:rPr>
              <a:t>Control de calidad en la fabricación; un falso negativo en esta área significa que un artículo defectuoso pasa por las grietas.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i="1" lang="es-ES" sz="2400">
                <a:latin typeface="Arial"/>
                <a:ea typeface="Arial"/>
                <a:cs typeface="Arial"/>
                <a:sym typeface="Arial"/>
              </a:rPr>
              <a:t>En las pruebas de software , un falso negativo </a:t>
            </a:r>
            <a:r>
              <a:rPr i="1" lang="es-ES" sz="2400"/>
              <a:t>significa</a:t>
            </a:r>
            <a:r>
              <a:rPr i="1" lang="es-ES" sz="2400">
                <a:latin typeface="Arial"/>
                <a:ea typeface="Arial"/>
                <a:cs typeface="Arial"/>
                <a:sym typeface="Arial"/>
              </a:rPr>
              <a:t> que una prueba diseñada para detectar algo (es decir, un virus) ha fallado.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i="1" lang="es-ES" sz="2400">
                <a:latin typeface="Arial"/>
                <a:ea typeface="Arial"/>
                <a:cs typeface="Arial"/>
                <a:sym typeface="Arial"/>
              </a:rPr>
              <a:t>En el Sistema de Justicia , un falso negativo ocurre cuando un sospechoso culpable es declarado “No Culpable” y se le permite salir libre.</a:t>
            </a:r>
            <a:endParaRPr b="0" i="1"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9"/>
          <p:cNvSpPr txBox="1"/>
          <p:nvPr/>
        </p:nvSpPr>
        <p:spPr>
          <a:xfrm>
            <a:off x="11919197" y="8374527"/>
            <a:ext cx="62484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 estadística, pueden ocurrir falsos negativos cuando se ejecuta una prueba de hipótesis. Si recibe erróneamente un resultado negativo y no rechaza la hipótesis nula (cuando debería hacerlo), esto se conoce como error </a:t>
            </a:r>
            <a:r>
              <a:rPr b="1" i="1" lang="es-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 tipo II</a:t>
            </a:r>
            <a:endParaRPr b="1" i="1"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