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1309350" cx="20104100"/>
  <p:notesSz cx="20104100" cy="11309350"/>
  <p:embeddedFontLst>
    <p:embeddedFont>
      <p:font typeface="Arial Black"/>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7" roundtripDataSignature="AMtx7mhH8zmBM6t9wC51oMJWSHV8eaZS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Black-regular.fntdata"/><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22"/>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2"/>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8" name="Shape 58"/>
        <p:cNvGrpSpPr/>
        <p:nvPr/>
      </p:nvGrpSpPr>
      <p:grpSpPr>
        <a:xfrm>
          <a:off x="0" y="0"/>
          <a:ext cx="0" cy="0"/>
          <a:chOff x="0" y="0"/>
          <a:chExt cx="0" cy="0"/>
        </a:xfrm>
      </p:grpSpPr>
      <p:pic>
        <p:nvPicPr>
          <p:cNvPr id="59" name="Google Shape;59;p3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3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31"/>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31"/>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32"/>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32"/>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32"/>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32"/>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23"/>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23"/>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24"/>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24"/>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5"/>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5"/>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5"/>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5"/>
          <p:cNvGrpSpPr/>
          <p:nvPr/>
        </p:nvGrpSpPr>
        <p:grpSpPr>
          <a:xfrm>
            <a:off x="19053919" y="10117702"/>
            <a:ext cx="427015" cy="597582"/>
            <a:chOff x="19053919" y="10117702"/>
            <a:chExt cx="427015" cy="597582"/>
          </a:xfrm>
        </p:grpSpPr>
        <p:sp>
          <p:nvSpPr>
            <p:cNvPr id="32" name="Google Shape;32;p25"/>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5"/>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6"/>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6"/>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6"/>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6"/>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7"/>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7"/>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7"/>
          <p:cNvGrpSpPr/>
          <p:nvPr/>
        </p:nvGrpSpPr>
        <p:grpSpPr>
          <a:xfrm>
            <a:off x="2842727" y="10117702"/>
            <a:ext cx="427015" cy="597582"/>
            <a:chOff x="2842727" y="10117702"/>
            <a:chExt cx="427015" cy="597582"/>
          </a:xfrm>
        </p:grpSpPr>
        <p:sp>
          <p:nvSpPr>
            <p:cNvPr id="43" name="Google Shape;43;p27"/>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7"/>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7"/>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8"/>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8"/>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29"/>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29"/>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29"/>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29"/>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5" name="Shape 55"/>
        <p:cNvGrpSpPr/>
        <p:nvPr/>
      </p:nvGrpSpPr>
      <p:grpSpPr>
        <a:xfrm>
          <a:off x="0" y="0"/>
          <a:ext cx="0" cy="0"/>
          <a:chOff x="0" y="0"/>
          <a:chExt cx="0" cy="0"/>
        </a:xfrm>
      </p:grpSpPr>
      <p:pic>
        <p:nvPicPr>
          <p:cNvPr id="56" name="Google Shape;56;p30"/>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30"/>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21"/>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1"/>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1"/>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18.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5.png"/><Relationship Id="rId5"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1695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3800"/>
              <a:t>BALANCE Y CURVA ROC</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2400">
                <a:latin typeface="Arial"/>
                <a:ea typeface="Arial"/>
                <a:cs typeface="Arial"/>
                <a:sym typeface="Arial"/>
              </a:rPr>
              <a:t>MLY0100 MACHINE LEARNING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ESTRATEGIAS</a:t>
            </a:r>
            <a:endParaRPr/>
          </a:p>
        </p:txBody>
      </p:sp>
      <p:sp>
        <p:nvSpPr>
          <p:cNvPr id="149" name="Google Shape;149;p10"/>
          <p:cNvSpPr txBox="1"/>
          <p:nvPr/>
        </p:nvSpPr>
        <p:spPr>
          <a:xfrm>
            <a:off x="1659541" y="2358750"/>
            <a:ext cx="7391400" cy="6126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600">
                <a:solidFill>
                  <a:srgbClr val="474747"/>
                </a:solidFill>
                <a:latin typeface="Arial"/>
                <a:ea typeface="Arial"/>
                <a:cs typeface="Arial"/>
                <a:sym typeface="Arial"/>
              </a:rPr>
              <a:t>MODIFICAR EL DATASET (sobre muestreo)</a:t>
            </a:r>
            <a:endParaRPr/>
          </a:p>
          <a:p>
            <a:pPr indent="0" lvl="0" marL="0" rtl="0" algn="just">
              <a:spcBef>
                <a:spcPts val="0"/>
              </a:spcBef>
              <a:spcAft>
                <a:spcPts val="0"/>
              </a:spcAft>
              <a:buNone/>
            </a:pPr>
            <a:r>
              <a:t/>
            </a:r>
            <a:endParaRPr sz="2600">
              <a:solidFill>
                <a:srgbClr val="474747"/>
              </a:solidFill>
              <a:latin typeface="Arial"/>
              <a:ea typeface="Arial"/>
              <a:cs typeface="Arial"/>
              <a:sym typeface="Arial"/>
            </a:endParaRPr>
          </a:p>
          <a:p>
            <a:pPr indent="0" lvl="0" marL="0" rtl="0" algn="just">
              <a:spcBef>
                <a:spcPts val="0"/>
              </a:spcBef>
              <a:spcAft>
                <a:spcPts val="0"/>
              </a:spcAft>
              <a:buNone/>
            </a:pPr>
            <a:r>
              <a:rPr b="0" i="0" lang="es-ES" sz="2600">
                <a:solidFill>
                  <a:srgbClr val="474747"/>
                </a:solidFill>
                <a:latin typeface="Arial"/>
                <a:ea typeface="Arial"/>
                <a:cs typeface="Arial"/>
                <a:sym typeface="Arial"/>
              </a:rPr>
              <a:t>Se refiere al aumento de instancias pertenecientes a la clase minoritaria. </a:t>
            </a:r>
            <a:endParaRPr/>
          </a:p>
          <a:p>
            <a:pPr indent="0" lvl="0" marL="0" rtl="0" algn="just">
              <a:spcBef>
                <a:spcPts val="0"/>
              </a:spcBef>
              <a:spcAft>
                <a:spcPts val="0"/>
              </a:spcAft>
              <a:buNone/>
            </a:pPr>
            <a:r>
              <a:t/>
            </a:r>
            <a:endParaRPr sz="2600">
              <a:solidFill>
                <a:srgbClr val="474747"/>
              </a:solidFill>
              <a:latin typeface="Arial"/>
              <a:ea typeface="Arial"/>
              <a:cs typeface="Arial"/>
              <a:sym typeface="Arial"/>
            </a:endParaRPr>
          </a:p>
          <a:p>
            <a:pPr indent="0" lvl="0" marL="0" rtl="0" algn="just">
              <a:spcBef>
                <a:spcPts val="0"/>
              </a:spcBef>
              <a:spcAft>
                <a:spcPts val="0"/>
              </a:spcAft>
              <a:buNone/>
            </a:pPr>
            <a:r>
              <a:rPr b="0" i="0" lang="es-ES" sz="2600">
                <a:solidFill>
                  <a:srgbClr val="474747"/>
                </a:solidFill>
                <a:latin typeface="Arial"/>
                <a:ea typeface="Arial"/>
                <a:cs typeface="Arial"/>
                <a:sym typeface="Arial"/>
              </a:rPr>
              <a:t>Una forma de hacerlo es muestrear aleatoriamente con reemplazo de la clase original. </a:t>
            </a:r>
            <a:endParaRPr/>
          </a:p>
          <a:p>
            <a:pPr indent="0" lvl="0" marL="0" rtl="0" algn="just">
              <a:spcBef>
                <a:spcPts val="0"/>
              </a:spcBef>
              <a:spcAft>
                <a:spcPts val="0"/>
              </a:spcAft>
              <a:buNone/>
            </a:pPr>
            <a:r>
              <a:t/>
            </a:r>
            <a:endParaRPr sz="2600">
              <a:solidFill>
                <a:srgbClr val="474747"/>
              </a:solidFill>
              <a:latin typeface="Arial"/>
              <a:ea typeface="Arial"/>
              <a:cs typeface="Arial"/>
              <a:sym typeface="Arial"/>
            </a:endParaRPr>
          </a:p>
          <a:p>
            <a:pPr indent="0" lvl="0" marL="0" rtl="0" algn="just">
              <a:spcBef>
                <a:spcPts val="0"/>
              </a:spcBef>
              <a:spcAft>
                <a:spcPts val="0"/>
              </a:spcAft>
              <a:buNone/>
            </a:pPr>
            <a:r>
              <a:rPr b="0" i="0" lang="es-ES" sz="2600">
                <a:solidFill>
                  <a:srgbClr val="474747"/>
                </a:solidFill>
                <a:latin typeface="Arial"/>
                <a:ea typeface="Arial"/>
                <a:cs typeface="Arial"/>
                <a:sym typeface="Arial"/>
              </a:rPr>
              <a:t>Un inconveniente de este enfoque es la presencia de duplicados en sus datos.</a:t>
            </a:r>
            <a:endParaRPr/>
          </a:p>
          <a:p>
            <a:pPr indent="0" lvl="0" marL="0" rtl="0" algn="just">
              <a:spcBef>
                <a:spcPts val="0"/>
              </a:spcBef>
              <a:spcAft>
                <a:spcPts val="0"/>
              </a:spcAft>
              <a:buNone/>
            </a:pPr>
            <a:r>
              <a:t/>
            </a:r>
            <a:endParaRPr sz="2600">
              <a:solidFill>
                <a:srgbClr val="474747"/>
              </a:solidFill>
              <a:latin typeface="Arial"/>
              <a:ea typeface="Arial"/>
              <a:cs typeface="Arial"/>
              <a:sym typeface="Arial"/>
            </a:endParaRPr>
          </a:p>
          <a:p>
            <a:pPr indent="0" lvl="0" marL="0" rtl="0" algn="just">
              <a:spcBef>
                <a:spcPts val="0"/>
              </a:spcBef>
              <a:spcAft>
                <a:spcPts val="0"/>
              </a:spcAft>
              <a:buNone/>
            </a:pPr>
            <a:r>
              <a:rPr b="0" i="0" lang="es-ES" sz="2600">
                <a:solidFill>
                  <a:srgbClr val="474747"/>
                </a:solidFill>
                <a:latin typeface="Arial"/>
                <a:ea typeface="Arial"/>
                <a:cs typeface="Arial"/>
                <a:sym typeface="Arial"/>
              </a:rPr>
              <a:t>(Aunque en el gráfico no es evidente, la clase 1 </a:t>
            </a:r>
            <a:r>
              <a:rPr lang="es-ES" sz="2600">
                <a:solidFill>
                  <a:srgbClr val="474747"/>
                </a:solidFill>
                <a:latin typeface="Arial"/>
                <a:ea typeface="Arial"/>
                <a:cs typeface="Arial"/>
                <a:sym typeface="Arial"/>
              </a:rPr>
              <a:t>ha</a:t>
            </a:r>
            <a:r>
              <a:rPr b="0" i="0" lang="es-ES" sz="2600">
                <a:solidFill>
                  <a:srgbClr val="474747"/>
                </a:solidFill>
                <a:latin typeface="Arial"/>
                <a:ea typeface="Arial"/>
                <a:cs typeface="Arial"/>
                <a:sym typeface="Arial"/>
              </a:rPr>
              <a:t> aumentado en 800 casos).</a:t>
            </a:r>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p:txBody>
      </p:sp>
      <p:sp>
        <p:nvSpPr>
          <p:cNvPr id="150" name="Google Shape;150;p10"/>
          <p:cNvSpPr txBox="1"/>
          <p:nvPr/>
        </p:nvSpPr>
        <p:spPr>
          <a:xfrm>
            <a:off x="3346450" y="10335922"/>
            <a:ext cx="654377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https://www.aprendemachinelearning.com/clasificacion-con-datos-desbalanceados/</a:t>
            </a:r>
            <a:endParaRPr/>
          </a:p>
        </p:txBody>
      </p:sp>
      <p:pic>
        <p:nvPicPr>
          <p:cNvPr id="151" name="Google Shape;151;p10"/>
          <p:cNvPicPr preferRelativeResize="0"/>
          <p:nvPr/>
        </p:nvPicPr>
        <p:blipFill rotWithShape="1">
          <a:blip r:embed="rId3">
            <a:alphaModFix/>
          </a:blip>
          <a:srcRect b="0" l="0" r="0" t="0"/>
          <a:stretch/>
        </p:blipFill>
        <p:spPr>
          <a:xfrm>
            <a:off x="10123129" y="7205447"/>
            <a:ext cx="4495800" cy="3000375"/>
          </a:xfrm>
          <a:prstGeom prst="rect">
            <a:avLst/>
          </a:prstGeom>
          <a:noFill/>
          <a:ln>
            <a:noFill/>
          </a:ln>
        </p:spPr>
      </p:pic>
      <p:sp>
        <p:nvSpPr>
          <p:cNvPr id="152" name="Google Shape;152;p10"/>
          <p:cNvSpPr/>
          <p:nvPr/>
        </p:nvSpPr>
        <p:spPr>
          <a:xfrm>
            <a:off x="14618929" y="7965859"/>
            <a:ext cx="381000" cy="1447800"/>
          </a:xfrm>
          <a:prstGeom prst="right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153" name="Google Shape;153;p10"/>
          <p:cNvPicPr preferRelativeResize="0"/>
          <p:nvPr/>
        </p:nvPicPr>
        <p:blipFill rotWithShape="1">
          <a:blip r:embed="rId4">
            <a:alphaModFix/>
          </a:blip>
          <a:srcRect b="0" l="0" r="0" t="0"/>
          <a:stretch/>
        </p:blipFill>
        <p:spPr>
          <a:xfrm>
            <a:off x="10123128" y="2254529"/>
            <a:ext cx="8082321" cy="4325749"/>
          </a:xfrm>
          <a:prstGeom prst="rect">
            <a:avLst/>
          </a:prstGeom>
          <a:noFill/>
          <a:ln>
            <a:noFill/>
          </a:ln>
        </p:spPr>
      </p:pic>
      <p:pic>
        <p:nvPicPr>
          <p:cNvPr id="154" name="Google Shape;154;p10"/>
          <p:cNvPicPr preferRelativeResize="0"/>
          <p:nvPr/>
        </p:nvPicPr>
        <p:blipFill rotWithShape="1">
          <a:blip r:embed="rId5">
            <a:alphaModFix/>
          </a:blip>
          <a:srcRect b="0" l="0" r="0" t="0"/>
          <a:stretch/>
        </p:blipFill>
        <p:spPr>
          <a:xfrm>
            <a:off x="15157450" y="7167347"/>
            <a:ext cx="4476750" cy="303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ESTRATEGIAS</a:t>
            </a:r>
            <a:endParaRPr/>
          </a:p>
        </p:txBody>
      </p:sp>
      <p:sp>
        <p:nvSpPr>
          <p:cNvPr id="160" name="Google Shape;160;p11"/>
          <p:cNvSpPr txBox="1"/>
          <p:nvPr/>
        </p:nvSpPr>
        <p:spPr>
          <a:xfrm>
            <a:off x="1629801" y="1844675"/>
            <a:ext cx="8192100" cy="7665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474747"/>
                </a:solidFill>
                <a:latin typeface="Arial"/>
                <a:ea typeface="Arial"/>
                <a:cs typeface="Arial"/>
                <a:sym typeface="Arial"/>
              </a:rPr>
              <a:t>MUESTRAS ARTIFICIALES</a:t>
            </a:r>
            <a:endParaRPr b="0" i="0" sz="2800">
              <a:solidFill>
                <a:srgbClr val="474747"/>
              </a:solidFill>
              <a:latin typeface="Arial"/>
              <a:ea typeface="Arial"/>
              <a:cs typeface="Arial"/>
              <a:sym typeface="Arial"/>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a:p>
            <a:pPr indent="0" lvl="0" marL="0" rtl="0" algn="just">
              <a:spcBef>
                <a:spcPts val="0"/>
              </a:spcBef>
              <a:spcAft>
                <a:spcPts val="0"/>
              </a:spcAft>
              <a:buNone/>
            </a:pPr>
            <a:r>
              <a:rPr b="0" i="0" lang="es-ES" sz="2400">
                <a:solidFill>
                  <a:srgbClr val="474747"/>
                </a:solidFill>
                <a:latin typeface="Arial"/>
                <a:ea typeface="Arial"/>
                <a:cs typeface="Arial"/>
                <a:sym typeface="Arial"/>
              </a:rPr>
              <a:t>Podemos intentar crear muestras sintéticas (no idénticas) utilizando diversos algoritmos que intentan seguir la tendencia del grupo minoritario. </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rPr b="0" i="0" lang="es-ES" sz="2400">
                <a:solidFill>
                  <a:srgbClr val="474747"/>
                </a:solidFill>
                <a:latin typeface="Arial"/>
                <a:ea typeface="Arial"/>
                <a:cs typeface="Arial"/>
                <a:sym typeface="Arial"/>
              </a:rPr>
              <a:t>Lo peligroso de crear muestras sintéticas es que </a:t>
            </a:r>
            <a:r>
              <a:rPr b="1" i="0" lang="es-ES" sz="2400">
                <a:solidFill>
                  <a:srgbClr val="474747"/>
                </a:solidFill>
                <a:latin typeface="Arial"/>
                <a:ea typeface="Arial"/>
                <a:cs typeface="Arial"/>
                <a:sym typeface="Arial"/>
              </a:rPr>
              <a:t>podemos alterar la distribución</a:t>
            </a:r>
            <a:r>
              <a:rPr b="0" i="0" lang="es-ES" sz="2400">
                <a:solidFill>
                  <a:srgbClr val="474747"/>
                </a:solidFill>
                <a:latin typeface="Arial"/>
                <a:ea typeface="Arial"/>
                <a:cs typeface="Arial"/>
                <a:sym typeface="Arial"/>
              </a:rPr>
              <a:t> “natural” de esa clase y confundir al modelo en su clasificación.</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rPr b="1" i="0" lang="es-ES" sz="2400">
                <a:solidFill>
                  <a:srgbClr val="474747"/>
                </a:solidFill>
                <a:latin typeface="Arial"/>
                <a:ea typeface="Arial"/>
                <a:cs typeface="Arial"/>
                <a:sym typeface="Arial"/>
              </a:rPr>
              <a:t>SMOTE</a:t>
            </a:r>
            <a:r>
              <a:rPr b="0" i="0" lang="es-ES" sz="2400">
                <a:solidFill>
                  <a:srgbClr val="474747"/>
                </a:solidFill>
                <a:latin typeface="Arial"/>
                <a:ea typeface="Arial"/>
                <a:cs typeface="Arial"/>
                <a:sym typeface="Arial"/>
              </a:rPr>
              <a:t> </a:t>
            </a:r>
            <a:r>
              <a:rPr lang="es-ES" sz="2400">
                <a:solidFill>
                  <a:srgbClr val="474747"/>
                </a:solidFill>
                <a:latin typeface="Arial"/>
                <a:ea typeface="Arial"/>
                <a:cs typeface="Arial"/>
                <a:sym typeface="Arial"/>
              </a:rPr>
              <a:t>e</a:t>
            </a:r>
            <a:r>
              <a:rPr b="0" i="0" lang="es-ES" sz="2400">
                <a:solidFill>
                  <a:srgbClr val="474747"/>
                </a:solidFill>
                <a:latin typeface="Arial"/>
                <a:ea typeface="Arial"/>
                <a:cs typeface="Arial"/>
                <a:sym typeface="Arial"/>
              </a:rPr>
              <a:t>s un método que es capaz tanto de muestreo ascendente como descendente. Para aumentar la muestra de la clase minoritaria, SMOTE sintetiza nuevas instancias seleccionando un punto aleatorio de esa clase, calculando sus vecinos más cercanos a K y generando una combinación de todos ellos. Al mismo tiempo, puede reducir la muestra de la clase mayoritaria para equilibrar todo el conjunto de datos mediante la eliminación aleatoria de puntos de datos.</a:t>
            </a:r>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p:txBody>
      </p:sp>
      <p:sp>
        <p:nvSpPr>
          <p:cNvPr id="161" name="Google Shape;161;p11"/>
          <p:cNvSpPr txBox="1"/>
          <p:nvPr/>
        </p:nvSpPr>
        <p:spPr>
          <a:xfrm>
            <a:off x="3346450" y="10335922"/>
            <a:ext cx="654377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https://www.aprendemachinelearning.com/clasificacion-con-datos-desbalanceados/</a:t>
            </a:r>
            <a:endParaRPr/>
          </a:p>
        </p:txBody>
      </p:sp>
      <p:pic>
        <p:nvPicPr>
          <p:cNvPr id="162" name="Google Shape;162;p11"/>
          <p:cNvPicPr preferRelativeResize="0"/>
          <p:nvPr/>
        </p:nvPicPr>
        <p:blipFill rotWithShape="1">
          <a:blip r:embed="rId3">
            <a:alphaModFix/>
          </a:blip>
          <a:srcRect b="0" l="0" r="0" t="0"/>
          <a:stretch/>
        </p:blipFill>
        <p:spPr>
          <a:xfrm>
            <a:off x="10123129" y="7205447"/>
            <a:ext cx="4495800" cy="3000375"/>
          </a:xfrm>
          <a:prstGeom prst="rect">
            <a:avLst/>
          </a:prstGeom>
          <a:noFill/>
          <a:ln>
            <a:noFill/>
          </a:ln>
        </p:spPr>
      </p:pic>
      <p:sp>
        <p:nvSpPr>
          <p:cNvPr id="163" name="Google Shape;163;p11"/>
          <p:cNvSpPr/>
          <p:nvPr/>
        </p:nvSpPr>
        <p:spPr>
          <a:xfrm>
            <a:off x="14618929" y="7965859"/>
            <a:ext cx="381000" cy="1447800"/>
          </a:xfrm>
          <a:prstGeom prst="right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164" name="Google Shape;164;p11"/>
          <p:cNvPicPr preferRelativeResize="0"/>
          <p:nvPr/>
        </p:nvPicPr>
        <p:blipFill rotWithShape="1">
          <a:blip r:embed="rId4">
            <a:alphaModFix/>
          </a:blip>
          <a:srcRect b="0" l="0" r="0" t="0"/>
          <a:stretch/>
        </p:blipFill>
        <p:spPr>
          <a:xfrm>
            <a:off x="10688690" y="2682875"/>
            <a:ext cx="7669159" cy="4037110"/>
          </a:xfrm>
          <a:prstGeom prst="rect">
            <a:avLst/>
          </a:prstGeom>
          <a:noFill/>
          <a:ln>
            <a:noFill/>
          </a:ln>
        </p:spPr>
      </p:pic>
      <p:pic>
        <p:nvPicPr>
          <p:cNvPr id="165" name="Google Shape;165;p11"/>
          <p:cNvPicPr preferRelativeResize="0"/>
          <p:nvPr/>
        </p:nvPicPr>
        <p:blipFill rotWithShape="1">
          <a:blip r:embed="rId5">
            <a:alphaModFix/>
          </a:blip>
          <a:srcRect b="0" l="0" r="0" t="0"/>
          <a:stretch/>
        </p:blipFill>
        <p:spPr>
          <a:xfrm>
            <a:off x="15224125" y="7086384"/>
            <a:ext cx="4591050" cy="323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ESTRATEGIAS</a:t>
            </a:r>
            <a:endParaRPr/>
          </a:p>
        </p:txBody>
      </p:sp>
      <p:sp>
        <p:nvSpPr>
          <p:cNvPr id="171" name="Google Shape;171;p12"/>
          <p:cNvSpPr txBox="1"/>
          <p:nvPr/>
        </p:nvSpPr>
        <p:spPr>
          <a:xfrm>
            <a:off x="2112491" y="2615775"/>
            <a:ext cx="7391400" cy="4710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474747"/>
                </a:solidFill>
                <a:latin typeface="Arial"/>
                <a:ea typeface="Arial"/>
                <a:cs typeface="Arial"/>
                <a:sym typeface="Arial"/>
              </a:rPr>
              <a:t>EJEMPLO</a:t>
            </a:r>
            <a:endParaRPr b="0" i="0" sz="2800">
              <a:solidFill>
                <a:srgbClr val="474747"/>
              </a:solidFill>
              <a:latin typeface="Arial"/>
              <a:ea typeface="Arial"/>
              <a:cs typeface="Arial"/>
              <a:sym typeface="Arial"/>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a:p>
            <a:pPr indent="0" lvl="0" marL="0" rtl="0" algn="just">
              <a:spcBef>
                <a:spcPts val="0"/>
              </a:spcBef>
              <a:spcAft>
                <a:spcPts val="0"/>
              </a:spcAft>
              <a:buNone/>
            </a:pPr>
            <a:r>
              <a:rPr lang="es-ES" sz="2400">
                <a:solidFill>
                  <a:srgbClr val="474747"/>
                </a:solidFill>
                <a:latin typeface="Arial"/>
                <a:ea typeface="Arial"/>
                <a:cs typeface="Arial"/>
                <a:sym typeface="Arial"/>
              </a:rPr>
              <a:t>Veamos el efecto de balancear las clases en las métricas, ocupando nuestro caso de Diabetes.</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rPr lang="es-ES" sz="2400">
                <a:solidFill>
                  <a:srgbClr val="474747"/>
                </a:solidFill>
                <a:latin typeface="Arial"/>
                <a:ea typeface="Arial"/>
                <a:cs typeface="Arial"/>
                <a:sym typeface="Arial"/>
              </a:rPr>
              <a:t>La Matriz de Confusión sin clases balanceadas se muestra en la figura. Fíjese en las métricas calculadas.</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p:txBody>
      </p:sp>
      <p:sp>
        <p:nvSpPr>
          <p:cNvPr id="172" name="Google Shape;172;p12"/>
          <p:cNvSpPr txBox="1"/>
          <p:nvPr/>
        </p:nvSpPr>
        <p:spPr>
          <a:xfrm>
            <a:off x="3346450" y="10335922"/>
            <a:ext cx="6157455"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https://pub.towardsai.net/the-confusion-matrix-for-classification-eb3bcf3064c7</a:t>
            </a:r>
            <a:endParaRPr/>
          </a:p>
        </p:txBody>
      </p:sp>
      <p:pic>
        <p:nvPicPr>
          <p:cNvPr id="173" name="Google Shape;173;p12"/>
          <p:cNvPicPr preferRelativeResize="0"/>
          <p:nvPr/>
        </p:nvPicPr>
        <p:blipFill rotWithShape="1">
          <a:blip r:embed="rId3">
            <a:alphaModFix/>
          </a:blip>
          <a:srcRect b="0" l="0" r="0" t="0"/>
          <a:stretch/>
        </p:blipFill>
        <p:spPr>
          <a:xfrm>
            <a:off x="10282086" y="1844308"/>
            <a:ext cx="7999564" cy="81768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ESTRATEGIAS</a:t>
            </a:r>
            <a:endParaRPr/>
          </a:p>
        </p:txBody>
      </p:sp>
      <p:sp>
        <p:nvSpPr>
          <p:cNvPr id="179" name="Google Shape;179;p13"/>
          <p:cNvSpPr txBox="1"/>
          <p:nvPr/>
        </p:nvSpPr>
        <p:spPr>
          <a:xfrm>
            <a:off x="2430616" y="1844675"/>
            <a:ext cx="7391400" cy="7665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474747"/>
                </a:solidFill>
                <a:latin typeface="Arial"/>
                <a:ea typeface="Arial"/>
                <a:cs typeface="Arial"/>
                <a:sym typeface="Arial"/>
              </a:rPr>
              <a:t>EJEMPLO</a:t>
            </a:r>
            <a:endParaRPr b="0" i="0" sz="2800">
              <a:solidFill>
                <a:srgbClr val="474747"/>
              </a:solidFill>
              <a:latin typeface="Arial"/>
              <a:ea typeface="Arial"/>
              <a:cs typeface="Arial"/>
              <a:sym typeface="Arial"/>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a:p>
            <a:pPr indent="0" lvl="0" marL="0" rtl="0" algn="just">
              <a:spcBef>
                <a:spcPts val="0"/>
              </a:spcBef>
              <a:spcAft>
                <a:spcPts val="0"/>
              </a:spcAft>
              <a:buNone/>
            </a:pPr>
            <a:r>
              <a:rPr lang="es-ES" sz="2400">
                <a:solidFill>
                  <a:srgbClr val="474747"/>
                </a:solidFill>
                <a:latin typeface="Arial"/>
                <a:ea typeface="Arial"/>
                <a:cs typeface="Arial"/>
                <a:sym typeface="Arial"/>
              </a:rPr>
              <a:t>Para corregir el desbalance, se aplica:</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rPr b="1" i="0" lang="es-ES" sz="2400">
                <a:latin typeface="Arial"/>
                <a:ea typeface="Arial"/>
                <a:cs typeface="Arial"/>
                <a:sym typeface="Arial"/>
              </a:rPr>
              <a:t>SMOTE - Synthetic Minority Over-sampling Technique</a:t>
            </a:r>
            <a:endParaRPr/>
          </a:p>
          <a:p>
            <a:pPr indent="0" lvl="0" marL="0" rtl="0" algn="just">
              <a:spcBef>
                <a:spcPts val="0"/>
              </a:spcBef>
              <a:spcAft>
                <a:spcPts val="0"/>
              </a:spcAft>
              <a:buNone/>
            </a:pPr>
            <a:r>
              <a:t/>
            </a:r>
            <a:endParaRPr b="1" sz="2400">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rPr lang="es-ES" sz="2400">
                <a:solidFill>
                  <a:srgbClr val="474747"/>
                </a:solidFill>
                <a:latin typeface="Arial"/>
                <a:ea typeface="Arial"/>
                <a:cs typeface="Arial"/>
                <a:sym typeface="Arial"/>
              </a:rPr>
              <a:t>Revise la nueva matriz. Fíjese </a:t>
            </a:r>
            <a:r>
              <a:rPr lang="es-ES" sz="2400">
                <a:solidFill>
                  <a:srgbClr val="474747"/>
                </a:solidFill>
              </a:rPr>
              <a:t>cómo</a:t>
            </a:r>
            <a:r>
              <a:rPr lang="es-ES" sz="2400">
                <a:solidFill>
                  <a:srgbClr val="474747"/>
                </a:solidFill>
                <a:latin typeface="Arial"/>
                <a:ea typeface="Arial"/>
                <a:cs typeface="Arial"/>
                <a:sym typeface="Arial"/>
              </a:rPr>
              <a:t> cambian las métricas.</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rPr lang="es-ES" sz="2400">
                <a:solidFill>
                  <a:srgbClr val="474747"/>
                </a:solidFill>
                <a:latin typeface="Arial"/>
                <a:ea typeface="Arial"/>
                <a:cs typeface="Arial"/>
                <a:sym typeface="Arial"/>
              </a:rPr>
              <a:t>Podemos ver claramente que, simplemente equilibrando nuestro conjunto de datos, el modelo puede funcionar significativamente mejor en la clasificación de pacientes.</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b="1"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p:txBody>
      </p:sp>
      <p:sp>
        <p:nvSpPr>
          <p:cNvPr id="180" name="Google Shape;180;p13"/>
          <p:cNvSpPr txBox="1"/>
          <p:nvPr/>
        </p:nvSpPr>
        <p:spPr>
          <a:xfrm>
            <a:off x="3346450" y="10335922"/>
            <a:ext cx="6157455"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https://pub.towardsai.net/the-confusion-matrix-for-classification-eb3bcf3064c7</a:t>
            </a:r>
            <a:endParaRPr/>
          </a:p>
        </p:txBody>
      </p:sp>
      <p:pic>
        <p:nvPicPr>
          <p:cNvPr id="181" name="Google Shape;181;p13"/>
          <p:cNvPicPr preferRelativeResize="0"/>
          <p:nvPr/>
        </p:nvPicPr>
        <p:blipFill rotWithShape="1">
          <a:blip r:embed="rId3">
            <a:alphaModFix/>
          </a:blip>
          <a:srcRect b="0" l="0" r="0" t="0"/>
          <a:stretch/>
        </p:blipFill>
        <p:spPr>
          <a:xfrm>
            <a:off x="10282086" y="2097087"/>
            <a:ext cx="7999564" cy="83810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ANÁLISIS ROC</a:t>
            </a:r>
            <a:endParaRPr/>
          </a:p>
        </p:txBody>
      </p:sp>
      <p:sp>
        <p:nvSpPr>
          <p:cNvPr id="187" name="Google Shape;187;p14"/>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ANÁLISIS ROC</a:t>
            </a:r>
            <a:endParaRPr/>
          </a:p>
        </p:txBody>
      </p:sp>
      <p:sp>
        <p:nvSpPr>
          <p:cNvPr id="193" name="Google Shape;193;p15"/>
          <p:cNvSpPr txBox="1"/>
          <p:nvPr/>
        </p:nvSpPr>
        <p:spPr>
          <a:xfrm>
            <a:off x="2432041" y="2555213"/>
            <a:ext cx="7391400" cy="66804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800">
                <a:solidFill>
                  <a:srgbClr val="474747"/>
                </a:solidFill>
                <a:latin typeface="Arial"/>
                <a:ea typeface="Arial"/>
                <a:cs typeface="Arial"/>
                <a:sym typeface="Arial"/>
              </a:rPr>
              <a:t>ROC</a:t>
            </a:r>
            <a:r>
              <a:rPr lang="es-ES" sz="2800">
                <a:solidFill>
                  <a:srgbClr val="474747"/>
                </a:solidFill>
                <a:latin typeface="Arial"/>
                <a:ea typeface="Arial"/>
                <a:cs typeface="Arial"/>
                <a:sym typeface="Arial"/>
              </a:rPr>
              <a:t> o </a:t>
            </a:r>
            <a:r>
              <a:rPr b="1" i="1" lang="es-ES" sz="2800">
                <a:solidFill>
                  <a:srgbClr val="474747"/>
                </a:solidFill>
                <a:latin typeface="Arial"/>
                <a:ea typeface="Arial"/>
                <a:cs typeface="Arial"/>
                <a:sym typeface="Arial"/>
              </a:rPr>
              <a:t>Receiver Operating Characteristic </a:t>
            </a:r>
            <a:r>
              <a:rPr lang="es-ES" sz="2800">
                <a:solidFill>
                  <a:srgbClr val="474747"/>
                </a:solidFill>
                <a:latin typeface="Arial"/>
                <a:ea typeface="Arial"/>
                <a:cs typeface="Arial"/>
                <a:sym typeface="Arial"/>
              </a:rPr>
              <a:t>es la herramienta más utilizada para evaluar el modelo de clasificación binario o multiclase.</a:t>
            </a:r>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a:p>
            <a:pPr indent="0" lvl="0" marL="0" rtl="0" algn="just">
              <a:spcBef>
                <a:spcPts val="0"/>
              </a:spcBef>
              <a:spcAft>
                <a:spcPts val="0"/>
              </a:spcAft>
              <a:buNone/>
            </a:pPr>
            <a:r>
              <a:rPr lang="es-ES" sz="2800">
                <a:solidFill>
                  <a:srgbClr val="474747"/>
                </a:solidFill>
                <a:latin typeface="Arial"/>
                <a:ea typeface="Arial"/>
                <a:cs typeface="Arial"/>
                <a:sym typeface="Arial"/>
              </a:rPr>
              <a:t>La curva ROC </a:t>
            </a:r>
            <a:r>
              <a:rPr b="1" lang="es-ES" sz="2800">
                <a:solidFill>
                  <a:srgbClr val="474747"/>
                </a:solidFill>
                <a:latin typeface="Arial"/>
                <a:ea typeface="Arial"/>
                <a:cs typeface="Arial"/>
                <a:sym typeface="Arial"/>
              </a:rPr>
              <a:t>muestra el equilibrio entre la tasa de verdaderos positivos (casos positivos clasificados correctamente) y la tasa de falsos positivos (casos positivos clasificados incorrectamente).</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b="1"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p:txBody>
      </p:sp>
      <p:sp>
        <p:nvSpPr>
          <p:cNvPr id="194" name="Google Shape;194;p15"/>
          <p:cNvSpPr txBox="1"/>
          <p:nvPr/>
        </p:nvSpPr>
        <p:spPr>
          <a:xfrm>
            <a:off x="3346450" y="10335922"/>
            <a:ext cx="6157455"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https://pub.towardsai.net/the-confusion-matrix-for-classification-eb3bcf3064c7</a:t>
            </a:r>
            <a:endParaRPr/>
          </a:p>
        </p:txBody>
      </p:sp>
      <p:pic>
        <p:nvPicPr>
          <p:cNvPr id="195" name="Google Shape;195;p15"/>
          <p:cNvPicPr preferRelativeResize="0"/>
          <p:nvPr/>
        </p:nvPicPr>
        <p:blipFill rotWithShape="1">
          <a:blip r:embed="rId3">
            <a:alphaModFix/>
          </a:blip>
          <a:srcRect b="0" l="0" r="0" t="0"/>
          <a:stretch/>
        </p:blipFill>
        <p:spPr>
          <a:xfrm>
            <a:off x="10926181" y="1844675"/>
            <a:ext cx="7391400" cy="68767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ANÁLISIS ROC</a:t>
            </a:r>
            <a:endParaRPr/>
          </a:p>
        </p:txBody>
      </p:sp>
      <p:sp>
        <p:nvSpPr>
          <p:cNvPr id="201" name="Google Shape;201;p16"/>
          <p:cNvSpPr txBox="1"/>
          <p:nvPr/>
        </p:nvSpPr>
        <p:spPr>
          <a:xfrm>
            <a:off x="2430616" y="1844675"/>
            <a:ext cx="7391400" cy="7171194"/>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s-ES" sz="2400">
                <a:solidFill>
                  <a:srgbClr val="474747"/>
                </a:solidFill>
                <a:latin typeface="Arial"/>
                <a:ea typeface="Arial"/>
                <a:cs typeface="Arial"/>
                <a:sym typeface="Arial"/>
              </a:rPr>
              <a:t>Tasa de verdaderos positivos</a:t>
            </a:r>
            <a:r>
              <a:rPr lang="es-ES" sz="2400">
                <a:solidFill>
                  <a:srgbClr val="474747"/>
                </a:solidFill>
                <a:latin typeface="Arial"/>
                <a:ea typeface="Arial"/>
                <a:cs typeface="Arial"/>
                <a:sym typeface="Arial"/>
              </a:rPr>
              <a:t>: </a:t>
            </a:r>
            <a:r>
              <a:rPr b="0" i="1" lang="es-ES" sz="2400">
                <a:solidFill>
                  <a:srgbClr val="292929"/>
                </a:solidFill>
                <a:latin typeface="Arial"/>
                <a:ea typeface="Arial"/>
                <a:cs typeface="Arial"/>
                <a:sym typeface="Arial"/>
              </a:rPr>
              <a:t>AKA Recall, AKA Sensitivity</a:t>
            </a:r>
            <a:r>
              <a:rPr lang="es-ES" sz="2400">
                <a:solidFill>
                  <a:srgbClr val="474747"/>
                </a:solidFill>
                <a:latin typeface="Arial"/>
                <a:ea typeface="Arial"/>
                <a:cs typeface="Arial"/>
                <a:sym typeface="Arial"/>
              </a:rPr>
              <a:t>. Nos dice la fracción de casos positivos correctamente identificados como tales (TP), del total de casos positivos en el conjunto de datos.</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rPr b="1" lang="es-ES" sz="2400">
                <a:solidFill>
                  <a:srgbClr val="474747"/>
                </a:solidFill>
                <a:latin typeface="Arial"/>
                <a:ea typeface="Arial"/>
                <a:cs typeface="Arial"/>
                <a:sym typeface="Arial"/>
              </a:rPr>
              <a:t>Tasa de verdadero negativo</a:t>
            </a:r>
            <a:r>
              <a:rPr lang="es-ES" sz="2400">
                <a:solidFill>
                  <a:srgbClr val="474747"/>
                </a:solidFill>
                <a:latin typeface="Arial"/>
                <a:ea typeface="Arial"/>
                <a:cs typeface="Arial"/>
                <a:sym typeface="Arial"/>
              </a:rPr>
              <a:t>: </a:t>
            </a:r>
            <a:r>
              <a:rPr b="0" i="1" lang="es-ES" sz="2400">
                <a:solidFill>
                  <a:srgbClr val="292929"/>
                </a:solidFill>
                <a:latin typeface="Arial"/>
                <a:ea typeface="Arial"/>
                <a:cs typeface="Arial"/>
                <a:sym typeface="Arial"/>
              </a:rPr>
              <a:t>Aka Specificity, AKA Selectivity</a:t>
            </a:r>
            <a:r>
              <a:rPr lang="es-ES" sz="2400">
                <a:solidFill>
                  <a:srgbClr val="474747"/>
                </a:solidFill>
                <a:latin typeface="Arial"/>
                <a:ea typeface="Arial"/>
                <a:cs typeface="Arial"/>
                <a:sym typeface="Arial"/>
              </a:rPr>
              <a:t>. Mide la fracción de casos negativos correctamente identificados como tales (TN), del número total de casos negativos en el conjunto de datos.</a:t>
            </a:r>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400">
              <a:solidFill>
                <a:srgbClr val="474747"/>
              </a:solidFill>
              <a:latin typeface="Arial"/>
              <a:ea typeface="Arial"/>
              <a:cs typeface="Arial"/>
              <a:sym typeface="Arial"/>
            </a:endParaRPr>
          </a:p>
          <a:p>
            <a:pPr indent="0" lvl="0" marL="0" rtl="0" algn="just">
              <a:spcBef>
                <a:spcPts val="0"/>
              </a:spcBef>
              <a:spcAft>
                <a:spcPts val="0"/>
              </a:spcAft>
              <a:buNone/>
            </a:pPr>
            <a:r>
              <a:rPr b="1" lang="es-ES" sz="2400">
                <a:solidFill>
                  <a:srgbClr val="474747"/>
                </a:solidFill>
                <a:latin typeface="Arial"/>
                <a:ea typeface="Arial"/>
                <a:cs typeface="Arial"/>
                <a:sym typeface="Arial"/>
              </a:rPr>
              <a:t>Tasa de falsos positivos</a:t>
            </a:r>
            <a:r>
              <a:rPr lang="es-ES" sz="2400">
                <a:solidFill>
                  <a:srgbClr val="474747"/>
                </a:solidFill>
                <a:latin typeface="Arial"/>
                <a:ea typeface="Arial"/>
                <a:cs typeface="Arial"/>
                <a:sym typeface="Arial"/>
              </a:rPr>
              <a:t>: es simplemente la fracción de la cantidad de casos negativos clasificados incorrectamente como positivos (FP), de la cantidad total de casos negativos reales en el conjunto de datos.</a:t>
            </a:r>
            <a:endParaRPr sz="2400">
              <a:solidFill>
                <a:srgbClr val="474747"/>
              </a:solidFill>
              <a:latin typeface="Arial"/>
              <a:ea typeface="Arial"/>
              <a:cs typeface="Arial"/>
              <a:sym typeface="Arial"/>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p:txBody>
      </p:sp>
      <p:sp>
        <p:nvSpPr>
          <p:cNvPr id="202" name="Google Shape;202;p16"/>
          <p:cNvSpPr txBox="1"/>
          <p:nvPr/>
        </p:nvSpPr>
        <p:spPr>
          <a:xfrm>
            <a:off x="3346450" y="10335922"/>
            <a:ext cx="6157455"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https://pub.towardsai.net/the-confusion-matrix-for-classification-eb3bcf3064c7</a:t>
            </a:r>
            <a:endParaRPr/>
          </a:p>
        </p:txBody>
      </p:sp>
      <p:pic>
        <p:nvPicPr>
          <p:cNvPr id="203" name="Google Shape;203;p16"/>
          <p:cNvPicPr preferRelativeResize="0"/>
          <p:nvPr/>
        </p:nvPicPr>
        <p:blipFill rotWithShape="1">
          <a:blip r:embed="rId3">
            <a:alphaModFix/>
          </a:blip>
          <a:srcRect b="0" l="0" r="0" t="0"/>
          <a:stretch/>
        </p:blipFill>
        <p:spPr>
          <a:xfrm>
            <a:off x="12109450" y="1844675"/>
            <a:ext cx="4905375" cy="1266825"/>
          </a:xfrm>
          <a:prstGeom prst="rect">
            <a:avLst/>
          </a:prstGeom>
          <a:noFill/>
          <a:ln>
            <a:noFill/>
          </a:ln>
        </p:spPr>
      </p:pic>
      <p:pic>
        <p:nvPicPr>
          <p:cNvPr id="204" name="Google Shape;204;p16"/>
          <p:cNvPicPr preferRelativeResize="0"/>
          <p:nvPr/>
        </p:nvPicPr>
        <p:blipFill rotWithShape="1">
          <a:blip r:embed="rId4">
            <a:alphaModFix/>
          </a:blip>
          <a:srcRect b="0" l="0" r="0" t="0"/>
          <a:stretch/>
        </p:blipFill>
        <p:spPr>
          <a:xfrm>
            <a:off x="12390437" y="4129350"/>
            <a:ext cx="4343400" cy="1300922"/>
          </a:xfrm>
          <a:prstGeom prst="rect">
            <a:avLst/>
          </a:prstGeom>
          <a:noFill/>
          <a:ln>
            <a:noFill/>
          </a:ln>
        </p:spPr>
      </p:pic>
      <p:pic>
        <p:nvPicPr>
          <p:cNvPr id="205" name="Google Shape;205;p16"/>
          <p:cNvPicPr preferRelativeResize="0"/>
          <p:nvPr/>
        </p:nvPicPr>
        <p:blipFill rotWithShape="1">
          <a:blip r:embed="rId5">
            <a:alphaModFix/>
          </a:blip>
          <a:srcRect b="0" l="0" r="0" t="0"/>
          <a:stretch/>
        </p:blipFill>
        <p:spPr>
          <a:xfrm>
            <a:off x="12266612" y="6569075"/>
            <a:ext cx="4591050" cy="173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ANÁLISIS ROC</a:t>
            </a:r>
            <a:endParaRPr/>
          </a:p>
        </p:txBody>
      </p:sp>
      <p:sp>
        <p:nvSpPr>
          <p:cNvPr id="211" name="Google Shape;211;p17"/>
          <p:cNvSpPr txBox="1"/>
          <p:nvPr/>
        </p:nvSpPr>
        <p:spPr>
          <a:xfrm>
            <a:off x="2432041" y="2732600"/>
            <a:ext cx="7391400" cy="4833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lang="es-ES" sz="2800">
                <a:solidFill>
                  <a:srgbClr val="292929"/>
                </a:solidFill>
                <a:latin typeface="Arial"/>
                <a:ea typeface="Arial"/>
                <a:cs typeface="Arial"/>
                <a:sym typeface="Arial"/>
              </a:rPr>
              <a:t>Así, la curva ROC </a:t>
            </a:r>
            <a:r>
              <a:rPr b="1" lang="es-ES" sz="2800">
                <a:solidFill>
                  <a:srgbClr val="292929"/>
                </a:solidFill>
                <a:latin typeface="Arial"/>
                <a:ea typeface="Arial"/>
                <a:cs typeface="Arial"/>
                <a:sym typeface="Arial"/>
              </a:rPr>
              <a:t>grafica la tasa de verdaderos positivos (TPR) frente a la tasa de falsos positivos (FPR) en varios valores de umbral</a:t>
            </a:r>
            <a:r>
              <a:rPr b="0" lang="es-ES" sz="2800">
                <a:solidFill>
                  <a:srgbClr val="292929"/>
                </a:solidFill>
                <a:latin typeface="Arial"/>
                <a:ea typeface="Arial"/>
                <a:cs typeface="Arial"/>
                <a:sym typeface="Arial"/>
              </a:rPr>
              <a:t>. </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b="0" lang="es-ES" sz="2800">
                <a:solidFill>
                  <a:srgbClr val="292929"/>
                </a:solidFill>
                <a:latin typeface="Arial"/>
                <a:ea typeface="Arial"/>
                <a:cs typeface="Arial"/>
                <a:sym typeface="Arial"/>
              </a:rPr>
              <a:t>Ayuda a visualizar cómo el umbral afecta el rendimiento del clasificador.</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b="0" lang="es-ES" sz="2800">
                <a:solidFill>
                  <a:srgbClr val="292929"/>
                </a:solidFill>
                <a:latin typeface="Arial"/>
                <a:ea typeface="Arial"/>
                <a:cs typeface="Arial"/>
                <a:sym typeface="Arial"/>
              </a:rPr>
              <a:t>La curva ROC </a:t>
            </a:r>
            <a:r>
              <a:rPr b="1" lang="es-ES" sz="2800">
                <a:solidFill>
                  <a:srgbClr val="292929"/>
                </a:solidFill>
                <a:latin typeface="Arial"/>
                <a:ea typeface="Arial"/>
                <a:cs typeface="Arial"/>
                <a:sym typeface="Arial"/>
              </a:rPr>
              <a:t>también se puede definir como un gráfico de sensibilidad frente a 1-especificidad</a:t>
            </a:r>
            <a:r>
              <a:rPr b="0" lang="es-ES" sz="2800">
                <a:solidFill>
                  <a:srgbClr val="292929"/>
                </a:solidFill>
                <a:latin typeface="Arial"/>
                <a:ea typeface="Arial"/>
                <a:cs typeface="Arial"/>
                <a:sym typeface="Arial"/>
              </a:rPr>
              <a:t>.</a:t>
            </a:r>
            <a:endParaRPr sz="2800">
              <a:solidFill>
                <a:srgbClr val="474747"/>
              </a:solidFill>
              <a:latin typeface="Arial"/>
              <a:ea typeface="Arial"/>
              <a:cs typeface="Arial"/>
              <a:sym typeface="Arial"/>
            </a:endParaRPr>
          </a:p>
        </p:txBody>
      </p:sp>
      <p:sp>
        <p:nvSpPr>
          <p:cNvPr id="212" name="Google Shape;212;p17"/>
          <p:cNvSpPr txBox="1"/>
          <p:nvPr/>
        </p:nvSpPr>
        <p:spPr>
          <a:xfrm>
            <a:off x="3346450" y="10335922"/>
            <a:ext cx="6157455"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https://pub.towardsai.net/roc-and-auc-for-model-evaluation-2b4997ca6469</a:t>
            </a:r>
            <a:endParaRPr/>
          </a:p>
        </p:txBody>
      </p:sp>
      <p:pic>
        <p:nvPicPr>
          <p:cNvPr id="213" name="Google Shape;213;p17"/>
          <p:cNvPicPr preferRelativeResize="0"/>
          <p:nvPr/>
        </p:nvPicPr>
        <p:blipFill rotWithShape="1">
          <a:blip r:embed="rId3">
            <a:alphaModFix/>
          </a:blip>
          <a:srcRect b="0" l="0" r="0" t="0"/>
          <a:stretch/>
        </p:blipFill>
        <p:spPr>
          <a:xfrm>
            <a:off x="11195050" y="1486339"/>
            <a:ext cx="7391400" cy="75282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ANÁLISIS ROC</a:t>
            </a:r>
            <a:endParaRPr/>
          </a:p>
        </p:txBody>
      </p:sp>
      <p:sp>
        <p:nvSpPr>
          <p:cNvPr id="219" name="Google Shape;219;p18"/>
          <p:cNvSpPr txBox="1"/>
          <p:nvPr/>
        </p:nvSpPr>
        <p:spPr>
          <a:xfrm>
            <a:off x="1840100" y="1945975"/>
            <a:ext cx="7794900" cy="7419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lang="es-ES" sz="2800">
                <a:solidFill>
                  <a:srgbClr val="292929"/>
                </a:solidFill>
                <a:latin typeface="Arial"/>
                <a:ea typeface="Arial"/>
                <a:cs typeface="Arial"/>
                <a:sym typeface="Arial"/>
              </a:rPr>
              <a:t>El </a:t>
            </a:r>
            <a:r>
              <a:rPr b="1" lang="es-ES" sz="2800">
                <a:solidFill>
                  <a:srgbClr val="292929"/>
                </a:solidFill>
                <a:latin typeface="Arial"/>
                <a:ea typeface="Arial"/>
                <a:cs typeface="Arial"/>
                <a:sym typeface="Arial"/>
              </a:rPr>
              <a:t>área bajo la curva ROC o AUC </a:t>
            </a:r>
            <a:r>
              <a:rPr b="0" lang="es-ES" sz="2800">
                <a:solidFill>
                  <a:srgbClr val="292929"/>
                </a:solidFill>
                <a:latin typeface="Arial"/>
                <a:ea typeface="Arial"/>
                <a:cs typeface="Arial"/>
                <a:sym typeface="Arial"/>
              </a:rPr>
              <a:t>es la medida de la compensación entre las tasas de verdaderos y falsos positivos.</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b="1" lang="es-ES" sz="2800">
                <a:solidFill>
                  <a:srgbClr val="292929"/>
                </a:solidFill>
                <a:latin typeface="Arial"/>
                <a:ea typeface="Arial"/>
                <a:cs typeface="Arial"/>
                <a:sym typeface="Arial"/>
              </a:rPr>
              <a:t>Un clasificador perfecto tendría un AUC de 1,0, lo que indica que no hay compensación entre las tasas de verdaderos y falsos positivos</a:t>
            </a:r>
            <a:r>
              <a:rPr b="0" lang="es-ES" sz="2800">
                <a:solidFill>
                  <a:srgbClr val="292929"/>
                </a:solidFill>
                <a:latin typeface="Arial"/>
                <a:ea typeface="Arial"/>
                <a:cs typeface="Arial"/>
                <a:sym typeface="Arial"/>
              </a:rPr>
              <a:t>. </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b="0" lang="es-ES" sz="2800">
                <a:solidFill>
                  <a:srgbClr val="292929"/>
                </a:solidFill>
                <a:latin typeface="Arial"/>
                <a:ea typeface="Arial"/>
                <a:cs typeface="Arial"/>
                <a:sym typeface="Arial"/>
              </a:rPr>
              <a:t>Por lo tanto, cuanto más alta esté la curva ROC en la posición superior izquierda (1, 1), mejor será la puntuación de AUC.</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rPr lang="es-ES" sz="2800">
                <a:solidFill>
                  <a:srgbClr val="292929"/>
                </a:solidFill>
                <a:latin typeface="Arial"/>
                <a:ea typeface="Arial"/>
                <a:cs typeface="Arial"/>
                <a:sym typeface="Arial"/>
              </a:rPr>
              <a:t>En nuestro caso de Diabetes, podemos apreciar el cambio de la curva con datos desbalanceados (arriba) y datos balanceados (abajo).</a:t>
            </a:r>
            <a:endParaRPr sz="2800">
              <a:solidFill>
                <a:srgbClr val="474747"/>
              </a:solidFill>
              <a:latin typeface="Arial"/>
              <a:ea typeface="Arial"/>
              <a:cs typeface="Arial"/>
              <a:sym typeface="Arial"/>
            </a:endParaRPr>
          </a:p>
        </p:txBody>
      </p:sp>
      <p:sp>
        <p:nvSpPr>
          <p:cNvPr id="220" name="Google Shape;220;p18"/>
          <p:cNvSpPr txBox="1"/>
          <p:nvPr/>
        </p:nvSpPr>
        <p:spPr>
          <a:xfrm>
            <a:off x="3346450" y="10335922"/>
            <a:ext cx="6157455"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https://pub.towardsai.net/the-confusion-matrix-for-classification-eb3bcf3064c7</a:t>
            </a:r>
            <a:endParaRPr/>
          </a:p>
        </p:txBody>
      </p:sp>
      <p:pic>
        <p:nvPicPr>
          <p:cNvPr id="221" name="Google Shape;221;p18"/>
          <p:cNvPicPr preferRelativeResize="0"/>
          <p:nvPr/>
        </p:nvPicPr>
        <p:blipFill rotWithShape="1">
          <a:blip r:embed="rId3">
            <a:alphaModFix/>
          </a:blip>
          <a:srcRect b="0" l="0" r="0" t="0"/>
          <a:stretch/>
        </p:blipFill>
        <p:spPr>
          <a:xfrm>
            <a:off x="11583629" y="5953737"/>
            <a:ext cx="6543675" cy="4105275"/>
          </a:xfrm>
          <a:prstGeom prst="rect">
            <a:avLst/>
          </a:prstGeom>
          <a:noFill/>
          <a:ln>
            <a:noFill/>
          </a:ln>
        </p:spPr>
      </p:pic>
      <p:pic>
        <p:nvPicPr>
          <p:cNvPr id="222" name="Google Shape;222;p18"/>
          <p:cNvPicPr preferRelativeResize="0"/>
          <p:nvPr/>
        </p:nvPicPr>
        <p:blipFill rotWithShape="1">
          <a:blip r:embed="rId4">
            <a:alphaModFix/>
          </a:blip>
          <a:srcRect b="0" l="0" r="0" t="0"/>
          <a:stretch/>
        </p:blipFill>
        <p:spPr>
          <a:xfrm>
            <a:off x="11564579" y="1400482"/>
            <a:ext cx="6562725" cy="415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6242050" y="90074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6600"/>
              <a:t>RESUMEN</a:t>
            </a:r>
            <a:endParaRPr/>
          </a:p>
        </p:txBody>
      </p:sp>
      <p:sp>
        <p:nvSpPr>
          <p:cNvPr id="228" name="Google Shape;228;p19"/>
          <p:cNvSpPr txBox="1"/>
          <p:nvPr/>
        </p:nvSpPr>
        <p:spPr>
          <a:xfrm>
            <a:off x="6276975" y="7752358"/>
            <a:ext cx="1670957"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ESTRATEGIAS</a:t>
            </a:r>
            <a:endParaRPr/>
          </a:p>
        </p:txBody>
      </p:sp>
      <p:sp>
        <p:nvSpPr>
          <p:cNvPr id="83" name="Google Shape;83;p2"/>
          <p:cNvSpPr txBox="1"/>
          <p:nvPr/>
        </p:nvSpPr>
        <p:spPr>
          <a:xfrm>
            <a:off x="14771968" y="4782489"/>
            <a:ext cx="4728882"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4" name="Google Shape;84;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5" name="Google Shape;85;p2"/>
          <p:cNvSpPr txBox="1"/>
          <p:nvPr/>
        </p:nvSpPr>
        <p:spPr>
          <a:xfrm>
            <a:off x="14656174"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04</a:t>
            </a:r>
            <a:endParaRPr/>
          </a:p>
        </p:txBody>
      </p:sp>
      <p:sp>
        <p:nvSpPr>
          <p:cNvPr id="86" name="Google Shape;86;p2"/>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ANÁLISIS ROC</a:t>
            </a:r>
            <a:endParaRPr/>
          </a:p>
        </p:txBody>
      </p:sp>
      <p:sp>
        <p:nvSpPr>
          <p:cNvPr id="87" name="Google Shape;87;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8" name="Google Shape;88;p2"/>
          <p:cNvSpPr txBox="1"/>
          <p:nvPr/>
        </p:nvSpPr>
        <p:spPr>
          <a:xfrm>
            <a:off x="9617262" y="4782488"/>
            <a:ext cx="4579097"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DESBALANCE DE CLASES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RESUMEN</a:t>
            </a:r>
            <a:endParaRPr/>
          </a:p>
        </p:txBody>
      </p:sp>
      <p:sp>
        <p:nvSpPr>
          <p:cNvPr id="234" name="Google Shape;234;p20"/>
          <p:cNvSpPr txBox="1"/>
          <p:nvPr/>
        </p:nvSpPr>
        <p:spPr>
          <a:xfrm>
            <a:off x="2430616" y="1844675"/>
            <a:ext cx="7391400" cy="353943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lang="es-ES" sz="2800">
                <a:solidFill>
                  <a:srgbClr val="292929"/>
                </a:solidFill>
                <a:latin typeface="Arial"/>
                <a:ea typeface="Arial"/>
                <a:cs typeface="Arial"/>
                <a:sym typeface="Arial"/>
              </a:rPr>
              <a:t>En esta clase, hemos visto:</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Noto Sans Symbols"/>
              <a:buChar char="❑"/>
            </a:pPr>
            <a:r>
              <a:rPr lang="es-ES" sz="2800">
                <a:solidFill>
                  <a:srgbClr val="292929"/>
                </a:solidFill>
                <a:latin typeface="Arial"/>
                <a:ea typeface="Arial"/>
                <a:cs typeface="Arial"/>
                <a:sym typeface="Arial"/>
              </a:rPr>
              <a:t>El problema del desbalance de clases.</a:t>
            </a:r>
            <a:endParaRPr/>
          </a:p>
          <a:p>
            <a:pPr indent="-279400" lvl="0" marL="457200" rtl="0" algn="just">
              <a:spcBef>
                <a:spcPts val="0"/>
              </a:spcBef>
              <a:spcAft>
                <a:spcPts val="0"/>
              </a:spcAft>
              <a:buSzPts val="2800"/>
              <a:buFont typeface="Noto Sans Symbols"/>
              <a:buNone/>
            </a:pPr>
            <a:r>
              <a:t/>
            </a:r>
            <a:endParaRPr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Noto Sans Symbols"/>
              <a:buChar char="❑"/>
            </a:pPr>
            <a:r>
              <a:rPr lang="es-ES" sz="2800">
                <a:solidFill>
                  <a:srgbClr val="292929"/>
                </a:solidFill>
                <a:latin typeface="Arial"/>
                <a:ea typeface="Arial"/>
                <a:cs typeface="Arial"/>
                <a:sym typeface="Arial"/>
              </a:rPr>
              <a:t>Algunas estrategias para solucionarlo.</a:t>
            </a:r>
            <a:endParaRPr/>
          </a:p>
          <a:p>
            <a:pPr indent="-279400" lvl="0" marL="457200" rtl="0" algn="just">
              <a:spcBef>
                <a:spcPts val="0"/>
              </a:spcBef>
              <a:spcAft>
                <a:spcPts val="0"/>
              </a:spcAft>
              <a:buSzPts val="2800"/>
              <a:buFont typeface="Noto Sans Symbols"/>
              <a:buNone/>
            </a:pPr>
            <a:r>
              <a:t/>
            </a:r>
            <a:endParaRPr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Noto Sans Symbols"/>
              <a:buChar char="❑"/>
            </a:pPr>
            <a:r>
              <a:rPr lang="es-ES" sz="2800">
                <a:solidFill>
                  <a:srgbClr val="292929"/>
                </a:solidFill>
                <a:latin typeface="Arial"/>
                <a:ea typeface="Arial"/>
                <a:cs typeface="Arial"/>
                <a:sym typeface="Arial"/>
              </a:rPr>
              <a:t>Análisis ROC y AUC.</a:t>
            </a:r>
            <a:endParaRPr sz="2800">
              <a:solidFill>
                <a:srgbClr val="474747"/>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3346450" y="7559675"/>
            <a:ext cx="11201400" cy="2031325"/>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DESBALANCE DE CLASES</a:t>
            </a:r>
            <a:endParaRPr/>
          </a:p>
        </p:txBody>
      </p:sp>
      <p:sp>
        <p:nvSpPr>
          <p:cNvPr id="94" name="Google Shape;94;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DESBALANCE DE CLASES</a:t>
            </a:r>
            <a:endParaRPr/>
          </a:p>
        </p:txBody>
      </p:sp>
      <p:sp>
        <p:nvSpPr>
          <p:cNvPr id="100" name="Google Shape;100;p4"/>
          <p:cNvSpPr txBox="1"/>
          <p:nvPr/>
        </p:nvSpPr>
        <p:spPr>
          <a:xfrm>
            <a:off x="2430616" y="1844675"/>
            <a:ext cx="7391400" cy="7417415"/>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latin typeface="Arial"/>
                <a:ea typeface="Arial"/>
                <a:cs typeface="Arial"/>
                <a:sym typeface="Arial"/>
              </a:rPr>
              <a:t>Cada vez que inicializamos una tarea para un modelo de Machine Learning, lo primero que debemos hacer es analizar y razonar sobre los datos que se nos proporcionan y que usaremos con fines de entrenamiento/prueba.</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ES" sz="2800">
                <a:latin typeface="Arial"/>
                <a:ea typeface="Arial"/>
                <a:cs typeface="Arial"/>
                <a:sym typeface="Arial"/>
              </a:rPr>
              <a:t>De hecho, a menudo sucede que, incluso antes de pensar en el modelo a utilizar, es posible que necesitemos rediseñar el conjunto de datos o al menos incorporar en el entrenamiento algunas características para tratar con las condiciones iniciales de los datos.</a:t>
            </a:r>
            <a:r>
              <a:rPr lang="es-ES" sz="1800"/>
              <a:t>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ES" sz="2800">
                <a:latin typeface="Arial"/>
                <a:ea typeface="Arial"/>
                <a:cs typeface="Arial"/>
                <a:sym typeface="Arial"/>
              </a:rPr>
              <a:t>Una de esas condiciones, son los datos desbalanceados.</a:t>
            </a:r>
            <a:endParaRPr/>
          </a:p>
        </p:txBody>
      </p:sp>
      <p:pic>
        <p:nvPicPr>
          <p:cNvPr id="101" name="Google Shape;101;p4"/>
          <p:cNvPicPr preferRelativeResize="0"/>
          <p:nvPr/>
        </p:nvPicPr>
        <p:blipFill rotWithShape="1">
          <a:blip r:embed="rId3">
            <a:alphaModFix/>
          </a:blip>
          <a:srcRect b="0" l="0" r="0" t="0"/>
          <a:stretch/>
        </p:blipFill>
        <p:spPr>
          <a:xfrm>
            <a:off x="10442033" y="1997075"/>
            <a:ext cx="8978280" cy="6477000"/>
          </a:xfrm>
          <a:prstGeom prst="rect">
            <a:avLst/>
          </a:prstGeom>
          <a:noFill/>
          <a:ln>
            <a:noFill/>
          </a:ln>
        </p:spPr>
      </p:pic>
      <p:sp>
        <p:nvSpPr>
          <p:cNvPr id="102" name="Google Shape;102;p4"/>
          <p:cNvSpPr txBox="1"/>
          <p:nvPr/>
        </p:nvSpPr>
        <p:spPr>
          <a:xfrm>
            <a:off x="2430616" y="10607675"/>
            <a:ext cx="8573181"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https://medium.com/dataseries/how-to-deal-with-unbalanced-dataset-in-binary-classification-part-1-2c25fae0e9e4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DESBALANCE DE CLASES</a:t>
            </a:r>
            <a:endParaRPr/>
          </a:p>
        </p:txBody>
      </p:sp>
      <p:sp>
        <p:nvSpPr>
          <p:cNvPr id="108" name="Google Shape;108;p5"/>
          <p:cNvSpPr txBox="1"/>
          <p:nvPr/>
        </p:nvSpPr>
        <p:spPr>
          <a:xfrm>
            <a:off x="2570816" y="3144000"/>
            <a:ext cx="7391400" cy="4833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800">
                <a:latin typeface="Arial"/>
                <a:ea typeface="Arial"/>
                <a:cs typeface="Arial"/>
                <a:sym typeface="Arial"/>
              </a:rPr>
              <a:t>¿Qué es un conjunto de datos desbalanceado?</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b="1" lang="es-ES" sz="2800">
                <a:latin typeface="Arial"/>
                <a:ea typeface="Arial"/>
                <a:cs typeface="Arial"/>
                <a:sym typeface="Arial"/>
              </a:rPr>
              <a:t>Es un conjunto de datos, donde las categorías de las variables categóricas son mutuamente desproporcionadas entre sí</a:t>
            </a:r>
            <a:r>
              <a:rPr lang="es-ES" sz="2800">
                <a:latin typeface="Arial"/>
                <a:ea typeface="Arial"/>
                <a:cs typeface="Arial"/>
                <a:sym typeface="Arial"/>
              </a:rPr>
              <a:t>.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ES" sz="2800">
                <a:latin typeface="Arial"/>
                <a:ea typeface="Arial"/>
                <a:cs typeface="Arial"/>
                <a:sym typeface="Arial"/>
              </a:rPr>
              <a:t>Por ejemplo, en el caso de Diabetes visto en la clase anterior, las clases mostraban claramente un desbalance.</a:t>
            </a:r>
            <a:endParaRPr sz="2800">
              <a:latin typeface="Arial"/>
              <a:ea typeface="Arial"/>
              <a:cs typeface="Arial"/>
              <a:sym typeface="Arial"/>
            </a:endParaRPr>
          </a:p>
        </p:txBody>
      </p:sp>
      <p:sp>
        <p:nvSpPr>
          <p:cNvPr id="109" name="Google Shape;109;p5"/>
          <p:cNvSpPr txBox="1"/>
          <p:nvPr/>
        </p:nvSpPr>
        <p:spPr>
          <a:xfrm>
            <a:off x="2430616" y="10607675"/>
            <a:ext cx="8573181"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https://github.com/Lawrence-Krukrubo/Machine_Learning/blob/master/Understanding_Confusion_Matrix1.ipynb</a:t>
            </a:r>
            <a:endParaRPr/>
          </a:p>
        </p:txBody>
      </p:sp>
      <p:pic>
        <p:nvPicPr>
          <p:cNvPr id="110" name="Google Shape;110;p5"/>
          <p:cNvPicPr preferRelativeResize="0"/>
          <p:nvPr/>
        </p:nvPicPr>
        <p:blipFill rotWithShape="1">
          <a:blip r:embed="rId3">
            <a:alphaModFix/>
          </a:blip>
          <a:srcRect b="0" l="0" r="0" t="0"/>
          <a:stretch/>
        </p:blipFill>
        <p:spPr>
          <a:xfrm>
            <a:off x="10926181" y="2187902"/>
            <a:ext cx="8041269" cy="67442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DESBALANCE DE CLASES</a:t>
            </a:r>
            <a:endParaRPr/>
          </a:p>
        </p:txBody>
      </p:sp>
      <p:sp>
        <p:nvSpPr>
          <p:cNvPr id="116" name="Google Shape;116;p6"/>
          <p:cNvSpPr txBox="1"/>
          <p:nvPr/>
        </p:nvSpPr>
        <p:spPr>
          <a:xfrm>
            <a:off x="2430616" y="1844675"/>
            <a:ext cx="7391400" cy="827919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400">
                <a:latin typeface="Arial"/>
                <a:ea typeface="Arial"/>
                <a:cs typeface="Arial"/>
                <a:sym typeface="Arial"/>
              </a:rPr>
              <a:t>¿Es importante tratar el desequilibrio entre clases?</a:t>
            </a:r>
            <a:endParaRPr/>
          </a:p>
          <a:p>
            <a:pPr indent="0" lvl="0" marL="0" rtl="0" algn="just">
              <a:spcBef>
                <a:spcPts val="0"/>
              </a:spcBef>
              <a:spcAft>
                <a:spcPts val="0"/>
              </a:spcAft>
              <a:buNone/>
            </a:pPr>
            <a:r>
              <a:t/>
            </a:r>
            <a:endParaRPr sz="2400">
              <a:latin typeface="Arial"/>
              <a:ea typeface="Arial"/>
              <a:cs typeface="Arial"/>
              <a:sym typeface="Arial"/>
            </a:endParaRPr>
          </a:p>
          <a:p>
            <a:pPr indent="0" lvl="0" marL="0" rtl="0" algn="just">
              <a:spcBef>
                <a:spcPts val="0"/>
              </a:spcBef>
              <a:spcAft>
                <a:spcPts val="0"/>
              </a:spcAft>
              <a:buNone/>
            </a:pPr>
            <a:r>
              <a:rPr lang="es-ES" sz="2400">
                <a:latin typeface="Arial"/>
                <a:ea typeface="Arial"/>
                <a:cs typeface="Arial"/>
                <a:sym typeface="Arial"/>
              </a:rPr>
              <a:t>Por la naturaleza de los modelos de Machine Learning, </a:t>
            </a:r>
            <a:r>
              <a:rPr b="1" lang="es-ES" sz="2400">
                <a:latin typeface="Arial"/>
                <a:ea typeface="Arial"/>
                <a:cs typeface="Arial"/>
                <a:sym typeface="Arial"/>
              </a:rPr>
              <a:t>asumen que proporcionamos datos de manera uniforme</a:t>
            </a:r>
            <a:r>
              <a:rPr lang="es-ES" sz="2400">
                <a:latin typeface="Arial"/>
                <a:ea typeface="Arial"/>
                <a:cs typeface="Arial"/>
                <a:sym typeface="Arial"/>
              </a:rPr>
              <a:t>. </a:t>
            </a:r>
            <a:endParaRPr/>
          </a:p>
          <a:p>
            <a:pPr indent="0" lvl="0" marL="0" rtl="0" algn="just">
              <a:spcBef>
                <a:spcPts val="0"/>
              </a:spcBef>
              <a:spcAft>
                <a:spcPts val="0"/>
              </a:spcAft>
              <a:buNone/>
            </a:pPr>
            <a:r>
              <a:t/>
            </a:r>
            <a:endParaRPr sz="2400">
              <a:latin typeface="Arial"/>
              <a:ea typeface="Arial"/>
              <a:cs typeface="Arial"/>
              <a:sym typeface="Arial"/>
            </a:endParaRPr>
          </a:p>
          <a:p>
            <a:pPr indent="0" lvl="0" marL="0" rtl="0" algn="just">
              <a:spcBef>
                <a:spcPts val="0"/>
              </a:spcBef>
              <a:spcAft>
                <a:spcPts val="0"/>
              </a:spcAft>
              <a:buNone/>
            </a:pPr>
            <a:r>
              <a:rPr lang="es-ES" sz="2400">
                <a:latin typeface="Arial"/>
                <a:ea typeface="Arial"/>
                <a:cs typeface="Arial"/>
                <a:sym typeface="Arial"/>
              </a:rPr>
              <a:t>Cuando se le presenta un conjunto de datos desequilibrado, el algoritmo tendrá una preferencia de predicción para la clase mayoritaria, mientras que para la clase minoritaria los clasificará erróneamente, porque no hay tantos datos, para que pueda aprender patrones que ayuden en la predicción.</a:t>
            </a:r>
            <a:endParaRPr/>
          </a:p>
          <a:p>
            <a:pPr indent="0" lvl="0" marL="0" rtl="0" algn="just">
              <a:spcBef>
                <a:spcPts val="0"/>
              </a:spcBef>
              <a:spcAft>
                <a:spcPts val="0"/>
              </a:spcAft>
              <a:buNone/>
            </a:pPr>
            <a:r>
              <a:t/>
            </a:r>
            <a:endParaRPr sz="2400">
              <a:latin typeface="Arial"/>
              <a:ea typeface="Arial"/>
              <a:cs typeface="Arial"/>
              <a:sym typeface="Arial"/>
            </a:endParaRPr>
          </a:p>
          <a:p>
            <a:pPr indent="0" lvl="0" marL="0" rtl="0" algn="just">
              <a:spcBef>
                <a:spcPts val="0"/>
              </a:spcBef>
              <a:spcAft>
                <a:spcPts val="0"/>
              </a:spcAft>
              <a:buNone/>
            </a:pPr>
            <a:r>
              <a:rPr lang="es-ES" sz="2400">
                <a:latin typeface="Arial"/>
                <a:ea typeface="Arial"/>
                <a:cs typeface="Arial"/>
                <a:sym typeface="Arial"/>
              </a:rPr>
              <a:t>En otras palabras, el algoritmo aprenderá rápidamente que predecir la clase más frecuente conducirá a excelentes resultados, al precio de pocas clasificaciones erróneas. Pero cuidado: ¡</a:t>
            </a:r>
            <a:r>
              <a:rPr b="1" lang="es-ES" sz="2400">
                <a:latin typeface="Arial"/>
                <a:ea typeface="Arial"/>
                <a:cs typeface="Arial"/>
                <a:sym typeface="Arial"/>
              </a:rPr>
              <a:t>esas clasificaciones erróneas son pocas no porque nuestro algoritmo sea fuerte, sino porque nuestras instancias de clase minoritaria que se clasifican incorrectamente son raras</a:t>
            </a:r>
            <a:r>
              <a:rPr lang="es-ES" sz="2800">
                <a:latin typeface="Arial"/>
                <a:ea typeface="Arial"/>
                <a:cs typeface="Arial"/>
                <a:sym typeface="Arial"/>
              </a:rPr>
              <a:t>!</a:t>
            </a:r>
            <a:endParaRPr sz="2800">
              <a:latin typeface="Arial"/>
              <a:ea typeface="Arial"/>
              <a:cs typeface="Arial"/>
              <a:sym typeface="Arial"/>
            </a:endParaRPr>
          </a:p>
        </p:txBody>
      </p:sp>
      <p:sp>
        <p:nvSpPr>
          <p:cNvPr id="117" name="Google Shape;117;p6"/>
          <p:cNvSpPr txBox="1"/>
          <p:nvPr/>
        </p:nvSpPr>
        <p:spPr>
          <a:xfrm>
            <a:off x="2430616" y="10607675"/>
            <a:ext cx="7630615"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https://medium.com/@amadodejesusvazquezacuna/unbalanced-dataset-do-this-trick-2d3f432dba1f</a:t>
            </a:r>
            <a:endParaRPr/>
          </a:p>
        </p:txBody>
      </p:sp>
      <p:pic>
        <p:nvPicPr>
          <p:cNvPr id="118" name="Google Shape;118;p6"/>
          <p:cNvPicPr preferRelativeResize="0"/>
          <p:nvPr/>
        </p:nvPicPr>
        <p:blipFill rotWithShape="1">
          <a:blip r:embed="rId3">
            <a:alphaModFix/>
          </a:blip>
          <a:srcRect b="0" l="0" r="0" t="0"/>
          <a:stretch/>
        </p:blipFill>
        <p:spPr>
          <a:xfrm>
            <a:off x="10337873" y="1818763"/>
            <a:ext cx="9082440" cy="49492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24" name="Google Shape;124;p7"/>
          <p:cNvSpPr txBox="1"/>
          <p:nvPr/>
        </p:nvSpPr>
        <p:spPr>
          <a:xfrm>
            <a:off x="1517650" y="7712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ESTRATEGIAS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ESTRATEGIAS</a:t>
            </a:r>
            <a:endParaRPr/>
          </a:p>
        </p:txBody>
      </p:sp>
      <p:sp>
        <p:nvSpPr>
          <p:cNvPr id="130" name="Google Shape;130;p8"/>
          <p:cNvSpPr txBox="1"/>
          <p:nvPr/>
        </p:nvSpPr>
        <p:spPr>
          <a:xfrm>
            <a:off x="2430616" y="1844675"/>
            <a:ext cx="7391400" cy="6124754"/>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0" lang="es-ES" sz="2800">
                <a:solidFill>
                  <a:srgbClr val="474747"/>
                </a:solidFill>
                <a:latin typeface="Arial"/>
                <a:ea typeface="Arial"/>
                <a:cs typeface="Arial"/>
                <a:sym typeface="Arial"/>
              </a:rPr>
              <a:t>AJUSTE DE PARÁMETROS DEL MODELO</a:t>
            </a:r>
            <a:endParaRPr/>
          </a:p>
          <a:p>
            <a:pPr indent="0" lvl="0" marL="0" rtl="0" algn="l">
              <a:spcBef>
                <a:spcPts val="0"/>
              </a:spcBef>
              <a:spcAft>
                <a:spcPts val="0"/>
              </a:spcAft>
              <a:buNone/>
            </a:pPr>
            <a:r>
              <a:t/>
            </a:r>
            <a:endParaRPr b="0" i="0" sz="2800">
              <a:solidFill>
                <a:srgbClr val="474747"/>
              </a:solidFill>
              <a:latin typeface="Arial"/>
              <a:ea typeface="Arial"/>
              <a:cs typeface="Arial"/>
              <a:sym typeface="Arial"/>
            </a:endParaRPr>
          </a:p>
          <a:p>
            <a:pPr indent="0" lvl="0" marL="0" rtl="0" algn="just">
              <a:spcBef>
                <a:spcPts val="0"/>
              </a:spcBef>
              <a:spcAft>
                <a:spcPts val="0"/>
              </a:spcAft>
              <a:buNone/>
            </a:pPr>
            <a:r>
              <a:rPr b="0" i="0" lang="es-ES" sz="2800">
                <a:solidFill>
                  <a:srgbClr val="474747"/>
                </a:solidFill>
                <a:latin typeface="Arial"/>
                <a:ea typeface="Arial"/>
                <a:cs typeface="Arial"/>
                <a:sym typeface="Arial"/>
              </a:rPr>
              <a:t>Consiste en ajustar parámetros </a:t>
            </a:r>
            <a:r>
              <a:rPr lang="es-ES" sz="2800">
                <a:solidFill>
                  <a:srgbClr val="474747"/>
                </a:solidFill>
                <a:latin typeface="Arial"/>
                <a:ea typeface="Arial"/>
                <a:cs typeface="Arial"/>
                <a:sym typeface="Arial"/>
              </a:rPr>
              <a:t>o</a:t>
            </a:r>
            <a:r>
              <a:rPr b="0" i="0" lang="es-ES" sz="2800">
                <a:solidFill>
                  <a:srgbClr val="474747"/>
                </a:solidFill>
                <a:latin typeface="Arial"/>
                <a:ea typeface="Arial"/>
                <a:cs typeface="Arial"/>
                <a:sym typeface="Arial"/>
              </a:rPr>
              <a:t> métricas del propio algoritmo para intentar equilibrar a la clase minoritaria penalizando a la clase mayoritaria durante el entrenamiento.</a:t>
            </a:r>
            <a:endParaRPr/>
          </a:p>
          <a:p>
            <a:pPr indent="0" lvl="0" marL="0" rtl="0" algn="just">
              <a:spcBef>
                <a:spcPts val="0"/>
              </a:spcBef>
              <a:spcAft>
                <a:spcPts val="0"/>
              </a:spcAft>
              <a:buNone/>
            </a:pPr>
            <a:r>
              <a:t/>
            </a:r>
            <a:endParaRPr b="0" i="0" sz="2800">
              <a:solidFill>
                <a:srgbClr val="474747"/>
              </a:solidFill>
              <a:latin typeface="Arial"/>
              <a:ea typeface="Arial"/>
              <a:cs typeface="Arial"/>
              <a:sym typeface="Arial"/>
            </a:endParaRPr>
          </a:p>
          <a:p>
            <a:pPr indent="0" lvl="0" marL="0" rtl="0" algn="just">
              <a:spcBef>
                <a:spcPts val="0"/>
              </a:spcBef>
              <a:spcAft>
                <a:spcPts val="0"/>
              </a:spcAft>
              <a:buNone/>
            </a:pPr>
            <a:r>
              <a:rPr b="0" i="0" lang="es-ES" sz="2800">
                <a:solidFill>
                  <a:srgbClr val="474747"/>
                </a:solidFill>
                <a:latin typeface="Arial"/>
                <a:ea typeface="Arial"/>
                <a:cs typeface="Arial"/>
                <a:sym typeface="Arial"/>
              </a:rPr>
              <a:t>Ejemplos: el ajuste de peso en árboles de decisión, también en regresión logística, tenemos el parámetro class_weight= “balanced”. </a:t>
            </a:r>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a:p>
            <a:pPr indent="0" lvl="0" marL="0" rtl="0" algn="just">
              <a:spcBef>
                <a:spcPts val="0"/>
              </a:spcBef>
              <a:spcAft>
                <a:spcPts val="0"/>
              </a:spcAft>
              <a:buNone/>
            </a:pPr>
            <a:r>
              <a:rPr b="0" i="0" lang="es-ES" sz="2800">
                <a:solidFill>
                  <a:srgbClr val="474747"/>
                </a:solidFill>
                <a:latin typeface="Arial"/>
                <a:ea typeface="Arial"/>
                <a:cs typeface="Arial"/>
                <a:sym typeface="Arial"/>
              </a:rPr>
              <a:t>No todos los algoritmos tienen estas posibilidades. </a:t>
            </a:r>
            <a:endParaRPr/>
          </a:p>
        </p:txBody>
      </p:sp>
      <p:sp>
        <p:nvSpPr>
          <p:cNvPr id="131" name="Google Shape;131;p8"/>
          <p:cNvSpPr txBox="1"/>
          <p:nvPr/>
        </p:nvSpPr>
        <p:spPr>
          <a:xfrm>
            <a:off x="3346450" y="10335922"/>
            <a:ext cx="654377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https://www.aprendemachinelearning.com/clasificacion-con-datos-desbalanceados/</a:t>
            </a:r>
            <a:endParaRPr/>
          </a:p>
        </p:txBody>
      </p:sp>
      <p:pic>
        <p:nvPicPr>
          <p:cNvPr id="132" name="Google Shape;132;p8"/>
          <p:cNvPicPr preferRelativeResize="0"/>
          <p:nvPr/>
        </p:nvPicPr>
        <p:blipFill rotWithShape="1">
          <a:blip r:embed="rId3">
            <a:alphaModFix/>
          </a:blip>
          <a:srcRect b="0" l="0" r="0" t="0"/>
          <a:stretch/>
        </p:blipFill>
        <p:spPr>
          <a:xfrm>
            <a:off x="10661650" y="2835275"/>
            <a:ext cx="8123663" cy="358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ESTRATEGIAS</a:t>
            </a:r>
            <a:endParaRPr/>
          </a:p>
        </p:txBody>
      </p:sp>
      <p:sp>
        <p:nvSpPr>
          <p:cNvPr id="138" name="Google Shape;138;p9"/>
          <p:cNvSpPr txBox="1"/>
          <p:nvPr/>
        </p:nvSpPr>
        <p:spPr>
          <a:xfrm>
            <a:off x="2430616" y="1844675"/>
            <a:ext cx="7391400" cy="78501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474747"/>
                </a:solidFill>
                <a:latin typeface="Arial"/>
                <a:ea typeface="Arial"/>
                <a:cs typeface="Arial"/>
                <a:sym typeface="Arial"/>
              </a:rPr>
              <a:t>MODIFICAR EL DATASET (sub muestreo)</a:t>
            </a:r>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a:p>
            <a:pPr indent="0" lvl="0" marL="0" rtl="0" algn="just">
              <a:spcBef>
                <a:spcPts val="0"/>
              </a:spcBef>
              <a:spcAft>
                <a:spcPts val="0"/>
              </a:spcAft>
              <a:buNone/>
            </a:pPr>
            <a:r>
              <a:rPr b="0" i="0" lang="es-ES" sz="2800">
                <a:solidFill>
                  <a:srgbClr val="474747"/>
                </a:solidFill>
                <a:latin typeface="Arial"/>
                <a:ea typeface="Arial"/>
                <a:cs typeface="Arial"/>
                <a:sym typeface="Arial"/>
              </a:rPr>
              <a:t>Podemos eliminar muestras de la clase mayoritaria para reducirla e intentar equilibrar la situación. </a:t>
            </a:r>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a:p>
            <a:pPr indent="0" lvl="0" marL="0" rtl="0" algn="just">
              <a:spcBef>
                <a:spcPts val="0"/>
              </a:spcBef>
              <a:spcAft>
                <a:spcPts val="0"/>
              </a:spcAft>
              <a:buNone/>
            </a:pPr>
            <a:r>
              <a:rPr lang="es-ES" sz="2800">
                <a:solidFill>
                  <a:srgbClr val="474747"/>
                </a:solidFill>
              </a:rPr>
              <a:t>Es</a:t>
            </a:r>
            <a:r>
              <a:rPr b="0" i="0" lang="es-ES" sz="2800">
                <a:solidFill>
                  <a:srgbClr val="474747"/>
                </a:solidFill>
                <a:latin typeface="Arial"/>
                <a:ea typeface="Arial"/>
                <a:cs typeface="Arial"/>
                <a:sym typeface="Arial"/>
              </a:rPr>
              <a:t> “peligroso” eli</a:t>
            </a:r>
            <a:r>
              <a:rPr lang="es-ES" sz="2800">
                <a:solidFill>
                  <a:srgbClr val="474747"/>
                </a:solidFill>
              </a:rPr>
              <a:t>minar, ya </a:t>
            </a:r>
            <a:r>
              <a:rPr b="0" i="0" lang="es-ES" sz="2800">
                <a:solidFill>
                  <a:srgbClr val="474747"/>
                </a:solidFill>
                <a:latin typeface="Arial"/>
                <a:ea typeface="Arial"/>
                <a:cs typeface="Arial"/>
                <a:sym typeface="Arial"/>
              </a:rPr>
              <a:t>que podemos prescindir de muestras importantes, que brindan información y por lo tanto empeorar el modelo. </a:t>
            </a:r>
            <a:endParaRPr/>
          </a:p>
          <a:p>
            <a:pPr indent="0" lvl="0" marL="0" rtl="0" algn="just">
              <a:spcBef>
                <a:spcPts val="0"/>
              </a:spcBef>
              <a:spcAft>
                <a:spcPts val="0"/>
              </a:spcAft>
              <a:buNone/>
            </a:pPr>
            <a:r>
              <a:t/>
            </a:r>
            <a:endParaRPr sz="2800">
              <a:solidFill>
                <a:srgbClr val="474747"/>
              </a:solidFill>
              <a:latin typeface="Arial"/>
              <a:ea typeface="Arial"/>
              <a:cs typeface="Arial"/>
              <a:sym typeface="Arial"/>
            </a:endParaRPr>
          </a:p>
          <a:p>
            <a:pPr indent="0" lvl="0" marL="0" rtl="0" algn="just">
              <a:spcBef>
                <a:spcPts val="0"/>
              </a:spcBef>
              <a:spcAft>
                <a:spcPts val="0"/>
              </a:spcAft>
              <a:buNone/>
            </a:pPr>
            <a:r>
              <a:rPr b="0" i="0" lang="es-ES" sz="2800">
                <a:solidFill>
                  <a:srgbClr val="474747"/>
                </a:solidFill>
                <a:latin typeface="Arial"/>
                <a:ea typeface="Arial"/>
                <a:cs typeface="Arial"/>
                <a:sym typeface="Arial"/>
              </a:rPr>
              <a:t>Entonces para seleccionar qué muestras eliminar, deberíamos seguir algún criterio. También podríamos agregar nuevas filas con los mismos valores de las clases minoritarias, pero esto no sirve demasiado y podemos llevar al modelo a caer en overfitting.</a:t>
            </a:r>
            <a:endParaRPr/>
          </a:p>
        </p:txBody>
      </p:sp>
      <p:sp>
        <p:nvSpPr>
          <p:cNvPr id="139" name="Google Shape;139;p9"/>
          <p:cNvSpPr txBox="1"/>
          <p:nvPr/>
        </p:nvSpPr>
        <p:spPr>
          <a:xfrm>
            <a:off x="3346450" y="10335922"/>
            <a:ext cx="654377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https://www.aprendemachinelearning.com/clasificacion-con-datos-desbalanceados/</a:t>
            </a:r>
            <a:endParaRPr/>
          </a:p>
        </p:txBody>
      </p:sp>
      <p:pic>
        <p:nvPicPr>
          <p:cNvPr id="140" name="Google Shape;140;p9"/>
          <p:cNvPicPr preferRelativeResize="0"/>
          <p:nvPr/>
        </p:nvPicPr>
        <p:blipFill rotWithShape="1">
          <a:blip r:embed="rId3">
            <a:alphaModFix/>
          </a:blip>
          <a:srcRect b="0" l="0" r="0" t="0"/>
          <a:stretch/>
        </p:blipFill>
        <p:spPr>
          <a:xfrm>
            <a:off x="10737850" y="2149475"/>
            <a:ext cx="7696200" cy="4384740"/>
          </a:xfrm>
          <a:prstGeom prst="rect">
            <a:avLst/>
          </a:prstGeom>
          <a:noFill/>
          <a:ln>
            <a:noFill/>
          </a:ln>
        </p:spPr>
      </p:pic>
      <p:pic>
        <p:nvPicPr>
          <p:cNvPr id="141" name="Google Shape;141;p9"/>
          <p:cNvPicPr preferRelativeResize="0"/>
          <p:nvPr/>
        </p:nvPicPr>
        <p:blipFill rotWithShape="1">
          <a:blip r:embed="rId4">
            <a:alphaModFix/>
          </a:blip>
          <a:srcRect b="0" l="0" r="0" t="0"/>
          <a:stretch/>
        </p:blipFill>
        <p:spPr>
          <a:xfrm>
            <a:off x="10123129" y="7205447"/>
            <a:ext cx="4495800" cy="3000375"/>
          </a:xfrm>
          <a:prstGeom prst="rect">
            <a:avLst/>
          </a:prstGeom>
          <a:noFill/>
          <a:ln>
            <a:noFill/>
          </a:ln>
        </p:spPr>
      </p:pic>
      <p:sp>
        <p:nvSpPr>
          <p:cNvPr id="142" name="Google Shape;142;p9"/>
          <p:cNvSpPr/>
          <p:nvPr/>
        </p:nvSpPr>
        <p:spPr>
          <a:xfrm>
            <a:off x="14618929" y="7965859"/>
            <a:ext cx="381000" cy="1447800"/>
          </a:xfrm>
          <a:prstGeom prst="rightArrow">
            <a:avLst>
              <a:gd fmla="val 50000" name="adj1"/>
              <a:gd fmla="val 50000"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143" name="Google Shape;143;p9"/>
          <p:cNvPicPr preferRelativeResize="0"/>
          <p:nvPr/>
        </p:nvPicPr>
        <p:blipFill rotWithShape="1">
          <a:blip r:embed="rId5">
            <a:alphaModFix/>
          </a:blip>
          <a:srcRect b="0" l="0" r="0" t="0"/>
          <a:stretch/>
        </p:blipFill>
        <p:spPr>
          <a:xfrm>
            <a:off x="14999929" y="7185782"/>
            <a:ext cx="4448175" cy="300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