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11309350" cx="20104100"/>
  <p:notesSz cx="20104100" cy="11309350"/>
  <p:embeddedFontLst>
    <p:embeddedFont>
      <p:font typeface="Arial Black"/>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6" roundtripDataSignature="AMtx7mhVSXIqKp3Zfmwz7DoBL8672OZ8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ArialBlack-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8712200" cy="56673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 name="Google Shape;4;n"/>
          <p:cNvSpPr txBox="1"/>
          <p:nvPr>
            <p:ph idx="10" type="dt"/>
          </p:nvPr>
        </p:nvSpPr>
        <p:spPr>
          <a:xfrm>
            <a:off x="11387138" y="0"/>
            <a:ext cx="8712200" cy="566738"/>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 name="Google Shape;5;n"/>
          <p:cNvSpPr/>
          <p:nvPr>
            <p:ph idx="3"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2009775" y="5441950"/>
            <a:ext cx="16084550" cy="445452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742613"/>
            <a:ext cx="8712200" cy="5667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n"/>
          <p:cNvSpPr txBox="1"/>
          <p:nvPr>
            <p:ph idx="12" type="sldNum"/>
          </p:nvPr>
        </p:nvSpPr>
        <p:spPr>
          <a:xfrm>
            <a:off x="11387138" y="10742613"/>
            <a:ext cx="8712200" cy="56673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sz="1200"/>
              <a:t>‹#›</a:t>
            </a:fld>
            <a:endParaRPr sz="1200"/>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1: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p1: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0: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0: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1: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1: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2: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2: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3: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3: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4: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4: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5: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5: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6: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6: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7: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7: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8: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8: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9: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9: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2: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2: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3: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3: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4: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4: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5: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6: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8: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9: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 Id="rId3"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 Id="rId3"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15" name="Shape 15"/>
        <p:cNvGrpSpPr/>
        <p:nvPr/>
      </p:nvGrpSpPr>
      <p:grpSpPr>
        <a:xfrm>
          <a:off x="0" y="0"/>
          <a:ext cx="0" cy="0"/>
          <a:chOff x="0" y="0"/>
          <a:chExt cx="0" cy="0"/>
        </a:xfrm>
      </p:grpSpPr>
      <p:pic>
        <p:nvPicPr>
          <p:cNvPr id="16" name="Google Shape;16;p21"/>
          <p:cNvPicPr preferRelativeResize="0"/>
          <p:nvPr/>
        </p:nvPicPr>
        <p:blipFill rotWithShape="1">
          <a:blip r:embed="rId2">
            <a:alphaModFix/>
          </a:blip>
          <a:srcRect b="0" l="0" r="0" t="0"/>
          <a:stretch/>
        </p:blipFill>
        <p:spPr>
          <a:xfrm>
            <a:off x="0" y="396"/>
            <a:ext cx="20104810" cy="11308953"/>
          </a:xfrm>
          <a:prstGeom prst="rect">
            <a:avLst/>
          </a:prstGeom>
          <a:noFill/>
          <a:ln>
            <a:noFill/>
          </a:ln>
        </p:spPr>
      </p:pic>
      <p:sp>
        <p:nvSpPr>
          <p:cNvPr id="17" name="Google Shape;17;p21"/>
          <p:cNvSpPr txBox="1"/>
          <p:nvPr>
            <p:ph type="ctrTitle"/>
          </p:nvPr>
        </p:nvSpPr>
        <p:spPr>
          <a:xfrm>
            <a:off x="2838209" y="8700548"/>
            <a:ext cx="6781800" cy="5847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3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1"/>
          <p:cNvSpPr txBox="1"/>
          <p:nvPr>
            <p:ph idx="1" type="subTitle"/>
          </p:nvPr>
        </p:nvSpPr>
        <p:spPr>
          <a:xfrm>
            <a:off x="2838209" y="9612314"/>
            <a:ext cx="8712681" cy="36933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240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1"/>
          <p:cNvSpPr/>
          <p:nvPr/>
        </p:nvSpPr>
        <p:spPr>
          <a:xfrm>
            <a:off x="2838209" y="9464675"/>
            <a:ext cx="8841105" cy="0"/>
          </a:xfrm>
          <a:custGeom>
            <a:rect b="b" l="l" r="r" t="t"/>
            <a:pathLst>
              <a:path extrusionOk="0" h="120000" w="8841105">
                <a:moveTo>
                  <a:pt x="0" y="0"/>
                </a:moveTo>
                <a:lnTo>
                  <a:pt x="8840652" y="0"/>
                </a:lnTo>
              </a:path>
            </a:pathLst>
          </a:custGeom>
          <a:noFill/>
          <a:ln cap="flat" cmpd="sng" w="10450">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Diseño personalizado">
  <p:cSld name="6_Diseño personalizado">
    <p:spTree>
      <p:nvGrpSpPr>
        <p:cNvPr id="58" name="Shape 58"/>
        <p:cNvGrpSpPr/>
        <p:nvPr/>
      </p:nvGrpSpPr>
      <p:grpSpPr>
        <a:xfrm>
          <a:off x="0" y="0"/>
          <a:ext cx="0" cy="0"/>
          <a:chOff x="0" y="0"/>
          <a:chExt cx="0" cy="0"/>
        </a:xfrm>
      </p:grpSpPr>
      <p:pic>
        <p:nvPicPr>
          <p:cNvPr id="59" name="Google Shape;59;p30"/>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60" name="Google Shape;60;p30"/>
          <p:cNvPicPr preferRelativeResize="0"/>
          <p:nvPr/>
        </p:nvPicPr>
        <p:blipFill rotWithShape="1">
          <a:blip r:embed="rId3">
            <a:alphaModFix/>
          </a:blip>
          <a:srcRect b="0" l="0" r="0" t="0"/>
          <a:stretch/>
        </p:blipFill>
        <p:spPr>
          <a:xfrm>
            <a:off x="3362" y="0"/>
            <a:ext cx="20097375" cy="11309350"/>
          </a:xfrm>
          <a:prstGeom prst="rect">
            <a:avLst/>
          </a:prstGeom>
          <a:noFill/>
          <a:ln>
            <a:noFill/>
          </a:ln>
        </p:spPr>
      </p:pic>
      <p:sp>
        <p:nvSpPr>
          <p:cNvPr id="61" name="Google Shape;61;p30"/>
          <p:cNvSpPr/>
          <p:nvPr/>
        </p:nvSpPr>
        <p:spPr>
          <a:xfrm>
            <a:off x="7232650" y="7880350"/>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62" name="Google Shape;62;p30"/>
          <p:cNvSpPr txBox="1"/>
          <p:nvPr>
            <p:ph type="title"/>
          </p:nvPr>
        </p:nvSpPr>
        <p:spPr>
          <a:xfrm>
            <a:off x="7661428" y="8207476"/>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63" name="Shape 63"/>
        <p:cNvGrpSpPr/>
        <p:nvPr/>
      </p:nvGrpSpPr>
      <p:grpSpPr>
        <a:xfrm>
          <a:off x="0" y="0"/>
          <a:ext cx="0" cy="0"/>
          <a:chOff x="0" y="0"/>
          <a:chExt cx="0" cy="0"/>
        </a:xfrm>
      </p:grpSpPr>
      <p:pic>
        <p:nvPicPr>
          <p:cNvPr id="64" name="Google Shape;64;p31"/>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65" name="Google Shape;65;p31"/>
          <p:cNvPicPr preferRelativeResize="0"/>
          <p:nvPr/>
        </p:nvPicPr>
        <p:blipFill rotWithShape="1">
          <a:blip r:embed="rId3">
            <a:alphaModFix/>
          </a:blip>
          <a:srcRect b="0" l="0" r="0" t="0"/>
          <a:stretch/>
        </p:blipFill>
        <p:spPr>
          <a:xfrm>
            <a:off x="3362" y="0"/>
            <a:ext cx="20097375" cy="11309350"/>
          </a:xfrm>
          <a:prstGeom prst="rect">
            <a:avLst/>
          </a:prstGeom>
          <a:noFill/>
          <a:ln>
            <a:noFill/>
          </a:ln>
        </p:spPr>
      </p:pic>
      <p:sp>
        <p:nvSpPr>
          <p:cNvPr id="66" name="Google Shape;66;p31"/>
          <p:cNvSpPr/>
          <p:nvPr/>
        </p:nvSpPr>
        <p:spPr>
          <a:xfrm>
            <a:off x="7004050" y="7331075"/>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67" name="Google Shape;67;p31"/>
          <p:cNvSpPr txBox="1"/>
          <p:nvPr>
            <p:ph type="title"/>
          </p:nvPr>
        </p:nvSpPr>
        <p:spPr>
          <a:xfrm>
            <a:off x="7432828" y="7658201"/>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68" name="Shape 68"/>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Only">
  <p:cSld name="3_Title Only">
    <p:spTree>
      <p:nvGrpSpPr>
        <p:cNvPr id="69" name="Shape 6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0" name="Shape 20"/>
        <p:cNvGrpSpPr/>
        <p:nvPr/>
      </p:nvGrpSpPr>
      <p:grpSpPr>
        <a:xfrm>
          <a:off x="0" y="0"/>
          <a:ext cx="0" cy="0"/>
          <a:chOff x="0" y="0"/>
          <a:chExt cx="0" cy="0"/>
        </a:xfrm>
      </p:grpSpPr>
      <p:pic>
        <p:nvPicPr>
          <p:cNvPr id="21" name="Google Shape;21;p22"/>
          <p:cNvPicPr preferRelativeResize="0"/>
          <p:nvPr/>
        </p:nvPicPr>
        <p:blipFill rotWithShape="1">
          <a:blip r:embed="rId2">
            <a:alphaModFix/>
          </a:blip>
          <a:srcRect b="0" l="0" r="0" t="0"/>
          <a:stretch/>
        </p:blipFill>
        <p:spPr>
          <a:xfrm>
            <a:off x="3362" y="0"/>
            <a:ext cx="20097375" cy="11309350"/>
          </a:xfrm>
          <a:prstGeom prst="rect">
            <a:avLst/>
          </a:prstGeom>
          <a:noFill/>
          <a:ln>
            <a:noFill/>
          </a:ln>
        </p:spPr>
      </p:pic>
      <p:sp>
        <p:nvSpPr>
          <p:cNvPr id="22" name="Google Shape;22;p22"/>
          <p:cNvSpPr txBox="1"/>
          <p:nvPr>
            <p:ph type="title"/>
          </p:nvPr>
        </p:nvSpPr>
        <p:spPr>
          <a:xfrm>
            <a:off x="6851650" y="7483475"/>
            <a:ext cx="9782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3" name="Shape 23"/>
        <p:cNvGrpSpPr/>
        <p:nvPr/>
      </p:nvGrpSpPr>
      <p:grpSpPr>
        <a:xfrm>
          <a:off x="0" y="0"/>
          <a:ext cx="0" cy="0"/>
          <a:chOff x="0" y="0"/>
          <a:chExt cx="0" cy="0"/>
        </a:xfrm>
      </p:grpSpPr>
      <p:pic>
        <p:nvPicPr>
          <p:cNvPr id="24" name="Google Shape;24;p23"/>
          <p:cNvPicPr preferRelativeResize="0"/>
          <p:nvPr/>
        </p:nvPicPr>
        <p:blipFill rotWithShape="1">
          <a:blip r:embed="rId2">
            <a:alphaModFix/>
          </a:blip>
          <a:srcRect b="0" l="0" r="0" t="0"/>
          <a:stretch/>
        </p:blipFill>
        <p:spPr>
          <a:xfrm>
            <a:off x="3362" y="0"/>
            <a:ext cx="20097375" cy="11309350"/>
          </a:xfrm>
          <a:prstGeom prst="rect">
            <a:avLst/>
          </a:prstGeom>
          <a:noFill/>
          <a:ln>
            <a:noFill/>
          </a:ln>
        </p:spPr>
      </p:pic>
      <p:sp>
        <p:nvSpPr>
          <p:cNvPr id="25" name="Google Shape;25;p23"/>
          <p:cNvSpPr txBox="1"/>
          <p:nvPr>
            <p:ph type="title"/>
          </p:nvPr>
        </p:nvSpPr>
        <p:spPr>
          <a:xfrm>
            <a:off x="4794250" y="6950075"/>
            <a:ext cx="9782022" cy="1538883"/>
          </a:xfrm>
          <a:prstGeom prst="rect">
            <a:avLst/>
          </a:prstGeom>
          <a:noFill/>
          <a:ln>
            <a:noFill/>
          </a:ln>
        </p:spPr>
        <p:txBody>
          <a:bodyPr anchorCtr="0" anchor="t" bIns="0" lIns="0" spcFirstLastPara="1" rIns="0" wrap="square" tIns="0">
            <a:spAutoFit/>
          </a:bodyPr>
          <a:lstStyle>
            <a:lvl1pPr lvl="0" algn="r">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26" name="Shape 26"/>
        <p:cNvGrpSpPr/>
        <p:nvPr/>
      </p:nvGrpSpPr>
      <p:grpSpPr>
        <a:xfrm>
          <a:off x="0" y="0"/>
          <a:ext cx="0" cy="0"/>
          <a:chOff x="0" y="0"/>
          <a:chExt cx="0" cy="0"/>
        </a:xfrm>
      </p:grpSpPr>
      <p:sp>
        <p:nvSpPr>
          <p:cNvPr id="27" name="Google Shape;27;p24"/>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4"/>
          <p:cNvSpPr/>
          <p:nvPr/>
        </p:nvSpPr>
        <p:spPr>
          <a:xfrm>
            <a:off x="-6350" y="656116"/>
            <a:ext cx="2243455" cy="1060450"/>
          </a:xfrm>
          <a:custGeom>
            <a:rect b="b" l="l" r="r" t="t"/>
            <a:pathLst>
              <a:path extrusionOk="0" h="1060450" w="2243455">
                <a:moveTo>
                  <a:pt x="2243429" y="0"/>
                </a:moveTo>
                <a:lnTo>
                  <a:pt x="0" y="0"/>
                </a:lnTo>
                <a:lnTo>
                  <a:pt x="0" y="1059999"/>
                </a:lnTo>
                <a:lnTo>
                  <a:pt x="2243429" y="1059999"/>
                </a:lnTo>
                <a:lnTo>
                  <a:pt x="2243429" y="0"/>
                </a:lnTo>
                <a:close/>
              </a:path>
            </a:pathLst>
          </a:custGeom>
          <a:solidFill>
            <a:srgbClr val="257CE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9" name="Google Shape;29;p24"/>
          <p:cNvSpPr/>
          <p:nvPr/>
        </p:nvSpPr>
        <p:spPr>
          <a:xfrm>
            <a:off x="16938421" y="10202309"/>
            <a:ext cx="1576070" cy="511175"/>
          </a:xfrm>
          <a:custGeom>
            <a:rect b="b" l="l" r="r" t="t"/>
            <a:pathLst>
              <a:path extrusionOk="0" h="511175" w="1576069">
                <a:moveTo>
                  <a:pt x="441172" y="241312"/>
                </a:moveTo>
                <a:lnTo>
                  <a:pt x="435267" y="179641"/>
                </a:lnTo>
                <a:lnTo>
                  <a:pt x="418414" y="127673"/>
                </a:lnTo>
                <a:lnTo>
                  <a:pt x="392747" y="86601"/>
                </a:lnTo>
                <a:lnTo>
                  <a:pt x="391845" y="85153"/>
                </a:lnTo>
                <a:lnTo>
                  <a:pt x="356819" y="51803"/>
                </a:lnTo>
                <a:lnTo>
                  <a:pt x="322008" y="30734"/>
                </a:lnTo>
                <a:lnTo>
                  <a:pt x="322008" y="245008"/>
                </a:lnTo>
                <a:lnTo>
                  <a:pt x="316534" y="299389"/>
                </a:lnTo>
                <a:lnTo>
                  <a:pt x="300723"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07" y="89408"/>
                </a:lnTo>
                <a:lnTo>
                  <a:pt x="132499" y="87985"/>
                </a:lnTo>
                <a:lnTo>
                  <a:pt x="146659" y="86982"/>
                </a:lnTo>
                <a:lnTo>
                  <a:pt x="163588" y="86601"/>
                </a:lnTo>
                <a:lnTo>
                  <a:pt x="209257" y="90881"/>
                </a:lnTo>
                <a:lnTo>
                  <a:pt x="248094" y="103809"/>
                </a:lnTo>
                <a:lnTo>
                  <a:pt x="279438"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59" y="484936"/>
                </a:lnTo>
                <a:lnTo>
                  <a:pt x="324205" y="466864"/>
                </a:lnTo>
                <a:lnTo>
                  <a:pt x="359016" y="443407"/>
                </a:lnTo>
                <a:lnTo>
                  <a:pt x="382054" y="419722"/>
                </a:lnTo>
                <a:lnTo>
                  <a:pt x="385749" y="415925"/>
                </a:lnTo>
                <a:lnTo>
                  <a:pt x="408393" y="382181"/>
                </a:lnTo>
                <a:lnTo>
                  <a:pt x="425894" y="341972"/>
                </a:lnTo>
                <a:lnTo>
                  <a:pt x="437172" y="295097"/>
                </a:lnTo>
                <a:lnTo>
                  <a:pt x="441172" y="241312"/>
                </a:lnTo>
                <a:close/>
              </a:path>
              <a:path extrusionOk="0" h="511175" w="1576069">
                <a:moveTo>
                  <a:pt x="827582" y="502602"/>
                </a:moveTo>
                <a:lnTo>
                  <a:pt x="826490" y="478307"/>
                </a:lnTo>
                <a:lnTo>
                  <a:pt x="825538" y="450888"/>
                </a:lnTo>
                <a:lnTo>
                  <a:pt x="824865" y="420268"/>
                </a:lnTo>
                <a:lnTo>
                  <a:pt x="824611" y="386397"/>
                </a:lnTo>
                <a:lnTo>
                  <a:pt x="824611" y="140639"/>
                </a:lnTo>
                <a:lnTo>
                  <a:pt x="712089" y="140639"/>
                </a:lnTo>
                <a:lnTo>
                  <a:pt x="712089" y="365671"/>
                </a:lnTo>
                <a:lnTo>
                  <a:pt x="710628"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extrusionOk="0" h="511175" w="1576069">
                <a:moveTo>
                  <a:pt x="1244155" y="318274"/>
                </a:moveTo>
                <a:lnTo>
                  <a:pt x="1238161" y="266484"/>
                </a:lnTo>
                <a:lnTo>
                  <a:pt x="1220876" y="221424"/>
                </a:lnTo>
                <a:lnTo>
                  <a:pt x="1193355" y="184315"/>
                </a:lnTo>
                <a:lnTo>
                  <a:pt x="1156639"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39" y="399072"/>
                </a:lnTo>
                <a:lnTo>
                  <a:pt x="986155" y="364807"/>
                </a:lnTo>
                <a:lnTo>
                  <a:pt x="981367" y="322008"/>
                </a:lnTo>
                <a:lnTo>
                  <a:pt x="985443" y="282206"/>
                </a:lnTo>
                <a:lnTo>
                  <a:pt x="998397" y="247332"/>
                </a:lnTo>
                <a:lnTo>
                  <a:pt x="1021346" y="222580"/>
                </a:lnTo>
                <a:lnTo>
                  <a:pt x="1055395" y="213169"/>
                </a:lnTo>
                <a:lnTo>
                  <a:pt x="1088174" y="222580"/>
                </a:lnTo>
                <a:lnTo>
                  <a:pt x="1110437"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395" y="199644"/>
                </a:lnTo>
                <a:lnTo>
                  <a:pt x="883894" y="235051"/>
                </a:lnTo>
                <a:lnTo>
                  <a:pt x="870508" y="276745"/>
                </a:lnTo>
                <a:lnTo>
                  <a:pt x="865911" y="324192"/>
                </a:lnTo>
                <a:lnTo>
                  <a:pt x="872426" y="378625"/>
                </a:lnTo>
                <a:lnTo>
                  <a:pt x="890930" y="424548"/>
                </a:lnTo>
                <a:lnTo>
                  <a:pt x="919835" y="461340"/>
                </a:lnTo>
                <a:lnTo>
                  <a:pt x="957567" y="488378"/>
                </a:lnTo>
                <a:lnTo>
                  <a:pt x="1002538" y="505066"/>
                </a:lnTo>
                <a:lnTo>
                  <a:pt x="1053160" y="510755"/>
                </a:lnTo>
                <a:lnTo>
                  <a:pt x="1053896" y="510755"/>
                </a:lnTo>
                <a:lnTo>
                  <a:pt x="1094740" y="507009"/>
                </a:lnTo>
                <a:lnTo>
                  <a:pt x="1133703" y="495655"/>
                </a:lnTo>
                <a:lnTo>
                  <a:pt x="1169187" y="476491"/>
                </a:lnTo>
                <a:lnTo>
                  <a:pt x="1199578" y="449364"/>
                </a:lnTo>
                <a:lnTo>
                  <a:pt x="1223276" y="414070"/>
                </a:lnTo>
                <a:lnTo>
                  <a:pt x="1238669" y="370433"/>
                </a:lnTo>
                <a:lnTo>
                  <a:pt x="1244155" y="318274"/>
                </a:lnTo>
                <a:close/>
              </a:path>
              <a:path extrusionOk="0" h="511175" w="1576069">
                <a:moveTo>
                  <a:pt x="1575854" y="146558"/>
                </a:moveTo>
                <a:lnTo>
                  <a:pt x="1556600" y="140614"/>
                </a:lnTo>
                <a:lnTo>
                  <a:pt x="1535125" y="136194"/>
                </a:lnTo>
                <a:lnTo>
                  <a:pt x="1512544" y="133451"/>
                </a:lnTo>
                <a:lnTo>
                  <a:pt x="1489964" y="132499"/>
                </a:lnTo>
                <a:lnTo>
                  <a:pt x="1436065"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82"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0" name="Google Shape;30;p24"/>
          <p:cNvSpPr/>
          <p:nvPr/>
        </p:nvSpPr>
        <p:spPr>
          <a:xfrm>
            <a:off x="18623540" y="10245307"/>
            <a:ext cx="378460" cy="469900"/>
          </a:xfrm>
          <a:custGeom>
            <a:rect b="b" l="l" r="r" t="t"/>
            <a:pathLst>
              <a:path extrusionOk="0" h="469900" w="378459">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31" name="Google Shape;31;p24"/>
          <p:cNvGrpSpPr/>
          <p:nvPr/>
        </p:nvGrpSpPr>
        <p:grpSpPr>
          <a:xfrm>
            <a:off x="19053919" y="10117702"/>
            <a:ext cx="427015" cy="597582"/>
            <a:chOff x="19053919" y="10117702"/>
            <a:chExt cx="427015" cy="597582"/>
          </a:xfrm>
        </p:grpSpPr>
        <p:sp>
          <p:nvSpPr>
            <p:cNvPr id="32" name="Google Shape;32;p24"/>
            <p:cNvSpPr/>
            <p:nvPr/>
          </p:nvSpPr>
          <p:spPr>
            <a:xfrm>
              <a:off x="19053919" y="10237764"/>
              <a:ext cx="366395" cy="477520"/>
            </a:xfrm>
            <a:custGeom>
              <a:rect b="b" l="l" r="r" t="t"/>
              <a:pathLst>
                <a:path extrusionOk="0" h="477520" w="366394">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33" name="Google Shape;33;p24"/>
            <p:cNvPicPr preferRelativeResize="0"/>
            <p:nvPr/>
          </p:nvPicPr>
          <p:blipFill rotWithShape="1">
            <a:blip r:embed="rId2">
              <a:alphaModFix/>
            </a:blip>
            <a:srcRect b="0" l="0" r="0" t="0"/>
            <a:stretch/>
          </p:blipFill>
          <p:spPr>
            <a:xfrm>
              <a:off x="19368634" y="10117702"/>
              <a:ext cx="112300" cy="112268"/>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4" name="Shape 34"/>
        <p:cNvGrpSpPr/>
        <p:nvPr/>
      </p:nvGrpSpPr>
      <p:grpSpPr>
        <a:xfrm>
          <a:off x="0" y="0"/>
          <a:ext cx="0" cy="0"/>
          <a:chOff x="0" y="0"/>
          <a:chExt cx="0" cy="0"/>
        </a:xfrm>
      </p:grpSpPr>
      <p:pic>
        <p:nvPicPr>
          <p:cNvPr id="35" name="Google Shape;35;p25"/>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36" name="Google Shape;36;p25"/>
          <p:cNvPicPr preferRelativeResize="0"/>
          <p:nvPr/>
        </p:nvPicPr>
        <p:blipFill rotWithShape="1">
          <a:blip r:embed="rId3">
            <a:alphaModFix/>
          </a:blip>
          <a:srcRect b="0" l="0" r="0" t="0"/>
          <a:stretch/>
        </p:blipFill>
        <p:spPr>
          <a:xfrm>
            <a:off x="0" y="3340"/>
            <a:ext cx="20109342" cy="11305614"/>
          </a:xfrm>
          <a:prstGeom prst="rect">
            <a:avLst/>
          </a:prstGeom>
          <a:noFill/>
          <a:ln>
            <a:noFill/>
          </a:ln>
        </p:spPr>
      </p:pic>
      <p:sp>
        <p:nvSpPr>
          <p:cNvPr id="37" name="Google Shape;37;p25"/>
          <p:cNvSpPr/>
          <p:nvPr/>
        </p:nvSpPr>
        <p:spPr>
          <a:xfrm>
            <a:off x="755650" y="6264275"/>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38" name="Google Shape;38;p25"/>
          <p:cNvSpPr txBox="1"/>
          <p:nvPr>
            <p:ph type="title"/>
          </p:nvPr>
        </p:nvSpPr>
        <p:spPr>
          <a:xfrm>
            <a:off x="1184428" y="6591401"/>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9" name="Shape 39"/>
        <p:cNvGrpSpPr/>
        <p:nvPr/>
      </p:nvGrpSpPr>
      <p:grpSpPr>
        <a:xfrm>
          <a:off x="0" y="0"/>
          <a:ext cx="0" cy="0"/>
          <a:chOff x="0" y="0"/>
          <a:chExt cx="0" cy="0"/>
        </a:xfrm>
      </p:grpSpPr>
      <p:sp>
        <p:nvSpPr>
          <p:cNvPr id="40" name="Google Shape;40;p26"/>
          <p:cNvSpPr/>
          <p:nvPr/>
        </p:nvSpPr>
        <p:spPr>
          <a:xfrm>
            <a:off x="727227" y="10202309"/>
            <a:ext cx="1576070" cy="511175"/>
          </a:xfrm>
          <a:custGeom>
            <a:rect b="b" l="l" r="r" t="t"/>
            <a:pathLst>
              <a:path extrusionOk="0" h="511175" w="1576070">
                <a:moveTo>
                  <a:pt x="441172" y="241312"/>
                </a:moveTo>
                <a:lnTo>
                  <a:pt x="435267" y="179641"/>
                </a:lnTo>
                <a:lnTo>
                  <a:pt x="418414" y="127673"/>
                </a:lnTo>
                <a:lnTo>
                  <a:pt x="392747" y="86601"/>
                </a:lnTo>
                <a:lnTo>
                  <a:pt x="391845" y="85153"/>
                </a:lnTo>
                <a:lnTo>
                  <a:pt x="356819" y="51803"/>
                </a:lnTo>
                <a:lnTo>
                  <a:pt x="322008" y="30734"/>
                </a:lnTo>
                <a:lnTo>
                  <a:pt x="322008" y="245008"/>
                </a:lnTo>
                <a:lnTo>
                  <a:pt x="316547" y="299389"/>
                </a:lnTo>
                <a:lnTo>
                  <a:pt x="300736"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19" y="89408"/>
                </a:lnTo>
                <a:lnTo>
                  <a:pt x="132499" y="87985"/>
                </a:lnTo>
                <a:lnTo>
                  <a:pt x="146659" y="86982"/>
                </a:lnTo>
                <a:lnTo>
                  <a:pt x="163601" y="86601"/>
                </a:lnTo>
                <a:lnTo>
                  <a:pt x="209257" y="90881"/>
                </a:lnTo>
                <a:lnTo>
                  <a:pt x="248094" y="103809"/>
                </a:lnTo>
                <a:lnTo>
                  <a:pt x="279450"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71" y="484936"/>
                </a:lnTo>
                <a:lnTo>
                  <a:pt x="324205" y="466864"/>
                </a:lnTo>
                <a:lnTo>
                  <a:pt x="359029" y="443407"/>
                </a:lnTo>
                <a:lnTo>
                  <a:pt x="382054" y="419722"/>
                </a:lnTo>
                <a:lnTo>
                  <a:pt x="385749" y="415925"/>
                </a:lnTo>
                <a:lnTo>
                  <a:pt x="408393" y="382181"/>
                </a:lnTo>
                <a:lnTo>
                  <a:pt x="425894" y="341972"/>
                </a:lnTo>
                <a:lnTo>
                  <a:pt x="437172" y="295097"/>
                </a:lnTo>
                <a:lnTo>
                  <a:pt x="441172" y="241312"/>
                </a:lnTo>
                <a:close/>
              </a:path>
              <a:path extrusionOk="0" h="511175" w="1576070">
                <a:moveTo>
                  <a:pt x="827582" y="502602"/>
                </a:moveTo>
                <a:lnTo>
                  <a:pt x="826503" y="478307"/>
                </a:lnTo>
                <a:lnTo>
                  <a:pt x="825550" y="450888"/>
                </a:lnTo>
                <a:lnTo>
                  <a:pt x="824865" y="420268"/>
                </a:lnTo>
                <a:lnTo>
                  <a:pt x="824611" y="386397"/>
                </a:lnTo>
                <a:lnTo>
                  <a:pt x="824611" y="140639"/>
                </a:lnTo>
                <a:lnTo>
                  <a:pt x="712089" y="140639"/>
                </a:lnTo>
                <a:lnTo>
                  <a:pt x="712089" y="365671"/>
                </a:lnTo>
                <a:lnTo>
                  <a:pt x="710641"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extrusionOk="0" h="511175" w="1576070">
                <a:moveTo>
                  <a:pt x="1244155" y="318274"/>
                </a:moveTo>
                <a:lnTo>
                  <a:pt x="1238161" y="266484"/>
                </a:lnTo>
                <a:lnTo>
                  <a:pt x="1220889" y="221424"/>
                </a:lnTo>
                <a:lnTo>
                  <a:pt x="1193355" y="184315"/>
                </a:lnTo>
                <a:lnTo>
                  <a:pt x="1156652"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52" y="399072"/>
                </a:lnTo>
                <a:lnTo>
                  <a:pt x="986155" y="364807"/>
                </a:lnTo>
                <a:lnTo>
                  <a:pt x="981367" y="322008"/>
                </a:lnTo>
                <a:lnTo>
                  <a:pt x="985443" y="282206"/>
                </a:lnTo>
                <a:lnTo>
                  <a:pt x="998397" y="247332"/>
                </a:lnTo>
                <a:lnTo>
                  <a:pt x="1021359" y="222580"/>
                </a:lnTo>
                <a:lnTo>
                  <a:pt x="1055395" y="213169"/>
                </a:lnTo>
                <a:lnTo>
                  <a:pt x="1088174" y="222580"/>
                </a:lnTo>
                <a:lnTo>
                  <a:pt x="1110449"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408" y="199644"/>
                </a:lnTo>
                <a:lnTo>
                  <a:pt x="883894" y="235051"/>
                </a:lnTo>
                <a:lnTo>
                  <a:pt x="870508" y="276745"/>
                </a:lnTo>
                <a:lnTo>
                  <a:pt x="865911" y="324192"/>
                </a:lnTo>
                <a:lnTo>
                  <a:pt x="872426" y="378625"/>
                </a:lnTo>
                <a:lnTo>
                  <a:pt x="890930" y="424548"/>
                </a:lnTo>
                <a:lnTo>
                  <a:pt x="919848" y="461340"/>
                </a:lnTo>
                <a:lnTo>
                  <a:pt x="957580" y="488378"/>
                </a:lnTo>
                <a:lnTo>
                  <a:pt x="1002538" y="505066"/>
                </a:lnTo>
                <a:lnTo>
                  <a:pt x="1053160" y="510755"/>
                </a:lnTo>
                <a:lnTo>
                  <a:pt x="1053909" y="510755"/>
                </a:lnTo>
                <a:lnTo>
                  <a:pt x="1094740" y="507009"/>
                </a:lnTo>
                <a:lnTo>
                  <a:pt x="1133703" y="495655"/>
                </a:lnTo>
                <a:lnTo>
                  <a:pt x="1169187" y="476491"/>
                </a:lnTo>
                <a:lnTo>
                  <a:pt x="1199578" y="449364"/>
                </a:lnTo>
                <a:lnTo>
                  <a:pt x="1223276" y="414070"/>
                </a:lnTo>
                <a:lnTo>
                  <a:pt x="1238669" y="370433"/>
                </a:lnTo>
                <a:lnTo>
                  <a:pt x="1244155" y="318274"/>
                </a:lnTo>
                <a:close/>
              </a:path>
              <a:path extrusionOk="0" h="511175" w="1576070">
                <a:moveTo>
                  <a:pt x="1575854" y="146558"/>
                </a:moveTo>
                <a:lnTo>
                  <a:pt x="1556600" y="140614"/>
                </a:lnTo>
                <a:lnTo>
                  <a:pt x="1535125" y="136194"/>
                </a:lnTo>
                <a:lnTo>
                  <a:pt x="1512557" y="133451"/>
                </a:lnTo>
                <a:lnTo>
                  <a:pt x="1489964" y="132499"/>
                </a:lnTo>
                <a:lnTo>
                  <a:pt x="1436077"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94"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1" name="Google Shape;41;p26"/>
          <p:cNvSpPr/>
          <p:nvPr/>
        </p:nvSpPr>
        <p:spPr>
          <a:xfrm>
            <a:off x="2412348" y="10245307"/>
            <a:ext cx="378460" cy="469900"/>
          </a:xfrm>
          <a:custGeom>
            <a:rect b="b" l="l" r="r" t="t"/>
            <a:pathLst>
              <a:path extrusionOk="0" h="469900" w="37846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42" name="Google Shape;42;p26"/>
          <p:cNvGrpSpPr/>
          <p:nvPr/>
        </p:nvGrpSpPr>
        <p:grpSpPr>
          <a:xfrm>
            <a:off x="2842727" y="10117702"/>
            <a:ext cx="427015" cy="597582"/>
            <a:chOff x="2842727" y="10117702"/>
            <a:chExt cx="427015" cy="597582"/>
          </a:xfrm>
        </p:grpSpPr>
        <p:sp>
          <p:nvSpPr>
            <p:cNvPr id="43" name="Google Shape;43;p26"/>
            <p:cNvSpPr/>
            <p:nvPr/>
          </p:nvSpPr>
          <p:spPr>
            <a:xfrm>
              <a:off x="2842727" y="10237764"/>
              <a:ext cx="366395" cy="477520"/>
            </a:xfrm>
            <a:custGeom>
              <a:rect b="b" l="l" r="r" t="t"/>
              <a:pathLst>
                <a:path extrusionOk="0" h="477520" w="366394">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44" name="Google Shape;44;p26"/>
            <p:cNvPicPr preferRelativeResize="0"/>
            <p:nvPr/>
          </p:nvPicPr>
          <p:blipFill rotWithShape="1">
            <a:blip r:embed="rId2">
              <a:alphaModFix/>
            </a:blip>
            <a:srcRect b="0" l="0" r="0" t="0"/>
            <a:stretch/>
          </p:blipFill>
          <p:spPr>
            <a:xfrm>
              <a:off x="3157442" y="10117702"/>
              <a:ext cx="112300" cy="112268"/>
            </a:xfrm>
            <a:prstGeom prst="rect">
              <a:avLst/>
            </a:prstGeom>
            <a:noFill/>
            <a:ln>
              <a:noFill/>
            </a:ln>
          </p:spPr>
        </p:pic>
      </p:grpSp>
      <p:sp>
        <p:nvSpPr>
          <p:cNvPr id="45" name="Google Shape;45;p26"/>
          <p:cNvSpPr/>
          <p:nvPr/>
        </p:nvSpPr>
        <p:spPr>
          <a:xfrm>
            <a:off x="17840597" y="656116"/>
            <a:ext cx="2243455" cy="1060450"/>
          </a:xfrm>
          <a:custGeom>
            <a:rect b="b" l="l" r="r" t="t"/>
            <a:pathLst>
              <a:path extrusionOk="0" h="1060450" w="2243455">
                <a:moveTo>
                  <a:pt x="2243429" y="0"/>
                </a:moveTo>
                <a:lnTo>
                  <a:pt x="0" y="0"/>
                </a:lnTo>
                <a:lnTo>
                  <a:pt x="0" y="1059999"/>
                </a:lnTo>
                <a:lnTo>
                  <a:pt x="2243429" y="1059999"/>
                </a:lnTo>
                <a:lnTo>
                  <a:pt x="2243429" y="0"/>
                </a:lnTo>
                <a:close/>
              </a:path>
            </a:pathLst>
          </a:custGeom>
          <a:solidFill>
            <a:srgbClr val="257CE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6" name="Google Shape;46;p26"/>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lvl1pPr indent="-228600" lvl="0" marL="457200" algn="r">
              <a:spcBef>
                <a:spcPts val="0"/>
              </a:spcBef>
              <a:spcAft>
                <a:spcPts val="0"/>
              </a:spcAft>
              <a:buSzPts val="1400"/>
              <a:buNone/>
              <a:defRPr b="1" sz="4800">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Diseño personalizado">
  <p:cSld name="5_Diseño personalizado">
    <p:spTree>
      <p:nvGrpSpPr>
        <p:cNvPr id="47" name="Shape 47"/>
        <p:cNvGrpSpPr/>
        <p:nvPr/>
      </p:nvGrpSpPr>
      <p:grpSpPr>
        <a:xfrm>
          <a:off x="0" y="0"/>
          <a:ext cx="0" cy="0"/>
          <a:chOff x="0" y="0"/>
          <a:chExt cx="0" cy="0"/>
        </a:xfrm>
      </p:grpSpPr>
      <p:pic>
        <p:nvPicPr>
          <p:cNvPr id="48" name="Google Shape;48;p27"/>
          <p:cNvPicPr preferRelativeResize="0"/>
          <p:nvPr/>
        </p:nvPicPr>
        <p:blipFill rotWithShape="1">
          <a:blip r:embed="rId2">
            <a:alphaModFix/>
          </a:blip>
          <a:srcRect b="0" l="0" r="0" t="0"/>
          <a:stretch/>
        </p:blipFill>
        <p:spPr>
          <a:xfrm>
            <a:off x="-1" y="3340"/>
            <a:ext cx="20110047" cy="11306010"/>
          </a:xfrm>
          <a:prstGeom prst="rect">
            <a:avLst/>
          </a:prstGeom>
          <a:noFill/>
          <a:ln>
            <a:noFill/>
          </a:ln>
        </p:spPr>
      </p:pic>
      <p:sp>
        <p:nvSpPr>
          <p:cNvPr id="49" name="Google Shape;49;p27"/>
          <p:cNvSpPr txBox="1"/>
          <p:nvPr>
            <p:ph type="title"/>
          </p:nvPr>
        </p:nvSpPr>
        <p:spPr>
          <a:xfrm>
            <a:off x="831850" y="7178675"/>
            <a:ext cx="9782022" cy="1538883"/>
          </a:xfrm>
          <a:prstGeom prst="rect">
            <a:avLst/>
          </a:prstGeom>
          <a:noFill/>
          <a:ln>
            <a:noFill/>
          </a:ln>
        </p:spPr>
        <p:txBody>
          <a:bodyPr anchorCtr="0" anchor="t" bIns="0" lIns="0" spcFirstLastPara="1" rIns="0" wrap="square" tIns="0">
            <a:spAutoFit/>
          </a:bodyPr>
          <a:lstStyle>
            <a:lvl1pPr lvl="0" algn="r">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Diseño personalizado">
  <p:cSld name="3_Diseño personalizado">
    <p:spTree>
      <p:nvGrpSpPr>
        <p:cNvPr id="50" name="Shape 50"/>
        <p:cNvGrpSpPr/>
        <p:nvPr/>
      </p:nvGrpSpPr>
      <p:grpSpPr>
        <a:xfrm>
          <a:off x="0" y="0"/>
          <a:ext cx="0" cy="0"/>
          <a:chOff x="0" y="0"/>
          <a:chExt cx="0" cy="0"/>
        </a:xfrm>
      </p:grpSpPr>
      <p:pic>
        <p:nvPicPr>
          <p:cNvPr id="51" name="Google Shape;51;p28"/>
          <p:cNvPicPr preferRelativeResize="0"/>
          <p:nvPr/>
        </p:nvPicPr>
        <p:blipFill rotWithShape="1">
          <a:blip r:embed="rId2">
            <a:alphaModFix/>
          </a:blip>
          <a:srcRect b="0" l="0" r="0" t="0"/>
          <a:stretch/>
        </p:blipFill>
        <p:spPr>
          <a:xfrm>
            <a:off x="3362" y="0"/>
            <a:ext cx="20097375" cy="11309350"/>
          </a:xfrm>
          <a:prstGeom prst="rect">
            <a:avLst/>
          </a:prstGeom>
          <a:noFill/>
          <a:ln>
            <a:noFill/>
          </a:ln>
        </p:spPr>
      </p:pic>
      <p:sp>
        <p:nvSpPr>
          <p:cNvPr id="52" name="Google Shape;52;p28"/>
          <p:cNvSpPr txBox="1"/>
          <p:nvPr>
            <p:ph type="title"/>
          </p:nvPr>
        </p:nvSpPr>
        <p:spPr>
          <a:xfrm>
            <a:off x="6623050" y="7026275"/>
            <a:ext cx="9782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Diseño personalizado">
  <p:cSld name="4_Diseño personalizado">
    <p:spTree>
      <p:nvGrpSpPr>
        <p:cNvPr id="53" name="Shape 53"/>
        <p:cNvGrpSpPr/>
        <p:nvPr/>
      </p:nvGrpSpPr>
      <p:grpSpPr>
        <a:xfrm>
          <a:off x="0" y="0"/>
          <a:ext cx="0" cy="0"/>
          <a:chOff x="0" y="0"/>
          <a:chExt cx="0" cy="0"/>
        </a:xfrm>
      </p:grpSpPr>
      <p:pic>
        <p:nvPicPr>
          <p:cNvPr id="54" name="Google Shape;54;p29"/>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55" name="Google Shape;55;p29"/>
          <p:cNvPicPr preferRelativeResize="0"/>
          <p:nvPr/>
        </p:nvPicPr>
        <p:blipFill rotWithShape="1">
          <a:blip r:embed="rId3">
            <a:alphaModFix/>
          </a:blip>
          <a:srcRect b="0" l="0" r="0" t="0"/>
          <a:stretch/>
        </p:blipFill>
        <p:spPr>
          <a:xfrm>
            <a:off x="3362" y="0"/>
            <a:ext cx="20097375" cy="11309350"/>
          </a:xfrm>
          <a:prstGeom prst="rect">
            <a:avLst/>
          </a:prstGeom>
          <a:noFill/>
          <a:ln>
            <a:noFill/>
          </a:ln>
        </p:spPr>
      </p:pic>
      <p:sp>
        <p:nvSpPr>
          <p:cNvPr id="56" name="Google Shape;56;p29"/>
          <p:cNvSpPr/>
          <p:nvPr/>
        </p:nvSpPr>
        <p:spPr>
          <a:xfrm>
            <a:off x="4413250" y="4206875"/>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57" name="Google Shape;57;p29"/>
          <p:cNvSpPr txBox="1"/>
          <p:nvPr>
            <p:ph type="title"/>
          </p:nvPr>
        </p:nvSpPr>
        <p:spPr>
          <a:xfrm>
            <a:off x="4842028" y="4534001"/>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0"/>
          <p:cNvSpPr txBox="1"/>
          <p:nvPr>
            <p:ph type="title"/>
          </p:nvPr>
        </p:nvSpPr>
        <p:spPr>
          <a:xfrm>
            <a:off x="12314421" y="714594"/>
            <a:ext cx="5259705" cy="91566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58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0"/>
          <p:cNvSpPr txBox="1"/>
          <p:nvPr>
            <p:ph idx="1" type="body"/>
          </p:nvPr>
        </p:nvSpPr>
        <p:spPr>
          <a:xfrm>
            <a:off x="1005205" y="2601150"/>
            <a:ext cx="18093690" cy="7464171"/>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2" name="Google Shape;12;p20"/>
          <p:cNvSpPr txBox="1"/>
          <p:nvPr>
            <p:ph idx="11" type="ftr"/>
          </p:nvPr>
        </p:nvSpPr>
        <p:spPr>
          <a:xfrm>
            <a:off x="6835394" y="10517696"/>
            <a:ext cx="6433312" cy="565467"/>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0"/>
          <p:cNvSpPr txBox="1"/>
          <p:nvPr>
            <p:ph idx="10" type="dt"/>
          </p:nvPr>
        </p:nvSpPr>
        <p:spPr>
          <a:xfrm>
            <a:off x="1005205" y="10517696"/>
            <a:ext cx="4623943" cy="56546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20"/>
          <p:cNvSpPr txBox="1"/>
          <p:nvPr>
            <p:ph idx="12" type="sldNum"/>
          </p:nvPr>
        </p:nvSpPr>
        <p:spPr>
          <a:xfrm>
            <a:off x="14474953" y="10517696"/>
            <a:ext cx="4623943" cy="565467"/>
          </a:xfrm>
          <a:prstGeom prst="rect">
            <a:avLst/>
          </a:prstGeom>
          <a:noFill/>
          <a:ln>
            <a:noFill/>
          </a:ln>
        </p:spPr>
        <p:txBody>
          <a:bodyPr anchorCtr="0" anchor="t" bIns="0" lIns="0" spcFirstLastPara="1" rIns="0" wrap="square" tIns="0">
            <a:spAutoFit/>
          </a:bodyPr>
          <a:lstStyle>
            <a:lvl1pPr indent="0" lvl="0" algn="r">
              <a:spcBef>
                <a:spcPts val="0"/>
              </a:spcBef>
              <a:buNone/>
              <a:defRPr sz="1800">
                <a:solidFill>
                  <a:srgbClr val="888888"/>
                </a:solidFill>
              </a:defRPr>
            </a:lvl1pPr>
            <a:lvl2pPr indent="0" lvl="1" algn="r">
              <a:spcBef>
                <a:spcPts val="0"/>
              </a:spcBef>
              <a:buNone/>
              <a:defRPr sz="1800">
                <a:solidFill>
                  <a:srgbClr val="888888"/>
                </a:solidFill>
              </a:defRPr>
            </a:lvl2pPr>
            <a:lvl3pPr indent="0" lvl="2" algn="r">
              <a:spcBef>
                <a:spcPts val="0"/>
              </a:spcBef>
              <a:buNone/>
              <a:defRPr sz="1800">
                <a:solidFill>
                  <a:srgbClr val="888888"/>
                </a:solidFill>
              </a:defRPr>
            </a:lvl3pPr>
            <a:lvl4pPr indent="0" lvl="3" algn="r">
              <a:spcBef>
                <a:spcPts val="0"/>
              </a:spcBef>
              <a:buNone/>
              <a:defRPr sz="1800">
                <a:solidFill>
                  <a:srgbClr val="888888"/>
                </a:solidFill>
              </a:defRPr>
            </a:lvl4pPr>
            <a:lvl5pPr indent="0" lvl="4" algn="r">
              <a:spcBef>
                <a:spcPts val="0"/>
              </a:spcBef>
              <a:buNone/>
              <a:defRPr sz="1800">
                <a:solidFill>
                  <a:srgbClr val="888888"/>
                </a:solidFill>
              </a:defRPr>
            </a:lvl5pPr>
            <a:lvl6pPr indent="0" lvl="5" algn="r">
              <a:spcBef>
                <a:spcPts val="0"/>
              </a:spcBef>
              <a:buNone/>
              <a:defRPr sz="1800">
                <a:solidFill>
                  <a:srgbClr val="888888"/>
                </a:solidFill>
              </a:defRPr>
            </a:lvl6pPr>
            <a:lvl7pPr indent="0" lvl="6" algn="r">
              <a:spcBef>
                <a:spcPts val="0"/>
              </a:spcBef>
              <a:buNone/>
              <a:defRPr sz="1800">
                <a:solidFill>
                  <a:srgbClr val="888888"/>
                </a:solidFill>
              </a:defRPr>
            </a:lvl7pPr>
            <a:lvl8pPr indent="0" lvl="7" algn="r">
              <a:spcBef>
                <a:spcPts val="0"/>
              </a:spcBef>
              <a:buNone/>
              <a:defRPr sz="1800">
                <a:solidFill>
                  <a:srgbClr val="888888"/>
                </a:solidFill>
              </a:defRPr>
            </a:lvl8pPr>
            <a:lvl9pPr indent="0" lvl="8"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
          <p:cNvSpPr txBox="1"/>
          <p:nvPr>
            <p:ph type="ctrTitle"/>
          </p:nvPr>
        </p:nvSpPr>
        <p:spPr>
          <a:xfrm>
            <a:off x="2889250" y="8169275"/>
            <a:ext cx="8749511" cy="116955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sz="3800"/>
              <a:t>OVERFITTING, CROSS VALIDATION</a:t>
            </a:r>
            <a:br>
              <a:rPr lang="es-ES" sz="3800"/>
            </a:br>
            <a:endParaRPr sz="3800"/>
          </a:p>
        </p:txBody>
      </p:sp>
      <p:sp>
        <p:nvSpPr>
          <p:cNvPr id="75" name="Google Shape;75;p1"/>
          <p:cNvSpPr txBox="1"/>
          <p:nvPr>
            <p:ph idx="1" type="subTitle"/>
          </p:nvPr>
        </p:nvSpPr>
        <p:spPr>
          <a:xfrm>
            <a:off x="2926080" y="9554269"/>
            <a:ext cx="8712681" cy="369332"/>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sz="2400">
                <a:latin typeface="Arial"/>
                <a:ea typeface="Arial"/>
                <a:cs typeface="Arial"/>
                <a:sym typeface="Arial"/>
              </a:rPr>
              <a:t>MLY0100 MACHINE LEARNING</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0"/>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CROSS VALIDATION</a:t>
            </a:r>
            <a:endParaRPr/>
          </a:p>
        </p:txBody>
      </p:sp>
      <p:sp>
        <p:nvSpPr>
          <p:cNvPr id="147" name="Google Shape;147;p10"/>
          <p:cNvSpPr txBox="1"/>
          <p:nvPr/>
        </p:nvSpPr>
        <p:spPr>
          <a:xfrm>
            <a:off x="2269025" y="3607963"/>
            <a:ext cx="7467600" cy="40944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s-ES" sz="2600">
                <a:latin typeface="Arial"/>
                <a:ea typeface="Arial"/>
                <a:cs typeface="Arial"/>
                <a:sym typeface="Arial"/>
              </a:rPr>
              <a:t>En un problema de predicción, un conjunto de datos conocidos generalmente se ingresa en el modelo donde se entrena y ajusta. Estos datos, se denominan “datos de entrenamiento”.</a:t>
            </a:r>
            <a:endParaRPr/>
          </a:p>
          <a:p>
            <a:pPr indent="0" lvl="0" marL="0" rtl="0" algn="just">
              <a:spcBef>
                <a:spcPts val="0"/>
              </a:spcBef>
              <a:spcAft>
                <a:spcPts val="0"/>
              </a:spcAft>
              <a:buNone/>
            </a:pPr>
            <a:r>
              <a:t/>
            </a:r>
            <a:endParaRPr sz="2600">
              <a:latin typeface="Arial"/>
              <a:ea typeface="Arial"/>
              <a:cs typeface="Arial"/>
              <a:sym typeface="Arial"/>
            </a:endParaRPr>
          </a:p>
          <a:p>
            <a:pPr indent="0" lvl="0" marL="0" rtl="0" algn="just">
              <a:spcBef>
                <a:spcPts val="0"/>
              </a:spcBef>
              <a:spcAft>
                <a:spcPts val="0"/>
              </a:spcAft>
              <a:buNone/>
            </a:pPr>
            <a:r>
              <a:rPr lang="es-ES" sz="2600">
                <a:latin typeface="Arial"/>
                <a:ea typeface="Arial"/>
                <a:cs typeface="Arial"/>
                <a:sym typeface="Arial"/>
              </a:rPr>
              <a:t>Luego, se ingresa un conjunto de datos desconocidos, que son el conjunto de validación o prueba, en el estimador donde se predice. Estos datos se denominan “datos de test”.</a:t>
            </a:r>
            <a:endParaRPr/>
          </a:p>
          <a:p>
            <a:pPr indent="0" lvl="0" marL="0" rtl="0" algn="just">
              <a:spcBef>
                <a:spcPts val="0"/>
              </a:spcBef>
              <a:spcAft>
                <a:spcPts val="0"/>
              </a:spcAft>
              <a:buNone/>
            </a:pPr>
            <a:r>
              <a:t/>
            </a:r>
            <a:endParaRPr sz="2600">
              <a:latin typeface="Arial"/>
              <a:ea typeface="Arial"/>
              <a:cs typeface="Arial"/>
              <a:sym typeface="Arial"/>
            </a:endParaRPr>
          </a:p>
        </p:txBody>
      </p:sp>
      <p:sp>
        <p:nvSpPr>
          <p:cNvPr id="148" name="Google Shape;148;p10"/>
          <p:cNvSpPr txBox="1"/>
          <p:nvPr/>
        </p:nvSpPr>
        <p:spPr>
          <a:xfrm>
            <a:off x="3270250" y="10345330"/>
            <a:ext cx="6635150" cy="26161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100"/>
              <a:t>FUENTE : https://tracyrenee61.medium.com/interview-question-explain-cross-validation-e45b6d9413ca</a:t>
            </a:r>
            <a:endParaRPr sz="1800"/>
          </a:p>
        </p:txBody>
      </p:sp>
      <p:pic>
        <p:nvPicPr>
          <p:cNvPr id="149" name="Google Shape;149;p10"/>
          <p:cNvPicPr preferRelativeResize="0"/>
          <p:nvPr/>
        </p:nvPicPr>
        <p:blipFill rotWithShape="1">
          <a:blip r:embed="rId3">
            <a:alphaModFix/>
          </a:blip>
          <a:srcRect b="0" l="0" r="0" t="0"/>
          <a:stretch/>
        </p:blipFill>
        <p:spPr>
          <a:xfrm>
            <a:off x="11728450" y="3905557"/>
            <a:ext cx="6515788" cy="210874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1"/>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CROSS VALIDATION</a:t>
            </a:r>
            <a:endParaRPr/>
          </a:p>
        </p:txBody>
      </p:sp>
      <p:sp>
        <p:nvSpPr>
          <p:cNvPr id="155" name="Google Shape;155;p11"/>
          <p:cNvSpPr txBox="1"/>
          <p:nvPr/>
        </p:nvSpPr>
        <p:spPr>
          <a:xfrm>
            <a:off x="2437800" y="2511825"/>
            <a:ext cx="7467600" cy="36942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t/>
            </a:r>
            <a:endParaRPr sz="2600">
              <a:latin typeface="Arial"/>
              <a:ea typeface="Arial"/>
              <a:cs typeface="Arial"/>
              <a:sym typeface="Arial"/>
            </a:endParaRPr>
          </a:p>
          <a:p>
            <a:pPr indent="0" lvl="0" marL="0" rtl="0" algn="just">
              <a:spcBef>
                <a:spcPts val="0"/>
              </a:spcBef>
              <a:spcAft>
                <a:spcPts val="0"/>
              </a:spcAft>
              <a:buNone/>
            </a:pPr>
            <a:r>
              <a:rPr lang="es-ES" sz="2600">
                <a:latin typeface="Arial"/>
                <a:ea typeface="Arial"/>
                <a:cs typeface="Arial"/>
                <a:sym typeface="Arial"/>
              </a:rPr>
              <a:t>El </a:t>
            </a:r>
            <a:r>
              <a:rPr b="1" lang="es-ES" sz="2600">
                <a:latin typeface="Arial"/>
                <a:ea typeface="Arial"/>
                <a:cs typeface="Arial"/>
                <a:sym typeface="Arial"/>
              </a:rPr>
              <a:t>objetivo de la </a:t>
            </a:r>
            <a:r>
              <a:rPr b="1" lang="es-ES" sz="2600">
                <a:solidFill>
                  <a:srgbClr val="FF0000"/>
                </a:solidFill>
                <a:latin typeface="Arial"/>
                <a:ea typeface="Arial"/>
                <a:cs typeface="Arial"/>
                <a:sym typeface="Arial"/>
              </a:rPr>
              <a:t>validación cruzada </a:t>
            </a:r>
            <a:r>
              <a:rPr b="1" lang="es-ES" sz="2600">
                <a:latin typeface="Arial"/>
                <a:ea typeface="Arial"/>
                <a:cs typeface="Arial"/>
                <a:sym typeface="Arial"/>
              </a:rPr>
              <a:t>es probar la capacidad del modelo para hacer predicciones sobre datos nuevos que no se usan en el proceso de estimación, para identificar problemas como sobreajuste o sesgo de selección y dar una idea de cómo generalizará el modelo</a:t>
            </a:r>
            <a:r>
              <a:rPr lang="es-ES" sz="2600">
                <a:latin typeface="Arial"/>
                <a:ea typeface="Arial"/>
                <a:cs typeface="Arial"/>
                <a:sym typeface="Arial"/>
              </a:rPr>
              <a:t> al hacer predicciones sobre un conjunto de datos desconocido.</a:t>
            </a:r>
            <a:endParaRPr b="1" i="1" sz="2600">
              <a:latin typeface="Arial"/>
              <a:ea typeface="Arial"/>
              <a:cs typeface="Arial"/>
              <a:sym typeface="Arial"/>
            </a:endParaRPr>
          </a:p>
        </p:txBody>
      </p:sp>
      <p:sp>
        <p:nvSpPr>
          <p:cNvPr id="156" name="Google Shape;156;p11"/>
          <p:cNvSpPr txBox="1"/>
          <p:nvPr/>
        </p:nvSpPr>
        <p:spPr>
          <a:xfrm>
            <a:off x="3270250" y="10345330"/>
            <a:ext cx="6635150" cy="26161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100"/>
              <a:t>FUENTE : https://tracyrenee61.medium.com/interview-question-explain-cross-validation-e45b6d9413ca</a:t>
            </a:r>
            <a:endParaRPr sz="1800"/>
          </a:p>
        </p:txBody>
      </p:sp>
      <p:pic>
        <p:nvPicPr>
          <p:cNvPr id="157" name="Google Shape;157;p11"/>
          <p:cNvPicPr preferRelativeResize="0"/>
          <p:nvPr/>
        </p:nvPicPr>
        <p:blipFill rotWithShape="1">
          <a:blip r:embed="rId3">
            <a:alphaModFix/>
          </a:blip>
          <a:srcRect b="0" l="0" r="0" t="0"/>
          <a:stretch/>
        </p:blipFill>
        <p:spPr>
          <a:xfrm>
            <a:off x="10814050" y="1920875"/>
            <a:ext cx="7948462" cy="580237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2"/>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CROSS VALIDATION</a:t>
            </a:r>
            <a:endParaRPr/>
          </a:p>
        </p:txBody>
      </p:sp>
      <p:sp>
        <p:nvSpPr>
          <p:cNvPr id="163" name="Google Shape;163;p12"/>
          <p:cNvSpPr txBox="1"/>
          <p:nvPr/>
        </p:nvSpPr>
        <p:spPr>
          <a:xfrm>
            <a:off x="2432050" y="1920875"/>
            <a:ext cx="7467600" cy="6093976"/>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s-ES" sz="2600">
                <a:latin typeface="Arial"/>
                <a:ea typeface="Arial"/>
                <a:cs typeface="Arial"/>
                <a:sym typeface="Arial"/>
              </a:rPr>
              <a:t>La validación cruzada es una técnica de evaluación utilizada para evaluar el rendimiento de un modelo de aprendizaje automático. </a:t>
            </a:r>
            <a:endParaRPr/>
          </a:p>
          <a:p>
            <a:pPr indent="0" lvl="0" marL="0" rtl="0" algn="just">
              <a:spcBef>
                <a:spcPts val="0"/>
              </a:spcBef>
              <a:spcAft>
                <a:spcPts val="0"/>
              </a:spcAft>
              <a:buNone/>
            </a:pPr>
            <a:r>
              <a:t/>
            </a:r>
            <a:endParaRPr sz="2600">
              <a:latin typeface="Arial"/>
              <a:ea typeface="Arial"/>
              <a:cs typeface="Arial"/>
              <a:sym typeface="Arial"/>
            </a:endParaRPr>
          </a:p>
          <a:p>
            <a:pPr indent="0" lvl="0" marL="0" rtl="0" algn="just">
              <a:spcBef>
                <a:spcPts val="0"/>
              </a:spcBef>
              <a:spcAft>
                <a:spcPts val="0"/>
              </a:spcAft>
              <a:buNone/>
            </a:pPr>
            <a:r>
              <a:rPr b="1" lang="es-ES" sz="2600">
                <a:latin typeface="Arial"/>
                <a:ea typeface="Arial"/>
                <a:cs typeface="Arial"/>
                <a:sym typeface="Arial"/>
              </a:rPr>
              <a:t>Evalúa un solo modelo utilizando múltiples divisiones de prueba de entrenamiento y devuelve múltiples puntajes de precisión</a:t>
            </a:r>
            <a:r>
              <a:rPr lang="es-ES" sz="2600">
                <a:latin typeface="Arial"/>
                <a:ea typeface="Arial"/>
                <a:cs typeface="Arial"/>
                <a:sym typeface="Arial"/>
              </a:rPr>
              <a:t>. </a:t>
            </a:r>
            <a:endParaRPr/>
          </a:p>
          <a:p>
            <a:pPr indent="0" lvl="0" marL="0" rtl="0" algn="just">
              <a:spcBef>
                <a:spcPts val="0"/>
              </a:spcBef>
              <a:spcAft>
                <a:spcPts val="0"/>
              </a:spcAft>
              <a:buNone/>
            </a:pPr>
            <a:r>
              <a:t/>
            </a:r>
            <a:endParaRPr sz="2600">
              <a:latin typeface="Arial"/>
              <a:ea typeface="Arial"/>
              <a:cs typeface="Arial"/>
              <a:sym typeface="Arial"/>
            </a:endParaRPr>
          </a:p>
          <a:p>
            <a:pPr indent="0" lvl="0" marL="0" rtl="0" algn="just">
              <a:spcBef>
                <a:spcPts val="0"/>
              </a:spcBef>
              <a:spcAft>
                <a:spcPts val="0"/>
              </a:spcAft>
              <a:buNone/>
            </a:pPr>
            <a:r>
              <a:rPr lang="es-ES" sz="2600">
                <a:latin typeface="Arial"/>
                <a:ea typeface="Arial"/>
                <a:cs typeface="Arial"/>
                <a:sym typeface="Arial"/>
              </a:rPr>
              <a:t>El proceso es similar al proceso de remuestreo, utilizando diferentes subconjuntos del conjunto de datos original para entrenar y evaluar el mismo modelo, de modo que podamos obtener un puntaje de precisión promedio de una serie de puntajes para determinar si el modelo que entrenamos es un buen predictor.</a:t>
            </a:r>
            <a:endParaRPr b="1" i="1" sz="2600">
              <a:latin typeface="Arial"/>
              <a:ea typeface="Arial"/>
              <a:cs typeface="Arial"/>
              <a:sym typeface="Arial"/>
            </a:endParaRPr>
          </a:p>
        </p:txBody>
      </p:sp>
      <p:sp>
        <p:nvSpPr>
          <p:cNvPr id="164" name="Google Shape;164;p12"/>
          <p:cNvSpPr txBox="1"/>
          <p:nvPr/>
        </p:nvSpPr>
        <p:spPr>
          <a:xfrm>
            <a:off x="3270250" y="10345330"/>
            <a:ext cx="6171882" cy="26161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100"/>
              <a:t>FUENTE : https://medium.com/mlearning-ai/cross-validation-with-code-examples-eaabc440f61d</a:t>
            </a:r>
            <a:endParaRPr sz="1800"/>
          </a:p>
        </p:txBody>
      </p:sp>
      <p:pic>
        <p:nvPicPr>
          <p:cNvPr id="165" name="Google Shape;165;p12"/>
          <p:cNvPicPr preferRelativeResize="0"/>
          <p:nvPr/>
        </p:nvPicPr>
        <p:blipFill rotWithShape="1">
          <a:blip r:embed="rId3">
            <a:alphaModFix/>
          </a:blip>
          <a:srcRect b="0" l="0" r="0" t="0"/>
          <a:stretch/>
        </p:blipFill>
        <p:spPr>
          <a:xfrm>
            <a:off x="10737850" y="2835275"/>
            <a:ext cx="8649730" cy="4267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3"/>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CROSS VALIDATION</a:t>
            </a:r>
            <a:endParaRPr/>
          </a:p>
        </p:txBody>
      </p:sp>
      <p:sp>
        <p:nvSpPr>
          <p:cNvPr id="171" name="Google Shape;171;p13"/>
          <p:cNvSpPr txBox="1"/>
          <p:nvPr/>
        </p:nvSpPr>
        <p:spPr>
          <a:xfrm>
            <a:off x="2432050" y="1920875"/>
            <a:ext cx="7467600" cy="5293757"/>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s-ES" sz="2600">
                <a:latin typeface="Arial"/>
                <a:ea typeface="Arial"/>
                <a:cs typeface="Arial"/>
                <a:sym typeface="Arial"/>
              </a:rPr>
              <a:t>Con la validación cruzada, en lugar de depender de un solo conjunto de entrenamiento específico para obtener la puntuación de precisión final, </a:t>
            </a:r>
            <a:r>
              <a:rPr b="1" lang="es-ES" sz="2600">
                <a:latin typeface="Arial"/>
                <a:ea typeface="Arial"/>
                <a:cs typeface="Arial"/>
                <a:sym typeface="Arial"/>
              </a:rPr>
              <a:t>podemos obtener la puntuación de precisión promedio del modelo a partir de una serie de puntuaciones devueltas de múltiples divisiones de prueba de entrenamiento.</a:t>
            </a:r>
            <a:r>
              <a:rPr lang="es-ES" sz="2600">
                <a:latin typeface="Arial"/>
                <a:ea typeface="Arial"/>
                <a:cs typeface="Arial"/>
                <a:sym typeface="Arial"/>
              </a:rPr>
              <a:t>.</a:t>
            </a:r>
            <a:endParaRPr/>
          </a:p>
          <a:p>
            <a:pPr indent="0" lvl="0" marL="0" rtl="0" algn="just">
              <a:spcBef>
                <a:spcPts val="0"/>
              </a:spcBef>
              <a:spcAft>
                <a:spcPts val="0"/>
              </a:spcAft>
              <a:buNone/>
            </a:pPr>
            <a:r>
              <a:t/>
            </a:r>
            <a:endParaRPr b="1" i="1" sz="2600">
              <a:latin typeface="Arial"/>
              <a:ea typeface="Arial"/>
              <a:cs typeface="Arial"/>
              <a:sym typeface="Arial"/>
            </a:endParaRPr>
          </a:p>
          <a:p>
            <a:pPr indent="0" lvl="0" marL="0" rtl="0" algn="just">
              <a:spcBef>
                <a:spcPts val="0"/>
              </a:spcBef>
              <a:spcAft>
                <a:spcPts val="0"/>
              </a:spcAft>
              <a:buNone/>
            </a:pPr>
            <a:r>
              <a:rPr lang="es-ES" sz="2600">
                <a:latin typeface="Arial"/>
                <a:ea typeface="Arial"/>
                <a:cs typeface="Arial"/>
                <a:sym typeface="Arial"/>
              </a:rPr>
              <a:t>Además, con la validación cruzada se puede mostrar la sensibilidad del modelo. Con un rango de puntajes de precisión devueltos por la validación cruzada, podemos hacer el peor o el mejor escenario para el rendimiento del modelo.</a:t>
            </a:r>
            <a:endParaRPr sz="2600">
              <a:latin typeface="Arial"/>
              <a:ea typeface="Arial"/>
              <a:cs typeface="Arial"/>
              <a:sym typeface="Arial"/>
            </a:endParaRPr>
          </a:p>
        </p:txBody>
      </p:sp>
      <p:sp>
        <p:nvSpPr>
          <p:cNvPr id="172" name="Google Shape;172;p13"/>
          <p:cNvSpPr txBox="1"/>
          <p:nvPr/>
        </p:nvSpPr>
        <p:spPr>
          <a:xfrm>
            <a:off x="3270250" y="10345330"/>
            <a:ext cx="6635150" cy="26161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100"/>
              <a:t>FUENTE : https://tracyrenee61.medium.com/interview-question-explain-cross-validation-e45b6d9413ca</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4"/>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CROSS VALIDATION</a:t>
            </a:r>
            <a:endParaRPr/>
          </a:p>
        </p:txBody>
      </p:sp>
      <p:sp>
        <p:nvSpPr>
          <p:cNvPr id="178" name="Google Shape;178;p14"/>
          <p:cNvSpPr txBox="1"/>
          <p:nvPr/>
        </p:nvSpPr>
        <p:spPr>
          <a:xfrm>
            <a:off x="2432050" y="1920875"/>
            <a:ext cx="7467600" cy="6555641"/>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1" i="0" lang="es-ES" sz="2800">
                <a:solidFill>
                  <a:srgbClr val="292929"/>
                </a:solidFill>
                <a:latin typeface="Arial"/>
                <a:ea typeface="Arial"/>
                <a:cs typeface="Arial"/>
                <a:sym typeface="Arial"/>
              </a:rPr>
              <a:t>K-FOLD CROSS-VALIDATION.</a:t>
            </a:r>
            <a:endParaRPr/>
          </a:p>
          <a:p>
            <a:pPr indent="0" lvl="0" marL="0" rtl="0" algn="just">
              <a:spcBef>
                <a:spcPts val="0"/>
              </a:spcBef>
              <a:spcAft>
                <a:spcPts val="0"/>
              </a:spcAft>
              <a:buNone/>
            </a:pPr>
            <a:r>
              <a:t/>
            </a:r>
            <a:endParaRPr b="1" sz="2800">
              <a:solidFill>
                <a:srgbClr val="292929"/>
              </a:solidFill>
              <a:latin typeface="Arial"/>
              <a:ea typeface="Arial"/>
              <a:cs typeface="Arial"/>
              <a:sym typeface="Arial"/>
            </a:endParaRPr>
          </a:p>
          <a:p>
            <a:pPr indent="0" lvl="0" marL="0" rtl="0" algn="just">
              <a:spcBef>
                <a:spcPts val="0"/>
              </a:spcBef>
              <a:spcAft>
                <a:spcPts val="0"/>
              </a:spcAft>
              <a:buNone/>
            </a:pPr>
            <a:r>
              <a:rPr lang="es-ES" sz="2600">
                <a:latin typeface="Arial"/>
                <a:ea typeface="Arial"/>
                <a:cs typeface="Arial"/>
                <a:sym typeface="Arial"/>
              </a:rPr>
              <a:t>Se divide aleatoriamente el conjunto de datos original en cinco grupos de igual tamaño y repita el proceso cinco veces (*). </a:t>
            </a:r>
            <a:endParaRPr/>
          </a:p>
          <a:p>
            <a:pPr indent="0" lvl="0" marL="0" rtl="0" algn="just">
              <a:spcBef>
                <a:spcPts val="0"/>
              </a:spcBef>
              <a:spcAft>
                <a:spcPts val="0"/>
              </a:spcAft>
              <a:buNone/>
            </a:pPr>
            <a:r>
              <a:t/>
            </a:r>
            <a:endParaRPr sz="2600">
              <a:latin typeface="Arial"/>
              <a:ea typeface="Arial"/>
              <a:cs typeface="Arial"/>
              <a:sym typeface="Arial"/>
            </a:endParaRPr>
          </a:p>
          <a:p>
            <a:pPr indent="0" lvl="0" marL="0" rtl="0" algn="just">
              <a:spcBef>
                <a:spcPts val="0"/>
              </a:spcBef>
              <a:spcAft>
                <a:spcPts val="0"/>
              </a:spcAft>
              <a:buNone/>
            </a:pPr>
            <a:r>
              <a:rPr lang="es-ES" sz="2600">
                <a:latin typeface="Arial"/>
                <a:ea typeface="Arial"/>
                <a:cs typeface="Arial"/>
                <a:sym typeface="Arial"/>
              </a:rPr>
              <a:t>Cada vez, un grupo se usa como conjunto de prueba y los otros cuatro grupos se usan como conjunto de entrenamiento y así obtener la puntuación de precisión correspondiente.</a:t>
            </a:r>
            <a:endParaRPr/>
          </a:p>
          <a:p>
            <a:pPr indent="0" lvl="0" marL="0" rtl="0" algn="just">
              <a:spcBef>
                <a:spcPts val="0"/>
              </a:spcBef>
              <a:spcAft>
                <a:spcPts val="0"/>
              </a:spcAft>
              <a:buNone/>
            </a:pPr>
            <a:r>
              <a:t/>
            </a:r>
            <a:endParaRPr sz="2600">
              <a:latin typeface="Arial"/>
              <a:ea typeface="Arial"/>
              <a:cs typeface="Arial"/>
              <a:sym typeface="Arial"/>
            </a:endParaRPr>
          </a:p>
          <a:p>
            <a:pPr indent="0" lvl="0" marL="0" rtl="0" algn="just">
              <a:spcBef>
                <a:spcPts val="0"/>
              </a:spcBef>
              <a:spcAft>
                <a:spcPts val="0"/>
              </a:spcAft>
              <a:buNone/>
            </a:pPr>
            <a:r>
              <a:rPr lang="es-ES" sz="2600">
                <a:latin typeface="Arial"/>
                <a:ea typeface="Arial"/>
                <a:cs typeface="Arial"/>
                <a:sym typeface="Arial"/>
              </a:rPr>
              <a:t>Con todos estos puntajes, podemos obtener un puntaje promedio de precisión de validación cruzada.</a:t>
            </a:r>
            <a:endParaRPr/>
          </a:p>
          <a:p>
            <a:pPr indent="0" lvl="0" marL="0" rtl="0" algn="just">
              <a:spcBef>
                <a:spcPts val="0"/>
              </a:spcBef>
              <a:spcAft>
                <a:spcPts val="0"/>
              </a:spcAft>
              <a:buNone/>
            </a:pPr>
            <a:r>
              <a:t/>
            </a:r>
            <a:endParaRPr sz="2600">
              <a:latin typeface="Arial"/>
              <a:ea typeface="Arial"/>
              <a:cs typeface="Arial"/>
              <a:sym typeface="Arial"/>
            </a:endParaRPr>
          </a:p>
          <a:p>
            <a:pPr indent="0" lvl="0" marL="0" rtl="0" algn="just">
              <a:spcBef>
                <a:spcPts val="0"/>
              </a:spcBef>
              <a:spcAft>
                <a:spcPts val="0"/>
              </a:spcAft>
              <a:buNone/>
            </a:pPr>
            <a:r>
              <a:rPr lang="es-ES" sz="2000">
                <a:latin typeface="Arial"/>
                <a:ea typeface="Arial"/>
                <a:cs typeface="Arial"/>
                <a:sym typeface="Arial"/>
              </a:rPr>
              <a:t>(*) cinco es un número de ejemplo</a:t>
            </a:r>
            <a:endParaRPr sz="2000">
              <a:latin typeface="Arial"/>
              <a:ea typeface="Arial"/>
              <a:cs typeface="Arial"/>
              <a:sym typeface="Arial"/>
            </a:endParaRPr>
          </a:p>
        </p:txBody>
      </p:sp>
      <p:sp>
        <p:nvSpPr>
          <p:cNvPr id="179" name="Google Shape;179;p14"/>
          <p:cNvSpPr txBox="1"/>
          <p:nvPr/>
        </p:nvSpPr>
        <p:spPr>
          <a:xfrm>
            <a:off x="3270250" y="10345330"/>
            <a:ext cx="6635150" cy="26161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100"/>
              <a:t>FUENTE : https://tracyrenee61.medium.com/interview-question-explain-cross-validation-e45b6d9413ca</a:t>
            </a:r>
            <a:endParaRPr sz="1800"/>
          </a:p>
        </p:txBody>
      </p:sp>
      <p:pic>
        <p:nvPicPr>
          <p:cNvPr id="180" name="Google Shape;180;p14"/>
          <p:cNvPicPr preferRelativeResize="0"/>
          <p:nvPr/>
        </p:nvPicPr>
        <p:blipFill rotWithShape="1">
          <a:blip r:embed="rId3">
            <a:alphaModFix/>
          </a:blip>
          <a:srcRect b="0" l="0" r="0" t="0"/>
          <a:stretch/>
        </p:blipFill>
        <p:spPr>
          <a:xfrm>
            <a:off x="11118850" y="2454275"/>
            <a:ext cx="7467600" cy="5060013"/>
          </a:xfrm>
          <a:prstGeom prst="rect">
            <a:avLst/>
          </a:prstGeom>
          <a:noFill/>
          <a:ln>
            <a:noFill/>
          </a:ln>
        </p:spPr>
      </p:pic>
      <p:sp>
        <p:nvSpPr>
          <p:cNvPr id="181" name="Google Shape;181;p14"/>
          <p:cNvSpPr txBox="1"/>
          <p:nvPr/>
        </p:nvSpPr>
        <p:spPr>
          <a:xfrm>
            <a:off x="11092835" y="7735781"/>
            <a:ext cx="7467599" cy="2585323"/>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s-ES" sz="1800"/>
              <a:t>Dado que todas las muestras de datos se utilizan durante el entrenamiento y las pruebas del modelo, la validación cruzada de K-fold devuelve modelos menos sesgados.</a:t>
            </a:r>
            <a:endParaRPr/>
          </a:p>
          <a:p>
            <a:pPr indent="0" lvl="0" marL="0" rtl="0" algn="just">
              <a:spcBef>
                <a:spcPts val="0"/>
              </a:spcBef>
              <a:spcAft>
                <a:spcPts val="0"/>
              </a:spcAft>
              <a:buNone/>
            </a:pPr>
            <a:r>
              <a:t/>
            </a:r>
            <a:endParaRPr sz="1800"/>
          </a:p>
          <a:p>
            <a:pPr indent="0" lvl="0" marL="0" rtl="0" algn="just">
              <a:spcBef>
                <a:spcPts val="0"/>
              </a:spcBef>
              <a:spcAft>
                <a:spcPts val="0"/>
              </a:spcAft>
              <a:buNone/>
            </a:pPr>
            <a:r>
              <a:rPr lang="es-ES" sz="1800"/>
              <a:t>Sin embargo, si las muestras de datos originales estuvieran ordenadas o clasificadas según las etiquetas de clase, podríamos terminar entrenando el modelo con un subconjunto de entrenamiento desequilibrado y un conjunto de prueba no representado. Por lo tanto, la puntuación de precisión resultante sería inexacta.</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5"/>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CROSS VALIDATION</a:t>
            </a:r>
            <a:endParaRPr/>
          </a:p>
        </p:txBody>
      </p:sp>
      <p:sp>
        <p:nvSpPr>
          <p:cNvPr id="187" name="Google Shape;187;p15"/>
          <p:cNvSpPr txBox="1"/>
          <p:nvPr/>
        </p:nvSpPr>
        <p:spPr>
          <a:xfrm>
            <a:off x="2432050" y="2572950"/>
            <a:ext cx="7467600" cy="45561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1" i="0" lang="es-ES" sz="2800">
                <a:solidFill>
                  <a:srgbClr val="292929"/>
                </a:solidFill>
                <a:latin typeface="Arial"/>
                <a:ea typeface="Arial"/>
                <a:cs typeface="Arial"/>
                <a:sym typeface="Arial"/>
              </a:rPr>
              <a:t>STRATIFIED K-FOLD CROSS VALIDATION.</a:t>
            </a:r>
            <a:endParaRPr/>
          </a:p>
          <a:p>
            <a:pPr indent="0" lvl="0" marL="0" rtl="0" algn="just">
              <a:spcBef>
                <a:spcPts val="0"/>
              </a:spcBef>
              <a:spcAft>
                <a:spcPts val="0"/>
              </a:spcAft>
              <a:buNone/>
            </a:pPr>
            <a:r>
              <a:t/>
            </a:r>
            <a:endParaRPr b="1" sz="2800">
              <a:solidFill>
                <a:srgbClr val="292929"/>
              </a:solidFill>
              <a:latin typeface="Arial"/>
              <a:ea typeface="Arial"/>
              <a:cs typeface="Arial"/>
              <a:sym typeface="Arial"/>
            </a:endParaRPr>
          </a:p>
          <a:p>
            <a:pPr indent="0" lvl="0" marL="0" rtl="0" algn="just">
              <a:spcBef>
                <a:spcPts val="0"/>
              </a:spcBef>
              <a:spcAft>
                <a:spcPts val="0"/>
              </a:spcAft>
              <a:buNone/>
            </a:pPr>
            <a:r>
              <a:rPr lang="es-ES" sz="2600">
                <a:latin typeface="Arial"/>
                <a:ea typeface="Arial"/>
                <a:cs typeface="Arial"/>
                <a:sym typeface="Arial"/>
              </a:rPr>
              <a:t>Para abordar el posible problema de desequilibrio, podemos utilizar la validación cruzada estratificada. </a:t>
            </a:r>
            <a:endParaRPr/>
          </a:p>
          <a:p>
            <a:pPr indent="0" lvl="0" marL="0" rtl="0" algn="just">
              <a:spcBef>
                <a:spcPts val="0"/>
              </a:spcBef>
              <a:spcAft>
                <a:spcPts val="0"/>
              </a:spcAft>
              <a:buNone/>
            </a:pPr>
            <a:r>
              <a:t/>
            </a:r>
            <a:endParaRPr sz="2600">
              <a:latin typeface="Arial"/>
              <a:ea typeface="Arial"/>
              <a:cs typeface="Arial"/>
              <a:sym typeface="Arial"/>
            </a:endParaRPr>
          </a:p>
          <a:p>
            <a:pPr indent="0" lvl="0" marL="0" rtl="0" algn="just">
              <a:spcBef>
                <a:spcPts val="0"/>
              </a:spcBef>
              <a:spcAft>
                <a:spcPts val="0"/>
              </a:spcAft>
              <a:buNone/>
            </a:pPr>
            <a:r>
              <a:rPr lang="es-ES" sz="2600">
                <a:latin typeface="Arial"/>
                <a:ea typeface="Arial"/>
                <a:cs typeface="Arial"/>
                <a:sym typeface="Arial"/>
              </a:rPr>
              <a:t>Básicamente, las muestras de datos se reorganizan para garantizar que la proporción de clases en cada subconjunto sea lo más cercana posible a la proporción real de clases en el conjunto de datos completo.</a:t>
            </a:r>
            <a:endParaRPr sz="2600">
              <a:latin typeface="Arial"/>
              <a:ea typeface="Arial"/>
              <a:cs typeface="Arial"/>
              <a:sym typeface="Arial"/>
            </a:endParaRPr>
          </a:p>
        </p:txBody>
      </p:sp>
      <p:sp>
        <p:nvSpPr>
          <p:cNvPr id="188" name="Google Shape;188;p15"/>
          <p:cNvSpPr txBox="1"/>
          <p:nvPr/>
        </p:nvSpPr>
        <p:spPr>
          <a:xfrm>
            <a:off x="3270250" y="10345330"/>
            <a:ext cx="6171882" cy="26161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100"/>
              <a:t>FUENTE : https://medium.com/mlearning-ai/cross-validation-with-code-examples-eaabc440f61d</a:t>
            </a:r>
            <a:endParaRPr sz="1800"/>
          </a:p>
        </p:txBody>
      </p:sp>
      <p:pic>
        <p:nvPicPr>
          <p:cNvPr id="189" name="Google Shape;189;p15"/>
          <p:cNvPicPr preferRelativeResize="0"/>
          <p:nvPr/>
        </p:nvPicPr>
        <p:blipFill rotWithShape="1">
          <a:blip r:embed="rId3">
            <a:alphaModFix/>
          </a:blip>
          <a:srcRect b="0" l="0" r="0" t="0"/>
          <a:stretch/>
        </p:blipFill>
        <p:spPr>
          <a:xfrm>
            <a:off x="11077165" y="2454275"/>
            <a:ext cx="7467600" cy="5868188"/>
          </a:xfrm>
          <a:prstGeom prst="rect">
            <a:avLst/>
          </a:prstGeom>
          <a:noFill/>
          <a:ln>
            <a:noFill/>
          </a:ln>
        </p:spPr>
      </p:pic>
      <p:sp>
        <p:nvSpPr>
          <p:cNvPr id="190" name="Google Shape;190;p15"/>
          <p:cNvSpPr txBox="1"/>
          <p:nvPr/>
        </p:nvSpPr>
        <p:spPr>
          <a:xfrm>
            <a:off x="11077165" y="8485743"/>
            <a:ext cx="7467599" cy="646331"/>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s-ES" sz="1800"/>
              <a:t>De esta forma, cada subconjunto es una buena representación del conjunto de datos completo.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6"/>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CROSS VALIDATION</a:t>
            </a:r>
            <a:endParaRPr/>
          </a:p>
        </p:txBody>
      </p:sp>
      <p:sp>
        <p:nvSpPr>
          <p:cNvPr id="196" name="Google Shape;196;p16"/>
          <p:cNvSpPr txBox="1"/>
          <p:nvPr/>
        </p:nvSpPr>
        <p:spPr>
          <a:xfrm>
            <a:off x="2432050" y="1920875"/>
            <a:ext cx="7467600" cy="61878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1" i="0" lang="es-ES" sz="2800">
                <a:solidFill>
                  <a:srgbClr val="292929"/>
                </a:solidFill>
                <a:latin typeface="Arial"/>
                <a:ea typeface="Arial"/>
                <a:cs typeface="Arial"/>
                <a:sym typeface="Arial"/>
              </a:rPr>
              <a:t>LEAVE-ONE-OUT CROSS-VALIDATION</a:t>
            </a:r>
            <a:endParaRPr/>
          </a:p>
          <a:p>
            <a:pPr indent="0" lvl="0" marL="0" rtl="0" algn="just">
              <a:spcBef>
                <a:spcPts val="0"/>
              </a:spcBef>
              <a:spcAft>
                <a:spcPts val="0"/>
              </a:spcAft>
              <a:buNone/>
            </a:pPr>
            <a:r>
              <a:t/>
            </a:r>
            <a:endParaRPr b="1" sz="2800">
              <a:solidFill>
                <a:srgbClr val="292929"/>
              </a:solidFill>
              <a:latin typeface="Arial"/>
              <a:ea typeface="Arial"/>
              <a:cs typeface="Arial"/>
              <a:sym typeface="Arial"/>
            </a:endParaRPr>
          </a:p>
          <a:p>
            <a:pPr indent="0" lvl="0" marL="0" rtl="0" algn="just">
              <a:spcBef>
                <a:spcPts val="0"/>
              </a:spcBef>
              <a:spcAft>
                <a:spcPts val="0"/>
              </a:spcAft>
              <a:buNone/>
            </a:pPr>
            <a:r>
              <a:rPr i="0" lang="es-ES" sz="2600">
                <a:solidFill>
                  <a:srgbClr val="292929"/>
                </a:solidFill>
                <a:latin typeface="Arial"/>
                <a:ea typeface="Arial"/>
                <a:cs typeface="Arial"/>
                <a:sym typeface="Arial"/>
              </a:rPr>
              <a:t>La validación cruzada de exclusión es la validación cruzada de K veces cuando K es igual al número total (n) de muestras de datos en el conjunto de datos. </a:t>
            </a:r>
            <a:endParaRPr sz="2600"/>
          </a:p>
          <a:p>
            <a:pPr indent="0" lvl="0" marL="0" rtl="0" algn="just">
              <a:spcBef>
                <a:spcPts val="0"/>
              </a:spcBef>
              <a:spcAft>
                <a:spcPts val="0"/>
              </a:spcAft>
              <a:buNone/>
            </a:pPr>
            <a:r>
              <a:t/>
            </a:r>
            <a:endParaRPr sz="2600">
              <a:solidFill>
                <a:srgbClr val="292929"/>
              </a:solidFill>
              <a:latin typeface="Arial"/>
              <a:ea typeface="Arial"/>
              <a:cs typeface="Arial"/>
              <a:sym typeface="Arial"/>
            </a:endParaRPr>
          </a:p>
          <a:p>
            <a:pPr indent="0" lvl="0" marL="0" rtl="0" algn="just">
              <a:spcBef>
                <a:spcPts val="0"/>
              </a:spcBef>
              <a:spcAft>
                <a:spcPts val="0"/>
              </a:spcAft>
              <a:buNone/>
            </a:pPr>
            <a:r>
              <a:rPr i="0" lang="es-ES" sz="2600">
                <a:solidFill>
                  <a:srgbClr val="292929"/>
                </a:solidFill>
                <a:latin typeface="Arial"/>
                <a:ea typeface="Arial"/>
                <a:cs typeface="Arial"/>
                <a:sym typeface="Arial"/>
              </a:rPr>
              <a:t>Como su nombre lo indica, solo se deja una muestra de datos como conjunto de prueba, y todas las muestras de datos restantes se utilizan como conjunto de entrenamiento. </a:t>
            </a:r>
            <a:endParaRPr sz="2600"/>
          </a:p>
          <a:p>
            <a:pPr indent="0" lvl="0" marL="0" rtl="0" algn="just">
              <a:spcBef>
                <a:spcPts val="0"/>
              </a:spcBef>
              <a:spcAft>
                <a:spcPts val="0"/>
              </a:spcAft>
              <a:buNone/>
            </a:pPr>
            <a:r>
              <a:t/>
            </a:r>
            <a:endParaRPr sz="2600">
              <a:solidFill>
                <a:srgbClr val="292929"/>
              </a:solidFill>
              <a:latin typeface="Arial"/>
              <a:ea typeface="Arial"/>
              <a:cs typeface="Arial"/>
              <a:sym typeface="Arial"/>
            </a:endParaRPr>
          </a:p>
          <a:p>
            <a:pPr indent="0" lvl="0" marL="0" rtl="0" algn="just">
              <a:spcBef>
                <a:spcPts val="0"/>
              </a:spcBef>
              <a:spcAft>
                <a:spcPts val="0"/>
              </a:spcAft>
              <a:buNone/>
            </a:pPr>
            <a:r>
              <a:rPr i="0" lang="es-ES" sz="2600">
                <a:solidFill>
                  <a:srgbClr val="292929"/>
                </a:solidFill>
                <a:latin typeface="Arial"/>
                <a:ea typeface="Arial"/>
                <a:cs typeface="Arial"/>
                <a:sym typeface="Arial"/>
              </a:rPr>
              <a:t>Después de iterar K = n veces, podemos obtener el puntaje promedio de precisión de validación cruzada</a:t>
            </a:r>
            <a:r>
              <a:rPr i="0" lang="es-ES" sz="2800">
                <a:solidFill>
                  <a:srgbClr val="292929"/>
                </a:solidFill>
                <a:latin typeface="Arial"/>
                <a:ea typeface="Arial"/>
                <a:cs typeface="Arial"/>
                <a:sym typeface="Arial"/>
              </a:rPr>
              <a:t>.</a:t>
            </a:r>
            <a:endParaRPr sz="2600">
              <a:latin typeface="Arial"/>
              <a:ea typeface="Arial"/>
              <a:cs typeface="Arial"/>
              <a:sym typeface="Arial"/>
            </a:endParaRPr>
          </a:p>
        </p:txBody>
      </p:sp>
      <p:sp>
        <p:nvSpPr>
          <p:cNvPr id="197" name="Google Shape;197;p16"/>
          <p:cNvSpPr txBox="1"/>
          <p:nvPr/>
        </p:nvSpPr>
        <p:spPr>
          <a:xfrm>
            <a:off x="3270250" y="10345330"/>
            <a:ext cx="6171882" cy="26161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100"/>
              <a:t>FUENTE : https://medium.com/mlearning-ai/cross-validation-with-code-examples-eaabc440f61d</a:t>
            </a:r>
            <a:endParaRPr sz="1800"/>
          </a:p>
        </p:txBody>
      </p:sp>
      <p:sp>
        <p:nvSpPr>
          <p:cNvPr id="198" name="Google Shape;198;p16"/>
          <p:cNvSpPr txBox="1"/>
          <p:nvPr/>
        </p:nvSpPr>
        <p:spPr>
          <a:xfrm>
            <a:off x="10966450" y="8167811"/>
            <a:ext cx="7467599" cy="2308324"/>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s-ES" sz="1800"/>
              <a:t>Si usamos muestras P autodefinidas en lugar de una muestra como conjunto de prueba, este tipo de validación cruzada se denomina validación cruzada Leave-P-out.</a:t>
            </a:r>
            <a:endParaRPr/>
          </a:p>
          <a:p>
            <a:pPr indent="0" lvl="0" marL="0" rtl="0" algn="just">
              <a:spcBef>
                <a:spcPts val="0"/>
              </a:spcBef>
              <a:spcAft>
                <a:spcPts val="0"/>
              </a:spcAft>
              <a:buNone/>
            </a:pPr>
            <a:r>
              <a:t/>
            </a:r>
            <a:endParaRPr sz="1800"/>
          </a:p>
          <a:p>
            <a:pPr indent="0" lvl="0" marL="0" rtl="0" algn="just">
              <a:spcBef>
                <a:spcPts val="0"/>
              </a:spcBef>
              <a:spcAft>
                <a:spcPts val="0"/>
              </a:spcAft>
              <a:buNone/>
            </a:pPr>
            <a:r>
              <a:rPr lang="es-ES" sz="1800"/>
              <a:t>Tenga en cuenta que tanto dejar uno fuera como dejar p-fuera son técnicas exhaustivas de validación cruzada. Es mejor usarlos cuando tenemos un conjunto de datos pequeño, de lo contrario, es muy costoso ejecutarlo.</a:t>
            </a:r>
            <a:endParaRPr/>
          </a:p>
        </p:txBody>
      </p:sp>
      <p:pic>
        <p:nvPicPr>
          <p:cNvPr id="199" name="Google Shape;199;p16"/>
          <p:cNvPicPr preferRelativeResize="0"/>
          <p:nvPr/>
        </p:nvPicPr>
        <p:blipFill rotWithShape="1">
          <a:blip r:embed="rId3">
            <a:alphaModFix/>
          </a:blip>
          <a:srcRect b="0" l="0" r="0" t="0"/>
          <a:stretch/>
        </p:blipFill>
        <p:spPr>
          <a:xfrm>
            <a:off x="10509250" y="2911475"/>
            <a:ext cx="8104372" cy="4572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7"/>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CROSS VALIDATION</a:t>
            </a:r>
            <a:endParaRPr/>
          </a:p>
        </p:txBody>
      </p:sp>
      <p:sp>
        <p:nvSpPr>
          <p:cNvPr id="205" name="Google Shape;205;p17"/>
          <p:cNvSpPr txBox="1"/>
          <p:nvPr/>
        </p:nvSpPr>
        <p:spPr>
          <a:xfrm>
            <a:off x="2432050" y="1920875"/>
            <a:ext cx="7467600" cy="61569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1" i="0" lang="es-ES" sz="2800">
                <a:solidFill>
                  <a:srgbClr val="292929"/>
                </a:solidFill>
                <a:latin typeface="Arial"/>
                <a:ea typeface="Arial"/>
                <a:cs typeface="Arial"/>
                <a:sym typeface="Arial"/>
              </a:rPr>
              <a:t>CONSIDERACIONES</a:t>
            </a:r>
            <a:endParaRPr/>
          </a:p>
          <a:p>
            <a:pPr indent="0" lvl="0" marL="0" rtl="0" algn="just">
              <a:spcBef>
                <a:spcPts val="0"/>
              </a:spcBef>
              <a:spcAft>
                <a:spcPts val="0"/>
              </a:spcAft>
              <a:buNone/>
            </a:pPr>
            <a:r>
              <a:t/>
            </a:r>
            <a:endParaRPr b="1" sz="2800">
              <a:solidFill>
                <a:srgbClr val="292929"/>
              </a:solidFill>
              <a:latin typeface="Arial"/>
              <a:ea typeface="Arial"/>
              <a:cs typeface="Arial"/>
              <a:sym typeface="Arial"/>
            </a:endParaRPr>
          </a:p>
          <a:p>
            <a:pPr indent="0" lvl="0" marL="0" rtl="0" algn="just">
              <a:spcBef>
                <a:spcPts val="0"/>
              </a:spcBef>
              <a:spcAft>
                <a:spcPts val="0"/>
              </a:spcAft>
              <a:buNone/>
            </a:pPr>
            <a:r>
              <a:rPr lang="es-ES" sz="2600">
                <a:solidFill>
                  <a:srgbClr val="292929"/>
                </a:solidFill>
                <a:latin typeface="Arial"/>
                <a:ea typeface="Arial"/>
                <a:cs typeface="Arial"/>
                <a:sym typeface="Arial"/>
              </a:rPr>
              <a:t>CROSS VALIDATION puede ser computacionalmente costosa, especialmente cuando tenemos un conjunto de datos grande y establecemos un valor de grupos grandes. </a:t>
            </a:r>
            <a:endParaRPr sz="2600"/>
          </a:p>
          <a:p>
            <a:pPr indent="0" lvl="0" marL="0" rtl="0" algn="just">
              <a:spcBef>
                <a:spcPts val="0"/>
              </a:spcBef>
              <a:spcAft>
                <a:spcPts val="0"/>
              </a:spcAft>
              <a:buNone/>
            </a:pPr>
            <a:r>
              <a:t/>
            </a:r>
            <a:endParaRPr sz="2600">
              <a:solidFill>
                <a:srgbClr val="292929"/>
              </a:solidFill>
              <a:latin typeface="Arial"/>
              <a:ea typeface="Arial"/>
              <a:cs typeface="Arial"/>
              <a:sym typeface="Arial"/>
            </a:endParaRPr>
          </a:p>
          <a:p>
            <a:pPr indent="0" lvl="0" marL="0" rtl="0" algn="just">
              <a:spcBef>
                <a:spcPts val="0"/>
              </a:spcBef>
              <a:spcAft>
                <a:spcPts val="0"/>
              </a:spcAft>
              <a:buNone/>
            </a:pPr>
            <a:r>
              <a:rPr lang="es-ES" sz="2600">
                <a:solidFill>
                  <a:srgbClr val="292929"/>
                </a:solidFill>
                <a:latin typeface="Arial"/>
                <a:ea typeface="Arial"/>
                <a:cs typeface="Arial"/>
                <a:sym typeface="Arial"/>
              </a:rPr>
              <a:t>Esto se debe a que el algoritmo no puede calcular los resultados de los grupos en paralelo, por lo que se necesitan K veces más para obtener todos los puntajes.</a:t>
            </a:r>
            <a:endParaRPr sz="2600"/>
          </a:p>
          <a:p>
            <a:pPr indent="0" lvl="0" marL="0" rtl="0" algn="just">
              <a:spcBef>
                <a:spcPts val="0"/>
              </a:spcBef>
              <a:spcAft>
                <a:spcPts val="0"/>
              </a:spcAft>
              <a:buNone/>
            </a:pPr>
            <a:r>
              <a:t/>
            </a:r>
            <a:endParaRPr sz="2600">
              <a:solidFill>
                <a:srgbClr val="292929"/>
              </a:solidFill>
              <a:latin typeface="Arial"/>
              <a:ea typeface="Arial"/>
              <a:cs typeface="Arial"/>
              <a:sym typeface="Arial"/>
            </a:endParaRPr>
          </a:p>
          <a:p>
            <a:pPr indent="0" lvl="0" marL="0" rtl="0" algn="just">
              <a:spcBef>
                <a:spcPts val="0"/>
              </a:spcBef>
              <a:spcAft>
                <a:spcPts val="0"/>
              </a:spcAft>
              <a:buNone/>
            </a:pPr>
            <a:r>
              <a:rPr lang="es-ES" sz="2600">
                <a:solidFill>
                  <a:srgbClr val="292929"/>
                </a:solidFill>
                <a:latin typeface="Arial"/>
                <a:ea typeface="Arial"/>
                <a:cs typeface="Arial"/>
                <a:sym typeface="Arial"/>
              </a:rPr>
              <a:t>Además, </a:t>
            </a:r>
            <a:r>
              <a:rPr b="1" lang="es-ES" sz="2600">
                <a:solidFill>
                  <a:srgbClr val="292929"/>
                </a:solidFill>
                <a:latin typeface="Arial"/>
                <a:ea typeface="Arial"/>
                <a:cs typeface="Arial"/>
                <a:sym typeface="Arial"/>
              </a:rPr>
              <a:t>la validación cruzada se utiliza para la evaluación del modelo</a:t>
            </a:r>
            <a:r>
              <a:rPr lang="es-ES" sz="2600">
                <a:solidFill>
                  <a:srgbClr val="292929"/>
                </a:solidFill>
                <a:latin typeface="Arial"/>
                <a:ea typeface="Arial"/>
                <a:cs typeface="Arial"/>
                <a:sym typeface="Arial"/>
              </a:rPr>
              <a:t>, no para el ajuste del modelo. </a:t>
            </a:r>
            <a:endParaRPr sz="2600"/>
          </a:p>
        </p:txBody>
      </p:sp>
      <p:sp>
        <p:nvSpPr>
          <p:cNvPr id="206" name="Google Shape;206;p17"/>
          <p:cNvSpPr txBox="1"/>
          <p:nvPr/>
        </p:nvSpPr>
        <p:spPr>
          <a:xfrm>
            <a:off x="3270250" y="10345330"/>
            <a:ext cx="6171882" cy="26161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100"/>
              <a:t>FUENTE : https://medium.com/mlearning-ai/cross-validation-with-code-examples-eaabc440f61d</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8"/>
          <p:cNvSpPr txBox="1"/>
          <p:nvPr>
            <p:ph type="title"/>
          </p:nvPr>
        </p:nvSpPr>
        <p:spPr>
          <a:xfrm>
            <a:off x="222250" y="7407275"/>
            <a:ext cx="10393528" cy="1015663"/>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sz="6600"/>
              <a:t>RESUMEN</a:t>
            </a:r>
            <a:endParaRPr/>
          </a:p>
        </p:txBody>
      </p:sp>
      <p:sp>
        <p:nvSpPr>
          <p:cNvPr id="212" name="Google Shape;212;p18"/>
          <p:cNvSpPr txBox="1"/>
          <p:nvPr/>
        </p:nvSpPr>
        <p:spPr>
          <a:xfrm>
            <a:off x="9089872" y="6188075"/>
            <a:ext cx="1905000" cy="147732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9600">
                <a:solidFill>
                  <a:schemeClr val="dk1"/>
                </a:solidFill>
                <a:latin typeface="Arial Black"/>
                <a:ea typeface="Arial Black"/>
                <a:cs typeface="Arial Black"/>
                <a:sym typeface="Arial Black"/>
              </a:rPr>
              <a:t>03</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9"/>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RESUMEN</a:t>
            </a:r>
            <a:endParaRPr/>
          </a:p>
        </p:txBody>
      </p:sp>
      <p:sp>
        <p:nvSpPr>
          <p:cNvPr id="218" name="Google Shape;218;p19"/>
          <p:cNvSpPr txBox="1"/>
          <p:nvPr/>
        </p:nvSpPr>
        <p:spPr>
          <a:xfrm>
            <a:off x="2432050" y="1920875"/>
            <a:ext cx="14401800" cy="2677656"/>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s-ES" sz="2800">
                <a:solidFill>
                  <a:srgbClr val="292929"/>
                </a:solidFill>
                <a:latin typeface="Arial"/>
                <a:ea typeface="Arial"/>
                <a:cs typeface="Arial"/>
                <a:sym typeface="Arial"/>
              </a:rPr>
              <a:t>En esta experiencia hemos revisado en mayor profundidad los modelos supervisados de clasificación .</a:t>
            </a:r>
            <a:endParaRPr/>
          </a:p>
          <a:p>
            <a:pPr indent="0" lvl="0" marL="0" rtl="0" algn="just">
              <a:spcBef>
                <a:spcPts val="0"/>
              </a:spcBef>
              <a:spcAft>
                <a:spcPts val="0"/>
              </a:spcAft>
              <a:buNone/>
            </a:pPr>
            <a:r>
              <a:t/>
            </a:r>
            <a:endParaRPr sz="2800">
              <a:solidFill>
                <a:srgbClr val="292929"/>
              </a:solidFill>
              <a:latin typeface="Arial"/>
              <a:ea typeface="Arial"/>
              <a:cs typeface="Arial"/>
              <a:sym typeface="Arial"/>
            </a:endParaRPr>
          </a:p>
          <a:p>
            <a:pPr indent="0" lvl="0" marL="0" rtl="0" algn="just">
              <a:spcBef>
                <a:spcPts val="0"/>
              </a:spcBef>
              <a:spcAft>
                <a:spcPts val="0"/>
              </a:spcAft>
              <a:buNone/>
            </a:pPr>
            <a:r>
              <a:rPr lang="es-ES" sz="2800">
                <a:solidFill>
                  <a:srgbClr val="292929"/>
                </a:solidFill>
                <a:latin typeface="Arial"/>
                <a:ea typeface="Arial"/>
                <a:cs typeface="Arial"/>
                <a:sym typeface="Arial"/>
              </a:rPr>
              <a:t>Más allá de los modelos en sí, es importante entender las dificultades que podamos encontrar, como el desbalance de las clases, y aplicar correctamente las métricas que nos permiten medir si nuestro modelo es exitoso o no.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2"/>
          <p:cNvSpPr/>
          <p:nvPr/>
        </p:nvSpPr>
        <p:spPr>
          <a:xfrm>
            <a:off x="9518650" y="2378075"/>
            <a:ext cx="5357557" cy="1015663"/>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s-ES" sz="6000">
                <a:latin typeface="Arial Black"/>
                <a:ea typeface="Arial Black"/>
                <a:cs typeface="Arial Black"/>
                <a:sym typeface="Arial Black"/>
              </a:rPr>
              <a:t>CONTENIDO</a:t>
            </a:r>
            <a:endParaRPr/>
          </a:p>
        </p:txBody>
      </p:sp>
      <p:sp>
        <p:nvSpPr>
          <p:cNvPr id="81" name="Google Shape;81;p2"/>
          <p:cNvSpPr txBox="1"/>
          <p:nvPr/>
        </p:nvSpPr>
        <p:spPr>
          <a:xfrm>
            <a:off x="9518650" y="4020489"/>
            <a:ext cx="1066800" cy="92333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6000">
                <a:solidFill>
                  <a:schemeClr val="dk1"/>
                </a:solidFill>
                <a:latin typeface="Arial Black"/>
                <a:ea typeface="Arial Black"/>
                <a:cs typeface="Arial Black"/>
                <a:sym typeface="Arial Black"/>
              </a:rPr>
              <a:t>01</a:t>
            </a:r>
            <a:endParaRPr/>
          </a:p>
        </p:txBody>
      </p:sp>
      <p:sp>
        <p:nvSpPr>
          <p:cNvPr id="82" name="Google Shape;82;p2"/>
          <p:cNvSpPr txBox="1"/>
          <p:nvPr/>
        </p:nvSpPr>
        <p:spPr>
          <a:xfrm>
            <a:off x="9617262" y="7026177"/>
            <a:ext cx="4579097" cy="46166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3000">
                <a:solidFill>
                  <a:schemeClr val="dk1"/>
                </a:solidFill>
                <a:latin typeface="Arial"/>
                <a:ea typeface="Arial"/>
                <a:cs typeface="Arial"/>
                <a:sym typeface="Arial"/>
              </a:rPr>
              <a:t>CROSS VALIDATION</a:t>
            </a:r>
            <a:endParaRPr/>
          </a:p>
        </p:txBody>
      </p:sp>
      <p:sp>
        <p:nvSpPr>
          <p:cNvPr id="83" name="Google Shape;83;p2"/>
          <p:cNvSpPr txBox="1"/>
          <p:nvPr/>
        </p:nvSpPr>
        <p:spPr>
          <a:xfrm>
            <a:off x="9518650" y="6264177"/>
            <a:ext cx="1066800" cy="92333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6000">
                <a:solidFill>
                  <a:schemeClr val="dk1"/>
                </a:solidFill>
                <a:latin typeface="Arial Black"/>
                <a:ea typeface="Arial Black"/>
                <a:cs typeface="Arial Black"/>
                <a:sym typeface="Arial Black"/>
              </a:rPr>
              <a:t>02</a:t>
            </a:r>
            <a:endParaRPr/>
          </a:p>
        </p:txBody>
      </p:sp>
      <p:sp>
        <p:nvSpPr>
          <p:cNvPr id="84" name="Google Shape;84;p2"/>
          <p:cNvSpPr txBox="1"/>
          <p:nvPr/>
        </p:nvSpPr>
        <p:spPr>
          <a:xfrm>
            <a:off x="9617262" y="9194781"/>
            <a:ext cx="4165973" cy="46166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3000">
                <a:solidFill>
                  <a:schemeClr val="dk1"/>
                </a:solidFill>
                <a:latin typeface="Arial"/>
                <a:ea typeface="Arial"/>
                <a:cs typeface="Arial"/>
                <a:sym typeface="Arial"/>
              </a:rPr>
              <a:t>RESUMEN</a:t>
            </a:r>
            <a:endParaRPr/>
          </a:p>
        </p:txBody>
      </p:sp>
      <p:sp>
        <p:nvSpPr>
          <p:cNvPr id="85" name="Google Shape;85;p2"/>
          <p:cNvSpPr txBox="1"/>
          <p:nvPr/>
        </p:nvSpPr>
        <p:spPr>
          <a:xfrm>
            <a:off x="9617262" y="8432781"/>
            <a:ext cx="1066800" cy="92333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6000">
                <a:solidFill>
                  <a:schemeClr val="dk1"/>
                </a:solidFill>
                <a:latin typeface="Arial Black"/>
                <a:ea typeface="Arial Black"/>
                <a:cs typeface="Arial Black"/>
                <a:sym typeface="Arial Black"/>
              </a:rPr>
              <a:t>03</a:t>
            </a:r>
            <a:endParaRPr/>
          </a:p>
        </p:txBody>
      </p:sp>
      <p:sp>
        <p:nvSpPr>
          <p:cNvPr id="86" name="Google Shape;86;p2"/>
          <p:cNvSpPr txBox="1"/>
          <p:nvPr/>
        </p:nvSpPr>
        <p:spPr>
          <a:xfrm>
            <a:off x="9617262" y="4782488"/>
            <a:ext cx="4579097" cy="92333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3000">
                <a:solidFill>
                  <a:schemeClr val="dk1"/>
                </a:solidFill>
                <a:latin typeface="Arial"/>
                <a:ea typeface="Arial"/>
                <a:cs typeface="Arial"/>
                <a:sym typeface="Arial"/>
              </a:rPr>
              <a:t>OVERFITTING &amp; UNDERFITTING</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3"/>
          <p:cNvSpPr txBox="1"/>
          <p:nvPr>
            <p:ph type="title"/>
          </p:nvPr>
        </p:nvSpPr>
        <p:spPr>
          <a:xfrm>
            <a:off x="4413250" y="7559675"/>
            <a:ext cx="10134600" cy="1015663"/>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sz="6600"/>
              <a:t>OVER &amp; UNDER FITTING </a:t>
            </a:r>
            <a:endParaRPr/>
          </a:p>
        </p:txBody>
      </p:sp>
      <p:sp>
        <p:nvSpPr>
          <p:cNvPr id="92" name="Google Shape;92;p3"/>
          <p:cNvSpPr txBox="1"/>
          <p:nvPr/>
        </p:nvSpPr>
        <p:spPr>
          <a:xfrm>
            <a:off x="12677531" y="6082347"/>
            <a:ext cx="1905000" cy="1477328"/>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b="1" i="0" lang="es-ES" sz="9600">
                <a:solidFill>
                  <a:schemeClr val="dk1"/>
                </a:solidFill>
                <a:latin typeface="Arial Black"/>
                <a:ea typeface="Arial Black"/>
                <a:cs typeface="Arial Black"/>
                <a:sym typeface="Arial Black"/>
              </a:rPr>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4"/>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OVER &amp; UNDER FITTING</a:t>
            </a:r>
            <a:endParaRPr/>
          </a:p>
        </p:txBody>
      </p:sp>
      <p:sp>
        <p:nvSpPr>
          <p:cNvPr id="98" name="Google Shape;98;p4"/>
          <p:cNvSpPr txBox="1"/>
          <p:nvPr/>
        </p:nvSpPr>
        <p:spPr>
          <a:xfrm>
            <a:off x="2432050" y="3275866"/>
            <a:ext cx="7467600" cy="3293209"/>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s-ES" sz="2600">
                <a:latin typeface="Arial"/>
                <a:ea typeface="Arial"/>
                <a:cs typeface="Arial"/>
                <a:sym typeface="Arial"/>
              </a:rPr>
              <a:t>Podría decirse que los modelos de Machine Learning tienen un único propósito: </a:t>
            </a:r>
            <a:r>
              <a:rPr b="1" lang="es-ES" sz="2600">
                <a:latin typeface="Arial"/>
                <a:ea typeface="Arial"/>
                <a:cs typeface="Arial"/>
                <a:sym typeface="Arial"/>
              </a:rPr>
              <a:t>generalizar bien.</a:t>
            </a:r>
            <a:endParaRPr/>
          </a:p>
          <a:p>
            <a:pPr indent="0" lvl="0" marL="0" rtl="0" algn="just">
              <a:spcBef>
                <a:spcPts val="0"/>
              </a:spcBef>
              <a:spcAft>
                <a:spcPts val="0"/>
              </a:spcAft>
              <a:buNone/>
            </a:pPr>
            <a:r>
              <a:t/>
            </a:r>
            <a:endParaRPr sz="2600">
              <a:latin typeface="Arial"/>
              <a:ea typeface="Arial"/>
              <a:cs typeface="Arial"/>
              <a:sym typeface="Arial"/>
            </a:endParaRPr>
          </a:p>
          <a:p>
            <a:pPr indent="0" lvl="0" marL="0" rtl="0" algn="just">
              <a:spcBef>
                <a:spcPts val="0"/>
              </a:spcBef>
              <a:spcAft>
                <a:spcPts val="0"/>
              </a:spcAft>
              <a:buNone/>
            </a:pPr>
            <a:r>
              <a:rPr b="1" i="1" lang="es-ES" sz="2600">
                <a:latin typeface="Arial"/>
                <a:ea typeface="Arial"/>
                <a:cs typeface="Arial"/>
                <a:sym typeface="Arial"/>
              </a:rPr>
              <a:t>La generalización es la capacidad del modelo para dar salidas sensibles a conjuntos de entradas que nunca antes había visto</a:t>
            </a:r>
            <a:r>
              <a:rPr i="1" lang="es-ES" sz="2600">
                <a:latin typeface="Arial"/>
                <a:ea typeface="Arial"/>
                <a:cs typeface="Arial"/>
                <a:sym typeface="Arial"/>
              </a:rPr>
              <a:t>.</a:t>
            </a:r>
            <a:endParaRPr/>
          </a:p>
          <a:p>
            <a:pPr indent="0" lvl="0" marL="0" rtl="0" algn="just">
              <a:spcBef>
                <a:spcPts val="0"/>
              </a:spcBef>
              <a:spcAft>
                <a:spcPts val="0"/>
              </a:spcAft>
              <a:buNone/>
            </a:pPr>
            <a:r>
              <a:t/>
            </a:r>
            <a:endParaRPr sz="2600">
              <a:latin typeface="Arial"/>
              <a:ea typeface="Arial"/>
              <a:cs typeface="Arial"/>
              <a:sym typeface="Arial"/>
            </a:endParaRPr>
          </a:p>
        </p:txBody>
      </p:sp>
      <p:sp>
        <p:nvSpPr>
          <p:cNvPr id="99" name="Google Shape;99;p4"/>
          <p:cNvSpPr txBox="1"/>
          <p:nvPr/>
        </p:nvSpPr>
        <p:spPr>
          <a:xfrm>
            <a:off x="2432050" y="10526428"/>
            <a:ext cx="7385355" cy="26161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100"/>
              <a:t>FUENTE : https://towardsdatascience.com/what-are-overfitting-and-underfitting-in-machine-learning-a96b30864690</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5"/>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OVER &amp; UNDER FITTING</a:t>
            </a:r>
            <a:endParaRPr/>
          </a:p>
        </p:txBody>
      </p:sp>
      <p:sp>
        <p:nvSpPr>
          <p:cNvPr id="105" name="Google Shape;105;p5"/>
          <p:cNvSpPr txBox="1"/>
          <p:nvPr/>
        </p:nvSpPr>
        <p:spPr>
          <a:xfrm>
            <a:off x="2349805" y="2682875"/>
            <a:ext cx="7467600" cy="4493538"/>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t/>
            </a:r>
            <a:endParaRPr sz="2600">
              <a:latin typeface="Arial"/>
              <a:ea typeface="Arial"/>
              <a:cs typeface="Arial"/>
              <a:sym typeface="Arial"/>
            </a:endParaRPr>
          </a:p>
          <a:p>
            <a:pPr indent="0" lvl="0" marL="0" rtl="0" algn="just">
              <a:spcBef>
                <a:spcPts val="0"/>
              </a:spcBef>
              <a:spcAft>
                <a:spcPts val="0"/>
              </a:spcAft>
              <a:buNone/>
            </a:pPr>
            <a:r>
              <a:rPr lang="es-ES" sz="2600">
                <a:latin typeface="Arial"/>
                <a:ea typeface="Arial"/>
                <a:cs typeface="Arial"/>
                <a:sym typeface="Arial"/>
              </a:rPr>
              <a:t>El rendimiento del modelo, así como de la aplicación en su conjunto, depende en gran medida de la </a:t>
            </a:r>
            <a:r>
              <a:rPr b="1" lang="es-ES" sz="2600">
                <a:solidFill>
                  <a:srgbClr val="FF0000"/>
                </a:solidFill>
                <a:latin typeface="Arial"/>
                <a:ea typeface="Arial"/>
                <a:cs typeface="Arial"/>
                <a:sym typeface="Arial"/>
              </a:rPr>
              <a:t>generalización</a:t>
            </a:r>
            <a:r>
              <a:rPr lang="es-ES" sz="2600">
                <a:latin typeface="Arial"/>
                <a:ea typeface="Arial"/>
                <a:cs typeface="Arial"/>
                <a:sym typeface="Arial"/>
              </a:rPr>
              <a:t> del modelo. </a:t>
            </a:r>
            <a:r>
              <a:rPr b="1" lang="es-ES" sz="2600">
                <a:latin typeface="Arial"/>
                <a:ea typeface="Arial"/>
                <a:cs typeface="Arial"/>
                <a:sym typeface="Arial"/>
              </a:rPr>
              <a:t>Si el modelo se generaliza bien, cumple su propósito</a:t>
            </a:r>
            <a:r>
              <a:rPr lang="es-ES" sz="2600">
                <a:latin typeface="Arial"/>
                <a:ea typeface="Arial"/>
                <a:cs typeface="Arial"/>
                <a:sym typeface="Arial"/>
              </a:rPr>
              <a:t>.</a:t>
            </a:r>
            <a:endParaRPr/>
          </a:p>
          <a:p>
            <a:pPr indent="0" lvl="0" marL="0" rtl="0" algn="just">
              <a:spcBef>
                <a:spcPts val="0"/>
              </a:spcBef>
              <a:spcAft>
                <a:spcPts val="0"/>
              </a:spcAft>
              <a:buNone/>
            </a:pPr>
            <a:r>
              <a:t/>
            </a:r>
            <a:endParaRPr sz="2600">
              <a:latin typeface="Arial"/>
              <a:ea typeface="Arial"/>
              <a:cs typeface="Arial"/>
              <a:sym typeface="Arial"/>
            </a:endParaRPr>
          </a:p>
          <a:p>
            <a:pPr indent="0" lvl="0" marL="0" rtl="0" algn="just">
              <a:spcBef>
                <a:spcPts val="0"/>
              </a:spcBef>
              <a:spcAft>
                <a:spcPts val="0"/>
              </a:spcAft>
              <a:buNone/>
            </a:pPr>
            <a:r>
              <a:rPr b="1" lang="es-ES" sz="2600">
                <a:latin typeface="Arial"/>
                <a:ea typeface="Arial"/>
                <a:cs typeface="Arial"/>
                <a:sym typeface="Arial"/>
              </a:rPr>
              <a:t>Los términos como OVERFITTING (ajuste excesivo) y UNDERFITTING (ajuste insuficiente) se refieren a las deficiencias que podría sufrir el rendimiento del modelo</a:t>
            </a:r>
            <a:r>
              <a:rPr lang="es-ES" sz="2600">
                <a:latin typeface="Arial"/>
                <a:ea typeface="Arial"/>
                <a:cs typeface="Arial"/>
                <a:sym typeface="Arial"/>
              </a:rPr>
              <a:t>.</a:t>
            </a:r>
            <a:endParaRPr sz="2600">
              <a:latin typeface="Arial"/>
              <a:ea typeface="Arial"/>
              <a:cs typeface="Arial"/>
              <a:sym typeface="Arial"/>
            </a:endParaRPr>
          </a:p>
        </p:txBody>
      </p:sp>
      <p:sp>
        <p:nvSpPr>
          <p:cNvPr id="106" name="Google Shape;106;p5"/>
          <p:cNvSpPr txBox="1"/>
          <p:nvPr/>
        </p:nvSpPr>
        <p:spPr>
          <a:xfrm>
            <a:off x="2432050" y="10526428"/>
            <a:ext cx="7385355" cy="26161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100"/>
              <a:t>FUENTE : https://towardsdatascience.com/what-are-overfitting-and-underfitting-in-machine-learning-a96b30864690</a:t>
            </a:r>
            <a:endParaRPr sz="1800"/>
          </a:p>
        </p:txBody>
      </p:sp>
      <p:pic>
        <p:nvPicPr>
          <p:cNvPr id="107" name="Google Shape;107;p5"/>
          <p:cNvPicPr preferRelativeResize="0"/>
          <p:nvPr/>
        </p:nvPicPr>
        <p:blipFill rotWithShape="1">
          <a:blip r:embed="rId3">
            <a:alphaModFix/>
          </a:blip>
          <a:srcRect b="0" l="0" r="0" t="0"/>
          <a:stretch/>
        </p:blipFill>
        <p:spPr>
          <a:xfrm>
            <a:off x="10506606" y="3292475"/>
            <a:ext cx="8913707" cy="3581400"/>
          </a:xfrm>
          <a:prstGeom prst="rect">
            <a:avLst/>
          </a:prstGeom>
          <a:noFill/>
          <a:ln>
            <a:noFill/>
          </a:ln>
        </p:spPr>
      </p:pic>
      <p:sp>
        <p:nvSpPr>
          <p:cNvPr id="108" name="Google Shape;108;p5"/>
          <p:cNvSpPr txBox="1"/>
          <p:nvPr/>
        </p:nvSpPr>
        <p:spPr>
          <a:xfrm>
            <a:off x="12947650" y="7559675"/>
            <a:ext cx="4724400" cy="646331"/>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s-ES" sz="1800"/>
              <a:t>Un modelo que generaliza bien es un modelo que no es ni deficiente ni excesivo.</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6"/>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OVER &amp; UNDER FITTING</a:t>
            </a:r>
            <a:endParaRPr/>
          </a:p>
        </p:txBody>
      </p:sp>
      <p:sp>
        <p:nvSpPr>
          <p:cNvPr id="114" name="Google Shape;114;p6"/>
          <p:cNvSpPr txBox="1"/>
          <p:nvPr/>
        </p:nvSpPr>
        <p:spPr>
          <a:xfrm>
            <a:off x="2390925" y="2919375"/>
            <a:ext cx="7467600" cy="52950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s-ES" sz="2600">
                <a:latin typeface="Arial"/>
                <a:ea typeface="Arial"/>
                <a:cs typeface="Arial"/>
                <a:sym typeface="Arial"/>
              </a:rPr>
              <a:t>Digamos que estamos tratando de construir un modelo de aprendizaje automático para el siguiente conjunto de datos.</a:t>
            </a:r>
            <a:endParaRPr/>
          </a:p>
          <a:p>
            <a:pPr indent="0" lvl="0" marL="0" rtl="0" algn="just">
              <a:spcBef>
                <a:spcPts val="0"/>
              </a:spcBef>
              <a:spcAft>
                <a:spcPts val="0"/>
              </a:spcAft>
              <a:buNone/>
            </a:pPr>
            <a:r>
              <a:t/>
            </a:r>
            <a:endParaRPr sz="2600">
              <a:latin typeface="Arial"/>
              <a:ea typeface="Arial"/>
              <a:cs typeface="Arial"/>
              <a:sym typeface="Arial"/>
            </a:endParaRPr>
          </a:p>
          <a:p>
            <a:pPr indent="0" lvl="0" marL="0" rtl="0" algn="just">
              <a:spcBef>
                <a:spcPts val="0"/>
              </a:spcBef>
              <a:spcAft>
                <a:spcPts val="0"/>
              </a:spcAft>
              <a:buNone/>
            </a:pPr>
            <a:r>
              <a:rPr lang="es-ES" sz="2600">
                <a:latin typeface="Arial"/>
                <a:ea typeface="Arial"/>
                <a:cs typeface="Arial"/>
                <a:sym typeface="Arial"/>
              </a:rPr>
              <a:t>Por ahora, tengamos en cuenta que el eje x es el valor de entrada y el eje y es el valor de salida en el conjunto de datos.  </a:t>
            </a:r>
            <a:endParaRPr/>
          </a:p>
          <a:p>
            <a:pPr indent="0" lvl="0" marL="0" rtl="0" algn="just">
              <a:spcBef>
                <a:spcPts val="0"/>
              </a:spcBef>
              <a:spcAft>
                <a:spcPts val="0"/>
              </a:spcAft>
              <a:buNone/>
            </a:pPr>
            <a:r>
              <a:t/>
            </a:r>
            <a:endParaRPr sz="2600">
              <a:latin typeface="Arial"/>
              <a:ea typeface="Arial"/>
              <a:cs typeface="Arial"/>
              <a:sym typeface="Arial"/>
            </a:endParaRPr>
          </a:p>
          <a:p>
            <a:pPr indent="0" lvl="0" marL="0" rtl="0" algn="just">
              <a:spcBef>
                <a:spcPts val="0"/>
              </a:spcBef>
              <a:spcAft>
                <a:spcPts val="0"/>
              </a:spcAft>
              <a:buNone/>
            </a:pPr>
            <a:r>
              <a:rPr lang="es-ES" sz="2600">
                <a:latin typeface="Arial"/>
                <a:ea typeface="Arial"/>
                <a:cs typeface="Arial"/>
                <a:sym typeface="Arial"/>
              </a:rPr>
              <a:t>La regresión lineal nos permite asignar entradas numéricas a salidas numéricas, ajustando una línea en los puntos de datos. </a:t>
            </a:r>
            <a:endParaRPr/>
          </a:p>
          <a:p>
            <a:pPr indent="0" lvl="0" marL="0" rtl="0" algn="just">
              <a:spcBef>
                <a:spcPts val="0"/>
              </a:spcBef>
              <a:spcAft>
                <a:spcPts val="0"/>
              </a:spcAft>
              <a:buNone/>
            </a:pPr>
            <a:r>
              <a:rPr lang="es-ES" sz="2600">
                <a:latin typeface="Arial"/>
                <a:ea typeface="Arial"/>
                <a:cs typeface="Arial"/>
                <a:sym typeface="Arial"/>
              </a:rPr>
              <a:t>Este proceso de ajuste de línea es el medio tanto para el sobreajuste como para el desajuste.</a:t>
            </a:r>
            <a:endParaRPr sz="2600">
              <a:latin typeface="Arial"/>
              <a:ea typeface="Arial"/>
              <a:cs typeface="Arial"/>
              <a:sym typeface="Arial"/>
            </a:endParaRPr>
          </a:p>
        </p:txBody>
      </p:sp>
      <p:sp>
        <p:nvSpPr>
          <p:cNvPr id="115" name="Google Shape;115;p6"/>
          <p:cNvSpPr txBox="1"/>
          <p:nvPr/>
        </p:nvSpPr>
        <p:spPr>
          <a:xfrm>
            <a:off x="2432050" y="10526428"/>
            <a:ext cx="7385355" cy="26161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100"/>
              <a:t>FUENTE : https://towardsdatascience.com/what-are-overfitting-and-underfitting-in-machine-learning-a96b30864690</a:t>
            </a:r>
            <a:endParaRPr sz="1800"/>
          </a:p>
        </p:txBody>
      </p:sp>
      <p:pic>
        <p:nvPicPr>
          <p:cNvPr id="116" name="Google Shape;116;p6"/>
          <p:cNvPicPr preferRelativeResize="0"/>
          <p:nvPr/>
        </p:nvPicPr>
        <p:blipFill rotWithShape="1">
          <a:blip r:embed="rId3">
            <a:alphaModFix/>
          </a:blip>
          <a:srcRect b="0" l="0" r="0" t="0"/>
          <a:stretch/>
        </p:blipFill>
        <p:spPr>
          <a:xfrm>
            <a:off x="10661650" y="2149475"/>
            <a:ext cx="7991475" cy="4286250"/>
          </a:xfrm>
          <a:prstGeom prst="rect">
            <a:avLst/>
          </a:prstGeom>
          <a:noFill/>
          <a:ln>
            <a:noFill/>
          </a:ln>
        </p:spPr>
      </p:pic>
      <p:sp>
        <p:nvSpPr>
          <p:cNvPr id="117" name="Google Shape;117;p6"/>
          <p:cNvSpPr txBox="1"/>
          <p:nvPr/>
        </p:nvSpPr>
        <p:spPr>
          <a:xfrm>
            <a:off x="10926181" y="6797675"/>
            <a:ext cx="7467599" cy="2862322"/>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s-ES" sz="1800"/>
              <a:t>La línea  se ajusta muy bien a la tendencia, lo que hace que el modelo sea confiable. </a:t>
            </a:r>
            <a:endParaRPr/>
          </a:p>
          <a:p>
            <a:pPr indent="0" lvl="0" marL="0" rtl="0" algn="just">
              <a:spcBef>
                <a:spcPts val="0"/>
              </a:spcBef>
              <a:spcAft>
                <a:spcPts val="0"/>
              </a:spcAft>
              <a:buNone/>
            </a:pPr>
            <a:r>
              <a:t/>
            </a:r>
            <a:endParaRPr sz="1800"/>
          </a:p>
          <a:p>
            <a:pPr indent="0" lvl="0" marL="0" rtl="0" algn="just">
              <a:spcBef>
                <a:spcPts val="0"/>
              </a:spcBef>
              <a:spcAft>
                <a:spcPts val="0"/>
              </a:spcAft>
              <a:buNone/>
            </a:pPr>
            <a:r>
              <a:rPr lang="es-ES" sz="1800"/>
              <a:t>Digamos que queremos inferir una salida para un valor de entrada que no reside actualmente en el conjunto de datos (es decir, generalizar).</a:t>
            </a:r>
            <a:endParaRPr/>
          </a:p>
          <a:p>
            <a:pPr indent="0" lvl="0" marL="0" rtl="0" algn="just">
              <a:spcBef>
                <a:spcPts val="0"/>
              </a:spcBef>
              <a:spcAft>
                <a:spcPts val="0"/>
              </a:spcAft>
              <a:buNone/>
            </a:pPr>
            <a:r>
              <a:t/>
            </a:r>
            <a:endParaRPr sz="1800"/>
          </a:p>
          <a:p>
            <a:pPr indent="0" lvl="0" marL="0" rtl="0" algn="just">
              <a:spcBef>
                <a:spcPts val="0"/>
              </a:spcBef>
              <a:spcAft>
                <a:spcPts val="0"/>
              </a:spcAft>
              <a:buNone/>
            </a:pPr>
            <a:r>
              <a:rPr lang="es-ES" sz="1800"/>
              <a:t>La línea anterior podría brindar una predicción muy probable para la nueva entrada, ya que, en términos de aprendizaje automático, se espera que las salidas sigan la tendencia observada en el conjunto de entrenamiento.</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7"/>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OVER &amp; UNDER FITTING</a:t>
            </a:r>
            <a:endParaRPr/>
          </a:p>
        </p:txBody>
      </p:sp>
      <p:sp>
        <p:nvSpPr>
          <p:cNvPr id="123" name="Google Shape;123;p7"/>
          <p:cNvSpPr txBox="1"/>
          <p:nvPr/>
        </p:nvSpPr>
        <p:spPr>
          <a:xfrm>
            <a:off x="2432050" y="1920875"/>
            <a:ext cx="7467600" cy="84966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s-ES" sz="2600">
                <a:latin typeface="Arial"/>
                <a:ea typeface="Arial"/>
                <a:cs typeface="Arial"/>
                <a:sym typeface="Arial"/>
              </a:rPr>
              <a:t>Cuando ejecutamos nuestro algoritmo de entrenamiento en el conjunto de datos, permitimos que el costo total (es decir, la distancia desde cada punto hasta la línea) se reduzca con más iteraciones. </a:t>
            </a:r>
            <a:endParaRPr/>
          </a:p>
          <a:p>
            <a:pPr indent="0" lvl="0" marL="0" rtl="0" algn="just">
              <a:spcBef>
                <a:spcPts val="0"/>
              </a:spcBef>
              <a:spcAft>
                <a:spcPts val="0"/>
              </a:spcAft>
              <a:buNone/>
            </a:pPr>
            <a:r>
              <a:t/>
            </a:r>
            <a:endParaRPr sz="2600">
              <a:latin typeface="Arial"/>
              <a:ea typeface="Arial"/>
              <a:cs typeface="Arial"/>
              <a:sym typeface="Arial"/>
            </a:endParaRPr>
          </a:p>
          <a:p>
            <a:pPr indent="0" lvl="0" marL="0" rtl="0" algn="just">
              <a:spcBef>
                <a:spcPts val="0"/>
              </a:spcBef>
              <a:spcAft>
                <a:spcPts val="0"/>
              </a:spcAft>
              <a:buNone/>
            </a:pPr>
            <a:r>
              <a:rPr lang="es-ES" sz="2600">
                <a:latin typeface="Arial"/>
                <a:ea typeface="Arial"/>
                <a:cs typeface="Arial"/>
                <a:sym typeface="Arial"/>
              </a:rPr>
              <a:t>Esto significa que la línea </a:t>
            </a:r>
            <a:r>
              <a:rPr lang="es-ES" sz="2600"/>
              <a:t>encaja</a:t>
            </a:r>
            <a:r>
              <a:rPr lang="es-ES" sz="2600">
                <a:latin typeface="Arial"/>
                <a:ea typeface="Arial"/>
                <a:cs typeface="Arial"/>
                <a:sym typeface="Arial"/>
              </a:rPr>
              <a:t> en todos los puntos (incluido el ruido), capturando patrones secundarios que pueden no ser necesarios para la generalización del modelo.</a:t>
            </a:r>
            <a:endParaRPr/>
          </a:p>
          <a:p>
            <a:pPr indent="0" lvl="0" marL="0" rtl="0" algn="just">
              <a:spcBef>
                <a:spcPts val="0"/>
              </a:spcBef>
              <a:spcAft>
                <a:spcPts val="0"/>
              </a:spcAft>
              <a:buNone/>
            </a:pPr>
            <a:r>
              <a:t/>
            </a:r>
            <a:endParaRPr sz="2600">
              <a:latin typeface="Arial"/>
              <a:ea typeface="Arial"/>
              <a:cs typeface="Arial"/>
              <a:sym typeface="Arial"/>
            </a:endParaRPr>
          </a:p>
          <a:p>
            <a:pPr indent="0" lvl="0" marL="0" rtl="0" algn="just">
              <a:spcBef>
                <a:spcPts val="0"/>
              </a:spcBef>
              <a:spcAft>
                <a:spcPts val="0"/>
              </a:spcAft>
              <a:buNone/>
            </a:pPr>
            <a:r>
              <a:t/>
            </a:r>
            <a:endParaRPr sz="2600">
              <a:latin typeface="Arial"/>
              <a:ea typeface="Arial"/>
              <a:cs typeface="Arial"/>
              <a:sym typeface="Arial"/>
            </a:endParaRPr>
          </a:p>
          <a:p>
            <a:pPr indent="0" lvl="0" marL="0" rtl="0" algn="just">
              <a:spcBef>
                <a:spcPts val="0"/>
              </a:spcBef>
              <a:spcAft>
                <a:spcPts val="0"/>
              </a:spcAft>
              <a:buNone/>
            </a:pPr>
            <a:r>
              <a:rPr b="1" i="1" lang="es-ES" sz="2600"/>
              <a:t>El </a:t>
            </a:r>
            <a:r>
              <a:rPr b="1" i="1" lang="es-ES" sz="2600"/>
              <a:t>OVERFITTING</a:t>
            </a:r>
            <a:r>
              <a:rPr b="1" i="1" lang="es-ES" sz="2600"/>
              <a:t> (sobreajuste) es el caso en el que el costo total es realmente pequeño, pero la generalización del modelo no es confiable. </a:t>
            </a:r>
            <a:endParaRPr/>
          </a:p>
          <a:p>
            <a:pPr indent="0" lvl="0" marL="0" rtl="0" algn="just">
              <a:spcBef>
                <a:spcPts val="0"/>
              </a:spcBef>
              <a:spcAft>
                <a:spcPts val="0"/>
              </a:spcAft>
              <a:buNone/>
            </a:pPr>
            <a:r>
              <a:t/>
            </a:r>
            <a:endParaRPr b="1" i="1" sz="2600"/>
          </a:p>
          <a:p>
            <a:pPr indent="0" lvl="0" marL="0" rtl="0" algn="just">
              <a:spcBef>
                <a:spcPts val="0"/>
              </a:spcBef>
              <a:spcAft>
                <a:spcPts val="0"/>
              </a:spcAft>
              <a:buNone/>
            </a:pPr>
            <a:r>
              <a:rPr b="1" i="1" lang="es-ES" sz="2600"/>
              <a:t>Esto se debe a que el modelo aprende "demasiado" del conjunto de datos de entrenamiento.</a:t>
            </a:r>
            <a:endParaRPr/>
          </a:p>
          <a:p>
            <a:pPr indent="0" lvl="0" marL="0" rtl="0" algn="just">
              <a:spcBef>
                <a:spcPts val="0"/>
              </a:spcBef>
              <a:spcAft>
                <a:spcPts val="0"/>
              </a:spcAft>
              <a:buNone/>
            </a:pPr>
            <a:r>
              <a:t/>
            </a:r>
            <a:endParaRPr sz="2600">
              <a:latin typeface="Arial"/>
              <a:ea typeface="Arial"/>
              <a:cs typeface="Arial"/>
              <a:sym typeface="Arial"/>
            </a:endParaRPr>
          </a:p>
        </p:txBody>
      </p:sp>
      <p:sp>
        <p:nvSpPr>
          <p:cNvPr id="124" name="Google Shape;124;p7"/>
          <p:cNvSpPr txBox="1"/>
          <p:nvPr/>
        </p:nvSpPr>
        <p:spPr>
          <a:xfrm>
            <a:off x="2432050" y="10526428"/>
            <a:ext cx="7385355" cy="26161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100"/>
              <a:t>FUENTE : https://towardsdatascience.com/what-are-overfitting-and-underfitting-in-machine-learning-a96b30864690</a:t>
            </a:r>
            <a:endParaRPr sz="1800"/>
          </a:p>
        </p:txBody>
      </p:sp>
      <p:sp>
        <p:nvSpPr>
          <p:cNvPr id="125" name="Google Shape;125;p7"/>
          <p:cNvSpPr txBox="1"/>
          <p:nvPr/>
        </p:nvSpPr>
        <p:spPr>
          <a:xfrm>
            <a:off x="10926181" y="6797675"/>
            <a:ext cx="7467599" cy="1477328"/>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s-ES" sz="1800"/>
              <a:t>En la figura anterior, el algoritmo capturó todas las tendencias, pero no la dominante. Si queremos probar el modelo en entradas que están más allá de los límites de línea que tenemos (es decir, generalizar), ¿cómo sería esa línea? Realmente no hay forma de saberlo. Por lo tanto, </a:t>
            </a:r>
            <a:r>
              <a:rPr lang="es-ES" sz="1800" u="sng"/>
              <a:t>las salidas no son confiables</a:t>
            </a:r>
            <a:r>
              <a:rPr lang="es-ES" sz="1800"/>
              <a:t>.</a:t>
            </a:r>
            <a:endParaRPr sz="1800"/>
          </a:p>
        </p:txBody>
      </p:sp>
      <p:pic>
        <p:nvPicPr>
          <p:cNvPr id="126" name="Google Shape;126;p7"/>
          <p:cNvPicPr preferRelativeResize="0"/>
          <p:nvPr/>
        </p:nvPicPr>
        <p:blipFill rotWithShape="1">
          <a:blip r:embed="rId3">
            <a:alphaModFix/>
          </a:blip>
          <a:srcRect b="0" l="0" r="0" t="0"/>
          <a:stretch/>
        </p:blipFill>
        <p:spPr>
          <a:xfrm>
            <a:off x="10926181" y="1920875"/>
            <a:ext cx="7791450" cy="4219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8"/>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OVER &amp; UNDER FITTING</a:t>
            </a:r>
            <a:endParaRPr/>
          </a:p>
        </p:txBody>
      </p:sp>
      <p:sp>
        <p:nvSpPr>
          <p:cNvPr id="132" name="Google Shape;132;p8"/>
          <p:cNvSpPr txBox="1"/>
          <p:nvPr/>
        </p:nvSpPr>
        <p:spPr>
          <a:xfrm>
            <a:off x="2432050" y="1920875"/>
            <a:ext cx="7467600" cy="7694414"/>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s-ES" sz="2600">
                <a:latin typeface="Arial"/>
                <a:ea typeface="Arial"/>
                <a:cs typeface="Arial"/>
                <a:sym typeface="Arial"/>
              </a:rPr>
              <a:t>Queremos que el modelo aprenda de los datos de entrenamiento, pero no queremos que aprenda demasiado (es decir, demasiados patrones). </a:t>
            </a:r>
            <a:endParaRPr/>
          </a:p>
          <a:p>
            <a:pPr indent="0" lvl="0" marL="0" rtl="0" algn="just">
              <a:spcBef>
                <a:spcPts val="0"/>
              </a:spcBef>
              <a:spcAft>
                <a:spcPts val="0"/>
              </a:spcAft>
              <a:buNone/>
            </a:pPr>
            <a:r>
              <a:t/>
            </a:r>
            <a:endParaRPr sz="2600">
              <a:latin typeface="Arial"/>
              <a:ea typeface="Arial"/>
              <a:cs typeface="Arial"/>
              <a:sym typeface="Arial"/>
            </a:endParaRPr>
          </a:p>
          <a:p>
            <a:pPr indent="0" lvl="0" marL="0" rtl="0" algn="just">
              <a:spcBef>
                <a:spcPts val="0"/>
              </a:spcBef>
              <a:spcAft>
                <a:spcPts val="0"/>
              </a:spcAft>
              <a:buNone/>
            </a:pPr>
            <a:r>
              <a:rPr lang="es-ES" sz="2600">
                <a:latin typeface="Arial"/>
                <a:ea typeface="Arial"/>
                <a:cs typeface="Arial"/>
                <a:sym typeface="Arial"/>
              </a:rPr>
              <a:t>Una solución podría ser detener el entrenamiento antes. </a:t>
            </a:r>
            <a:endParaRPr/>
          </a:p>
          <a:p>
            <a:pPr indent="0" lvl="0" marL="0" rtl="0" algn="just">
              <a:spcBef>
                <a:spcPts val="0"/>
              </a:spcBef>
              <a:spcAft>
                <a:spcPts val="0"/>
              </a:spcAft>
              <a:buNone/>
            </a:pPr>
            <a:r>
              <a:t/>
            </a:r>
            <a:endParaRPr sz="2600">
              <a:latin typeface="Arial"/>
              <a:ea typeface="Arial"/>
              <a:cs typeface="Arial"/>
              <a:sym typeface="Arial"/>
            </a:endParaRPr>
          </a:p>
          <a:p>
            <a:pPr indent="0" lvl="0" marL="0" rtl="0" algn="just">
              <a:spcBef>
                <a:spcPts val="0"/>
              </a:spcBef>
              <a:spcAft>
                <a:spcPts val="0"/>
              </a:spcAft>
              <a:buNone/>
            </a:pPr>
            <a:r>
              <a:rPr lang="es-ES" sz="2600">
                <a:latin typeface="Arial"/>
                <a:ea typeface="Arial"/>
                <a:cs typeface="Arial"/>
                <a:sym typeface="Arial"/>
              </a:rPr>
              <a:t>Sin embargo, esto podría hacer que el modelo no aprenda suficientes patrones de los datos de entrenamiento y posiblemente ni siquiera capture la tendencia dominante. Este caso se llama desajuste.</a:t>
            </a:r>
            <a:endParaRPr/>
          </a:p>
          <a:p>
            <a:pPr indent="0" lvl="0" marL="0" rtl="0" algn="just">
              <a:spcBef>
                <a:spcPts val="0"/>
              </a:spcBef>
              <a:spcAft>
                <a:spcPts val="0"/>
              </a:spcAft>
              <a:buNone/>
            </a:pPr>
            <a:r>
              <a:t/>
            </a:r>
            <a:endParaRPr sz="2600">
              <a:latin typeface="Arial"/>
              <a:ea typeface="Arial"/>
              <a:cs typeface="Arial"/>
              <a:sym typeface="Arial"/>
            </a:endParaRPr>
          </a:p>
          <a:p>
            <a:pPr indent="0" lvl="0" marL="0" rtl="0" algn="just">
              <a:spcBef>
                <a:spcPts val="0"/>
              </a:spcBef>
              <a:spcAft>
                <a:spcPts val="0"/>
              </a:spcAft>
              <a:buNone/>
            </a:pPr>
            <a:r>
              <a:rPr b="1" i="1" lang="es-ES" sz="2600">
                <a:latin typeface="Arial"/>
                <a:ea typeface="Arial"/>
                <a:cs typeface="Arial"/>
                <a:sym typeface="Arial"/>
              </a:rPr>
              <a:t>El UNDERFITTING es el caso en el que el modelo "no ha aprendido lo suficiente" de los datos de entrenamiento, lo que da como resultado una baja generalización y predicciones poco fiables.</a:t>
            </a:r>
            <a:endParaRPr b="1" i="1" sz="2600">
              <a:latin typeface="Arial"/>
              <a:ea typeface="Arial"/>
              <a:cs typeface="Arial"/>
              <a:sym typeface="Arial"/>
            </a:endParaRPr>
          </a:p>
        </p:txBody>
      </p:sp>
      <p:sp>
        <p:nvSpPr>
          <p:cNvPr id="133" name="Google Shape;133;p8"/>
          <p:cNvSpPr txBox="1"/>
          <p:nvPr/>
        </p:nvSpPr>
        <p:spPr>
          <a:xfrm>
            <a:off x="2432050" y="10526428"/>
            <a:ext cx="7385355" cy="26161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100"/>
              <a:t>FUENTE : https://towardsdatascience.com/what-are-overfitting-and-underfitting-in-machine-learning-a96b30864690</a:t>
            </a:r>
            <a:endParaRPr sz="1800"/>
          </a:p>
        </p:txBody>
      </p:sp>
      <p:sp>
        <p:nvSpPr>
          <p:cNvPr id="134" name="Google Shape;134;p8"/>
          <p:cNvSpPr txBox="1"/>
          <p:nvPr/>
        </p:nvSpPr>
        <p:spPr>
          <a:xfrm>
            <a:off x="10926181" y="6797675"/>
            <a:ext cx="7467599" cy="1477328"/>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s-ES" sz="1800"/>
              <a:t>Como probablemente esperaba, el underfitting (es decir, un alto sesgo) es tan malo para la generalización del modelo como el overfitting. En un sesgo alto, es posible que el modelo no tenga suficiente flexibilidad en términos de ajuste de línea, lo que da como resultado una línea simplista que no se generaliza bien.</a:t>
            </a:r>
            <a:endParaRPr sz="1800"/>
          </a:p>
        </p:txBody>
      </p:sp>
      <p:pic>
        <p:nvPicPr>
          <p:cNvPr id="135" name="Google Shape;135;p8"/>
          <p:cNvPicPr preferRelativeResize="0"/>
          <p:nvPr/>
        </p:nvPicPr>
        <p:blipFill rotWithShape="1">
          <a:blip r:embed="rId3">
            <a:alphaModFix/>
          </a:blip>
          <a:srcRect b="0" l="0" r="0" t="0"/>
          <a:stretch/>
        </p:blipFill>
        <p:spPr>
          <a:xfrm>
            <a:off x="10716630" y="2301875"/>
            <a:ext cx="7886700" cy="4143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9"/>
          <p:cNvSpPr txBox="1"/>
          <p:nvPr/>
        </p:nvSpPr>
        <p:spPr>
          <a:xfrm>
            <a:off x="8159750" y="6250622"/>
            <a:ext cx="1905000" cy="147732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9600">
                <a:solidFill>
                  <a:srgbClr val="257CE1"/>
                </a:solidFill>
                <a:latin typeface="Arial Black"/>
                <a:ea typeface="Arial Black"/>
                <a:cs typeface="Arial Black"/>
                <a:sym typeface="Arial Black"/>
              </a:rPr>
              <a:t>02</a:t>
            </a:r>
            <a:endParaRPr/>
          </a:p>
        </p:txBody>
      </p:sp>
      <p:sp>
        <p:nvSpPr>
          <p:cNvPr id="141" name="Google Shape;141;p9"/>
          <p:cNvSpPr txBox="1"/>
          <p:nvPr/>
        </p:nvSpPr>
        <p:spPr>
          <a:xfrm>
            <a:off x="1517650" y="7712075"/>
            <a:ext cx="8305800"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b="1" i="0" lang="es-ES" sz="4800">
                <a:solidFill>
                  <a:srgbClr val="257CE1"/>
                </a:solidFill>
                <a:latin typeface="Arial"/>
                <a:ea typeface="Arial"/>
                <a:cs typeface="Arial"/>
                <a:sym typeface="Arial"/>
              </a:rPr>
              <a:t>CROSS VALIDATION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2022-07-20T19:15:37Z</dcterms:created>
  <dc:creator>Daniela Taito 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2022-07-20T00:00:00Z</vt:filetime>
  </property>
  <property fmtid="{D5CDD505-2E9C-101B-9397-08002B2CF9AE}" pid="3" name="Creator">
    <vt:lpwstr>Adobe Illustrator 26.3 (Macintosh)</vt:lpwstr>
  </property>
  <property fmtid="{D5CDD505-2E9C-101B-9397-08002B2CF9AE}" pid="4" name="CreatorVersion">
    <vt:lpwstr>21.0.0</vt:lpwstr>
  </property>
  <property fmtid="{D5CDD505-2E9C-101B-9397-08002B2CF9AE}" pid="5" name="LastSaved">
    <vt:filetime>2022-07-20T00:00:00Z</vt:filetime>
  </property>
  <property fmtid="{D5CDD505-2E9C-101B-9397-08002B2CF9AE}" pid="6" name="Producer">
    <vt:lpwstr>Adobe PDF library 15.00</vt:lpwstr>
  </property>
  <property fmtid="{D5CDD505-2E9C-101B-9397-08002B2CF9AE}" pid="7" name="ContentTypeId">
    <vt:lpwstr>0x0101004E9A3AE23414AD41A4F4D6368514CED2</vt:lpwstr>
  </property>
</Properties>
</file>