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6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EC6E8-BF92-4944-A71F-BBE2959219EB}" type="datetimeFigureOut">
              <a:rPr lang="en-IN" smtClean="0"/>
              <a:t>01-04-2022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21EFC-1DAB-4674-9DE9-9622BB794B07}" type="slidenum">
              <a:rPr lang="en-IN" smtClean="0"/>
              <a:t>‹#›</a:t>
            </a:fld>
            <a:endParaRPr lang="en-IN"/>
          </a:p>
        </p:txBody>
      </p:sp>
    </p:spTree>
    <p:extLst>
      <p:ext uri="{BB962C8B-B14F-4D97-AF65-F5344CB8AC3E}">
        <p14:creationId xmlns:p14="http://schemas.microsoft.com/office/powerpoint/2010/main" val="369635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24992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F7C17-9077-4485-BD0A-3FD8FB077960}"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93920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683244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558698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3092157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151221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1536863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460622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96334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283928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109734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F7C17-9077-4485-BD0A-3FD8FB077960}"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395040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F7C17-9077-4485-BD0A-3FD8FB077960}" type="datetimeFigureOut">
              <a:rPr lang="en-IN" smtClean="0"/>
              <a:t>01-04-2022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425414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6409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192327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49F7C17-9077-4485-BD0A-3FD8FB077960}" type="datetimeFigureOut">
              <a:rPr lang="en-IN" smtClean="0"/>
              <a:t>01-04-2022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61512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F7C17-9077-4485-BD0A-3FD8FB077960}"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AFE37-FC84-4360-94F6-2F322830D939}" type="slidenum">
              <a:rPr lang="en-IN" smtClean="0"/>
              <a:t>‹#›</a:t>
            </a:fld>
            <a:endParaRPr lang="en-IN"/>
          </a:p>
        </p:txBody>
      </p:sp>
    </p:spTree>
    <p:extLst>
      <p:ext uri="{BB962C8B-B14F-4D97-AF65-F5344CB8AC3E}">
        <p14:creationId xmlns:p14="http://schemas.microsoft.com/office/powerpoint/2010/main" val="335784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9F7C17-9077-4485-BD0A-3FD8FB077960}" type="datetimeFigureOut">
              <a:rPr lang="en-IN" smtClean="0"/>
              <a:t>01-04-2022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4AFE37-FC84-4360-94F6-2F322830D939}" type="slidenum">
              <a:rPr lang="en-IN" smtClean="0"/>
              <a:t>‹#›</a:t>
            </a:fld>
            <a:endParaRPr lang="en-IN"/>
          </a:p>
        </p:txBody>
      </p:sp>
    </p:spTree>
    <p:extLst>
      <p:ext uri="{BB962C8B-B14F-4D97-AF65-F5344CB8AC3E}">
        <p14:creationId xmlns:p14="http://schemas.microsoft.com/office/powerpoint/2010/main" val="7500095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hyperlink" Target="http://www.atmel.com/Images/doc8161.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01BC3C-4B37-4BB4-9CAA-100ED18A99DA}"/>
              </a:ext>
            </a:extLst>
          </p:cNvPr>
          <p:cNvSpPr/>
          <p:nvPr/>
        </p:nvSpPr>
        <p:spPr>
          <a:xfrm>
            <a:off x="2143636" y="528934"/>
            <a:ext cx="790472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i="1" cap="none" spc="0" dirty="0">
                <a:ln/>
                <a:solidFill>
                  <a:schemeClr val="accent3"/>
                </a:solidFill>
                <a:effectLst/>
              </a:rPr>
              <a:t>Software Group Project</a:t>
            </a:r>
          </a:p>
        </p:txBody>
      </p:sp>
      <p:sp>
        <p:nvSpPr>
          <p:cNvPr id="3" name="Rectangle 2">
            <a:extLst>
              <a:ext uri="{FF2B5EF4-FFF2-40B4-BE49-F238E27FC236}">
                <a16:creationId xmlns:a16="http://schemas.microsoft.com/office/drawing/2014/main" id="{CECBD5E2-90EA-4382-91D0-C95F30500B96}"/>
              </a:ext>
            </a:extLst>
          </p:cNvPr>
          <p:cNvSpPr/>
          <p:nvPr/>
        </p:nvSpPr>
        <p:spPr>
          <a:xfrm>
            <a:off x="1013519" y="1923690"/>
            <a:ext cx="10164962" cy="769441"/>
          </a:xfrm>
          <a:prstGeom prst="rect">
            <a:avLst/>
          </a:prstGeom>
          <a:noFill/>
        </p:spPr>
        <p:txBody>
          <a:bodyPr wrap="none" lIns="91440" tIns="45720" rIns="91440" bIns="45720">
            <a:spAutoFit/>
          </a:bodyPr>
          <a:lstStyle/>
          <a:p>
            <a:pPr algn="ctr"/>
            <a:r>
              <a:rPr lang="en-US" sz="4400" b="0" cap="none" spc="0" dirty="0">
                <a:ln w="0"/>
                <a:solidFill>
                  <a:schemeClr val="bg2">
                    <a:lumMod val="40000"/>
                    <a:lumOff val="60000"/>
                  </a:schemeClr>
                </a:solidFill>
                <a:effectLst>
                  <a:outerShdw blurRad="38100" dist="25400" dir="5400000" algn="ctr" rotWithShape="0">
                    <a:srgbClr val="6E747A">
                      <a:alpha val="43000"/>
                    </a:srgbClr>
                  </a:outerShdw>
                </a:effectLst>
              </a:rPr>
              <a:t>Project: Smart Water Level Controller</a:t>
            </a:r>
          </a:p>
        </p:txBody>
      </p:sp>
      <p:sp>
        <p:nvSpPr>
          <p:cNvPr id="4" name="Rectangle 3">
            <a:extLst>
              <a:ext uri="{FF2B5EF4-FFF2-40B4-BE49-F238E27FC236}">
                <a16:creationId xmlns:a16="http://schemas.microsoft.com/office/drawing/2014/main" id="{C5ABA398-80D0-4359-919D-708A1DE5955C}"/>
              </a:ext>
            </a:extLst>
          </p:cNvPr>
          <p:cNvSpPr/>
          <p:nvPr/>
        </p:nvSpPr>
        <p:spPr>
          <a:xfrm>
            <a:off x="-1102092" y="3164558"/>
            <a:ext cx="13177005" cy="1569660"/>
          </a:xfrm>
          <a:prstGeom prst="rect">
            <a:avLst/>
          </a:prstGeom>
          <a:noFill/>
        </p:spPr>
        <p:txBody>
          <a:bodyPr wrap="none" lIns="91440" tIns="45720" rIns="91440" bIns="45720">
            <a:spAutoFit/>
          </a:bodyPr>
          <a:lstStyle/>
          <a:p>
            <a:pPr algn="ctr"/>
            <a:r>
              <a:rPr lang="en-US" sz="4800" i="1" cap="none" spc="0" dirty="0">
                <a:ln w="0"/>
                <a:solidFill>
                  <a:schemeClr val="accent5">
                    <a:lumMod val="75000"/>
                  </a:schemeClr>
                </a:solidFill>
                <a:effectLst>
                  <a:outerShdw blurRad="38100" dist="25400" dir="5400000" algn="ctr" rotWithShape="0">
                    <a:srgbClr val="6E747A">
                      <a:alpha val="43000"/>
                    </a:srgbClr>
                  </a:outerShdw>
                </a:effectLst>
              </a:rPr>
              <a:t>ID of Students:	</a:t>
            </a:r>
            <a:r>
              <a:rPr lang="en-US" sz="4800" i="1" cap="none" spc="0" dirty="0" err="1">
                <a:ln w="0"/>
                <a:solidFill>
                  <a:schemeClr val="accent5">
                    <a:lumMod val="75000"/>
                  </a:schemeClr>
                </a:solidFill>
                <a:effectLst>
                  <a:outerShdw blurRad="38100" dist="25400" dir="5400000" algn="ctr" rotWithShape="0">
                    <a:srgbClr val="6E747A">
                      <a:alpha val="43000"/>
                    </a:srgbClr>
                  </a:outerShdw>
                </a:effectLst>
              </a:rPr>
              <a:t>i</a:t>
            </a:r>
            <a:r>
              <a:rPr lang="en-US" sz="4800" i="1" cap="none" spc="0" dirty="0">
                <a:ln w="0"/>
                <a:solidFill>
                  <a:schemeClr val="accent5">
                    <a:lumMod val="75000"/>
                  </a:schemeClr>
                </a:solidFill>
                <a:effectLst>
                  <a:outerShdw blurRad="38100" dist="25400" dir="5400000" algn="ctr" rotWithShape="0">
                    <a:srgbClr val="6E747A">
                      <a:alpha val="43000"/>
                    </a:srgbClr>
                  </a:outerShdw>
                </a:effectLst>
              </a:rPr>
              <a:t>)20IT094 Het Patel</a:t>
            </a:r>
          </a:p>
          <a:p>
            <a:pPr algn="ctr"/>
            <a:r>
              <a:rPr lang="en-US" sz="4800" i="1" dirty="0">
                <a:ln w="0"/>
                <a:solidFill>
                  <a:schemeClr val="accent5">
                    <a:lumMod val="75000"/>
                  </a:schemeClr>
                </a:solidFill>
                <a:effectLst>
                  <a:outerShdw blurRad="38100" dist="25400" dir="5400000" algn="ctr" rotWithShape="0">
                    <a:srgbClr val="6E747A">
                      <a:alpha val="43000"/>
                    </a:srgbClr>
                  </a:outerShdw>
                </a:effectLst>
              </a:rPr>
              <a:t>														ii)20IT104 Pratham Patel</a:t>
            </a:r>
            <a:endParaRPr lang="en-US" sz="4800" i="1"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234F4122-447D-49EE-B4CA-2C5175C4733B}"/>
              </a:ext>
            </a:extLst>
          </p:cNvPr>
          <p:cNvSpPr/>
          <p:nvPr/>
        </p:nvSpPr>
        <p:spPr>
          <a:xfrm>
            <a:off x="1645079" y="5405736"/>
            <a:ext cx="870462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err="1">
                <a:ln/>
                <a:solidFill>
                  <a:schemeClr val="accent4"/>
                </a:solidFill>
                <a:effectLst/>
              </a:rPr>
              <a:t>Councellor</a:t>
            </a:r>
            <a:r>
              <a:rPr lang="en-US" sz="5400" b="1" cap="none" spc="0" dirty="0">
                <a:ln/>
                <a:solidFill>
                  <a:schemeClr val="accent4"/>
                </a:solidFill>
                <a:effectLst/>
              </a:rPr>
              <a:t>: Dr </a:t>
            </a:r>
            <a:r>
              <a:rPr lang="en-US" sz="5400" b="1" cap="none" spc="0" dirty="0" err="1">
                <a:ln/>
                <a:solidFill>
                  <a:schemeClr val="accent4"/>
                </a:solidFill>
                <a:effectLst/>
              </a:rPr>
              <a:t>Parth</a:t>
            </a:r>
            <a:r>
              <a:rPr lang="en-US" sz="5400" b="1" cap="none" spc="0" dirty="0">
                <a:ln/>
                <a:solidFill>
                  <a:schemeClr val="accent4"/>
                </a:solidFill>
                <a:effectLst/>
              </a:rPr>
              <a:t> Shah</a:t>
            </a:r>
          </a:p>
        </p:txBody>
      </p:sp>
    </p:spTree>
    <p:extLst>
      <p:ext uri="{BB962C8B-B14F-4D97-AF65-F5344CB8AC3E}">
        <p14:creationId xmlns:p14="http://schemas.microsoft.com/office/powerpoint/2010/main" val="166540420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992F1D-3F2A-4219-BF5F-33ADAFF5FD97}"/>
              </a:ext>
            </a:extLst>
          </p:cNvPr>
          <p:cNvSpPr/>
          <p:nvPr/>
        </p:nvSpPr>
        <p:spPr>
          <a:xfrm>
            <a:off x="-198352" y="1201289"/>
            <a:ext cx="1258870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200" b="1" cap="none" spc="0" dirty="0">
                <a:ln/>
                <a:solidFill>
                  <a:schemeClr val="accent3"/>
                </a:solidFill>
                <a:effectLst/>
              </a:rPr>
              <a:t>What is Smart Water Level Controller?</a:t>
            </a:r>
          </a:p>
        </p:txBody>
      </p:sp>
      <p:sp>
        <p:nvSpPr>
          <p:cNvPr id="3" name="TextBox 2">
            <a:extLst>
              <a:ext uri="{FF2B5EF4-FFF2-40B4-BE49-F238E27FC236}">
                <a16:creationId xmlns:a16="http://schemas.microsoft.com/office/drawing/2014/main" id="{246D6B82-5258-46F2-A52E-B81C3DD68CB7}"/>
              </a:ext>
            </a:extLst>
          </p:cNvPr>
          <p:cNvSpPr txBox="1"/>
          <p:nvPr/>
        </p:nvSpPr>
        <p:spPr>
          <a:xfrm>
            <a:off x="206187" y="2358711"/>
            <a:ext cx="11779623" cy="4031873"/>
          </a:xfrm>
          <a:prstGeom prst="rect">
            <a:avLst/>
          </a:prstGeom>
          <a:noFill/>
        </p:spPr>
        <p:txBody>
          <a:bodyPr wrap="square" rtlCol="0">
            <a:spAutoFit/>
          </a:bodyPr>
          <a:lstStyle/>
          <a:p>
            <a:pPr marL="571500" indent="-571500">
              <a:buClr>
                <a:srgbClr val="FFC000"/>
              </a:buClr>
              <a:buFont typeface="Wingdings" panose="05000000000000000000" pitchFamily="2" charset="2"/>
              <a:buChar char="v"/>
            </a:pPr>
            <a:r>
              <a:rPr lang="en-US" sz="3200" dirty="0"/>
              <a:t>It is a device that controls the water level of tanks present at the normal household of people.</a:t>
            </a:r>
          </a:p>
          <a:p>
            <a:pPr marL="571500" indent="-571500">
              <a:buClr>
                <a:srgbClr val="FFC000"/>
              </a:buClr>
              <a:buFont typeface="Wingdings" panose="05000000000000000000" pitchFamily="2" charset="2"/>
              <a:buChar char="v"/>
            </a:pPr>
            <a:r>
              <a:rPr lang="en-US" sz="3200" dirty="0"/>
              <a:t>Basically it refills the water tanks to its full capacity when the water reaches at the lowest level.</a:t>
            </a:r>
          </a:p>
          <a:p>
            <a:pPr marL="571500" indent="-571500">
              <a:buClr>
                <a:srgbClr val="FFC000"/>
              </a:buClr>
              <a:buFont typeface="Wingdings" panose="05000000000000000000" pitchFamily="2" charset="2"/>
              <a:buChar char="v"/>
            </a:pPr>
            <a:r>
              <a:rPr lang="en-US" sz="3200" dirty="0"/>
              <a:t>This device can be used for industrial as well as household purposes. </a:t>
            </a:r>
          </a:p>
          <a:p>
            <a:pPr marL="571500" indent="-571500">
              <a:buClr>
                <a:srgbClr val="FFC000"/>
              </a:buClr>
              <a:buFont typeface="Wingdings" panose="05000000000000000000" pitchFamily="2" charset="2"/>
              <a:buChar char="v"/>
            </a:pPr>
            <a:r>
              <a:rPr lang="en-US" sz="3200" dirty="0"/>
              <a:t>It also shows us the current water level of the tank.</a:t>
            </a:r>
            <a:endParaRPr lang="en-IN" sz="3200" dirty="0"/>
          </a:p>
          <a:p>
            <a:pPr marL="571500" indent="-571500">
              <a:buClr>
                <a:srgbClr val="FFC000"/>
              </a:buClr>
              <a:buFont typeface="Wingdings" panose="05000000000000000000" pitchFamily="2" charset="2"/>
              <a:buChar char="v"/>
            </a:pPr>
            <a:r>
              <a:rPr lang="en-IN" sz="3200" dirty="0"/>
              <a:t>No man power is required to operate the device.</a:t>
            </a:r>
            <a:endParaRPr lang="en-US" sz="3200" dirty="0"/>
          </a:p>
        </p:txBody>
      </p:sp>
    </p:spTree>
    <p:extLst>
      <p:ext uri="{BB962C8B-B14F-4D97-AF65-F5344CB8AC3E}">
        <p14:creationId xmlns:p14="http://schemas.microsoft.com/office/powerpoint/2010/main" val="333801513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E4E0C-1B0D-4534-A3C2-F9ADF770852D}"/>
              </a:ext>
            </a:extLst>
          </p:cNvPr>
          <p:cNvSpPr/>
          <p:nvPr/>
        </p:nvSpPr>
        <p:spPr>
          <a:xfrm>
            <a:off x="134121" y="430323"/>
            <a:ext cx="550503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Hardware Used:</a:t>
            </a:r>
          </a:p>
        </p:txBody>
      </p:sp>
      <p:sp>
        <p:nvSpPr>
          <p:cNvPr id="3" name="Rectangle 2">
            <a:extLst>
              <a:ext uri="{FF2B5EF4-FFF2-40B4-BE49-F238E27FC236}">
                <a16:creationId xmlns:a16="http://schemas.microsoft.com/office/drawing/2014/main" id="{EDE9B570-B462-4F39-8789-757D0130B5AA}"/>
              </a:ext>
            </a:extLst>
          </p:cNvPr>
          <p:cNvSpPr/>
          <p:nvPr/>
        </p:nvSpPr>
        <p:spPr>
          <a:xfrm>
            <a:off x="1917461" y="3648182"/>
            <a:ext cx="193835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Arduino</a:t>
            </a:r>
          </a:p>
        </p:txBody>
      </p:sp>
      <p:pic>
        <p:nvPicPr>
          <p:cNvPr id="5" name="Picture 4">
            <a:extLst>
              <a:ext uri="{FF2B5EF4-FFF2-40B4-BE49-F238E27FC236}">
                <a16:creationId xmlns:a16="http://schemas.microsoft.com/office/drawing/2014/main" id="{2A9D89EC-3FB4-4A11-AFB8-F8B818206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99" y="1436602"/>
            <a:ext cx="4030177" cy="2316560"/>
          </a:xfrm>
          <a:prstGeom prst="rect">
            <a:avLst/>
          </a:prstGeom>
        </p:spPr>
      </p:pic>
      <p:sp>
        <p:nvSpPr>
          <p:cNvPr id="6" name="Rectangle 5">
            <a:extLst>
              <a:ext uri="{FF2B5EF4-FFF2-40B4-BE49-F238E27FC236}">
                <a16:creationId xmlns:a16="http://schemas.microsoft.com/office/drawing/2014/main" id="{AA9E5847-82AC-4063-AC17-09BD24FC2A2C}"/>
              </a:ext>
            </a:extLst>
          </p:cNvPr>
          <p:cNvSpPr/>
          <p:nvPr/>
        </p:nvSpPr>
        <p:spPr>
          <a:xfrm>
            <a:off x="7331485" y="3648182"/>
            <a:ext cx="391325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Ultrasonic sensor</a:t>
            </a:r>
          </a:p>
        </p:txBody>
      </p:sp>
      <p:pic>
        <p:nvPicPr>
          <p:cNvPr id="8" name="Picture 7">
            <a:extLst>
              <a:ext uri="{FF2B5EF4-FFF2-40B4-BE49-F238E27FC236}">
                <a16:creationId xmlns:a16="http://schemas.microsoft.com/office/drawing/2014/main" id="{08550738-6050-4C51-8CEB-754D65344ADF}"/>
              </a:ext>
            </a:extLst>
          </p:cNvPr>
          <p:cNvPicPr>
            <a:picLocks noChangeAspect="1"/>
          </p:cNvPicPr>
          <p:nvPr/>
        </p:nvPicPr>
        <p:blipFill rotWithShape="1">
          <a:blip r:embed="rId3">
            <a:extLst>
              <a:ext uri="{28A0092B-C50C-407E-A947-70E740481C1C}">
                <a14:useLocalDpi xmlns:a14="http://schemas.microsoft.com/office/drawing/2010/main" val="0"/>
              </a:ext>
            </a:extLst>
          </a:blip>
          <a:srcRect t="7208" b="11630"/>
          <a:stretch/>
        </p:blipFill>
        <p:spPr>
          <a:xfrm>
            <a:off x="7331485" y="1436601"/>
            <a:ext cx="3906316" cy="2316561"/>
          </a:xfrm>
          <a:prstGeom prst="rect">
            <a:avLst/>
          </a:prstGeom>
        </p:spPr>
      </p:pic>
      <p:sp>
        <p:nvSpPr>
          <p:cNvPr id="9" name="Rectangle 8">
            <a:extLst>
              <a:ext uri="{FF2B5EF4-FFF2-40B4-BE49-F238E27FC236}">
                <a16:creationId xmlns:a16="http://schemas.microsoft.com/office/drawing/2014/main" id="{5C1DA81E-3E36-4B2E-9EAA-58E91A941CF3}"/>
              </a:ext>
            </a:extLst>
          </p:cNvPr>
          <p:cNvSpPr/>
          <p:nvPr/>
        </p:nvSpPr>
        <p:spPr>
          <a:xfrm>
            <a:off x="1797189" y="5877238"/>
            <a:ext cx="181011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Display</a:t>
            </a:r>
          </a:p>
        </p:txBody>
      </p:sp>
      <p:pic>
        <p:nvPicPr>
          <p:cNvPr id="11" name="Picture 10">
            <a:extLst>
              <a:ext uri="{FF2B5EF4-FFF2-40B4-BE49-F238E27FC236}">
                <a16:creationId xmlns:a16="http://schemas.microsoft.com/office/drawing/2014/main" id="{B4EB6972-2A39-4C06-B1C3-FE84CFA1411E}"/>
              </a:ext>
            </a:extLst>
          </p:cNvPr>
          <p:cNvPicPr>
            <a:picLocks noChangeAspect="1"/>
          </p:cNvPicPr>
          <p:nvPr/>
        </p:nvPicPr>
        <p:blipFill rotWithShape="1">
          <a:blip r:embed="rId4">
            <a:extLst>
              <a:ext uri="{28A0092B-C50C-407E-A947-70E740481C1C}">
                <a14:useLocalDpi xmlns:a14="http://schemas.microsoft.com/office/drawing/2010/main" val="0"/>
              </a:ext>
            </a:extLst>
          </a:blip>
          <a:srcRect l="3176" t="31242" r="2858" b="31111"/>
          <a:stretch/>
        </p:blipFill>
        <p:spPr>
          <a:xfrm>
            <a:off x="954199" y="4379686"/>
            <a:ext cx="3496093" cy="1639652"/>
          </a:xfrm>
          <a:prstGeom prst="rect">
            <a:avLst/>
          </a:prstGeom>
        </p:spPr>
      </p:pic>
      <p:sp>
        <p:nvSpPr>
          <p:cNvPr id="12" name="Rectangle 11">
            <a:extLst>
              <a:ext uri="{FF2B5EF4-FFF2-40B4-BE49-F238E27FC236}">
                <a16:creationId xmlns:a16="http://schemas.microsoft.com/office/drawing/2014/main" id="{2429A2EE-3656-4AC2-A34F-6C16E8A2F3D8}"/>
              </a:ext>
            </a:extLst>
          </p:cNvPr>
          <p:cNvSpPr/>
          <p:nvPr/>
        </p:nvSpPr>
        <p:spPr>
          <a:xfrm>
            <a:off x="8569543" y="5877238"/>
            <a:ext cx="1430200"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Relay</a:t>
            </a:r>
            <a:endParaRPr lang="en-US" sz="3600" b="1" cap="none" spc="0" dirty="0">
              <a:ln/>
              <a:solidFill>
                <a:schemeClr val="accent4"/>
              </a:solidFill>
              <a:effectLst/>
            </a:endParaRPr>
          </a:p>
        </p:txBody>
      </p:sp>
      <p:pic>
        <p:nvPicPr>
          <p:cNvPr id="14" name="Picture 13">
            <a:extLst>
              <a:ext uri="{FF2B5EF4-FFF2-40B4-BE49-F238E27FC236}">
                <a16:creationId xmlns:a16="http://schemas.microsoft.com/office/drawing/2014/main" id="{B6967693-16D7-42A7-8117-9115751943FD}"/>
              </a:ext>
            </a:extLst>
          </p:cNvPr>
          <p:cNvPicPr>
            <a:picLocks noChangeAspect="1"/>
          </p:cNvPicPr>
          <p:nvPr/>
        </p:nvPicPr>
        <p:blipFill rotWithShape="1">
          <a:blip r:embed="rId5">
            <a:extLst>
              <a:ext uri="{28A0092B-C50C-407E-A947-70E740481C1C}">
                <a14:useLocalDpi xmlns:a14="http://schemas.microsoft.com/office/drawing/2010/main" val="0"/>
              </a:ext>
            </a:extLst>
          </a:blip>
          <a:srcRect b="8666"/>
          <a:stretch/>
        </p:blipFill>
        <p:spPr>
          <a:xfrm>
            <a:off x="8192630" y="4379686"/>
            <a:ext cx="2381250" cy="1497552"/>
          </a:xfrm>
          <a:prstGeom prst="rect">
            <a:avLst/>
          </a:prstGeom>
        </p:spPr>
      </p:pic>
    </p:spTree>
    <p:extLst>
      <p:ext uri="{BB962C8B-B14F-4D97-AF65-F5344CB8AC3E}">
        <p14:creationId xmlns:p14="http://schemas.microsoft.com/office/powerpoint/2010/main" val="44436653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A2429-9DD3-4804-9507-12EAFBD257ED}"/>
              </a:ext>
            </a:extLst>
          </p:cNvPr>
          <p:cNvSpPr txBox="1"/>
          <p:nvPr/>
        </p:nvSpPr>
        <p:spPr>
          <a:xfrm>
            <a:off x="331694" y="771052"/>
            <a:ext cx="11528612" cy="2308324"/>
          </a:xfrm>
          <a:prstGeom prst="rect">
            <a:avLst/>
          </a:prstGeom>
          <a:noFill/>
        </p:spPr>
        <p:txBody>
          <a:bodyPr wrap="square" rtlCol="0">
            <a:spAutoFit/>
          </a:bodyPr>
          <a:lstStyle/>
          <a:p>
            <a:pPr marL="285750" indent="-285750">
              <a:buClr>
                <a:srgbClr val="FFC000"/>
              </a:buClr>
              <a:buFont typeface="Wingdings" panose="05000000000000000000" pitchFamily="2" charset="2"/>
              <a:buChar char="v"/>
            </a:pPr>
            <a:r>
              <a:rPr lang="en-US" sz="2400" b="1" i="1" u="sng" dirty="0"/>
              <a:t>Arduino:</a:t>
            </a:r>
          </a:p>
          <a:p>
            <a:pPr>
              <a:buClr>
                <a:srgbClr val="FFC000"/>
              </a:buClr>
            </a:pPr>
            <a:r>
              <a:rPr lang="en-US" dirty="0"/>
              <a:t>	</a:t>
            </a:r>
            <a:r>
              <a:rPr lang="en-US" sz="2000" b="0" i="0" dirty="0">
                <a:solidFill>
                  <a:schemeClr val="tx2"/>
                </a:solidFill>
                <a:effectLst/>
                <a:latin typeface="+mj-lt"/>
              </a:rPr>
              <a:t>Arduino/</a:t>
            </a:r>
            <a:r>
              <a:rPr lang="en-US" sz="2000" b="0" i="0" dirty="0" err="1">
                <a:solidFill>
                  <a:schemeClr val="tx2"/>
                </a:solidFill>
                <a:effectLst/>
                <a:latin typeface="+mj-lt"/>
              </a:rPr>
              <a:t>Genuino</a:t>
            </a:r>
            <a:r>
              <a:rPr lang="en-US" sz="2000" b="0" i="0" dirty="0">
                <a:solidFill>
                  <a:schemeClr val="tx2"/>
                </a:solidFill>
                <a:effectLst/>
                <a:latin typeface="+mj-lt"/>
              </a:rPr>
              <a:t> Uno is a microcontroller board based on the ATmega328P 	(</a:t>
            </a:r>
            <a:r>
              <a:rPr lang="en-US" sz="2000" b="0" i="0" u="none" strike="noStrike" dirty="0">
                <a:solidFill>
                  <a:schemeClr val="tx2"/>
                </a:solidFill>
                <a:effectLst/>
                <a:latin typeface="+mj-lt"/>
                <a:hlinkClick r:id="rId2">
                  <a:extLst>
                    <a:ext uri="{A12FA001-AC4F-418D-AE19-62706E023703}">
                      <ahyp:hlinkClr xmlns:ahyp="http://schemas.microsoft.com/office/drawing/2018/hyperlinkcolor" val="tx"/>
                    </a:ext>
                  </a:extLst>
                </a:hlinkClick>
              </a:rPr>
              <a:t>datasheet</a:t>
            </a:r>
            <a:r>
              <a:rPr lang="en-US" sz="2000" b="0" i="0" dirty="0">
                <a:solidFill>
                  <a:schemeClr val="tx2"/>
                </a:solidFill>
                <a:effectLst/>
                <a:latin typeface="+mj-lt"/>
              </a:rPr>
              <a: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endParaRPr lang="en-US" b="0" i="0" dirty="0">
              <a:solidFill>
                <a:schemeClr val="tx2"/>
              </a:solidFill>
              <a:effectLst/>
              <a:latin typeface="+mj-lt"/>
            </a:endParaRPr>
          </a:p>
        </p:txBody>
      </p:sp>
      <p:sp>
        <p:nvSpPr>
          <p:cNvPr id="3" name="TextBox 2">
            <a:extLst>
              <a:ext uri="{FF2B5EF4-FFF2-40B4-BE49-F238E27FC236}">
                <a16:creationId xmlns:a16="http://schemas.microsoft.com/office/drawing/2014/main" id="{6124809B-5B2A-4B57-A680-B366D51C4BB4}"/>
              </a:ext>
            </a:extLst>
          </p:cNvPr>
          <p:cNvSpPr txBox="1"/>
          <p:nvPr/>
        </p:nvSpPr>
        <p:spPr>
          <a:xfrm>
            <a:off x="224118" y="3079376"/>
            <a:ext cx="11528612" cy="1692771"/>
          </a:xfrm>
          <a:prstGeom prst="rect">
            <a:avLst/>
          </a:prstGeom>
          <a:noFill/>
        </p:spPr>
        <p:txBody>
          <a:bodyPr wrap="square" rtlCol="0">
            <a:spAutoFit/>
          </a:bodyPr>
          <a:lstStyle/>
          <a:p>
            <a:pPr marL="285750" indent="-285750">
              <a:buClr>
                <a:srgbClr val="FFC000"/>
              </a:buClr>
              <a:buFont typeface="Wingdings" panose="05000000000000000000" pitchFamily="2" charset="2"/>
              <a:buChar char="v"/>
            </a:pPr>
            <a:r>
              <a:rPr lang="en-US" sz="2400" b="1" i="1" u="sng" dirty="0"/>
              <a:t>Ultrasonic Sensor:</a:t>
            </a:r>
          </a:p>
          <a:p>
            <a:pPr>
              <a:buClr>
                <a:srgbClr val="FFC000"/>
              </a:buClr>
            </a:pPr>
            <a:r>
              <a:rPr lang="en-US" dirty="0"/>
              <a:t>	</a:t>
            </a:r>
            <a:r>
              <a:rPr lang="en-US" sz="2000" b="0" i="0" dirty="0">
                <a:solidFill>
                  <a:schemeClr val="tx2"/>
                </a:solidFill>
                <a:effectLst/>
                <a:latin typeface="+mj-lt"/>
              </a:rPr>
              <a:t>Ultrasonic sensors measure distance by using ultrasonic waves.</a:t>
            </a:r>
            <a:br>
              <a:rPr lang="en-US" sz="2000" dirty="0">
                <a:solidFill>
                  <a:schemeClr val="tx2"/>
                </a:solidFill>
                <a:latin typeface="+mj-lt"/>
              </a:rPr>
            </a:br>
            <a:r>
              <a:rPr lang="en-US" sz="2000" dirty="0">
                <a:solidFill>
                  <a:schemeClr val="tx2"/>
                </a:solidFill>
                <a:latin typeface="+mj-lt"/>
              </a:rPr>
              <a:t>	</a:t>
            </a:r>
            <a:r>
              <a:rPr lang="en-US" sz="2000" b="0" i="0" dirty="0">
                <a:solidFill>
                  <a:schemeClr val="tx2"/>
                </a:solidFill>
                <a:effectLst/>
                <a:latin typeface="+mj-lt"/>
              </a:rPr>
              <a:t>The sensor head emits an ultrasonic wave and receives the wave reflected back from 	the target. Ultrasonic Sensors measure the distance to the target by measuring the time 	between the emission and reception.</a:t>
            </a:r>
            <a:endParaRPr lang="en-IN" dirty="0">
              <a:solidFill>
                <a:schemeClr val="tx2"/>
              </a:solidFill>
              <a:latin typeface="+mj-lt"/>
            </a:endParaRPr>
          </a:p>
        </p:txBody>
      </p:sp>
      <p:sp>
        <p:nvSpPr>
          <p:cNvPr id="4" name="TextBox 3">
            <a:extLst>
              <a:ext uri="{FF2B5EF4-FFF2-40B4-BE49-F238E27FC236}">
                <a16:creationId xmlns:a16="http://schemas.microsoft.com/office/drawing/2014/main" id="{57ABA1D7-0861-4669-942D-9E4DAB42E001}"/>
              </a:ext>
            </a:extLst>
          </p:cNvPr>
          <p:cNvSpPr txBox="1"/>
          <p:nvPr/>
        </p:nvSpPr>
        <p:spPr>
          <a:xfrm>
            <a:off x="224118" y="4772147"/>
            <a:ext cx="9666429" cy="1446550"/>
          </a:xfrm>
          <a:prstGeom prst="rect">
            <a:avLst/>
          </a:prstGeom>
          <a:noFill/>
        </p:spPr>
        <p:txBody>
          <a:bodyPr wrap="none" rtlCol="0">
            <a:spAutoFit/>
          </a:bodyPr>
          <a:lstStyle/>
          <a:p>
            <a:pPr marL="285750" indent="-285750">
              <a:buClr>
                <a:srgbClr val="FFC000"/>
              </a:buClr>
              <a:buFont typeface="Wingdings" panose="05000000000000000000" pitchFamily="2" charset="2"/>
              <a:buChar char="v"/>
            </a:pPr>
            <a:r>
              <a:rPr lang="en-US" sz="2400" b="1" i="1" u="sng" dirty="0"/>
              <a:t>Display:</a:t>
            </a:r>
          </a:p>
          <a:p>
            <a:pPr>
              <a:buClr>
                <a:srgbClr val="FFC000"/>
              </a:buClr>
            </a:pPr>
            <a:r>
              <a:rPr lang="en-US" dirty="0"/>
              <a:t>	</a:t>
            </a:r>
            <a:r>
              <a:rPr lang="en-US" sz="2000" dirty="0"/>
              <a:t>Gives us the current percentage of water level present in the water tank.</a:t>
            </a:r>
          </a:p>
          <a:p>
            <a:pPr marL="285750" indent="-285750">
              <a:buClr>
                <a:srgbClr val="FFC000"/>
              </a:buClr>
              <a:buFont typeface="Wingdings" panose="05000000000000000000" pitchFamily="2" charset="2"/>
              <a:buChar char="v"/>
            </a:pPr>
            <a:r>
              <a:rPr lang="en-US" sz="2400" b="1" i="1" u="sng" dirty="0"/>
              <a:t>6V Relay:</a:t>
            </a:r>
          </a:p>
          <a:p>
            <a:pPr>
              <a:buClr>
                <a:srgbClr val="FFC000"/>
              </a:buClr>
            </a:pPr>
            <a:r>
              <a:rPr lang="en-US" dirty="0"/>
              <a:t>	</a:t>
            </a:r>
            <a:r>
              <a:rPr lang="en-US" sz="2000" dirty="0"/>
              <a:t>It is used here to turn on and off the water pump. </a:t>
            </a:r>
            <a:endParaRPr lang="en-IN" dirty="0"/>
          </a:p>
        </p:txBody>
      </p:sp>
    </p:spTree>
    <p:extLst>
      <p:ext uri="{BB962C8B-B14F-4D97-AF65-F5344CB8AC3E}">
        <p14:creationId xmlns:p14="http://schemas.microsoft.com/office/powerpoint/2010/main" val="135736864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537CD4-02B7-4A23-9EBB-6E934254AE00}"/>
              </a:ext>
            </a:extLst>
          </p:cNvPr>
          <p:cNvSpPr/>
          <p:nvPr/>
        </p:nvSpPr>
        <p:spPr>
          <a:xfrm>
            <a:off x="2220580" y="0"/>
            <a:ext cx="775084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Working Of The Project</a:t>
            </a:r>
          </a:p>
        </p:txBody>
      </p:sp>
      <p:pic>
        <p:nvPicPr>
          <p:cNvPr id="6" name="Picture 5">
            <a:extLst>
              <a:ext uri="{FF2B5EF4-FFF2-40B4-BE49-F238E27FC236}">
                <a16:creationId xmlns:a16="http://schemas.microsoft.com/office/drawing/2014/main" id="{2CA5003B-FE69-4E5C-B8CE-B7F3F07EE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79" y="923330"/>
            <a:ext cx="7950115" cy="3025450"/>
          </a:xfrm>
          <a:prstGeom prst="rect">
            <a:avLst/>
          </a:prstGeom>
        </p:spPr>
      </p:pic>
      <p:sp>
        <p:nvSpPr>
          <p:cNvPr id="7" name="TextBox 6">
            <a:extLst>
              <a:ext uri="{FF2B5EF4-FFF2-40B4-BE49-F238E27FC236}">
                <a16:creationId xmlns:a16="http://schemas.microsoft.com/office/drawing/2014/main" id="{CDD9972B-28B0-4A06-BF33-AB7104D2D7BF}"/>
              </a:ext>
            </a:extLst>
          </p:cNvPr>
          <p:cNvSpPr txBox="1"/>
          <p:nvPr/>
        </p:nvSpPr>
        <p:spPr>
          <a:xfrm>
            <a:off x="2120943" y="3948780"/>
            <a:ext cx="7950114" cy="2862322"/>
          </a:xfrm>
          <a:prstGeom prst="rect">
            <a:avLst/>
          </a:prstGeom>
          <a:noFill/>
        </p:spPr>
        <p:txBody>
          <a:bodyPr wrap="square" rtlCol="0">
            <a:spAutoFit/>
          </a:bodyPr>
          <a:lstStyle/>
          <a:p>
            <a:pPr algn="ctr"/>
            <a:r>
              <a:rPr lang="en-US" sz="2000" dirty="0"/>
              <a:t>Here we use an ultrasonic sensor module to emit sound </a:t>
            </a:r>
          </a:p>
          <a:p>
            <a:pPr algn="ctr"/>
            <a:r>
              <a:rPr lang="en-US" sz="2000" dirty="0"/>
              <a:t>wave into water tank and detect sound waves </a:t>
            </a:r>
          </a:p>
          <a:p>
            <a:pPr algn="ctr"/>
            <a:r>
              <a:rPr lang="en-US" sz="2000" dirty="0"/>
              <a:t>Reflection (also known as echo). Time between emitting </a:t>
            </a:r>
          </a:p>
          <a:p>
            <a:pPr algn="ctr"/>
            <a:r>
              <a:rPr lang="en-US" sz="2000" dirty="0"/>
              <a:t>and receiving the sound wave is measured by Arduino.</a:t>
            </a:r>
          </a:p>
          <a:p>
            <a:pPr algn="ctr"/>
            <a:r>
              <a:rPr lang="en-US" sz="2000" dirty="0"/>
              <a:t>Here we know the overall length of water tank so we </a:t>
            </a:r>
          </a:p>
          <a:p>
            <a:pPr algn="ctr"/>
            <a:r>
              <a:rPr lang="en-US" sz="2000" dirty="0"/>
              <a:t>determine the water level by subtracting the ultrasonic </a:t>
            </a:r>
          </a:p>
          <a:p>
            <a:pPr algn="ctr"/>
            <a:r>
              <a:rPr lang="en-US" sz="2000" dirty="0"/>
              <a:t>Distance from tank’s length. After getting the water level the Arduino decides when to switch on the water pump  and when to switch it off.</a:t>
            </a:r>
            <a:endParaRPr lang="en-IN" sz="2000" dirty="0"/>
          </a:p>
        </p:txBody>
      </p:sp>
    </p:spTree>
    <p:extLst>
      <p:ext uri="{BB962C8B-B14F-4D97-AF65-F5344CB8AC3E}">
        <p14:creationId xmlns:p14="http://schemas.microsoft.com/office/powerpoint/2010/main" val="50371835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C74236-C8BD-4DDD-A65D-3C026CC25F33}"/>
              </a:ext>
            </a:extLst>
          </p:cNvPr>
          <p:cNvSpPr/>
          <p:nvPr/>
        </p:nvSpPr>
        <p:spPr>
          <a:xfrm>
            <a:off x="3065225" y="1388477"/>
            <a:ext cx="628248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About The Project:</a:t>
            </a:r>
          </a:p>
        </p:txBody>
      </p:sp>
      <p:sp>
        <p:nvSpPr>
          <p:cNvPr id="3" name="TextBox 2">
            <a:extLst>
              <a:ext uri="{FF2B5EF4-FFF2-40B4-BE49-F238E27FC236}">
                <a16:creationId xmlns:a16="http://schemas.microsoft.com/office/drawing/2014/main" id="{CA8F557D-40C8-47A3-8939-3C8829252519}"/>
              </a:ext>
            </a:extLst>
          </p:cNvPr>
          <p:cNvSpPr txBox="1"/>
          <p:nvPr/>
        </p:nvSpPr>
        <p:spPr>
          <a:xfrm>
            <a:off x="502023" y="2687782"/>
            <a:ext cx="11408892" cy="2339102"/>
          </a:xfrm>
          <a:prstGeom prst="rect">
            <a:avLst/>
          </a:prstGeom>
          <a:noFill/>
        </p:spPr>
        <p:txBody>
          <a:bodyPr wrap="none" rtlCol="0">
            <a:spAutoFit/>
          </a:bodyPr>
          <a:lstStyle/>
          <a:p>
            <a:r>
              <a:rPr lang="en-US" sz="2400" dirty="0"/>
              <a:t>Scope Of The Project is as follows:</a:t>
            </a:r>
          </a:p>
          <a:p>
            <a:r>
              <a:rPr lang="en-US" sz="2400" dirty="0">
                <a:effectLst/>
                <a:latin typeface="+mj-lt"/>
              </a:rPr>
              <a:t>1. </a:t>
            </a:r>
            <a:r>
              <a:rPr lang="en-US" sz="2000" dirty="0">
                <a:effectLst/>
                <a:latin typeface="+mj-lt"/>
              </a:rPr>
              <a:t>This project aims to design a smart water level management system that indicates the </a:t>
            </a:r>
          </a:p>
          <a:p>
            <a:r>
              <a:rPr lang="en-US" sz="2000" dirty="0">
                <a:latin typeface="+mj-lt"/>
              </a:rPr>
              <a:t>	</a:t>
            </a:r>
            <a:r>
              <a:rPr lang="en-US" sz="2000" dirty="0">
                <a:effectLst/>
                <a:latin typeface="+mj-lt"/>
              </a:rPr>
              <a:t>water level in water tanks.</a:t>
            </a:r>
          </a:p>
          <a:p>
            <a:r>
              <a:rPr lang="en-US" sz="2000" dirty="0">
                <a:effectLst/>
                <a:latin typeface="+mj-lt"/>
              </a:rPr>
              <a:t>2. To avoid the unnecessary overflowing of water when there is no one available to switch </a:t>
            </a:r>
          </a:p>
          <a:p>
            <a:r>
              <a:rPr lang="en-US" sz="2000" dirty="0">
                <a:latin typeface="+mj-lt"/>
              </a:rPr>
              <a:t>	</a:t>
            </a:r>
            <a:r>
              <a:rPr lang="en-US" sz="2000" dirty="0">
                <a:effectLst/>
                <a:latin typeface="+mj-lt"/>
              </a:rPr>
              <a:t>off the water pump.</a:t>
            </a:r>
          </a:p>
          <a:p>
            <a:endParaRPr lang="en-US" sz="2000" dirty="0">
              <a:effectLst/>
              <a:latin typeface="+mj-lt"/>
            </a:endParaRPr>
          </a:p>
          <a:p>
            <a:endParaRPr lang="en-US" dirty="0"/>
          </a:p>
        </p:txBody>
      </p:sp>
    </p:spTree>
    <p:extLst>
      <p:ext uri="{BB962C8B-B14F-4D97-AF65-F5344CB8AC3E}">
        <p14:creationId xmlns:p14="http://schemas.microsoft.com/office/powerpoint/2010/main" val="240293380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97E5C9-29CF-4808-80C4-A52061506092}"/>
              </a:ext>
            </a:extLst>
          </p:cNvPr>
          <p:cNvSpPr/>
          <p:nvPr/>
        </p:nvSpPr>
        <p:spPr>
          <a:xfrm>
            <a:off x="3953426" y="1532964"/>
            <a:ext cx="428514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Advantages</a:t>
            </a:r>
          </a:p>
        </p:txBody>
      </p:sp>
      <p:sp>
        <p:nvSpPr>
          <p:cNvPr id="3" name="TextBox 2">
            <a:extLst>
              <a:ext uri="{FF2B5EF4-FFF2-40B4-BE49-F238E27FC236}">
                <a16:creationId xmlns:a16="http://schemas.microsoft.com/office/drawing/2014/main" id="{61CCD328-50E0-4E95-9D52-00DC8BE987FA}"/>
              </a:ext>
            </a:extLst>
          </p:cNvPr>
          <p:cNvSpPr txBox="1"/>
          <p:nvPr/>
        </p:nvSpPr>
        <p:spPr>
          <a:xfrm>
            <a:off x="0" y="2662517"/>
            <a:ext cx="12482904" cy="2831544"/>
          </a:xfrm>
          <a:prstGeom prst="rect">
            <a:avLst/>
          </a:prstGeom>
          <a:noFill/>
        </p:spPr>
        <p:txBody>
          <a:bodyPr wrap="none" rtlCol="0">
            <a:spAutoFit/>
          </a:bodyPr>
          <a:lstStyle/>
          <a:p>
            <a:pPr marL="342900" indent="-342900">
              <a:buAutoNum type="arabicPeriod"/>
            </a:pPr>
            <a:r>
              <a:rPr lang="en-US" sz="2000" dirty="0"/>
              <a:t>Prevents the tank from overflowing </a:t>
            </a:r>
            <a:r>
              <a:rPr lang="en-US" sz="2000" dirty="0" err="1"/>
              <a:t>i.e</a:t>
            </a:r>
            <a:r>
              <a:rPr lang="en-US" sz="2000" dirty="0"/>
              <a:t> chances of water being wasted are almost null.</a:t>
            </a:r>
          </a:p>
          <a:p>
            <a:pPr marL="342900" indent="-342900">
              <a:buAutoNum type="arabicPeriod"/>
            </a:pPr>
            <a:r>
              <a:rPr lang="en-US" sz="2000" dirty="0"/>
              <a:t>Once installed does not require man power to operate.</a:t>
            </a:r>
          </a:p>
          <a:p>
            <a:pPr marL="342900" indent="-342900">
              <a:buAutoNum type="arabicPeriod"/>
            </a:pPr>
            <a:r>
              <a:rPr lang="en-IN" sz="2000" dirty="0"/>
              <a:t>Save user’s money as it is energy efficient turns off the water pump before the tank overflows .</a:t>
            </a:r>
          </a:p>
          <a:p>
            <a:pPr marL="342900" indent="-342900">
              <a:buAutoNum type="arabicPeriod"/>
            </a:pPr>
            <a:r>
              <a:rPr lang="en-IN" sz="2000" dirty="0"/>
              <a:t>Prevents unnecessary running of water pump.</a:t>
            </a:r>
          </a:p>
          <a:p>
            <a:pPr marL="342900" indent="-342900">
              <a:buAutoNum type="arabicPeriod"/>
            </a:pPr>
            <a:r>
              <a:rPr lang="en-IN" sz="2000" dirty="0"/>
              <a:t>Shows us the percentage of water level of our tank which ca be </a:t>
            </a:r>
            <a:r>
              <a:rPr lang="en-IN" sz="2000" dirty="0" err="1"/>
              <a:t>usefull</a:t>
            </a:r>
            <a:r>
              <a:rPr lang="en-IN" sz="2000" dirty="0"/>
              <a:t> when there is no power .</a:t>
            </a:r>
          </a:p>
          <a:p>
            <a:pPr marL="342900" indent="-342900">
              <a:buFontTx/>
              <a:buAutoNum type="arabicPeriod"/>
            </a:pPr>
            <a:r>
              <a:rPr lang="en-IN" sz="2000" dirty="0"/>
              <a:t>It has modular design which helps the user to </a:t>
            </a:r>
            <a:r>
              <a:rPr lang="en-US" sz="2000" b="0" i="0" dirty="0">
                <a:effectLst/>
                <a:latin typeface="+mj-lt"/>
              </a:rPr>
              <a:t>buy/replace/connect parts of sensors in desired </a:t>
            </a:r>
          </a:p>
          <a:p>
            <a:r>
              <a:rPr lang="en-US" sz="2000" dirty="0">
                <a:latin typeface="+mj-lt"/>
              </a:rPr>
              <a:t>	</a:t>
            </a:r>
            <a:r>
              <a:rPr lang="en-US" sz="2000" b="0" i="0" dirty="0">
                <a:effectLst/>
                <a:latin typeface="+mj-lt"/>
              </a:rPr>
              <a:t>length/type. It has some advantages - stock flexibility, sensor can be replaced by customer, no </a:t>
            </a:r>
          </a:p>
          <a:p>
            <a:r>
              <a:rPr lang="en-US" sz="2000" dirty="0">
                <a:latin typeface="+mj-lt"/>
              </a:rPr>
              <a:t>	</a:t>
            </a:r>
            <a:r>
              <a:rPr lang="en-US" sz="2000" b="0" i="0" dirty="0">
                <a:effectLst/>
                <a:latin typeface="+mj-lt"/>
              </a:rPr>
              <a:t>need to recalibrate tank after the change of the sensor.</a:t>
            </a:r>
          </a:p>
          <a:p>
            <a:pPr marL="342900" indent="-342900">
              <a:buAutoNum type="arabicPeriod"/>
            </a:pPr>
            <a:endParaRPr lang="en-IN" dirty="0"/>
          </a:p>
        </p:txBody>
      </p:sp>
    </p:spTree>
    <p:extLst>
      <p:ext uri="{BB962C8B-B14F-4D97-AF65-F5344CB8AC3E}">
        <p14:creationId xmlns:p14="http://schemas.microsoft.com/office/powerpoint/2010/main" val="106319993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A797B3-C7A5-4DCF-B2DB-5B0258AF6513}"/>
              </a:ext>
            </a:extLst>
          </p:cNvPr>
          <p:cNvSpPr/>
          <p:nvPr/>
        </p:nvSpPr>
        <p:spPr>
          <a:xfrm>
            <a:off x="4125749" y="1773943"/>
            <a:ext cx="394050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Conclusion</a:t>
            </a:r>
          </a:p>
        </p:txBody>
      </p:sp>
      <p:sp>
        <p:nvSpPr>
          <p:cNvPr id="4" name="TextBox 3">
            <a:extLst>
              <a:ext uri="{FF2B5EF4-FFF2-40B4-BE49-F238E27FC236}">
                <a16:creationId xmlns:a16="http://schemas.microsoft.com/office/drawing/2014/main" id="{D2D7E96E-CAB6-40BE-937A-A5A83A9C934D}"/>
              </a:ext>
            </a:extLst>
          </p:cNvPr>
          <p:cNvSpPr txBox="1"/>
          <p:nvPr/>
        </p:nvSpPr>
        <p:spPr>
          <a:xfrm>
            <a:off x="0" y="3158333"/>
            <a:ext cx="12454050" cy="1938992"/>
          </a:xfrm>
          <a:prstGeom prst="rect">
            <a:avLst/>
          </a:prstGeom>
          <a:noFill/>
        </p:spPr>
        <p:txBody>
          <a:bodyPr wrap="none" rtlCol="0">
            <a:spAutoFit/>
          </a:bodyPr>
          <a:lstStyle/>
          <a:p>
            <a:r>
              <a:rPr lang="en-US" sz="2000" dirty="0"/>
              <a:t>The proposed project consists of ultrasonic technique for water level management that acquires </a:t>
            </a:r>
          </a:p>
          <a:p>
            <a:r>
              <a:rPr lang="en-US" sz="2000" dirty="0"/>
              <a:t>The Measured water level and sends to the display unit . The data acquired by the sensor is then </a:t>
            </a:r>
          </a:p>
          <a:p>
            <a:r>
              <a:rPr lang="en-US" sz="2000" dirty="0"/>
              <a:t>transmitted To the microcontroller . The microcontroller then processes the data by calculating the </a:t>
            </a:r>
          </a:p>
          <a:p>
            <a:r>
              <a:rPr lang="en-US" sz="2000" dirty="0"/>
              <a:t>water level present at that instant of time and display the percentage on the display. The water </a:t>
            </a:r>
          </a:p>
          <a:p>
            <a:r>
              <a:rPr lang="en-US" sz="2000" dirty="0"/>
              <a:t>pump is connected to the Microcontroller so when it finds out that the water level is low in the tank</a:t>
            </a:r>
          </a:p>
          <a:p>
            <a:r>
              <a:rPr lang="en-US" sz="2000" dirty="0"/>
              <a:t>it turns on the water pump and then Turns the water pump off after the tank is full.</a:t>
            </a:r>
          </a:p>
        </p:txBody>
      </p:sp>
    </p:spTree>
    <p:extLst>
      <p:ext uri="{BB962C8B-B14F-4D97-AF65-F5344CB8AC3E}">
        <p14:creationId xmlns:p14="http://schemas.microsoft.com/office/powerpoint/2010/main" val="59603192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F2A068-7FB4-45AA-A443-F896A8F5D3B5}"/>
              </a:ext>
            </a:extLst>
          </p:cNvPr>
          <p:cNvSpPr/>
          <p:nvPr/>
        </p:nvSpPr>
        <p:spPr>
          <a:xfrm>
            <a:off x="3040519" y="2967335"/>
            <a:ext cx="6110968"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cap="none" spc="0" dirty="0">
                <a:ln/>
                <a:solidFill>
                  <a:schemeClr val="accent3"/>
                </a:solidFill>
                <a:effectLst/>
              </a:rPr>
              <a:t>THANK YOU!!!</a:t>
            </a:r>
          </a:p>
        </p:txBody>
      </p:sp>
    </p:spTree>
    <p:extLst>
      <p:ext uri="{BB962C8B-B14F-4D97-AF65-F5344CB8AC3E}">
        <p14:creationId xmlns:p14="http://schemas.microsoft.com/office/powerpoint/2010/main" val="99130102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TotalTime>
  <Words>696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 Patel</dc:creator>
  <cp:lastModifiedBy>Het Patel</cp:lastModifiedBy>
  <cp:revision>1</cp:revision>
  <dcterms:created xsi:type="dcterms:W3CDTF">2022-04-01T15:42:27Z</dcterms:created>
  <dcterms:modified xsi:type="dcterms:W3CDTF">2022-04-01T17:36:34Z</dcterms:modified>
</cp:coreProperties>
</file>