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57" r:id="rId3"/>
    <p:sldId id="258" r:id="rId4"/>
    <p:sldId id="259" r:id="rId5"/>
    <p:sldId id="261" r:id="rId6"/>
    <p:sldId id="262" r:id="rId7"/>
    <p:sldId id="263" r:id="rId8"/>
    <p:sldId id="322" r:id="rId9"/>
    <p:sldId id="323" r:id="rId10"/>
    <p:sldId id="270" r:id="rId11"/>
    <p:sldId id="271" r:id="rId12"/>
    <p:sldId id="272" r:id="rId13"/>
    <p:sldId id="273" r:id="rId14"/>
    <p:sldId id="274" r:id="rId15"/>
    <p:sldId id="275" r:id="rId16"/>
    <p:sldId id="277" r:id="rId17"/>
    <p:sldId id="276"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325" r:id="rId34"/>
    <p:sldId id="294" r:id="rId35"/>
    <p:sldId id="295" r:id="rId36"/>
    <p:sldId id="296" r:id="rId37"/>
    <p:sldId id="297" r:id="rId38"/>
    <p:sldId id="298" r:id="rId39"/>
    <p:sldId id="326" r:id="rId40"/>
    <p:sldId id="299" r:id="rId41"/>
    <p:sldId id="324" r:id="rId42"/>
    <p:sldId id="300" r:id="rId43"/>
    <p:sldId id="301" r:id="rId44"/>
    <p:sldId id="302" r:id="rId45"/>
    <p:sldId id="303" r:id="rId46"/>
    <p:sldId id="304" r:id="rId47"/>
    <p:sldId id="305" r:id="rId48"/>
    <p:sldId id="306"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1" r:id="rId62"/>
  </p:sldIdLst>
  <p:sldSz cx="12192000" cy="6858000"/>
  <p:notesSz cx="6858000" cy="9144000"/>
  <p:embeddedFontLst>
    <p:embeddedFont>
      <p:font typeface="Calibri" panose="020F0502020204030204" pitchFamily="34" charset="0"/>
      <p:regular r:id="rId64"/>
      <p:bold r:id="rId65"/>
      <p:italic r:id="rId66"/>
      <p:boldItalic r:id="rId67"/>
    </p:embeddedFont>
    <p:embeddedFont>
      <p:font typeface="Questrial" panose="020B0604020202020204" charset="0"/>
      <p:regular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37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22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Scala is a functional programming language that runs in a JVM</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82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 use some code snippets and spark shell in this class.</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05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4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 use some code snippets and spark shell in this class.</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33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97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Cluster manager --  </a:t>
            </a:r>
            <a:r>
              <a:rPr lang="en-US" dirty="0" err="1"/>
              <a:t>mesos</a:t>
            </a:r>
            <a:r>
              <a:rPr lang="en-US" dirty="0"/>
              <a:t>, yarn, spark core standalone manager</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843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Uses a directed acyclic graph of RDDs </a:t>
            </a:r>
            <a:r>
              <a:rPr lang="en-US" dirty="0">
                <a:sym typeface="Wingdings" panose="05000000000000000000" pitchFamily="2" charset="2"/>
              </a:rPr>
              <a:t> create a schedule of spark tasks ..with the help of cluster manager assigns those tasks to worker nodes</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82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662902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21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0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357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70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baseline="0" dirty="0">
                <a:solidFill>
                  <a:srgbClr val="000000"/>
                </a:solidFill>
                <a:latin typeface="Arial"/>
                <a:ea typeface="Arial"/>
                <a:cs typeface="Arial"/>
                <a:sym typeface="Arial"/>
              </a:rPr>
              <a:t>Created by starting with a file in </a:t>
            </a:r>
            <a:r>
              <a:rPr lang="en-US" sz="1100" b="0" i="1" u="none" strike="noStrike" cap="none" baseline="0" dirty="0">
                <a:solidFill>
                  <a:srgbClr val="000000"/>
                </a:solidFill>
                <a:latin typeface="Arial"/>
                <a:ea typeface="Arial"/>
                <a:cs typeface="Arial"/>
                <a:sym typeface="Arial"/>
              </a:rPr>
              <a:t>Hadoop Distributed File System </a:t>
            </a:r>
            <a:r>
              <a:rPr lang="en-US" sz="1100" b="0" i="0" u="none" strike="noStrike" cap="none" baseline="0" dirty="0">
                <a:solidFill>
                  <a:srgbClr val="000000"/>
                </a:solidFill>
                <a:latin typeface="Arial"/>
                <a:ea typeface="Arial"/>
                <a:cs typeface="Arial"/>
                <a:sym typeface="Arial"/>
              </a:rPr>
              <a:t>(HDFS) or an </a:t>
            </a:r>
            <a:r>
              <a:rPr lang="en-US" sz="1100" b="0" i="1" u="none" strike="noStrike" cap="none" baseline="0" dirty="0">
                <a:solidFill>
                  <a:srgbClr val="000000"/>
                </a:solidFill>
                <a:latin typeface="Arial"/>
                <a:ea typeface="Arial"/>
                <a:cs typeface="Arial"/>
                <a:sym typeface="Arial"/>
              </a:rPr>
              <a:t>existing collection </a:t>
            </a:r>
            <a:r>
              <a:rPr lang="en-US" sz="1100" b="0" i="0" u="none" strike="noStrike" cap="none" baseline="0" dirty="0">
                <a:solidFill>
                  <a:srgbClr val="000000"/>
                </a:solidFill>
                <a:latin typeface="Arial"/>
                <a:ea typeface="Arial"/>
                <a:cs typeface="Arial"/>
                <a:sym typeface="Arial"/>
              </a:rPr>
              <a:t>in the driver program</a:t>
            </a:r>
          </a:p>
          <a:p>
            <a:endParaRPr lang="en-US" dirty="0"/>
          </a:p>
          <a:p>
            <a:pPr marL="0" lvl="0" indent="0" rtl="0">
              <a:spcBef>
                <a:spcPts val="0"/>
              </a:spcBef>
              <a:spcAft>
                <a:spcPts val="0"/>
              </a:spcAft>
              <a:buNone/>
            </a:pPr>
            <a:r>
              <a:rPr lang="en-US" dirty="0"/>
              <a:t>Similar to map or reduce… Map is similar to map reduce map..   Group-by is kind of reduce function..  There are other functions</a:t>
            </a:r>
          </a:p>
          <a:p>
            <a:pPr marL="0" lvl="0" indent="0" rtl="0">
              <a:spcBef>
                <a:spcPts val="0"/>
              </a:spcBef>
              <a:spcAft>
                <a:spcPts val="0"/>
              </a:spcAft>
              <a:buNone/>
            </a:pPr>
            <a:endParaRPr lang="en-US" dirty="0"/>
          </a:p>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May be </a:t>
            </a:r>
            <a:r>
              <a:rPr lang="en-US" sz="1100" b="0" i="1" u="none" strike="noStrike" cap="none" baseline="0" dirty="0">
                <a:solidFill>
                  <a:srgbClr val="000000"/>
                </a:solidFill>
                <a:latin typeface="Arial"/>
                <a:ea typeface="Arial"/>
                <a:cs typeface="Arial"/>
                <a:sym typeface="Arial"/>
              </a:rPr>
              <a:t>persisted </a:t>
            </a:r>
            <a:r>
              <a:rPr lang="en-US" sz="1100" b="0" i="0" u="none" strike="noStrike" cap="none" baseline="0" dirty="0">
                <a:solidFill>
                  <a:srgbClr val="000000"/>
                </a:solidFill>
                <a:latin typeface="Arial"/>
                <a:ea typeface="Arial"/>
                <a:cs typeface="Arial"/>
                <a:sym typeface="Arial"/>
              </a:rPr>
              <a:t>in memory for </a:t>
            </a:r>
            <a:r>
              <a:rPr lang="en-US" sz="1100" b="0" i="1" u="none" strike="noStrike" cap="none" baseline="0" dirty="0">
                <a:solidFill>
                  <a:srgbClr val="000000"/>
                </a:solidFill>
                <a:latin typeface="Arial"/>
                <a:ea typeface="Arial"/>
                <a:cs typeface="Arial"/>
                <a:sym typeface="Arial"/>
              </a:rPr>
              <a:t>efficient reuse </a:t>
            </a:r>
            <a:r>
              <a:rPr lang="en-US" sz="1100" b="0" i="0" u="none" strike="noStrike" cap="none" baseline="0" dirty="0">
                <a:solidFill>
                  <a:srgbClr val="000000"/>
                </a:solidFill>
                <a:latin typeface="Arial"/>
                <a:ea typeface="Arial"/>
                <a:cs typeface="Arial"/>
                <a:sym typeface="Arial"/>
              </a:rPr>
              <a:t>across parallel operations (caching)</a:t>
            </a:r>
          </a:p>
          <a:p>
            <a:pPr marL="0" lvl="0" indent="0" rtl="0">
              <a:spcBef>
                <a:spcPts val="0"/>
              </a:spcBef>
              <a:spcAft>
                <a:spcPts val="0"/>
              </a:spcAft>
              <a:buNone/>
            </a:pPr>
            <a:endParaRPr lang="en-US" sz="1100" b="0" i="0" u="none" strike="noStrike" cap="none" baseline="0" dirty="0">
              <a:solidFill>
                <a:srgbClr val="000000"/>
              </a:solidFill>
              <a:latin typeface="Arial"/>
              <a:cs typeface="Arial"/>
              <a:sym typeface="Arial"/>
            </a:endParaRP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144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err="1">
                <a:solidFill>
                  <a:srgbClr val="000000"/>
                </a:solidFill>
                <a:latin typeface="Arial"/>
                <a:cs typeface="Arial"/>
                <a:sym typeface="Arial"/>
              </a:rPr>
              <a:t>mydata</a:t>
            </a:r>
            <a:r>
              <a:rPr lang="en-US" sz="1100" b="0" i="0" u="none" strike="noStrike" cap="none" baseline="0" dirty="0">
                <a:solidFill>
                  <a:srgbClr val="000000"/>
                </a:solidFill>
                <a:latin typeface="Arial"/>
                <a:cs typeface="Arial"/>
                <a:sym typeface="Arial"/>
              </a:rPr>
              <a:t> is a RDD…     </a:t>
            </a:r>
            <a:r>
              <a:rPr lang="en-US" sz="1100" b="0" i="0" u="none" strike="noStrike" cap="none" baseline="0" dirty="0" err="1">
                <a:solidFill>
                  <a:srgbClr val="000000"/>
                </a:solidFill>
                <a:latin typeface="Arial"/>
                <a:cs typeface="Arial"/>
                <a:sym typeface="Arial"/>
              </a:rPr>
              <a:t>sc</a:t>
            </a:r>
            <a:r>
              <a:rPr lang="en-US" sz="1100" b="0" i="0" u="none" strike="noStrike" cap="none" baseline="0" dirty="0">
                <a:solidFill>
                  <a:srgbClr val="000000"/>
                </a:solidFill>
                <a:latin typeface="Arial"/>
                <a:cs typeface="Arial"/>
                <a:sym typeface="Arial"/>
              </a:rPr>
              <a:t>– the context..  Count is an action…</a:t>
            </a: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22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608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903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472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Talk about lineage here</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31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70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522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66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866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303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194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378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30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224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495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58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08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570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980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760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35" name="Shape 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36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811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1" name="Shape 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6690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9" name="Shape 2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1585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957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75" name="Shape 2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958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83" name="Shape 2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78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74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1" name="Shape 2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1679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330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1" name="Shape 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2406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11" name="Shape 3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24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758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26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16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7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65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Shape 17"/>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 y="0"/>
            <a:ext cx="12192000" cy="4572001"/>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txBox="1">
            <a:spLocks noGrp="1"/>
          </p:cNvSpPr>
          <p:nvPr>
            <p:ph type="ctrTitle"/>
          </p:nvPr>
        </p:nvSpPr>
        <p:spPr>
          <a:xfrm>
            <a:off x="457200" y="4960137"/>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C00000"/>
              </a:buClr>
              <a:buSzPts val="5000"/>
              <a:buFont typeface="Questrial"/>
              <a:buNone/>
              <a:defRPr sz="5000" b="1" i="0" u="none" strike="noStrike" cap="none">
                <a:solidFill>
                  <a:srgbClr val="C00000"/>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subTitle" idx="1"/>
          </p:nvPr>
        </p:nvSpPr>
        <p:spPr>
          <a:xfrm>
            <a:off x="8610600" y="4960137"/>
            <a:ext cx="3200400" cy="146304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accent1"/>
              </a:buClr>
              <a:buSzPts val="2400"/>
              <a:buFont typeface="Questrial"/>
              <a:buNone/>
              <a:defRPr sz="2400" b="1" i="0" u="none" strike="noStrike" cap="none">
                <a:solidFill>
                  <a:srgbClr val="C00000"/>
                </a:solidFill>
                <a:latin typeface="Questrial"/>
                <a:ea typeface="Questrial"/>
                <a:cs typeface="Questrial"/>
                <a:sym typeface="Questrial"/>
              </a:defRPr>
            </a:lvl1pPr>
            <a:lvl2pPr marR="0" lvl="1" algn="ctr" rtl="0">
              <a:lnSpc>
                <a:spcPct val="90000"/>
              </a:lnSpc>
              <a:spcBef>
                <a:spcPts val="2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2pPr>
            <a:lvl3pPr marR="0" lvl="2"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3pPr>
            <a:lvl4pPr marR="0" lvl="3"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4pPr>
            <a:lvl5pPr marR="0" lvl="4"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5pPr>
            <a:lvl6pPr marR="0" lvl="5"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6pPr>
            <a:lvl7pPr marR="0" lvl="6"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7pPr>
            <a:lvl8pPr marR="0" lvl="7"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8pPr>
            <a:lvl9pPr marR="0" lvl="8" algn="ctr" rtl="0">
              <a:lnSpc>
                <a:spcPct val="90000"/>
              </a:lnSpc>
              <a:spcBef>
                <a:spcPts val="400"/>
              </a:spcBef>
              <a:spcAft>
                <a:spcPts val="40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9pPr>
          </a:lstStyle>
          <a:p>
            <a:endParaRPr/>
          </a:p>
        </p:txBody>
      </p:sp>
      <p:sp>
        <p:nvSpPr>
          <p:cNvPr id="21" name="Shape 21"/>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2" name="Shape 22"/>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23" name="Shape 2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24" name="Shape 2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7334251" y="2152650"/>
            <a:ext cx="5410200" cy="262890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rot="5400000">
            <a:off x="2076451" y="-323850"/>
            <a:ext cx="5410200" cy="758190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9" name="Shape 89"/>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90" name="Shape 90"/>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91" name="Shape 9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92" name="Shape 9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1168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7C22-5CFB-4B75-9A61-1396D04FD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2BD59-611D-4B11-AF43-DBBB375B74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DD968-F1AF-44F2-982B-EF9F761F2B3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CD0CF56-6D1D-4FB5-8002-2B3BC12700BA}"/>
              </a:ext>
            </a:extLst>
          </p:cNvPr>
          <p:cNvSpPr>
            <a:spLocks noGrp="1"/>
          </p:cNvSpPr>
          <p:nvPr>
            <p:ph type="ftr" sz="quarter" idx="11"/>
          </p:nvPr>
        </p:nvSpPr>
        <p:spPr/>
        <p:txBody>
          <a:bodyPr/>
          <a:lstStyle/>
          <a:p>
            <a:r>
              <a:rPr lang="en-US"/>
              <a:t>HTTP://WWW.CS.CORNELL.EDU/COURSES/CS5412/2021SP</a:t>
            </a:r>
          </a:p>
        </p:txBody>
      </p:sp>
      <p:sp>
        <p:nvSpPr>
          <p:cNvPr id="6" name="Slide Number Placeholder 5">
            <a:extLst>
              <a:ext uri="{FF2B5EF4-FFF2-40B4-BE49-F238E27FC236}">
                <a16:creationId xmlns:a16="http://schemas.microsoft.com/office/drawing/2014/main" id="{AB9BC99B-9111-4486-8307-F2B75AAEA9C2}"/>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533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
        <p:cNvGrpSpPr/>
        <p:nvPr/>
      </p:nvGrpSpPr>
      <p:grpSpPr>
        <a:xfrm>
          <a:off x="0" y="0"/>
          <a:ext cx="0" cy="0"/>
          <a:chOff x="0" y="0"/>
          <a:chExt cx="0" cy="0"/>
        </a:xfrm>
      </p:grpSpPr>
      <p:sp>
        <p:nvSpPr>
          <p:cNvPr id="32" name="Shape 3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3" name="Shape 3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34" name="Shape 3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C00000"/>
              </a:buClr>
              <a:buSzPts val="5000"/>
              <a:buFont typeface="Questrial"/>
              <a:buNone/>
              <a:defRPr sz="5000" b="1" i="0" u="none" strike="noStrike" cap="none">
                <a:solidFill>
                  <a:srgbClr val="C00000"/>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8" name="Shape 38"/>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39" name="Shape 3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Shape 41"/>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1" y="0"/>
            <a:ext cx="12192000" cy="4572001"/>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a:spLocks noGrp="1"/>
          </p:cNvSpPr>
          <p:nvPr>
            <p:ph type="title"/>
          </p:nvPr>
        </p:nvSpPr>
        <p:spPr>
          <a:xfrm>
            <a:off x="457200" y="4960137"/>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8610600" y="4960137"/>
            <a:ext cx="3200400" cy="146304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800"/>
              <a:buFont typeface="Noto Sans Symbols"/>
              <a:buNone/>
              <a:defRPr sz="1800" b="0" i="0" u="none" strike="noStrike" cap="none">
                <a:solidFill>
                  <a:srgbClr val="888888"/>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600"/>
              <a:buFont typeface="Noto Sans Symbols"/>
              <a:buNone/>
              <a:defRPr sz="1600" b="0" i="0" u="none" strike="noStrike" cap="none">
                <a:solidFill>
                  <a:srgbClr val="888888"/>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9pPr>
          </a:lstStyle>
          <a:p>
            <a:endParaRPr/>
          </a:p>
        </p:txBody>
      </p:sp>
      <p:sp>
        <p:nvSpPr>
          <p:cNvPr id="45" name="Shape 45"/>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6" name="Shape 46"/>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47" name="Shape 4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48" name="Shape 48"/>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1024127" y="2286000"/>
            <a:ext cx="4754880"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52" name="Shape 52"/>
          <p:cNvSpPr txBox="1">
            <a:spLocks noGrp="1"/>
          </p:cNvSpPr>
          <p:nvPr>
            <p:ph type="body" idx="2"/>
          </p:nvPr>
        </p:nvSpPr>
        <p:spPr>
          <a:xfrm>
            <a:off x="5989320" y="2286000"/>
            <a:ext cx="4754880"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4" name="Shape 54"/>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55" name="Shape 5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txBox="1">
            <a:spLocks noGrp="1"/>
          </p:cNvSpPr>
          <p:nvPr>
            <p:ph type="body" idx="1"/>
          </p:nvPr>
        </p:nvSpPr>
        <p:spPr>
          <a:xfrm>
            <a:off x="1024128" y="2179636"/>
            <a:ext cx="4754880" cy="8229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59" name="Shape 59"/>
          <p:cNvSpPr txBox="1">
            <a:spLocks noGrp="1"/>
          </p:cNvSpPr>
          <p:nvPr>
            <p:ph type="body" idx="2"/>
          </p:nvPr>
        </p:nvSpPr>
        <p:spPr>
          <a:xfrm>
            <a:off x="1024128" y="2967788"/>
            <a:ext cx="4754880" cy="3341572"/>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60" name="Shape 60"/>
          <p:cNvSpPr txBox="1">
            <a:spLocks noGrp="1"/>
          </p:cNvSpPr>
          <p:nvPr>
            <p:ph type="body" idx="3"/>
          </p:nvPr>
        </p:nvSpPr>
        <p:spPr>
          <a:xfrm>
            <a:off x="5990888" y="2179636"/>
            <a:ext cx="4754880" cy="8229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61" name="Shape 61"/>
          <p:cNvSpPr txBox="1">
            <a:spLocks noGrp="1"/>
          </p:cNvSpPr>
          <p:nvPr>
            <p:ph type="body" idx="4"/>
          </p:nvPr>
        </p:nvSpPr>
        <p:spPr>
          <a:xfrm>
            <a:off x="5990888" y="2967788"/>
            <a:ext cx="4754880" cy="3341572"/>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3" name="Shape 6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64" name="Shape 6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24128" y="471509"/>
            <a:ext cx="4389120" cy="173736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4000"/>
              <a:buFont typeface="Questrial"/>
              <a:buNone/>
              <a:defRPr sz="4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body" idx="1"/>
          </p:nvPr>
        </p:nvSpPr>
        <p:spPr>
          <a:xfrm>
            <a:off x="5715000" y="822960"/>
            <a:ext cx="5678424" cy="5184648"/>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1200"/>
              </a:spcBef>
              <a:spcAft>
                <a:spcPts val="0"/>
              </a:spcAft>
              <a:buClr>
                <a:schemeClr val="accent1"/>
              </a:buClr>
              <a:buSzPts val="2400"/>
              <a:buFont typeface="Questrial"/>
              <a:buChar char=" "/>
              <a:defRPr sz="2400" b="0" i="0" u="none" strike="noStrike" cap="none">
                <a:solidFill>
                  <a:schemeClr val="dk1"/>
                </a:solidFill>
                <a:latin typeface="Questrial"/>
                <a:ea typeface="Questrial"/>
                <a:cs typeface="Questrial"/>
                <a:sym typeface="Questrial"/>
              </a:defRPr>
            </a:lvl1pPr>
            <a:lvl2pPr marL="914400" marR="0" lvl="1" indent="-355600" algn="l" rtl="0">
              <a:lnSpc>
                <a:spcPct val="90000"/>
              </a:lnSpc>
              <a:spcBef>
                <a:spcPts val="200"/>
              </a:spcBef>
              <a:spcAft>
                <a:spcPts val="0"/>
              </a:spcAft>
              <a:buClr>
                <a:schemeClr val="accent1"/>
              </a:buClr>
              <a:buSzPts val="2000"/>
              <a:buFont typeface="Noto Sans Symbols"/>
              <a:buChar char="•"/>
              <a:defRPr sz="2000" b="0" i="0" u="none" strike="noStrike" cap="none">
                <a:solidFill>
                  <a:schemeClr val="dk1"/>
                </a:solidFill>
                <a:latin typeface="Questrial"/>
                <a:ea typeface="Questrial"/>
                <a:cs typeface="Questrial"/>
                <a:sym typeface="Questrial"/>
              </a:defRPr>
            </a:lvl2pPr>
            <a:lvl3pPr marL="1371600" marR="0" lvl="2"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3pPr>
            <a:lvl4pPr marL="1828800" marR="0" lvl="3"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4pPr>
            <a:lvl5pPr marL="2286000" marR="0" lvl="4"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5pPr>
            <a:lvl6pPr marL="2743200" marR="0" lvl="5"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6pPr>
            <a:lvl7pPr marL="3200400" marR="0" lvl="6"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7pPr>
            <a:lvl8pPr marL="3657600" marR="0" lvl="7"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8pPr>
            <a:lvl9pPr marL="4114800" marR="0" lvl="8" indent="-330200" algn="l" rtl="0">
              <a:lnSpc>
                <a:spcPct val="90000"/>
              </a:lnSpc>
              <a:spcBef>
                <a:spcPts val="400"/>
              </a:spcBef>
              <a:spcAft>
                <a:spcPts val="40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9pPr>
          </a:lstStyle>
          <a:p>
            <a:endParaRPr/>
          </a:p>
        </p:txBody>
      </p:sp>
      <p:sp>
        <p:nvSpPr>
          <p:cNvPr id="68" name="Shape 68"/>
          <p:cNvSpPr txBox="1">
            <a:spLocks noGrp="1"/>
          </p:cNvSpPr>
          <p:nvPr>
            <p:ph type="body" idx="2"/>
          </p:nvPr>
        </p:nvSpPr>
        <p:spPr>
          <a:xfrm>
            <a:off x="1024128" y="2257506"/>
            <a:ext cx="4389120" cy="3762294"/>
          </a:xfrm>
          <a:prstGeom prst="rect">
            <a:avLst/>
          </a:prstGeom>
          <a:noFill/>
          <a:ln>
            <a:noFill/>
          </a:ln>
        </p:spPr>
        <p:txBody>
          <a:bodyPr spcFirstLastPara="1" wrap="square" lIns="91425" tIns="91425" rIns="91425" bIns="91425" anchor="t" anchorCtr="0"/>
          <a:lstStyle>
            <a:lvl1pPr marL="457200" marR="0" lvl="0" indent="-228600" algn="l" rtl="0">
              <a:lnSpc>
                <a:spcPct val="108000"/>
              </a:lnSpc>
              <a:spcBef>
                <a:spcPts val="600"/>
              </a:spcBef>
              <a:spcAft>
                <a:spcPts val="0"/>
              </a:spcAft>
              <a:buClr>
                <a:schemeClr val="accent1"/>
              </a:buClr>
              <a:buSzPts val="1600"/>
              <a:buFont typeface="Questrial"/>
              <a:buNone/>
              <a:defRPr sz="1600" b="0" i="0" u="none" strike="noStrike" cap="none">
                <a:solidFill>
                  <a:schemeClr val="dk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0" name="Shape 70"/>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71" name="Shape 7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4960138"/>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a:spLocks noGrp="1"/>
          </p:cNvSpPr>
          <p:nvPr>
            <p:ph type="pic" idx="2"/>
          </p:nvPr>
        </p:nvSpPr>
        <p:spPr>
          <a:xfrm>
            <a:off x="0" y="-1"/>
            <a:ext cx="12188952" cy="4572000"/>
          </a:xfrm>
          <a:prstGeom prst="rect">
            <a:avLst/>
          </a:prstGeom>
          <a:solidFill>
            <a:srgbClr val="76CEEF"/>
          </a:solid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3200"/>
              <a:buFont typeface="Questrial"/>
              <a:buNone/>
              <a:defRPr sz="3200" b="0" i="0" u="none" strike="noStrike" cap="none">
                <a:solidFill>
                  <a:schemeClr val="dk1"/>
                </a:solidFill>
                <a:latin typeface="Questrial"/>
                <a:ea typeface="Questrial"/>
                <a:cs typeface="Questrial"/>
                <a:sym typeface="Questrial"/>
              </a:defRPr>
            </a:lvl1pPr>
            <a:lvl2pPr marR="0" lvl="1" algn="l" rtl="0">
              <a:lnSpc>
                <a:spcPct val="90000"/>
              </a:lnSpc>
              <a:spcBef>
                <a:spcPts val="200"/>
              </a:spcBef>
              <a:spcAft>
                <a:spcPts val="0"/>
              </a:spcAft>
              <a:buClr>
                <a:schemeClr val="accent1"/>
              </a:buClr>
              <a:buSzPts val="2800"/>
              <a:buFont typeface="Noto Sans Symbols"/>
              <a:buNone/>
              <a:defRPr sz="2800" b="0" i="0" u="none" strike="noStrike" cap="none">
                <a:solidFill>
                  <a:schemeClr val="dk1"/>
                </a:solidFill>
                <a:latin typeface="Questrial"/>
                <a:ea typeface="Questrial"/>
                <a:cs typeface="Questrial"/>
                <a:sym typeface="Questrial"/>
              </a:defRPr>
            </a:lvl2pPr>
            <a:lvl3pPr marR="0" lvl="2" algn="l" rtl="0">
              <a:lnSpc>
                <a:spcPct val="90000"/>
              </a:lnSpc>
              <a:spcBef>
                <a:spcPts val="400"/>
              </a:spcBef>
              <a:spcAft>
                <a:spcPts val="0"/>
              </a:spcAft>
              <a:buClr>
                <a:schemeClr val="accent1"/>
              </a:buClr>
              <a:buSzPts val="2400"/>
              <a:buFont typeface="Noto Sans Symbols"/>
              <a:buNone/>
              <a:defRPr sz="2400" b="0" i="0" u="none" strike="noStrike" cap="none">
                <a:solidFill>
                  <a:schemeClr val="dk1"/>
                </a:solidFill>
                <a:latin typeface="Questrial"/>
                <a:ea typeface="Questrial"/>
                <a:cs typeface="Questrial"/>
                <a:sym typeface="Questrial"/>
              </a:defRPr>
            </a:lvl3pPr>
            <a:lvl4pPr marR="0" lvl="3"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4pPr>
            <a:lvl5pPr marR="0" lvl="4"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5pPr>
            <a:lvl6pPr marR="0" lvl="5"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6pPr>
            <a:lvl7pPr marR="0" lvl="6"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7pPr>
            <a:lvl8pPr marR="0" lvl="7"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8pPr>
            <a:lvl9pPr marR="0" lvl="8" algn="l" rtl="0">
              <a:lnSpc>
                <a:spcPct val="90000"/>
              </a:lnSpc>
              <a:spcBef>
                <a:spcPts val="400"/>
              </a:spcBef>
              <a:spcAft>
                <a:spcPts val="40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9pPr>
          </a:lstStyle>
          <a:p>
            <a:endParaRPr/>
          </a:p>
        </p:txBody>
      </p:sp>
      <p:sp>
        <p:nvSpPr>
          <p:cNvPr id="75" name="Shape 75"/>
          <p:cNvSpPr txBox="1">
            <a:spLocks noGrp="1"/>
          </p:cNvSpPr>
          <p:nvPr>
            <p:ph type="body" idx="1"/>
          </p:nvPr>
        </p:nvSpPr>
        <p:spPr>
          <a:xfrm>
            <a:off x="8610600" y="4960138"/>
            <a:ext cx="3200400" cy="146304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400"/>
              <a:buFont typeface="Noto Sans Symbols"/>
              <a:buNone/>
              <a:defRPr sz="14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9pPr>
          </a:lstStyle>
          <a:p>
            <a:endParaRPr/>
          </a:p>
        </p:txBody>
      </p:sp>
      <p:sp>
        <p:nvSpPr>
          <p:cNvPr id="76" name="Shape 76"/>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78" name="Shape 7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79" name="Shape 79"/>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3872484" y="-562356"/>
            <a:ext cx="4023360" cy="9720073"/>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85" name="Shape 8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1024128" y="2286000"/>
            <a:ext cx="9720073"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12" name="Shape 1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3" name="Shape 1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r>
              <a:rPr lang="en-US"/>
              <a:t>HTTP://WWW.CS.CORNELL.EDU/COURSES/CS5412/2021SP</a:t>
            </a:r>
            <a:endParaRPr/>
          </a:p>
        </p:txBody>
      </p:sp>
      <p:sp>
        <p:nvSpPr>
          <p:cNvPr id="14" name="Shape 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5" name="Shape 15"/>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7.emf"/><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216850" y="4960125"/>
            <a:ext cx="8012700" cy="146310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rgbClr val="C00000"/>
              </a:buClr>
              <a:buSzPts val="4000"/>
              <a:buFont typeface="Questrial"/>
              <a:buNone/>
            </a:pPr>
            <a:r>
              <a:rPr lang="en-US" sz="4000" dirty="0">
                <a:latin typeface="Arial"/>
                <a:ea typeface="Arial"/>
                <a:cs typeface="Arial"/>
                <a:sym typeface="Arial"/>
              </a:rPr>
              <a:t>CS5412 / Lecture 21</a:t>
            </a:r>
            <a:br>
              <a:rPr lang="en-US" sz="4000" dirty="0">
                <a:latin typeface="Arial"/>
                <a:ea typeface="Arial"/>
                <a:cs typeface="Arial"/>
                <a:sym typeface="Arial"/>
              </a:rPr>
            </a:br>
            <a:r>
              <a:rPr lang="en-US" sz="4000" dirty="0">
                <a:latin typeface="Arial"/>
                <a:ea typeface="Arial"/>
                <a:cs typeface="Arial"/>
                <a:sym typeface="Arial"/>
              </a:rPr>
              <a:t>Apache Spark and RDDs</a:t>
            </a:r>
            <a:endParaRPr dirty="0">
              <a:latin typeface="Arial"/>
              <a:ea typeface="Arial"/>
              <a:cs typeface="Arial"/>
              <a:sym typeface="Arial"/>
            </a:endParaRPr>
          </a:p>
        </p:txBody>
      </p:sp>
      <p:sp>
        <p:nvSpPr>
          <p:cNvPr id="98" name="Shape 98"/>
          <p:cNvSpPr txBox="1">
            <a:spLocks noGrp="1"/>
          </p:cNvSpPr>
          <p:nvPr>
            <p:ph type="subTitle" idx="1"/>
          </p:nvPr>
        </p:nvSpPr>
        <p:spPr>
          <a:xfrm>
            <a:off x="8525075" y="4960125"/>
            <a:ext cx="3578100" cy="1463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2400"/>
              <a:buFont typeface="Questrial"/>
              <a:buNone/>
            </a:pPr>
            <a:r>
              <a:rPr lang="en-US" sz="2400" i="0" u="none" strike="noStrike" cap="none" dirty="0">
                <a:solidFill>
                  <a:srgbClr val="C00000"/>
                </a:solidFill>
                <a:latin typeface="Arial"/>
                <a:ea typeface="Arial"/>
                <a:cs typeface="Arial"/>
                <a:sym typeface="Arial"/>
              </a:rPr>
              <a:t>Kishore Pusuku</a:t>
            </a:r>
            <a:r>
              <a:rPr lang="en-US" dirty="0">
                <a:latin typeface="Arial"/>
                <a:ea typeface="Arial"/>
                <a:cs typeface="Arial"/>
                <a:sym typeface="Arial"/>
              </a:rPr>
              <a:t>ri, </a:t>
            </a:r>
            <a:r>
              <a:rPr lang="en-US" sz="2400" i="0" u="none" strike="noStrike" cap="none">
                <a:solidFill>
                  <a:srgbClr val="C00000"/>
                </a:solidFill>
                <a:latin typeface="Arial"/>
                <a:ea typeface="Arial"/>
                <a:cs typeface="Arial"/>
                <a:sym typeface="Arial"/>
              </a:rPr>
              <a:t>Spring 2021</a:t>
            </a:r>
            <a:endParaRPr dirty="0">
              <a:latin typeface="Arial"/>
              <a:ea typeface="Arial"/>
              <a:cs typeface="Arial"/>
              <a:sym typeface="Arial"/>
            </a:endParaRPr>
          </a:p>
        </p:txBody>
      </p:sp>
      <p:sp>
        <p:nvSpPr>
          <p:cNvPr id="99" name="Shape 9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i="0" u="none" strike="noStrike" cap="none">
                <a:solidFill>
                  <a:srgbClr val="0C0C0C"/>
                </a:solidFill>
                <a:latin typeface="Arial"/>
                <a:ea typeface="Arial"/>
                <a:cs typeface="Arial"/>
                <a:sym typeface="Arial"/>
              </a:rPr>
              <a:t>HTTP://WWW.CS.CORNELL.EDU/COURSES/CS5412/2021SP</a:t>
            </a:r>
            <a:endParaRPr dirty="0">
              <a:latin typeface="Arial"/>
              <a:ea typeface="Arial"/>
              <a:cs typeface="Arial"/>
              <a:sym typeface="Arial"/>
            </a:endParaRPr>
          </a:p>
        </p:txBody>
      </p:sp>
      <p:sp>
        <p:nvSpPr>
          <p:cNvPr id="100" name="Shape 10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i="0" u="none" strike="noStrike" cap="none">
                <a:solidFill>
                  <a:srgbClr val="0C0C0C"/>
                </a:solidFill>
                <a:latin typeface="Arial"/>
                <a:ea typeface="Arial"/>
                <a:cs typeface="Arial"/>
                <a:sym typeface="Arial"/>
              </a:rPr>
              <a:t>1</a:t>
            </a:fld>
            <a:endParaRPr sz="1000" i="0" u="none" strike="noStrike" cap="none">
              <a:solidFill>
                <a:srgbClr val="0C0C0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772564" y="269519"/>
            <a:ext cx="10786800" cy="687272"/>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(1)</a:t>
            </a:r>
            <a:endParaRPr sz="4500" dirty="0">
              <a:solidFill>
                <a:srgbClr val="C00000"/>
              </a:solidFill>
              <a:ea typeface="Arial"/>
              <a:cs typeface="Arial"/>
              <a:sym typeface="Arial"/>
            </a:endParaRPr>
          </a:p>
        </p:txBody>
      </p:sp>
      <p:sp>
        <p:nvSpPr>
          <p:cNvPr id="183" name="Shape 18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10</a:t>
            </a:fld>
            <a:endParaRPr/>
          </a:p>
        </p:txBody>
      </p:sp>
      <p:sp>
        <p:nvSpPr>
          <p:cNvPr id="184" name="Shape 184"/>
          <p:cNvSpPr txBox="1">
            <a:spLocks noGrp="1"/>
          </p:cNvSpPr>
          <p:nvPr>
            <p:ph type="body" idx="1"/>
          </p:nvPr>
        </p:nvSpPr>
        <p:spPr>
          <a:xfrm>
            <a:off x="772564" y="1348471"/>
            <a:ext cx="10356711" cy="450069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b="1" dirty="0">
                <a:ea typeface="Arial"/>
                <a:cs typeface="Arial"/>
                <a:sym typeface="Arial"/>
              </a:rPr>
              <a:t>MapReduce</a:t>
            </a:r>
            <a:r>
              <a:rPr lang="en-US" sz="3200" dirty="0">
                <a:ea typeface="Arial"/>
                <a:cs typeface="Arial"/>
                <a:sym typeface="Arial"/>
              </a:rPr>
              <a:t>: The original scalable, general, processing engine of the Hadoop ecosystem</a:t>
            </a:r>
          </a:p>
          <a:p>
            <a:pPr lvl="1">
              <a:lnSpc>
                <a:spcPct val="100000"/>
              </a:lnSpc>
              <a:spcBef>
                <a:spcPts val="467"/>
              </a:spcBef>
              <a:spcAft>
                <a:spcPts val="467"/>
              </a:spcAft>
            </a:pPr>
            <a:r>
              <a:rPr lang="en-US" sz="2800" dirty="0">
                <a:solidFill>
                  <a:srgbClr val="FF0000"/>
                </a:solidFill>
                <a:ea typeface="Arial"/>
                <a:cs typeface="Arial"/>
                <a:sym typeface="Arial"/>
              </a:rPr>
              <a:t>Disk-based data processing framework</a:t>
            </a:r>
            <a:r>
              <a:rPr lang="en-US" sz="2800" dirty="0">
                <a:ea typeface="Arial"/>
                <a:cs typeface="Arial"/>
                <a:sym typeface="Arial"/>
              </a:rPr>
              <a:t> (HDFS files)</a:t>
            </a:r>
          </a:p>
          <a:p>
            <a:pPr lvl="1">
              <a:lnSpc>
                <a:spcPct val="100000"/>
              </a:lnSpc>
              <a:spcBef>
                <a:spcPts val="467"/>
              </a:spcBef>
              <a:spcAft>
                <a:spcPts val="467"/>
              </a:spcAft>
            </a:pPr>
            <a:r>
              <a:rPr lang="en-US" sz="2800" dirty="0">
                <a:ea typeface="Arial"/>
                <a:cs typeface="Arial"/>
                <a:sym typeface="Arial"/>
              </a:rPr>
              <a:t>Persists intermediate results to disk	 </a:t>
            </a:r>
          </a:p>
          <a:p>
            <a:pPr lvl="1">
              <a:lnSpc>
                <a:spcPct val="100000"/>
              </a:lnSpc>
              <a:spcBef>
                <a:spcPts val="467"/>
              </a:spcBef>
              <a:spcAft>
                <a:spcPts val="467"/>
              </a:spcAft>
            </a:pPr>
            <a:r>
              <a:rPr lang="en-US" sz="2800" dirty="0">
                <a:ea typeface="Arial"/>
                <a:cs typeface="Arial"/>
                <a:sym typeface="Arial"/>
              </a:rPr>
              <a:t>Data is reloaded from disk with every query →</a:t>
            </a:r>
            <a:r>
              <a:rPr lang="en-US" sz="2800" dirty="0">
                <a:solidFill>
                  <a:srgbClr val="000000"/>
                </a:solidFill>
                <a:ea typeface="Arial"/>
                <a:cs typeface="Arial"/>
                <a:sym typeface="Arial"/>
              </a:rPr>
              <a:t> Costly I/O </a:t>
            </a:r>
            <a:r>
              <a:rPr lang="en-US" sz="2800" dirty="0">
                <a:ea typeface="Arial"/>
                <a:cs typeface="Arial"/>
                <a:sym typeface="Arial"/>
              </a:rPr>
              <a:t>	</a:t>
            </a:r>
          </a:p>
          <a:p>
            <a:pPr lvl="1">
              <a:lnSpc>
                <a:spcPct val="100000"/>
              </a:lnSpc>
              <a:spcBef>
                <a:spcPts val="467"/>
              </a:spcBef>
              <a:spcAft>
                <a:spcPts val="467"/>
              </a:spcAft>
            </a:pPr>
            <a:r>
              <a:rPr lang="en-US" sz="2800" dirty="0">
                <a:ea typeface="Arial"/>
                <a:cs typeface="Arial"/>
                <a:sym typeface="Arial"/>
              </a:rPr>
              <a:t>Best for ETL like workloads (batch processing)</a:t>
            </a:r>
          </a:p>
          <a:p>
            <a:pPr lvl="1">
              <a:lnSpc>
                <a:spcPct val="100000"/>
              </a:lnSpc>
              <a:spcBef>
                <a:spcPts val="467"/>
              </a:spcBef>
              <a:spcAft>
                <a:spcPts val="467"/>
              </a:spcAft>
            </a:pPr>
            <a:r>
              <a:rPr lang="en-US" sz="2800" dirty="0">
                <a:solidFill>
                  <a:srgbClr val="FF0000"/>
                </a:solidFill>
                <a:ea typeface="Arial"/>
                <a:cs typeface="Arial"/>
                <a:sym typeface="Arial"/>
              </a:rPr>
              <a:t>Costly I/O → Not appropriate for iterative or stream processing workloads</a:t>
            </a:r>
            <a:endParaRPr sz="2800" dirty="0">
              <a:solidFill>
                <a:srgbClr val="FF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FB12F884-78C6-4D2E-95AF-8A317AB995B6}"/>
              </a:ext>
            </a:extLst>
          </p:cNvPr>
          <p:cNvSpPr/>
          <p:nvPr/>
        </p:nvSpPr>
        <p:spPr>
          <a:xfrm>
            <a:off x="772564" y="1126608"/>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09769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98" y="254672"/>
            <a:ext cx="10786800" cy="89747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(2)</a:t>
            </a:r>
            <a:endParaRPr dirty="0">
              <a:ea typeface="Arial"/>
              <a:cs typeface="Arial"/>
              <a:sym typeface="Arial"/>
            </a:endParaRPr>
          </a:p>
        </p:txBody>
      </p:sp>
      <p:sp>
        <p:nvSpPr>
          <p:cNvPr id="191" name="Shape 191"/>
          <p:cNvSpPr txBox="1">
            <a:spLocks noGrp="1"/>
          </p:cNvSpPr>
          <p:nvPr>
            <p:ph type="sldNum" idx="12"/>
          </p:nvPr>
        </p:nvSpPr>
        <p:spPr>
          <a:xfrm>
            <a:off x="11218200" y="6431515"/>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11</a:t>
            </a:fld>
            <a:endParaRPr/>
          </a:p>
        </p:txBody>
      </p:sp>
      <p:sp>
        <p:nvSpPr>
          <p:cNvPr id="192" name="Shape 192"/>
          <p:cNvSpPr txBox="1">
            <a:spLocks noGrp="1"/>
          </p:cNvSpPr>
          <p:nvPr>
            <p:ph type="body" idx="1"/>
          </p:nvPr>
        </p:nvSpPr>
        <p:spPr>
          <a:xfrm>
            <a:off x="975218" y="1152147"/>
            <a:ext cx="10464960" cy="4953432"/>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b="1" dirty="0">
                <a:ea typeface="Arial"/>
                <a:cs typeface="Arial"/>
                <a:sym typeface="Arial"/>
              </a:rPr>
              <a:t>Spark</a:t>
            </a:r>
            <a:r>
              <a:rPr lang="en-US" sz="3200" dirty="0">
                <a:ea typeface="Arial"/>
                <a:cs typeface="Arial"/>
                <a:sym typeface="Arial"/>
              </a:rPr>
              <a:t>: General purpose computational framework that substantially improves performance of MapReduce, but retains the basic model</a:t>
            </a:r>
          </a:p>
          <a:p>
            <a:pPr lvl="1">
              <a:lnSpc>
                <a:spcPct val="100000"/>
              </a:lnSpc>
              <a:spcBef>
                <a:spcPts val="467"/>
              </a:spcBef>
              <a:spcAft>
                <a:spcPts val="467"/>
              </a:spcAft>
            </a:pPr>
            <a:r>
              <a:rPr lang="en-US" sz="2800" dirty="0">
                <a:solidFill>
                  <a:srgbClr val="FF0000"/>
                </a:solidFill>
                <a:ea typeface="Arial"/>
                <a:cs typeface="Arial"/>
                <a:sym typeface="Arial"/>
              </a:rPr>
              <a:t>Memory based data processing framework </a:t>
            </a:r>
            <a:r>
              <a:rPr lang="en-US" sz="2800" dirty="0">
                <a:solidFill>
                  <a:srgbClr val="000000"/>
                </a:solidFill>
                <a:ea typeface="Arial"/>
                <a:cs typeface="Arial"/>
                <a:sym typeface="Arial"/>
              </a:rPr>
              <a:t>→ avoids costly I/O by keeping intermediate results in memory</a:t>
            </a:r>
          </a:p>
          <a:p>
            <a:pPr lvl="1">
              <a:lnSpc>
                <a:spcPct val="100000"/>
              </a:lnSpc>
              <a:spcBef>
                <a:spcPts val="467"/>
              </a:spcBef>
              <a:spcAft>
                <a:spcPts val="467"/>
              </a:spcAft>
            </a:pPr>
            <a:r>
              <a:rPr lang="en-US" sz="2800" dirty="0">
                <a:solidFill>
                  <a:srgbClr val="000000"/>
                </a:solidFill>
                <a:ea typeface="Arial"/>
                <a:cs typeface="Arial"/>
                <a:sym typeface="Arial"/>
              </a:rPr>
              <a:t>Leverages distributed memory </a:t>
            </a:r>
          </a:p>
          <a:p>
            <a:pPr lvl="1">
              <a:lnSpc>
                <a:spcPct val="100000"/>
              </a:lnSpc>
              <a:spcBef>
                <a:spcPts val="467"/>
              </a:spcBef>
              <a:spcAft>
                <a:spcPts val="467"/>
              </a:spcAft>
            </a:pPr>
            <a:r>
              <a:rPr lang="en-US" sz="2800" dirty="0">
                <a:solidFill>
                  <a:srgbClr val="000000"/>
                </a:solidFill>
                <a:ea typeface="Arial"/>
                <a:cs typeface="Arial"/>
                <a:sym typeface="Arial"/>
              </a:rPr>
              <a:t>Remembers operations applied to dataset</a:t>
            </a:r>
          </a:p>
          <a:p>
            <a:pPr lvl="1">
              <a:lnSpc>
                <a:spcPct val="100000"/>
              </a:lnSpc>
              <a:spcBef>
                <a:spcPts val="467"/>
              </a:spcBef>
              <a:spcAft>
                <a:spcPts val="467"/>
              </a:spcAft>
            </a:pPr>
            <a:r>
              <a:rPr lang="en-US" sz="2800" dirty="0">
                <a:solidFill>
                  <a:srgbClr val="000000"/>
                </a:solidFill>
                <a:ea typeface="Arial"/>
                <a:cs typeface="Arial"/>
                <a:sym typeface="Arial"/>
              </a:rPr>
              <a:t>Data locality based computation → High Performance</a:t>
            </a:r>
          </a:p>
          <a:p>
            <a:pPr lvl="1">
              <a:lnSpc>
                <a:spcPct val="100000"/>
              </a:lnSpc>
              <a:spcBef>
                <a:spcPts val="467"/>
              </a:spcBef>
              <a:spcAft>
                <a:spcPts val="467"/>
              </a:spcAft>
            </a:pPr>
            <a:r>
              <a:rPr lang="en-US" sz="2800" dirty="0">
                <a:solidFill>
                  <a:srgbClr val="000000"/>
                </a:solidFill>
                <a:ea typeface="Arial"/>
                <a:cs typeface="Arial"/>
                <a:sym typeface="Arial"/>
              </a:rPr>
              <a:t>Best for both iterative (or stream processing) and batch workloads</a:t>
            </a:r>
            <a:endParaRPr sz="2800" dirty="0">
              <a:solidFill>
                <a:srgbClr val="00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ED416527-2687-4B51-931F-AED44EB39FF3}"/>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19525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20313" y="156761"/>
            <a:ext cx="10786800" cy="89747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 Summary</a:t>
            </a:r>
            <a:endParaRPr dirty="0">
              <a:ea typeface="Arial"/>
              <a:cs typeface="Arial"/>
              <a:sym typeface="Arial"/>
            </a:endParaRPr>
          </a:p>
        </p:txBody>
      </p:sp>
      <p:sp>
        <p:nvSpPr>
          <p:cNvPr id="191" name="Shape 19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12</a:t>
            </a:fld>
            <a:endParaRPr/>
          </a:p>
        </p:txBody>
      </p:sp>
      <p:sp>
        <p:nvSpPr>
          <p:cNvPr id="192" name="Shape 192"/>
          <p:cNvSpPr txBox="1">
            <a:spLocks noGrp="1"/>
          </p:cNvSpPr>
          <p:nvPr>
            <p:ph type="body" idx="1"/>
          </p:nvPr>
        </p:nvSpPr>
        <p:spPr>
          <a:xfrm>
            <a:off x="816328" y="1304431"/>
            <a:ext cx="10242983" cy="5553569"/>
          </a:xfrm>
          <a:prstGeom prst="rect">
            <a:avLst/>
          </a:prstGeom>
          <a:noFill/>
          <a:ln>
            <a:noFill/>
          </a:ln>
        </p:spPr>
        <p:txBody>
          <a:bodyPr spcFirstLastPara="1" vert="horz" wrap="square" lIns="45700" tIns="45700" rIns="45700" bIns="45700" rtlCol="0" anchor="t" anchorCtr="0">
            <a:noAutofit/>
          </a:bodyPr>
          <a:lstStyle/>
          <a:p>
            <a:pPr>
              <a:lnSpc>
                <a:spcPct val="100000"/>
              </a:lnSpc>
              <a:spcBef>
                <a:spcPts val="267"/>
              </a:spcBef>
              <a:spcAft>
                <a:spcPts val="267"/>
              </a:spcAft>
            </a:pPr>
            <a:r>
              <a:rPr lang="en-US" dirty="0">
                <a:ea typeface="Arial"/>
                <a:cs typeface="Arial"/>
                <a:sym typeface="Arial"/>
              </a:rPr>
              <a:t>Software engineering point of view</a:t>
            </a:r>
          </a:p>
          <a:p>
            <a:pPr lvl="1">
              <a:lnSpc>
                <a:spcPct val="100000"/>
              </a:lnSpc>
              <a:spcBef>
                <a:spcPts val="267"/>
              </a:spcBef>
              <a:spcAft>
                <a:spcPts val="267"/>
              </a:spcAft>
              <a:buSzPct val="60000"/>
              <a:buFont typeface="Wingdings" panose="05000000000000000000" pitchFamily="2" charset="2"/>
              <a:buChar char="Ø"/>
            </a:pPr>
            <a:r>
              <a:rPr lang="en-US" dirty="0"/>
              <a:t>Hadoop code base is huge</a:t>
            </a:r>
          </a:p>
          <a:p>
            <a:pPr lvl="1">
              <a:lnSpc>
                <a:spcPct val="100000"/>
              </a:lnSpc>
              <a:spcBef>
                <a:spcPts val="267"/>
              </a:spcBef>
              <a:spcAft>
                <a:spcPts val="267"/>
              </a:spcAft>
              <a:buSzPct val="60000"/>
              <a:buFont typeface="Wingdings" panose="05000000000000000000" pitchFamily="2" charset="2"/>
              <a:buChar char="Ø"/>
            </a:pPr>
            <a:r>
              <a:rPr lang="en-US" dirty="0"/>
              <a:t>Contributions/Extensions to Hadoop are cumbersome</a:t>
            </a:r>
          </a:p>
          <a:p>
            <a:pPr lvl="1">
              <a:lnSpc>
                <a:spcPct val="100000"/>
              </a:lnSpc>
              <a:spcBef>
                <a:spcPts val="267"/>
              </a:spcBef>
              <a:spcAft>
                <a:spcPts val="267"/>
              </a:spcAft>
              <a:buSzPct val="60000"/>
              <a:buFont typeface="Wingdings" panose="05000000000000000000" pitchFamily="2" charset="2"/>
              <a:buChar char="Ø"/>
            </a:pPr>
            <a:r>
              <a:rPr lang="en-US" dirty="0"/>
              <a:t>Java-only hinders wide adoption, but Java support is fundamental</a:t>
            </a:r>
            <a:endParaRPr lang="en-US" dirty="0">
              <a:ea typeface="Arial"/>
              <a:cs typeface="Arial"/>
              <a:sym typeface="Arial"/>
            </a:endParaRPr>
          </a:p>
          <a:p>
            <a:pPr>
              <a:lnSpc>
                <a:spcPct val="100000"/>
              </a:lnSpc>
              <a:spcBef>
                <a:spcPts val="267"/>
              </a:spcBef>
              <a:spcAft>
                <a:spcPts val="267"/>
              </a:spcAft>
            </a:pPr>
            <a:r>
              <a:rPr lang="en-US" dirty="0">
                <a:ea typeface="Arial"/>
                <a:cs typeface="Arial"/>
                <a:sym typeface="Arial"/>
              </a:rPr>
              <a:t>System/Framework point of view</a:t>
            </a:r>
          </a:p>
          <a:p>
            <a:pPr lvl="1">
              <a:lnSpc>
                <a:spcPct val="100000"/>
              </a:lnSpc>
              <a:spcBef>
                <a:spcPts val="267"/>
              </a:spcBef>
              <a:spcAft>
                <a:spcPts val="267"/>
              </a:spcAft>
              <a:buSzPct val="60000"/>
              <a:buFont typeface="Wingdings" panose="05000000000000000000" pitchFamily="2" charset="2"/>
              <a:buChar char="Ø"/>
            </a:pPr>
            <a:r>
              <a:rPr lang="en-US" dirty="0"/>
              <a:t>Unified pipeline</a:t>
            </a:r>
          </a:p>
          <a:p>
            <a:pPr lvl="1">
              <a:lnSpc>
                <a:spcPct val="100000"/>
              </a:lnSpc>
              <a:spcBef>
                <a:spcPts val="267"/>
              </a:spcBef>
              <a:spcAft>
                <a:spcPts val="267"/>
              </a:spcAft>
              <a:buSzPct val="60000"/>
              <a:buFont typeface="Wingdings" panose="05000000000000000000" pitchFamily="2" charset="2"/>
              <a:buChar char="Ø"/>
            </a:pPr>
            <a:r>
              <a:rPr lang="en-US" dirty="0"/>
              <a:t>Simplified data flow</a:t>
            </a:r>
          </a:p>
          <a:p>
            <a:pPr lvl="1">
              <a:lnSpc>
                <a:spcPct val="100000"/>
              </a:lnSpc>
              <a:spcBef>
                <a:spcPts val="267"/>
              </a:spcBef>
              <a:spcAft>
                <a:spcPts val="267"/>
              </a:spcAft>
              <a:buSzPct val="60000"/>
              <a:buFont typeface="Wingdings" panose="05000000000000000000" pitchFamily="2" charset="2"/>
              <a:buChar char="Ø"/>
            </a:pPr>
            <a:r>
              <a:rPr lang="en-US" dirty="0"/>
              <a:t>Faster processing speed</a:t>
            </a:r>
            <a:endParaRPr lang="en-US" dirty="0">
              <a:ea typeface="Arial"/>
              <a:cs typeface="Arial"/>
              <a:sym typeface="Arial"/>
            </a:endParaRPr>
          </a:p>
          <a:p>
            <a:pPr>
              <a:lnSpc>
                <a:spcPct val="100000"/>
              </a:lnSpc>
              <a:spcBef>
                <a:spcPts val="267"/>
              </a:spcBef>
              <a:spcAft>
                <a:spcPts val="267"/>
              </a:spcAft>
            </a:pPr>
            <a:r>
              <a:rPr lang="en-US" dirty="0">
                <a:solidFill>
                  <a:srgbClr val="000000"/>
                </a:solidFill>
                <a:ea typeface="Arial"/>
                <a:cs typeface="Arial"/>
                <a:sym typeface="Arial"/>
              </a:rPr>
              <a:t>Data abstraction point of view</a:t>
            </a:r>
          </a:p>
          <a:p>
            <a:pPr lvl="1">
              <a:lnSpc>
                <a:spcPct val="100000"/>
              </a:lnSpc>
              <a:spcBef>
                <a:spcPts val="267"/>
              </a:spcBef>
              <a:spcAft>
                <a:spcPts val="267"/>
              </a:spcAft>
              <a:buSzPct val="60000"/>
              <a:buFont typeface="Wingdings" panose="05000000000000000000" pitchFamily="2" charset="2"/>
              <a:buChar char="Ø"/>
            </a:pPr>
            <a:r>
              <a:rPr lang="en-US" dirty="0"/>
              <a:t>New fundamental abstraction RDD</a:t>
            </a:r>
          </a:p>
          <a:p>
            <a:pPr lvl="1">
              <a:lnSpc>
                <a:spcPct val="100000"/>
              </a:lnSpc>
              <a:spcBef>
                <a:spcPts val="267"/>
              </a:spcBef>
              <a:spcAft>
                <a:spcPts val="267"/>
              </a:spcAft>
              <a:buSzPct val="60000"/>
              <a:buFont typeface="Wingdings" panose="05000000000000000000" pitchFamily="2" charset="2"/>
              <a:buChar char="Ø"/>
            </a:pPr>
            <a:r>
              <a:rPr lang="en-US" dirty="0"/>
              <a:t>Easy to extend with new operators</a:t>
            </a:r>
          </a:p>
          <a:p>
            <a:pPr lvl="1">
              <a:lnSpc>
                <a:spcPct val="100000"/>
              </a:lnSpc>
              <a:spcBef>
                <a:spcPts val="267"/>
              </a:spcBef>
              <a:spcAft>
                <a:spcPts val="267"/>
              </a:spcAft>
              <a:buSzPct val="60000"/>
              <a:buFont typeface="Wingdings" panose="05000000000000000000" pitchFamily="2" charset="2"/>
              <a:buChar char="Ø"/>
            </a:pPr>
            <a:r>
              <a:rPr lang="en-US" dirty="0"/>
              <a:t>More descriptive computing model</a:t>
            </a:r>
            <a:endParaRPr lang="en-US" dirty="0">
              <a:solidFill>
                <a:srgbClr val="00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ED416527-2687-4B51-931F-AED44EB39FF3}"/>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426830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553211" y="614325"/>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13</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solidFill>
                  <a:schemeClr val="bg1">
                    <a:lumMod val="65000"/>
                  </a:schemeClr>
                </a:solidFill>
              </a:rPr>
              <a:t>Motivation</a:t>
            </a:r>
          </a:p>
          <a:p>
            <a:pPr>
              <a:lnSpc>
                <a:spcPct val="100000"/>
              </a:lnSpc>
              <a:spcBef>
                <a:spcPts val="533"/>
              </a:spcBef>
              <a:spcAft>
                <a:spcPts val="533"/>
              </a:spcAft>
            </a:pPr>
            <a:r>
              <a:rPr lang="en-US" sz="3200" dirty="0"/>
              <a:t>Spark Basics</a:t>
            </a:r>
          </a:p>
          <a:p>
            <a:pPr>
              <a:lnSpc>
                <a:spcPct val="100000"/>
              </a:lnSpc>
              <a:spcBef>
                <a:spcPts val="533"/>
              </a:spcBef>
              <a:spcAft>
                <a:spcPts val="533"/>
              </a:spcAft>
            </a:pPr>
            <a:r>
              <a:rPr lang="en-US" sz="3200" dirty="0">
                <a:solidFill>
                  <a:schemeClr val="bg1">
                    <a:lumMod val="50000"/>
                  </a:schemeClr>
                </a:solidFill>
              </a:rPr>
              <a:t>Spark Programming</a:t>
            </a:r>
          </a:p>
          <a:p>
            <a:pPr>
              <a:lnSpc>
                <a:spcPct val="100000"/>
              </a:lnSpc>
              <a:spcBef>
                <a:spcPts val="533"/>
              </a:spcBef>
              <a:spcAft>
                <a:spcPts val="533"/>
              </a:spcAft>
            </a:pPr>
            <a:endParaRPr lang="en-US" sz="3200"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73001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Basics(1)</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14</a:t>
            </a:fld>
            <a:endParaRPr/>
          </a:p>
        </p:txBody>
      </p:sp>
      <p:sp>
        <p:nvSpPr>
          <p:cNvPr id="200" name="Shape 200"/>
          <p:cNvSpPr txBox="1">
            <a:spLocks noGrp="1"/>
          </p:cNvSpPr>
          <p:nvPr>
            <p:ph type="body" idx="1"/>
          </p:nvPr>
        </p:nvSpPr>
        <p:spPr>
          <a:xfrm>
            <a:off x="983059" y="1235866"/>
            <a:ext cx="10400248" cy="5136892"/>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dirty="0">
                <a:ea typeface="Arial"/>
                <a:cs typeface="Arial"/>
                <a:sym typeface="Arial"/>
              </a:rPr>
              <a:t>Spark: </a:t>
            </a:r>
            <a:r>
              <a:rPr lang="en-US" dirty="0">
                <a:ea typeface="Arial"/>
                <a:cs typeface="Arial"/>
                <a:sym typeface="Arial"/>
              </a:rPr>
              <a:t>Flexible, in-memory data processing framework written in Scala</a:t>
            </a:r>
          </a:p>
          <a:p>
            <a:pPr marL="0" indent="0">
              <a:lnSpc>
                <a:spcPct val="100000"/>
              </a:lnSpc>
              <a:spcBef>
                <a:spcPts val="533"/>
              </a:spcBef>
              <a:spcAft>
                <a:spcPts val="533"/>
              </a:spcAft>
              <a:buNone/>
            </a:pPr>
            <a:r>
              <a:rPr lang="en-US" sz="3200" dirty="0">
                <a:solidFill>
                  <a:srgbClr val="0070C0"/>
                </a:solidFill>
                <a:ea typeface="Arial"/>
                <a:cs typeface="Arial"/>
                <a:sym typeface="Arial"/>
              </a:rPr>
              <a:t>Goals</a:t>
            </a:r>
            <a:r>
              <a:rPr lang="en-US" sz="3200" dirty="0">
                <a:ea typeface="Arial"/>
                <a:cs typeface="Arial"/>
                <a:sym typeface="Arial"/>
              </a:rPr>
              <a:t>:</a:t>
            </a:r>
          </a:p>
          <a:p>
            <a:pPr lvl="1">
              <a:lnSpc>
                <a:spcPct val="100000"/>
              </a:lnSpc>
              <a:spcBef>
                <a:spcPts val="533"/>
              </a:spcBef>
              <a:spcAft>
                <a:spcPts val="533"/>
              </a:spcAft>
            </a:pPr>
            <a:r>
              <a:rPr lang="en-US" sz="2800" dirty="0">
                <a:solidFill>
                  <a:srgbClr val="000000"/>
                </a:solidFill>
                <a:ea typeface="Arial"/>
                <a:cs typeface="Arial"/>
                <a:sym typeface="Arial"/>
              </a:rPr>
              <a:t>Simplicity (Easier to use):</a:t>
            </a:r>
          </a:p>
          <a:p>
            <a:pPr lvl="2">
              <a:lnSpc>
                <a:spcPct val="100000"/>
              </a:lnSpc>
              <a:spcBef>
                <a:spcPts val="533"/>
              </a:spcBef>
              <a:spcAft>
                <a:spcPts val="533"/>
              </a:spcAft>
              <a:buFont typeface="Wingdings" panose="05000000000000000000" pitchFamily="2" charset="2"/>
              <a:buChar char="Ø"/>
            </a:pPr>
            <a:r>
              <a:rPr lang="en-US" sz="2400" dirty="0">
                <a:solidFill>
                  <a:srgbClr val="000000"/>
                </a:solidFill>
                <a:ea typeface="Arial"/>
                <a:cs typeface="Arial"/>
                <a:sym typeface="Arial"/>
              </a:rPr>
              <a:t> Rich APIs for Scala, Java, and Python</a:t>
            </a:r>
          </a:p>
          <a:p>
            <a:pPr lvl="1">
              <a:lnSpc>
                <a:spcPct val="100000"/>
              </a:lnSpc>
              <a:spcBef>
                <a:spcPts val="533"/>
              </a:spcBef>
              <a:spcAft>
                <a:spcPts val="533"/>
              </a:spcAft>
            </a:pPr>
            <a:r>
              <a:rPr lang="en-US" sz="2800" dirty="0">
                <a:solidFill>
                  <a:srgbClr val="000000"/>
                </a:solidFill>
                <a:ea typeface="Arial"/>
                <a:cs typeface="Arial"/>
                <a:sym typeface="Arial"/>
              </a:rPr>
              <a:t>Generality: APIs for different types of workloads</a:t>
            </a:r>
          </a:p>
          <a:p>
            <a:pPr lvl="2">
              <a:lnSpc>
                <a:spcPct val="100000"/>
              </a:lnSpc>
              <a:spcBef>
                <a:spcPts val="533"/>
              </a:spcBef>
              <a:spcAft>
                <a:spcPts val="533"/>
              </a:spcAft>
              <a:buFont typeface="Wingdings" panose="05000000000000000000" pitchFamily="2" charset="2"/>
              <a:buChar char="Ø"/>
            </a:pPr>
            <a:r>
              <a:rPr lang="en-US" sz="2400" dirty="0">
                <a:solidFill>
                  <a:srgbClr val="000000"/>
                </a:solidFill>
                <a:ea typeface="Arial"/>
                <a:cs typeface="Arial"/>
                <a:sym typeface="Arial"/>
              </a:rPr>
              <a:t> Batch, Streaming, Machine Learning, Graph</a:t>
            </a:r>
          </a:p>
          <a:p>
            <a:pPr lvl="1">
              <a:lnSpc>
                <a:spcPct val="100000"/>
              </a:lnSpc>
              <a:spcBef>
                <a:spcPts val="533"/>
              </a:spcBef>
              <a:spcAft>
                <a:spcPts val="533"/>
              </a:spcAft>
            </a:pPr>
            <a:r>
              <a:rPr lang="en-US" sz="2800" dirty="0">
                <a:solidFill>
                  <a:srgbClr val="000000"/>
                </a:solidFill>
                <a:ea typeface="Arial"/>
                <a:cs typeface="Arial"/>
                <a:sym typeface="Arial"/>
              </a:rPr>
              <a:t>Low Latency (Performance) : In-memory processing and caching</a:t>
            </a:r>
          </a:p>
          <a:p>
            <a:pPr lvl="1">
              <a:lnSpc>
                <a:spcPct val="100000"/>
              </a:lnSpc>
              <a:spcBef>
                <a:spcPts val="533"/>
              </a:spcBef>
              <a:spcAft>
                <a:spcPts val="533"/>
              </a:spcAft>
            </a:pPr>
            <a:r>
              <a:rPr lang="en-US" sz="2800" dirty="0">
                <a:solidFill>
                  <a:srgbClr val="000000"/>
                </a:solidFill>
                <a:ea typeface="Arial"/>
                <a:cs typeface="Arial"/>
                <a:sym typeface="Arial"/>
              </a:rPr>
              <a:t>Fault-tolerance: Faults shouldn’t be special case</a:t>
            </a:r>
            <a:endParaRPr sz="28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37888" y="1137920"/>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79770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Basics(2)</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15</a:t>
            </a:fld>
            <a:endParaRPr/>
          </a:p>
        </p:txBody>
      </p:sp>
      <p:sp>
        <p:nvSpPr>
          <p:cNvPr id="200" name="Shape 200"/>
          <p:cNvSpPr txBox="1">
            <a:spLocks noGrp="1"/>
          </p:cNvSpPr>
          <p:nvPr>
            <p:ph type="body" idx="1"/>
          </p:nvPr>
        </p:nvSpPr>
        <p:spPr>
          <a:xfrm>
            <a:off x="944348" y="1365795"/>
            <a:ext cx="10400248" cy="4159171"/>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dirty="0">
                <a:ea typeface="Arial"/>
                <a:cs typeface="Arial"/>
                <a:sym typeface="Arial"/>
              </a:rPr>
              <a:t>There are two ways to manipulate data in Spark</a:t>
            </a:r>
          </a:p>
          <a:p>
            <a:pPr lvl="1">
              <a:lnSpc>
                <a:spcPct val="100000"/>
              </a:lnSpc>
              <a:spcBef>
                <a:spcPts val="467"/>
              </a:spcBef>
              <a:spcAft>
                <a:spcPts val="467"/>
              </a:spcAft>
            </a:pPr>
            <a:r>
              <a:rPr lang="en-US" sz="2800" dirty="0">
                <a:ea typeface="Arial"/>
                <a:cs typeface="Arial"/>
                <a:sym typeface="Arial"/>
              </a:rPr>
              <a:t>Spark Shell</a:t>
            </a:r>
            <a:r>
              <a:rPr lang="en-US" sz="2800" dirty="0">
                <a:solidFill>
                  <a:srgbClr val="000000"/>
                </a:solidFill>
                <a:ea typeface="Arial"/>
                <a:cs typeface="Arial"/>
                <a:sym typeface="Arial"/>
              </a:rPr>
              <a:t>:</a:t>
            </a:r>
          </a:p>
          <a:p>
            <a:pPr lvl="2">
              <a:lnSpc>
                <a:spcPct val="100000"/>
              </a:lnSpc>
              <a:spcBef>
                <a:spcPts val="467"/>
              </a:spcBef>
              <a:spcAft>
                <a:spcPts val="467"/>
              </a:spcAft>
              <a:buSzPct val="60000"/>
              <a:buFont typeface="Wingdings" panose="05000000000000000000" pitchFamily="2" charset="2"/>
              <a:buChar char="Ø"/>
            </a:pPr>
            <a:r>
              <a:rPr lang="en-US" sz="2400" dirty="0"/>
              <a:t>Interactive – for learning or data exploration</a:t>
            </a:r>
          </a:p>
          <a:p>
            <a:pPr lvl="2">
              <a:lnSpc>
                <a:spcPct val="100000"/>
              </a:lnSpc>
              <a:spcBef>
                <a:spcPts val="467"/>
              </a:spcBef>
              <a:spcAft>
                <a:spcPts val="467"/>
              </a:spcAft>
              <a:buSzPct val="60000"/>
              <a:buFont typeface="Wingdings" panose="05000000000000000000" pitchFamily="2" charset="2"/>
              <a:buChar char="Ø"/>
            </a:pPr>
            <a:r>
              <a:rPr lang="en-US" sz="2400" dirty="0"/>
              <a:t>Python or Scala</a:t>
            </a:r>
          </a:p>
          <a:p>
            <a:pPr lvl="1">
              <a:lnSpc>
                <a:spcPct val="100000"/>
              </a:lnSpc>
              <a:spcBef>
                <a:spcPts val="467"/>
              </a:spcBef>
              <a:spcAft>
                <a:spcPts val="467"/>
              </a:spcAft>
            </a:pPr>
            <a:r>
              <a:rPr lang="en-US" sz="2800" dirty="0">
                <a:solidFill>
                  <a:srgbClr val="000000"/>
                </a:solidFill>
                <a:ea typeface="Arial"/>
                <a:cs typeface="Arial"/>
                <a:sym typeface="Arial"/>
              </a:rPr>
              <a:t>Spark Applications</a:t>
            </a:r>
          </a:p>
          <a:p>
            <a:pPr lvl="2">
              <a:lnSpc>
                <a:spcPct val="100000"/>
              </a:lnSpc>
              <a:spcBef>
                <a:spcPts val="467"/>
              </a:spcBef>
              <a:spcAft>
                <a:spcPts val="467"/>
              </a:spcAft>
              <a:buSzPct val="60000"/>
              <a:buFont typeface="Wingdings" panose="05000000000000000000" pitchFamily="2" charset="2"/>
              <a:buChar char="Ø"/>
            </a:pPr>
            <a:r>
              <a:rPr lang="en-US" sz="2400" dirty="0"/>
              <a:t>For large scale data processing</a:t>
            </a:r>
          </a:p>
          <a:p>
            <a:pPr lvl="2">
              <a:lnSpc>
                <a:spcPct val="100000"/>
              </a:lnSpc>
              <a:spcBef>
                <a:spcPts val="467"/>
              </a:spcBef>
              <a:spcAft>
                <a:spcPts val="467"/>
              </a:spcAft>
              <a:buSzPct val="60000"/>
              <a:buFont typeface="Wingdings" panose="05000000000000000000" pitchFamily="2" charset="2"/>
              <a:buChar char="Ø"/>
            </a:pPr>
            <a:r>
              <a:rPr lang="en-US" sz="2400" dirty="0"/>
              <a:t>Python, Scala, or Java</a:t>
            </a:r>
            <a:endParaRPr lang="en-US" sz="24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86292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Core: Code Base (2012)</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4" name="Picture 3">
            <a:extLst>
              <a:ext uri="{FF2B5EF4-FFF2-40B4-BE49-F238E27FC236}">
                <a16:creationId xmlns:a16="http://schemas.microsoft.com/office/drawing/2014/main" id="{08334FC0-851C-42D8-BEE4-18CE4C369B66}"/>
              </a:ext>
            </a:extLst>
          </p:cNvPr>
          <p:cNvPicPr>
            <a:picLocks noChangeAspect="1"/>
          </p:cNvPicPr>
          <p:nvPr/>
        </p:nvPicPr>
        <p:blipFill>
          <a:blip r:embed="rId3"/>
          <a:stretch>
            <a:fillRect/>
          </a:stretch>
        </p:blipFill>
        <p:spPr>
          <a:xfrm>
            <a:off x="2233011" y="1547250"/>
            <a:ext cx="8185813" cy="4186601"/>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63664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Shell</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17</a:t>
            </a:fld>
            <a:endParaRPr/>
          </a:p>
        </p:txBody>
      </p:sp>
      <p:sp>
        <p:nvSpPr>
          <p:cNvPr id="200" name="Shape 200"/>
          <p:cNvSpPr txBox="1">
            <a:spLocks noGrp="1"/>
          </p:cNvSpPr>
          <p:nvPr>
            <p:ph type="body" idx="1"/>
          </p:nvPr>
        </p:nvSpPr>
        <p:spPr>
          <a:xfrm>
            <a:off x="699632" y="1300482"/>
            <a:ext cx="10400248" cy="72764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dirty="0"/>
              <a:t>The Spark Shell provides interactive data exploration (REPL)</a:t>
            </a:r>
            <a:endParaRPr lang="en-US" sz="32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AF2F7209-0132-4CA9-866C-939CE38F9FAC}"/>
              </a:ext>
            </a:extLst>
          </p:cNvPr>
          <p:cNvPicPr>
            <a:picLocks noChangeAspect="1"/>
          </p:cNvPicPr>
          <p:nvPr/>
        </p:nvPicPr>
        <p:blipFill>
          <a:blip r:embed="rId3"/>
          <a:stretch>
            <a:fillRect/>
          </a:stretch>
        </p:blipFill>
        <p:spPr>
          <a:xfrm>
            <a:off x="816542" y="2419653"/>
            <a:ext cx="4019591" cy="3051007"/>
          </a:xfrm>
          <a:prstGeom prst="rect">
            <a:avLst/>
          </a:prstGeom>
        </p:spPr>
      </p:pic>
      <p:pic>
        <p:nvPicPr>
          <p:cNvPr id="3" name="Picture 2">
            <a:extLst>
              <a:ext uri="{FF2B5EF4-FFF2-40B4-BE49-F238E27FC236}">
                <a16:creationId xmlns:a16="http://schemas.microsoft.com/office/drawing/2014/main" id="{A6B68F4B-6CA1-43C7-A00D-DF50B260CC6F}"/>
              </a:ext>
            </a:extLst>
          </p:cNvPr>
          <p:cNvPicPr>
            <a:picLocks noChangeAspect="1"/>
          </p:cNvPicPr>
          <p:nvPr/>
        </p:nvPicPr>
        <p:blipFill>
          <a:blip r:embed="rId4"/>
          <a:stretch>
            <a:fillRect/>
          </a:stretch>
        </p:blipFill>
        <p:spPr>
          <a:xfrm>
            <a:off x="5760623" y="2343634"/>
            <a:ext cx="3575444" cy="3127025"/>
          </a:xfrm>
          <a:prstGeom prst="rect">
            <a:avLst/>
          </a:prstGeom>
        </p:spPr>
      </p:pic>
      <p:sp>
        <p:nvSpPr>
          <p:cNvPr id="4" name="TextBox 3">
            <a:extLst>
              <a:ext uri="{FF2B5EF4-FFF2-40B4-BE49-F238E27FC236}">
                <a16:creationId xmlns:a16="http://schemas.microsoft.com/office/drawing/2014/main" id="{46D4F3E6-A901-4C65-9AB9-65997A5F95CE}"/>
              </a:ext>
            </a:extLst>
          </p:cNvPr>
          <p:cNvSpPr txBox="1"/>
          <p:nvPr/>
        </p:nvSpPr>
        <p:spPr>
          <a:xfrm>
            <a:off x="816542" y="5862181"/>
            <a:ext cx="5730396" cy="379656"/>
          </a:xfrm>
          <a:prstGeom prst="rect">
            <a:avLst/>
          </a:prstGeom>
          <a:noFill/>
        </p:spPr>
        <p:txBody>
          <a:bodyPr wrap="square" rtlCol="0">
            <a:spAutoFit/>
          </a:bodyPr>
          <a:lstStyle/>
          <a:p>
            <a:r>
              <a:rPr lang="en-US" sz="1867" dirty="0"/>
              <a:t>REPL: Repeat/Evaluate/Print Loop</a:t>
            </a:r>
          </a:p>
        </p:txBody>
      </p:sp>
      <p:sp>
        <p:nvSpPr>
          <p:cNvPr id="5" name="Footer Placeholder 4"/>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56681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791072" y="2590600"/>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b="1" dirty="0">
                <a:ea typeface="Arial"/>
                <a:cs typeface="Arial"/>
              </a:rPr>
              <a:t>Spark Context</a:t>
            </a:r>
          </a:p>
          <a:p>
            <a:pPr>
              <a:lnSpc>
                <a:spcPct val="115000"/>
              </a:lnSpc>
              <a:spcBef>
                <a:spcPts val="1400"/>
              </a:spcBef>
            </a:pPr>
            <a:r>
              <a:rPr lang="en-US" sz="2800" b="1" dirty="0">
                <a:ea typeface="Arial"/>
                <a:cs typeface="Arial"/>
              </a:rPr>
              <a:t>Resilient Distributed Data</a:t>
            </a:r>
          </a:p>
          <a:p>
            <a:pPr>
              <a:lnSpc>
                <a:spcPct val="115000"/>
              </a:lnSpc>
              <a:spcBef>
                <a:spcPts val="1400"/>
              </a:spcBef>
            </a:pPr>
            <a:r>
              <a:rPr lang="en-US" sz="2800" b="1" dirty="0">
                <a:ea typeface="Arial"/>
                <a:cs typeface="Arial"/>
              </a:rPr>
              <a:t>Transformations</a:t>
            </a:r>
          </a:p>
          <a:p>
            <a:pPr>
              <a:lnSpc>
                <a:spcPct val="115000"/>
              </a:lnSpc>
              <a:spcBef>
                <a:spcPts val="1400"/>
              </a:spcBef>
            </a:pPr>
            <a:r>
              <a:rPr lang="en-US" sz="2800" b="1"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4553685"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47587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(1)</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EE501535-1757-42B9-8D24-0D96B7E2E9ED}"/>
              </a:ext>
            </a:extLst>
          </p:cNvPr>
          <p:cNvSpPr txBox="1">
            <a:spLocks/>
          </p:cNvSpPr>
          <p:nvPr/>
        </p:nvSpPr>
        <p:spPr>
          <a:xfrm>
            <a:off x="699631" y="1295666"/>
            <a:ext cx="11111501" cy="161843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400"/>
              </a:spcBef>
              <a:spcAft>
                <a:spcPts val="400"/>
              </a:spcAft>
            </a:pPr>
            <a:r>
              <a:rPr lang="en-US" sz="3067" dirty="0">
                <a:ea typeface="Arial"/>
                <a:cs typeface="Arial"/>
              </a:rPr>
              <a:t>Every Spark application requires a </a:t>
            </a:r>
            <a:r>
              <a:rPr lang="en-US" sz="3067" i="1" dirty="0">
                <a:ea typeface="Arial"/>
                <a:cs typeface="Arial"/>
              </a:rPr>
              <a:t>spark context</a:t>
            </a:r>
            <a:r>
              <a:rPr lang="en-US" sz="3067" dirty="0">
                <a:ea typeface="Arial"/>
                <a:cs typeface="Arial"/>
              </a:rPr>
              <a:t>: the main entry point to the Spark API</a:t>
            </a:r>
          </a:p>
          <a:p>
            <a:pPr>
              <a:lnSpc>
                <a:spcPct val="100000"/>
              </a:lnSpc>
              <a:spcBef>
                <a:spcPts val="400"/>
              </a:spcBef>
              <a:spcAft>
                <a:spcPts val="400"/>
              </a:spcAft>
            </a:pPr>
            <a:r>
              <a:rPr lang="en-US" sz="3067" dirty="0"/>
              <a:t>Spark Shell provides a preconfigured Spark Context called “</a:t>
            </a:r>
            <a:r>
              <a:rPr lang="en-US" sz="3067" dirty="0" err="1"/>
              <a:t>sc</a:t>
            </a:r>
            <a:r>
              <a:rPr lang="en-US" sz="3067" dirty="0"/>
              <a:t>”</a:t>
            </a:r>
            <a:endParaRPr lang="en-US" sz="3067" dirty="0">
              <a:ea typeface="Arial"/>
              <a:cs typeface="Arial"/>
            </a:endParaRPr>
          </a:p>
        </p:txBody>
      </p:sp>
      <p:pic>
        <p:nvPicPr>
          <p:cNvPr id="7" name="Picture 6">
            <a:extLst>
              <a:ext uri="{FF2B5EF4-FFF2-40B4-BE49-F238E27FC236}">
                <a16:creationId xmlns:a16="http://schemas.microsoft.com/office/drawing/2014/main" id="{532963F3-52C7-4371-B13F-7C4252E04E74}"/>
              </a:ext>
            </a:extLst>
          </p:cNvPr>
          <p:cNvPicPr>
            <a:picLocks noChangeAspect="1"/>
          </p:cNvPicPr>
          <p:nvPr/>
        </p:nvPicPr>
        <p:blipFill>
          <a:blip r:embed="rId3"/>
          <a:stretch>
            <a:fillRect/>
          </a:stretch>
        </p:blipFill>
        <p:spPr>
          <a:xfrm>
            <a:off x="2230285" y="3217175"/>
            <a:ext cx="7731431" cy="3337415"/>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28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783771" y="379785"/>
            <a:ext cx="11012396" cy="763600"/>
          </a:xfrm>
          <a:prstGeom prst="rect">
            <a:avLst/>
          </a:prstGeom>
        </p:spPr>
        <p:txBody>
          <a:bodyPr spcFirstLastPara="1" wrap="square" lIns="121900" tIns="121900" rIns="121900" bIns="121900" anchor="t" anchorCtr="0">
            <a:noAutofit/>
          </a:bodyPr>
          <a:lstStyle/>
          <a:p>
            <a:r>
              <a:rPr lang="en-US" sz="4533" dirty="0"/>
              <a:t>Recap</a:t>
            </a:r>
            <a:endParaRPr sz="4533" dirty="0"/>
          </a:p>
        </p:txBody>
      </p:sp>
      <p:sp>
        <p:nvSpPr>
          <p:cNvPr id="2" name="Slide Number Placeholder 1">
            <a:extLst>
              <a:ext uri="{FF2B5EF4-FFF2-40B4-BE49-F238E27FC236}">
                <a16:creationId xmlns:a16="http://schemas.microsoft.com/office/drawing/2014/main" id="{81A4775C-731C-4EAD-BAFE-57491B8946A0}"/>
              </a:ext>
            </a:extLst>
          </p:cNvPr>
          <p:cNvSpPr>
            <a:spLocks noGrp="1"/>
          </p:cNvSpPr>
          <p:nvPr>
            <p:ph type="sldNum" idx="12"/>
          </p:nvPr>
        </p:nvSpPr>
        <p:spPr/>
        <p:txBody>
          <a:bodyPr/>
          <a:lstStyle/>
          <a:p>
            <a:fld id="{00000000-1234-1234-1234-123412341234}" type="slidenum">
              <a:rPr lang="en" smtClean="0"/>
              <a:pPr/>
              <a:t>2</a:t>
            </a:fld>
            <a:endParaRPr lang="en"/>
          </a:p>
        </p:txBody>
      </p:sp>
      <p:sp>
        <p:nvSpPr>
          <p:cNvPr id="8" name="Line 2">
            <a:extLst>
              <a:ext uri="{FF2B5EF4-FFF2-40B4-BE49-F238E27FC236}">
                <a16:creationId xmlns:a16="http://schemas.microsoft.com/office/drawing/2014/main" id="{09C9E6A2-D814-44AC-A4C5-50C4FAF5B528}"/>
              </a:ext>
            </a:extLst>
          </p:cNvPr>
          <p:cNvSpPr/>
          <p:nvPr/>
        </p:nvSpPr>
        <p:spPr>
          <a:xfrm>
            <a:off x="546227" y="1178283"/>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64">
            <a:extLst>
              <a:ext uri="{FF2B5EF4-FFF2-40B4-BE49-F238E27FC236}">
                <a16:creationId xmlns:a16="http://schemas.microsoft.com/office/drawing/2014/main" id="{CEA43584-C7F1-4E72-81FA-1431B6C28B05}"/>
              </a:ext>
            </a:extLst>
          </p:cNvPr>
          <p:cNvSpPr txBox="1"/>
          <p:nvPr/>
        </p:nvSpPr>
        <p:spPr>
          <a:xfrm>
            <a:off x="451155" y="1250800"/>
            <a:ext cx="10845456" cy="2510525"/>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ts val="2400"/>
            </a:pPr>
            <a:r>
              <a:rPr lang="en-US" sz="2933" b="1" dirty="0"/>
              <a:t>MapReduce</a:t>
            </a:r>
          </a:p>
          <a:p>
            <a:pPr marL="731502" lvl="1" indent="-457189">
              <a:spcBef>
                <a:spcPts val="400"/>
              </a:spcBef>
              <a:spcAft>
                <a:spcPts val="400"/>
              </a:spcAft>
              <a:buSzPct val="100000"/>
              <a:buFont typeface="Arial" panose="020B0604020202020204" pitchFamily="34" charset="0"/>
              <a:buChar char="•"/>
            </a:pPr>
            <a:r>
              <a:rPr lang="en-US" sz="2667" dirty="0"/>
              <a:t>For easily writing applications to process vast amounts of data in-parallel on large clusters in a reliable, fault-tolerant manner</a:t>
            </a:r>
          </a:p>
          <a:p>
            <a:pPr marL="731502" lvl="1" indent="-457189">
              <a:spcBef>
                <a:spcPts val="400"/>
              </a:spcBef>
              <a:spcAft>
                <a:spcPts val="400"/>
              </a:spcAft>
              <a:buSzPct val="100000"/>
              <a:buFont typeface="Arial" panose="020B0604020202020204" pitchFamily="34" charset="0"/>
              <a:buChar char="•"/>
            </a:pPr>
            <a:r>
              <a:rPr lang="en-US" sz="2667" dirty="0"/>
              <a:t>Takes care of scheduling tasks, monitoring them and re-executes the failed tasks</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13" name="Shape 64">
            <a:extLst>
              <a:ext uri="{FF2B5EF4-FFF2-40B4-BE49-F238E27FC236}">
                <a16:creationId xmlns:a16="http://schemas.microsoft.com/office/drawing/2014/main" id="{80786422-A2C7-4C31-9CC5-3403C8F2A886}"/>
              </a:ext>
            </a:extLst>
          </p:cNvPr>
          <p:cNvSpPr txBox="1"/>
          <p:nvPr/>
        </p:nvSpPr>
        <p:spPr>
          <a:xfrm>
            <a:off x="546279" y="3761325"/>
            <a:ext cx="10655208" cy="1708571"/>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ct val="100000"/>
            </a:pPr>
            <a:r>
              <a:rPr lang="en-US" sz="2933" b="1" dirty="0"/>
              <a:t>HDFS &amp; MapReduce</a:t>
            </a:r>
            <a:r>
              <a:rPr lang="en-US" sz="2933" dirty="0"/>
              <a:t>: Running on the same set of nodes </a:t>
            </a:r>
            <a:r>
              <a:rPr lang="en-US" sz="2933" dirty="0">
                <a:sym typeface="Wingdings" panose="05000000000000000000" pitchFamily="2" charset="2"/>
              </a:rPr>
              <a:t> compute nodes and storage nodes same (keeping data close to the computation)  very high throughput</a:t>
            </a:r>
            <a:endParaRPr lang="en-US" sz="2933" dirty="0"/>
          </a:p>
          <a:p>
            <a:pPr>
              <a:spcBef>
                <a:spcPts val="533"/>
              </a:spcBef>
              <a:spcAft>
                <a:spcPts val="533"/>
              </a:spcAft>
              <a:buSzPts val="2400"/>
            </a:pPr>
            <a:endParaRPr lang="en-US" sz="2667" dirty="0"/>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9" name="Shape 64">
            <a:extLst>
              <a:ext uri="{FF2B5EF4-FFF2-40B4-BE49-F238E27FC236}">
                <a16:creationId xmlns:a16="http://schemas.microsoft.com/office/drawing/2014/main" id="{F970A7EA-EDE6-455C-9B08-6DFA5963F3D6}"/>
              </a:ext>
            </a:extLst>
          </p:cNvPr>
          <p:cNvSpPr txBox="1"/>
          <p:nvPr/>
        </p:nvSpPr>
        <p:spPr>
          <a:xfrm>
            <a:off x="546227" y="5307950"/>
            <a:ext cx="10655208" cy="1170265"/>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ct val="100000"/>
            </a:pPr>
            <a:r>
              <a:rPr lang="en-US" sz="2933" b="1" dirty="0"/>
              <a:t>YARN &amp; MapReduce</a:t>
            </a:r>
            <a:r>
              <a:rPr lang="en-US" sz="2933" dirty="0"/>
              <a:t>: A single master resource manager, one slave node manager per node, and </a:t>
            </a:r>
            <a:r>
              <a:rPr lang="en-US" sz="2933" dirty="0" err="1"/>
              <a:t>AppMaster</a:t>
            </a:r>
            <a:r>
              <a:rPr lang="en-US" sz="2933" dirty="0"/>
              <a:t> per application</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Tree>
    <p:extLst>
      <p:ext uri="{BB962C8B-B14F-4D97-AF65-F5344CB8AC3E}">
        <p14:creationId xmlns:p14="http://schemas.microsoft.com/office/powerpoint/2010/main" val="79385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(2)</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EE501535-1757-42B9-8D24-0D96B7E2E9ED}"/>
              </a:ext>
            </a:extLst>
          </p:cNvPr>
          <p:cNvSpPr txBox="1">
            <a:spLocks/>
          </p:cNvSpPr>
          <p:nvPr/>
        </p:nvSpPr>
        <p:spPr>
          <a:xfrm>
            <a:off x="699632" y="1340585"/>
            <a:ext cx="10321936" cy="1110663"/>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400"/>
              </a:spcBef>
              <a:spcAft>
                <a:spcPts val="400"/>
              </a:spcAft>
            </a:pPr>
            <a:r>
              <a:rPr lang="en-US" sz="2800" dirty="0">
                <a:ea typeface="Arial"/>
                <a:cs typeface="Arial"/>
              </a:rPr>
              <a:t>Standalone applications </a:t>
            </a:r>
            <a:r>
              <a:rPr lang="en-US" sz="2800" dirty="0">
                <a:ea typeface="Arial"/>
                <a:cs typeface="Arial"/>
                <a:sym typeface="Wingdings" panose="05000000000000000000" pitchFamily="2" charset="2"/>
              </a:rPr>
              <a:t> Driver code  Spark Context</a:t>
            </a:r>
            <a:endParaRPr lang="en-US" sz="2800" dirty="0">
              <a:ea typeface="Arial"/>
              <a:cs typeface="Arial"/>
            </a:endParaRPr>
          </a:p>
          <a:p>
            <a:pPr>
              <a:lnSpc>
                <a:spcPct val="100000"/>
              </a:lnSpc>
              <a:spcBef>
                <a:spcPts val="400"/>
              </a:spcBef>
              <a:spcAft>
                <a:spcPts val="400"/>
              </a:spcAft>
            </a:pPr>
            <a:r>
              <a:rPr lang="en-US" sz="2800" dirty="0">
                <a:ea typeface="Arial"/>
                <a:cs typeface="Arial"/>
              </a:rPr>
              <a:t>Spark Context holds configuration information and represents connection to a Spark cluster</a:t>
            </a:r>
          </a:p>
        </p:txBody>
      </p:sp>
      <p:pic>
        <p:nvPicPr>
          <p:cNvPr id="5" name="Picture 4">
            <a:extLst>
              <a:ext uri="{FF2B5EF4-FFF2-40B4-BE49-F238E27FC236}">
                <a16:creationId xmlns:a16="http://schemas.microsoft.com/office/drawing/2014/main" id="{B0BE53E9-B4EA-47D5-8E8E-522397A75CE1}"/>
              </a:ext>
            </a:extLst>
          </p:cNvPr>
          <p:cNvPicPr>
            <a:picLocks noChangeAspect="1"/>
          </p:cNvPicPr>
          <p:nvPr/>
        </p:nvPicPr>
        <p:blipFill>
          <a:blip r:embed="rId3"/>
          <a:stretch>
            <a:fillRect/>
          </a:stretch>
        </p:blipFill>
        <p:spPr>
          <a:xfrm>
            <a:off x="1845065" y="3110516"/>
            <a:ext cx="7621677" cy="3470261"/>
          </a:xfrm>
          <a:prstGeom prst="rect">
            <a:avLst/>
          </a:prstGeom>
        </p:spPr>
      </p:pic>
      <p:sp>
        <p:nvSpPr>
          <p:cNvPr id="2" name="TextBox 1">
            <a:extLst>
              <a:ext uri="{FF2B5EF4-FFF2-40B4-BE49-F238E27FC236}">
                <a16:creationId xmlns:a16="http://schemas.microsoft.com/office/drawing/2014/main" id="{63725939-EC39-4ED0-834E-7723F3738069}"/>
              </a:ext>
            </a:extLst>
          </p:cNvPr>
          <p:cNvSpPr txBox="1"/>
          <p:nvPr/>
        </p:nvSpPr>
        <p:spPr>
          <a:xfrm>
            <a:off x="1323529" y="3286479"/>
            <a:ext cx="3336483" cy="666977"/>
          </a:xfrm>
          <a:prstGeom prst="rect">
            <a:avLst/>
          </a:prstGeom>
          <a:noFill/>
        </p:spPr>
        <p:txBody>
          <a:bodyPr wrap="square" rtlCol="0">
            <a:spAutoFit/>
          </a:bodyPr>
          <a:lstStyle/>
          <a:p>
            <a:pPr algn="ctr"/>
            <a:r>
              <a:rPr lang="en-US" sz="1867" dirty="0"/>
              <a:t>Standalone Application (Drives Computation)</a:t>
            </a:r>
          </a:p>
        </p:txBody>
      </p:sp>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96569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(3)</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21</a:t>
            </a:fld>
            <a:endParaRPr/>
          </a:p>
        </p:txBody>
      </p:sp>
      <p:sp>
        <p:nvSpPr>
          <p:cNvPr id="208" name="Shape 208"/>
          <p:cNvSpPr txBox="1">
            <a:spLocks noGrp="1"/>
          </p:cNvSpPr>
          <p:nvPr>
            <p:ph type="body" idx="1"/>
          </p:nvPr>
        </p:nvSpPr>
        <p:spPr>
          <a:xfrm>
            <a:off x="699632" y="1210107"/>
            <a:ext cx="10321936" cy="1062979"/>
          </a:xfrm>
          <a:prstGeom prst="rect">
            <a:avLst/>
          </a:prstGeom>
          <a:noFill/>
          <a:ln>
            <a:noFill/>
          </a:ln>
        </p:spPr>
        <p:txBody>
          <a:bodyPr spcFirstLastPara="1" vert="horz" wrap="square" lIns="45700" tIns="45700" rIns="45700" bIns="45700" rtlCol="0" anchor="t" anchorCtr="0">
            <a:noAutofit/>
          </a:bodyPr>
          <a:lstStyle/>
          <a:p>
            <a:pPr>
              <a:lnSpc>
                <a:spcPct val="100000"/>
              </a:lnSpc>
              <a:spcBef>
                <a:spcPts val="400"/>
              </a:spcBef>
              <a:spcAft>
                <a:spcPts val="400"/>
              </a:spcAft>
            </a:pPr>
            <a:r>
              <a:rPr lang="en-US" dirty="0">
                <a:ea typeface="Arial"/>
                <a:cs typeface="Arial"/>
                <a:sym typeface="Arial"/>
              </a:rPr>
              <a:t>Spark context works as a client and represents connection to a Spark cluster</a:t>
            </a:r>
            <a:endParaRPr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317291CB-C203-438B-9B35-3A74BE47288C}"/>
              </a:ext>
            </a:extLst>
          </p:cNvPr>
          <p:cNvPicPr>
            <a:picLocks noChangeAspect="1"/>
          </p:cNvPicPr>
          <p:nvPr/>
        </p:nvPicPr>
        <p:blipFill>
          <a:blip r:embed="rId3"/>
          <a:stretch>
            <a:fillRect/>
          </a:stretch>
        </p:blipFill>
        <p:spPr>
          <a:xfrm>
            <a:off x="2039776" y="2285006"/>
            <a:ext cx="7641648" cy="3857505"/>
          </a:xfrm>
          <a:prstGeom prst="rect">
            <a:avLst/>
          </a:prstGeom>
        </p:spPr>
      </p:pic>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3044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699632" y="2211777"/>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dirty="0">
                <a:solidFill>
                  <a:schemeClr val="bg1">
                    <a:lumMod val="65000"/>
                  </a:schemeClr>
                </a:solidFill>
                <a:ea typeface="Arial"/>
                <a:cs typeface="Arial"/>
              </a:rPr>
              <a:t>Spark Context</a:t>
            </a:r>
          </a:p>
          <a:p>
            <a:pPr>
              <a:lnSpc>
                <a:spcPct val="115000"/>
              </a:lnSpc>
              <a:spcBef>
                <a:spcPts val="1400"/>
              </a:spcBef>
            </a:pPr>
            <a:r>
              <a:rPr lang="en-US" sz="2800" b="1" dirty="0">
                <a:ea typeface="Arial"/>
                <a:cs typeface="Arial"/>
              </a:rPr>
              <a:t>Resilient Distributed Data</a:t>
            </a:r>
          </a:p>
          <a:p>
            <a:pPr>
              <a:lnSpc>
                <a:spcPct val="115000"/>
              </a:lnSpc>
              <a:spcBef>
                <a:spcPts val="1400"/>
              </a:spcBef>
            </a:pPr>
            <a:r>
              <a:rPr lang="en-US" sz="2800" dirty="0">
                <a:ea typeface="Arial"/>
                <a:cs typeface="Arial"/>
              </a:rPr>
              <a:t>Transformations</a:t>
            </a:r>
          </a:p>
          <a:p>
            <a:pPr>
              <a:lnSpc>
                <a:spcPct val="115000"/>
              </a:lnSpc>
              <a:spcBef>
                <a:spcPts val="1400"/>
              </a:spcBef>
            </a:pPr>
            <a:r>
              <a:rPr lang="en-US" sz="2800"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6395760"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43175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Resilient Distributed Dataset (RDD)</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23</a:t>
            </a:fld>
            <a:endParaRPr/>
          </a:p>
        </p:txBody>
      </p:sp>
      <p:sp>
        <p:nvSpPr>
          <p:cNvPr id="208" name="Shape 208"/>
          <p:cNvSpPr txBox="1">
            <a:spLocks noGrp="1"/>
          </p:cNvSpPr>
          <p:nvPr>
            <p:ph type="body" idx="1"/>
          </p:nvPr>
        </p:nvSpPr>
        <p:spPr>
          <a:xfrm>
            <a:off x="1080499" y="1409327"/>
            <a:ext cx="11111501" cy="5198477"/>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b="1" dirty="0"/>
              <a:t>The RDD</a:t>
            </a:r>
            <a:r>
              <a:rPr lang="en-US" dirty="0"/>
              <a:t> (Resilient Distributed Dataset) is the fundamental unit of data in Spark</a:t>
            </a:r>
            <a:r>
              <a:rPr lang="en-US" b="1" dirty="0"/>
              <a:t>: </a:t>
            </a:r>
            <a:r>
              <a:rPr lang="en-US" dirty="0"/>
              <a:t>An </a:t>
            </a:r>
            <a:r>
              <a:rPr lang="en-US" i="1" dirty="0"/>
              <a:t>Immutable </a:t>
            </a:r>
            <a:r>
              <a:rPr lang="en-US" dirty="0"/>
              <a:t>collection of objects (or records, or elements) that can be operated on “in parallel” (</a:t>
            </a:r>
            <a:r>
              <a:rPr lang="en-US" dirty="0">
                <a:solidFill>
                  <a:srgbClr val="000000"/>
                </a:solidFill>
                <a:ea typeface="Arial"/>
                <a:cs typeface="Arial"/>
                <a:sym typeface="Arial"/>
              </a:rPr>
              <a:t>spread across a cluster)</a:t>
            </a:r>
            <a:endParaRPr lang="en-US" b="1" dirty="0"/>
          </a:p>
          <a:p>
            <a:pPr marL="0" indent="0">
              <a:lnSpc>
                <a:spcPct val="100000"/>
              </a:lnSpc>
              <a:spcBef>
                <a:spcPts val="400"/>
              </a:spcBef>
              <a:spcAft>
                <a:spcPts val="400"/>
              </a:spcAft>
              <a:buNone/>
            </a:pPr>
            <a:r>
              <a:rPr lang="en-US" b="1" dirty="0"/>
              <a:t>Resilient</a:t>
            </a:r>
            <a:r>
              <a:rPr lang="en-US" dirty="0"/>
              <a:t> -- if data in memory is lost, it can be recreated</a:t>
            </a:r>
          </a:p>
          <a:p>
            <a:pPr lvl="1">
              <a:lnSpc>
                <a:spcPct val="100000"/>
              </a:lnSpc>
              <a:spcBef>
                <a:spcPts val="400"/>
              </a:spcBef>
              <a:spcAft>
                <a:spcPts val="400"/>
              </a:spcAft>
            </a:pPr>
            <a:r>
              <a:rPr lang="en-US" sz="2533" dirty="0"/>
              <a:t>Recover from node failures</a:t>
            </a:r>
          </a:p>
          <a:p>
            <a:pPr lvl="1">
              <a:lnSpc>
                <a:spcPct val="100000"/>
              </a:lnSpc>
              <a:spcBef>
                <a:spcPts val="400"/>
              </a:spcBef>
              <a:spcAft>
                <a:spcPts val="400"/>
              </a:spcAft>
            </a:pPr>
            <a:r>
              <a:rPr lang="en-US" sz="2533" dirty="0">
                <a:solidFill>
                  <a:srgbClr val="FF0000"/>
                </a:solidFill>
              </a:rPr>
              <a:t>An RDD keeps its lineage information </a:t>
            </a:r>
            <a:r>
              <a:rPr lang="en-US" sz="2533" dirty="0">
                <a:solidFill>
                  <a:srgbClr val="FF0000"/>
                </a:solidFill>
                <a:sym typeface="Wingdings" panose="05000000000000000000" pitchFamily="2" charset="2"/>
              </a:rPr>
              <a:t></a:t>
            </a:r>
            <a:r>
              <a:rPr lang="en-US" sz="2533" dirty="0">
                <a:solidFill>
                  <a:srgbClr val="FF0000"/>
                </a:solidFill>
              </a:rPr>
              <a:t> it can be recreated from parent RDDs</a:t>
            </a:r>
          </a:p>
          <a:p>
            <a:pPr marL="0" indent="0">
              <a:lnSpc>
                <a:spcPct val="100000"/>
              </a:lnSpc>
              <a:spcBef>
                <a:spcPts val="400"/>
              </a:spcBef>
              <a:spcAft>
                <a:spcPts val="400"/>
              </a:spcAft>
              <a:buNone/>
            </a:pPr>
            <a:r>
              <a:rPr lang="en-US" b="1" dirty="0"/>
              <a:t>Distributed</a:t>
            </a:r>
            <a:r>
              <a:rPr lang="en-US" dirty="0"/>
              <a:t> -- processed across the cluster</a:t>
            </a:r>
          </a:p>
          <a:p>
            <a:pPr lvl="1">
              <a:lnSpc>
                <a:spcPct val="100000"/>
              </a:lnSpc>
              <a:spcBef>
                <a:spcPts val="400"/>
              </a:spcBef>
              <a:spcAft>
                <a:spcPts val="400"/>
              </a:spcAft>
            </a:pPr>
            <a:r>
              <a:rPr lang="en-US" sz="2533" dirty="0"/>
              <a:t>Each RDD is composed of one or more partitions </a:t>
            </a:r>
            <a:r>
              <a:rPr lang="en-US" sz="2533" dirty="0">
                <a:sym typeface="Wingdings" panose="05000000000000000000" pitchFamily="2" charset="2"/>
              </a:rPr>
              <a:t> (more partitions – more parallelism)</a:t>
            </a:r>
            <a:r>
              <a:rPr lang="en-US" sz="2533" dirty="0"/>
              <a:t> </a:t>
            </a:r>
          </a:p>
          <a:p>
            <a:pPr marL="0" indent="0">
              <a:lnSpc>
                <a:spcPct val="100000"/>
              </a:lnSpc>
              <a:spcBef>
                <a:spcPts val="400"/>
              </a:spcBef>
              <a:spcAft>
                <a:spcPts val="400"/>
              </a:spcAft>
              <a:buNone/>
            </a:pPr>
            <a:r>
              <a:rPr lang="en-US" b="1" dirty="0"/>
              <a:t>Dataset</a:t>
            </a:r>
            <a:r>
              <a:rPr lang="en-US" dirty="0"/>
              <a:t> -- initial data can come from a file or be created</a:t>
            </a:r>
          </a:p>
          <a:p>
            <a:endParaRPr lang="en-US" b="1" dirty="0"/>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158489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24</a:t>
            </a:fld>
            <a:endParaRPr/>
          </a:p>
        </p:txBody>
      </p:sp>
      <p:sp>
        <p:nvSpPr>
          <p:cNvPr id="208" name="Shape 208"/>
          <p:cNvSpPr txBox="1">
            <a:spLocks noGrp="1"/>
          </p:cNvSpPr>
          <p:nvPr>
            <p:ph type="body" idx="1"/>
          </p:nvPr>
        </p:nvSpPr>
        <p:spPr>
          <a:xfrm>
            <a:off x="1065392" y="1198187"/>
            <a:ext cx="10613827" cy="503131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b="1" dirty="0">
                <a:ea typeface="Arial"/>
                <a:cs typeface="Arial"/>
                <a:sym typeface="Arial"/>
              </a:rPr>
              <a:t>Key Idea</a:t>
            </a:r>
            <a:r>
              <a:rPr lang="en-US" sz="3200" dirty="0">
                <a:ea typeface="Arial"/>
                <a:cs typeface="Arial"/>
                <a:sym typeface="Arial"/>
              </a:rPr>
              <a:t>: Write applications in terms of transformations on distributed datasets.  One RDD per transformation.</a:t>
            </a:r>
            <a:endParaRPr sz="3200" dirty="0">
              <a:ea typeface="Arial"/>
              <a:cs typeface="Arial"/>
              <a:sym typeface="Arial"/>
            </a:endParaRPr>
          </a:p>
          <a:p>
            <a:pPr lvl="1">
              <a:lnSpc>
                <a:spcPct val="100000"/>
              </a:lnSpc>
              <a:spcBef>
                <a:spcPts val="533"/>
              </a:spcBef>
              <a:spcAft>
                <a:spcPts val="533"/>
              </a:spcAft>
            </a:pPr>
            <a:r>
              <a:rPr lang="en-US" sz="2800" dirty="0">
                <a:solidFill>
                  <a:srgbClr val="000000"/>
                </a:solidFill>
                <a:ea typeface="Arial"/>
                <a:cs typeface="Arial"/>
                <a:sym typeface="Arial"/>
              </a:rPr>
              <a:t>Organize the RDDs into a DAG showing how data flows.</a:t>
            </a:r>
            <a:endParaRPr lang="en-US" sz="2800" dirty="0">
              <a:ea typeface="Arial"/>
              <a:cs typeface="Arial"/>
              <a:sym typeface="Arial"/>
            </a:endParaRPr>
          </a:p>
          <a:p>
            <a:pPr lvl="1">
              <a:lnSpc>
                <a:spcPct val="100000"/>
              </a:lnSpc>
              <a:spcBef>
                <a:spcPts val="533"/>
              </a:spcBef>
              <a:spcAft>
                <a:spcPts val="533"/>
              </a:spcAft>
            </a:pPr>
            <a:r>
              <a:rPr lang="en-US" sz="2800" dirty="0">
                <a:ea typeface="Arial"/>
                <a:cs typeface="Arial"/>
                <a:sym typeface="Arial"/>
              </a:rPr>
              <a:t>RDD can be saved and reused or recomputed.  Spark can save it to disk if the dataset does not fit in memory</a:t>
            </a:r>
          </a:p>
          <a:p>
            <a:pPr lvl="1">
              <a:lnSpc>
                <a:spcPct val="100000"/>
              </a:lnSpc>
              <a:spcBef>
                <a:spcPts val="533"/>
              </a:spcBef>
              <a:spcAft>
                <a:spcPts val="533"/>
              </a:spcAft>
            </a:pPr>
            <a:r>
              <a:rPr lang="en-US" sz="2800" dirty="0">
                <a:solidFill>
                  <a:srgbClr val="000000"/>
                </a:solidFill>
                <a:ea typeface="Arial"/>
                <a:cs typeface="Arial"/>
                <a:sym typeface="Arial"/>
              </a:rPr>
              <a:t>Built through parallel transformations (map, filter, </a:t>
            </a:r>
            <a:r>
              <a:rPr lang="en-US" sz="2800" dirty="0">
                <a:ea typeface="Arial"/>
                <a:cs typeface="Arial"/>
                <a:sym typeface="Arial"/>
              </a:rPr>
              <a:t>group-by, join, </a:t>
            </a:r>
            <a:r>
              <a:rPr lang="en-US" sz="2800" dirty="0" err="1">
                <a:solidFill>
                  <a:srgbClr val="000000"/>
                </a:solidFill>
                <a:ea typeface="Arial"/>
                <a:cs typeface="Arial"/>
                <a:sym typeface="Arial"/>
              </a:rPr>
              <a:t>etc</a:t>
            </a:r>
            <a:r>
              <a:rPr lang="en-US" sz="2800" dirty="0">
                <a:solidFill>
                  <a:srgbClr val="000000"/>
                </a:solidFill>
                <a:ea typeface="Arial"/>
                <a:cs typeface="Arial"/>
                <a:sym typeface="Arial"/>
              </a:rPr>
              <a:t>).  Automatically rebuilt on failure</a:t>
            </a:r>
          </a:p>
          <a:p>
            <a:pPr lvl="1">
              <a:lnSpc>
                <a:spcPct val="100000"/>
              </a:lnSpc>
              <a:spcBef>
                <a:spcPts val="533"/>
              </a:spcBef>
              <a:spcAft>
                <a:spcPts val="533"/>
              </a:spcAft>
            </a:pPr>
            <a:r>
              <a:rPr lang="en-US" sz="2800" dirty="0">
                <a:solidFill>
                  <a:srgbClr val="000000"/>
                </a:solidFill>
                <a:ea typeface="Arial"/>
                <a:cs typeface="Arial"/>
                <a:sym typeface="Arial"/>
              </a:rPr>
              <a:t>Controllable persistence (e.g. caching in RAM)</a:t>
            </a:r>
            <a:endParaRPr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90193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1" y="303411"/>
            <a:ext cx="11111501"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are designed to be “immutable”</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25</a:t>
            </a:fld>
            <a:endParaRPr/>
          </a:p>
        </p:txBody>
      </p:sp>
      <p:sp>
        <p:nvSpPr>
          <p:cNvPr id="208" name="Shape 208"/>
          <p:cNvSpPr txBox="1">
            <a:spLocks noGrp="1"/>
          </p:cNvSpPr>
          <p:nvPr>
            <p:ph type="body" idx="1"/>
          </p:nvPr>
        </p:nvSpPr>
        <p:spPr>
          <a:xfrm>
            <a:off x="699631" y="1398061"/>
            <a:ext cx="11292071" cy="4335791"/>
          </a:xfrm>
          <a:prstGeom prst="rect">
            <a:avLst/>
          </a:prstGeom>
          <a:noFill/>
          <a:ln>
            <a:noFill/>
          </a:ln>
        </p:spPr>
        <p:txBody>
          <a:bodyPr spcFirstLastPara="1" vert="horz" wrap="square" lIns="45700" tIns="45700" rIns="45700" bIns="45700" rtlCol="0" anchor="t" anchorCtr="0">
            <a:noAutofit/>
          </a:bodyPr>
          <a:lstStyle/>
          <a:p>
            <a:pPr marL="457189" lvl="1" indent="-457189">
              <a:lnSpc>
                <a:spcPct val="100000"/>
              </a:lnSpc>
              <a:spcBef>
                <a:spcPts val="533"/>
              </a:spcBef>
              <a:spcAft>
                <a:spcPts val="533"/>
              </a:spcAft>
            </a:pPr>
            <a:r>
              <a:rPr lang="en-US" sz="3200" dirty="0">
                <a:solidFill>
                  <a:srgbClr val="000000"/>
                </a:solidFill>
                <a:ea typeface="Arial"/>
                <a:cs typeface="Arial"/>
                <a:sym typeface="Arial"/>
              </a:rPr>
              <a:t>Create once, then reuse without changes.  Spark knows lineage </a:t>
            </a:r>
            <a:r>
              <a:rPr lang="en-US" sz="3200" dirty="0">
                <a:solidFill>
                  <a:srgbClr val="000000"/>
                </a:solidFill>
                <a:ea typeface="Arial"/>
                <a:cs typeface="Arial"/>
                <a:sym typeface="Wingdings" panose="05000000000000000000" pitchFamily="2" charset="2"/>
              </a:rPr>
              <a:t> can be recreated at any time  Fault-tolerance</a:t>
            </a:r>
            <a:endParaRPr lang="en-US" sz="3200" dirty="0">
              <a:ea typeface="Arial"/>
              <a:cs typeface="Arial"/>
              <a:sym typeface="Arial"/>
            </a:endParaRPr>
          </a:p>
          <a:p>
            <a:pPr marL="457189" lvl="1" indent="-457189">
              <a:lnSpc>
                <a:spcPct val="100000"/>
              </a:lnSpc>
              <a:spcBef>
                <a:spcPts val="533"/>
              </a:spcBef>
              <a:spcAft>
                <a:spcPts val="533"/>
              </a:spcAft>
            </a:pPr>
            <a:r>
              <a:rPr lang="en-US" sz="3200" dirty="0">
                <a:ea typeface="Arial"/>
                <a:cs typeface="Arial"/>
                <a:sym typeface="Arial"/>
              </a:rPr>
              <a:t>Avoids data inconsistency problems </a:t>
            </a:r>
            <a:r>
              <a:rPr lang="en-US" sz="3200" dirty="0">
                <a:ea typeface="Arial"/>
                <a:cs typeface="Arial"/>
                <a:sym typeface="Wingdings" panose="05000000000000000000" pitchFamily="2" charset="2"/>
              </a:rPr>
              <a:t> (no simultaneous updates)  Correctness</a:t>
            </a:r>
          </a:p>
          <a:p>
            <a:pPr marL="457189" lvl="1" indent="-457189">
              <a:lnSpc>
                <a:spcPct val="100000"/>
              </a:lnSpc>
              <a:spcBef>
                <a:spcPts val="533"/>
              </a:spcBef>
              <a:spcAft>
                <a:spcPts val="533"/>
              </a:spcAft>
            </a:pPr>
            <a:r>
              <a:rPr lang="en-US" sz="3200" dirty="0">
                <a:ea typeface="Arial"/>
                <a:cs typeface="Arial"/>
                <a:sym typeface="Wingdings" panose="05000000000000000000" pitchFamily="2" charset="2"/>
              </a:rPr>
              <a:t>Easily live in memory as on disk  Caching  Safe to share across processes/tasks  Improves performance</a:t>
            </a:r>
          </a:p>
          <a:p>
            <a:pPr marL="457189" lvl="1" indent="-457189">
              <a:lnSpc>
                <a:spcPct val="100000"/>
              </a:lnSpc>
              <a:spcBef>
                <a:spcPts val="533"/>
              </a:spcBef>
              <a:spcAft>
                <a:spcPts val="533"/>
              </a:spcAft>
            </a:pPr>
            <a:r>
              <a:rPr lang="en-US" sz="3200" dirty="0">
                <a:ea typeface="Arial"/>
                <a:cs typeface="Arial"/>
                <a:sym typeface="Wingdings" panose="05000000000000000000" pitchFamily="2" charset="2"/>
              </a:rPr>
              <a:t>Tradeoff: </a:t>
            </a:r>
            <a:r>
              <a:rPr lang="en-US" sz="2800" dirty="0">
                <a:ea typeface="Arial"/>
                <a:cs typeface="Arial"/>
                <a:sym typeface="Wingdings" panose="05000000000000000000" pitchFamily="2" charset="2"/>
              </a:rPr>
              <a:t>(</a:t>
            </a:r>
            <a:r>
              <a:rPr lang="en-US" sz="2800" b="1" dirty="0">
                <a:solidFill>
                  <a:srgbClr val="00B050"/>
                </a:solidFill>
                <a:ea typeface="Arial"/>
                <a:cs typeface="Arial"/>
                <a:sym typeface="Wingdings" panose="05000000000000000000" pitchFamily="2" charset="2"/>
              </a:rPr>
              <a:t>Fault-tolerance &amp; Correctness</a:t>
            </a:r>
            <a:r>
              <a:rPr lang="en-US" sz="2800" dirty="0">
                <a:ea typeface="Arial"/>
                <a:cs typeface="Arial"/>
                <a:sym typeface="Wingdings" panose="05000000000000000000" pitchFamily="2" charset="2"/>
              </a:rPr>
              <a:t>)  vs (</a:t>
            </a:r>
            <a:r>
              <a:rPr lang="en-US" sz="2800" b="1" dirty="0">
                <a:solidFill>
                  <a:srgbClr val="FF0000"/>
                </a:solidFill>
                <a:ea typeface="Arial"/>
                <a:cs typeface="Arial"/>
                <a:sym typeface="Wingdings" panose="05000000000000000000" pitchFamily="2" charset="2"/>
              </a:rPr>
              <a:t>Disk Memory &amp; CPU</a:t>
            </a:r>
            <a:r>
              <a:rPr lang="en-US" sz="2800" dirty="0">
                <a:ea typeface="Arial"/>
                <a:cs typeface="Arial"/>
                <a:sym typeface="Wingdings" panose="05000000000000000000" pitchFamily="2" charset="2"/>
              </a:rPr>
              <a:t>)</a:t>
            </a:r>
          </a:p>
          <a:p>
            <a:pPr marL="0" lvl="1" indent="0">
              <a:lnSpc>
                <a:spcPct val="100000"/>
              </a:lnSpc>
              <a:spcBef>
                <a:spcPts val="533"/>
              </a:spcBef>
              <a:spcAft>
                <a:spcPts val="533"/>
              </a:spcAft>
              <a:buNone/>
            </a:pPr>
            <a:endParaRPr lang="en-US"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94895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Creating a RDD</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26</a:t>
            </a:fld>
            <a:endParaRPr/>
          </a:p>
        </p:txBody>
      </p:sp>
      <p:sp>
        <p:nvSpPr>
          <p:cNvPr id="208" name="Shape 208"/>
          <p:cNvSpPr txBox="1">
            <a:spLocks noGrp="1"/>
          </p:cNvSpPr>
          <p:nvPr>
            <p:ph type="body" idx="1"/>
          </p:nvPr>
        </p:nvSpPr>
        <p:spPr>
          <a:xfrm>
            <a:off x="1026891" y="1365222"/>
            <a:ext cx="10137701" cy="246922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dirty="0">
                <a:ea typeface="Arial"/>
                <a:cs typeface="Arial"/>
                <a:sym typeface="Arial"/>
              </a:rPr>
              <a:t>Three ways to create a RDD</a:t>
            </a:r>
            <a:endParaRPr sz="3200" dirty="0">
              <a:ea typeface="Arial"/>
              <a:cs typeface="Arial"/>
              <a:sym typeface="Arial"/>
            </a:endParaRPr>
          </a:p>
          <a:p>
            <a:pPr lvl="1">
              <a:lnSpc>
                <a:spcPct val="100000"/>
              </a:lnSpc>
              <a:spcBef>
                <a:spcPts val="533"/>
              </a:spcBef>
              <a:spcAft>
                <a:spcPts val="533"/>
              </a:spcAft>
            </a:pPr>
            <a:r>
              <a:rPr lang="en-US" sz="2800" dirty="0"/>
              <a:t>From a file or set of files</a:t>
            </a:r>
          </a:p>
          <a:p>
            <a:pPr lvl="1">
              <a:lnSpc>
                <a:spcPct val="100000"/>
              </a:lnSpc>
              <a:spcBef>
                <a:spcPts val="533"/>
              </a:spcBef>
              <a:spcAft>
                <a:spcPts val="533"/>
              </a:spcAft>
            </a:pPr>
            <a:r>
              <a:rPr lang="en-US" sz="2800" dirty="0"/>
              <a:t>From data in memory</a:t>
            </a:r>
          </a:p>
          <a:p>
            <a:pPr lvl="1">
              <a:lnSpc>
                <a:spcPct val="100000"/>
              </a:lnSpc>
              <a:spcBef>
                <a:spcPts val="533"/>
              </a:spcBef>
              <a:spcAft>
                <a:spcPts val="533"/>
              </a:spcAft>
            </a:pPr>
            <a:r>
              <a:rPr lang="en-US" sz="2800" dirty="0"/>
              <a:t>From another RDD</a:t>
            </a:r>
            <a:endParaRPr sz="3333"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9005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A File-based RDD</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29A81812-6182-4FE5-8129-A1B15B5516B8}"/>
              </a:ext>
            </a:extLst>
          </p:cNvPr>
          <p:cNvPicPr>
            <a:picLocks noChangeAspect="1"/>
          </p:cNvPicPr>
          <p:nvPr/>
        </p:nvPicPr>
        <p:blipFill>
          <a:blip r:embed="rId3"/>
          <a:stretch>
            <a:fillRect/>
          </a:stretch>
        </p:blipFill>
        <p:spPr>
          <a:xfrm>
            <a:off x="1032389" y="1566617"/>
            <a:ext cx="10132204" cy="4535656"/>
          </a:xfrm>
          <a:prstGeom prst="rect">
            <a:avLst/>
          </a:prstGeom>
        </p:spPr>
      </p:pic>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80919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699632" y="2211777"/>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dirty="0">
                <a:solidFill>
                  <a:schemeClr val="bg1">
                    <a:lumMod val="65000"/>
                  </a:schemeClr>
                </a:solidFill>
                <a:ea typeface="Arial"/>
                <a:cs typeface="Arial"/>
              </a:rPr>
              <a:t>Spark Context</a:t>
            </a:r>
          </a:p>
          <a:p>
            <a:pPr>
              <a:lnSpc>
                <a:spcPct val="115000"/>
              </a:lnSpc>
              <a:spcBef>
                <a:spcPts val="1400"/>
              </a:spcBef>
            </a:pPr>
            <a:r>
              <a:rPr lang="en-US" sz="2800" b="1" dirty="0">
                <a:solidFill>
                  <a:schemeClr val="bg1">
                    <a:lumMod val="65000"/>
                  </a:schemeClr>
                </a:solidFill>
                <a:ea typeface="Arial"/>
                <a:cs typeface="Arial"/>
              </a:rPr>
              <a:t>Resilient Distributed Data</a:t>
            </a:r>
          </a:p>
          <a:p>
            <a:pPr>
              <a:lnSpc>
                <a:spcPct val="115000"/>
              </a:lnSpc>
              <a:spcBef>
                <a:spcPts val="1400"/>
              </a:spcBef>
            </a:pPr>
            <a:r>
              <a:rPr lang="en-US" sz="2800" b="1" dirty="0">
                <a:ea typeface="Arial"/>
                <a:cs typeface="Arial"/>
              </a:rPr>
              <a:t>Transformations</a:t>
            </a:r>
          </a:p>
          <a:p>
            <a:pPr>
              <a:lnSpc>
                <a:spcPct val="115000"/>
              </a:lnSpc>
              <a:spcBef>
                <a:spcPts val="1400"/>
              </a:spcBef>
            </a:pPr>
            <a:r>
              <a:rPr lang="en-US" sz="2800" b="1"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7688230"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561825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Operations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B023B0D-07B8-403D-9E03-2E72D427CFFB}"/>
              </a:ext>
            </a:extLst>
          </p:cNvPr>
          <p:cNvSpPr txBox="1">
            <a:spLocks/>
          </p:cNvSpPr>
          <p:nvPr/>
        </p:nvSpPr>
        <p:spPr>
          <a:xfrm>
            <a:off x="699632" y="1456710"/>
            <a:ext cx="5644341" cy="265550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533"/>
              </a:spcBef>
              <a:spcAft>
                <a:spcPts val="533"/>
              </a:spcAft>
              <a:buNone/>
            </a:pPr>
            <a:r>
              <a:rPr lang="en-US" sz="3200" dirty="0">
                <a:ea typeface="Arial"/>
                <a:cs typeface="Arial"/>
              </a:rPr>
              <a:t>Two types of operations</a:t>
            </a:r>
          </a:p>
          <a:p>
            <a:pPr marL="0" indent="0">
              <a:lnSpc>
                <a:spcPct val="100000"/>
              </a:lnSpc>
              <a:spcBef>
                <a:spcPts val="533"/>
              </a:spcBef>
              <a:spcAft>
                <a:spcPts val="533"/>
              </a:spcAft>
              <a:buNone/>
            </a:pPr>
            <a:r>
              <a:rPr lang="en-US" sz="3200" b="1" dirty="0">
                <a:ea typeface="Arial"/>
                <a:cs typeface="Arial"/>
              </a:rPr>
              <a:t>Transformations</a:t>
            </a:r>
            <a:r>
              <a:rPr lang="en-US" sz="3200" dirty="0">
                <a:ea typeface="Arial"/>
                <a:cs typeface="Arial"/>
              </a:rPr>
              <a:t>: Define a new RDD based on current RDD(s)</a:t>
            </a:r>
          </a:p>
          <a:p>
            <a:pPr marL="0" indent="0">
              <a:lnSpc>
                <a:spcPct val="100000"/>
              </a:lnSpc>
              <a:spcBef>
                <a:spcPts val="533"/>
              </a:spcBef>
              <a:spcAft>
                <a:spcPts val="533"/>
              </a:spcAft>
              <a:buNone/>
            </a:pPr>
            <a:r>
              <a:rPr lang="en-US" sz="3200" b="1" dirty="0">
                <a:ea typeface="Arial"/>
                <a:cs typeface="Arial"/>
              </a:rPr>
              <a:t>Actions</a:t>
            </a:r>
            <a:r>
              <a:rPr lang="en-US" sz="3200" dirty="0">
                <a:ea typeface="Arial"/>
                <a:cs typeface="Arial"/>
              </a:rPr>
              <a:t>: return values</a:t>
            </a:r>
          </a:p>
        </p:txBody>
      </p:sp>
      <p:pic>
        <p:nvPicPr>
          <p:cNvPr id="3" name="Picture 2">
            <a:extLst>
              <a:ext uri="{FF2B5EF4-FFF2-40B4-BE49-F238E27FC236}">
                <a16:creationId xmlns:a16="http://schemas.microsoft.com/office/drawing/2014/main" id="{421CF4FF-3587-44ED-A8F7-FD90C86CD2C1}"/>
              </a:ext>
            </a:extLst>
          </p:cNvPr>
          <p:cNvPicPr>
            <a:picLocks noChangeAspect="1"/>
          </p:cNvPicPr>
          <p:nvPr/>
        </p:nvPicPr>
        <p:blipFill>
          <a:blip r:embed="rId3"/>
          <a:stretch>
            <a:fillRect/>
          </a:stretch>
        </p:blipFill>
        <p:spPr>
          <a:xfrm>
            <a:off x="6986893" y="1456709"/>
            <a:ext cx="3773136" cy="1309172"/>
          </a:xfrm>
          <a:prstGeom prst="rect">
            <a:avLst/>
          </a:prstGeom>
        </p:spPr>
      </p:pic>
      <p:pic>
        <p:nvPicPr>
          <p:cNvPr id="4" name="Picture 3">
            <a:extLst>
              <a:ext uri="{FF2B5EF4-FFF2-40B4-BE49-F238E27FC236}">
                <a16:creationId xmlns:a16="http://schemas.microsoft.com/office/drawing/2014/main" id="{913691FA-EB41-496E-87DC-55677BE10E0C}"/>
              </a:ext>
            </a:extLst>
          </p:cNvPr>
          <p:cNvPicPr>
            <a:picLocks noChangeAspect="1"/>
          </p:cNvPicPr>
          <p:nvPr/>
        </p:nvPicPr>
        <p:blipFill>
          <a:blip r:embed="rId4"/>
          <a:stretch>
            <a:fillRect/>
          </a:stretch>
        </p:blipFill>
        <p:spPr>
          <a:xfrm>
            <a:off x="7131545" y="2970351"/>
            <a:ext cx="3083084" cy="1309172"/>
          </a:xfrm>
          <a:prstGeom prst="rect">
            <a:avLst/>
          </a:prstGeom>
        </p:spPr>
      </p:pic>
      <p:pic>
        <p:nvPicPr>
          <p:cNvPr id="10" name="Picture 9">
            <a:extLst>
              <a:ext uri="{FF2B5EF4-FFF2-40B4-BE49-F238E27FC236}">
                <a16:creationId xmlns:a16="http://schemas.microsoft.com/office/drawing/2014/main" id="{3E08546E-55DD-44A0-868C-22F2E2874E81}"/>
              </a:ext>
            </a:extLst>
          </p:cNvPr>
          <p:cNvPicPr>
            <a:picLocks noChangeAspect="1"/>
          </p:cNvPicPr>
          <p:nvPr/>
        </p:nvPicPr>
        <p:blipFill>
          <a:blip r:embed="rId5"/>
          <a:stretch>
            <a:fillRect/>
          </a:stretch>
        </p:blipFill>
        <p:spPr>
          <a:xfrm>
            <a:off x="2922533" y="4471979"/>
            <a:ext cx="4891473" cy="1858624"/>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03131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62217" y="771511"/>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t>Motivation</a:t>
            </a:r>
          </a:p>
          <a:p>
            <a:pPr>
              <a:lnSpc>
                <a:spcPct val="100000"/>
              </a:lnSpc>
              <a:spcBef>
                <a:spcPts val="533"/>
              </a:spcBef>
              <a:spcAft>
                <a:spcPts val="533"/>
              </a:spcAft>
            </a:pPr>
            <a:r>
              <a:rPr lang="en-US" sz="3200" dirty="0"/>
              <a:t>Spark Basics</a:t>
            </a:r>
          </a:p>
          <a:p>
            <a:pPr>
              <a:lnSpc>
                <a:spcPct val="100000"/>
              </a:lnSpc>
              <a:spcBef>
                <a:spcPts val="533"/>
              </a:spcBef>
              <a:spcAft>
                <a:spcPts val="533"/>
              </a:spcAft>
            </a:pPr>
            <a:r>
              <a:rPr lang="en-US" sz="3200" dirty="0"/>
              <a:t>Spark Programming</a:t>
            </a:r>
          </a:p>
          <a:p>
            <a:pPr>
              <a:lnSpc>
                <a:spcPct val="100000"/>
              </a:lnSpc>
              <a:spcBef>
                <a:spcPts val="533"/>
              </a:spcBef>
              <a:spcAft>
                <a:spcPts val="533"/>
              </a:spcAft>
            </a:pPr>
            <a:endParaRPr lang="en-US" sz="3200"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65524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84270" y="336614"/>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Transformations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699632" y="1338629"/>
            <a:ext cx="10461992" cy="460731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t>Set of operations on a RDD that define how they should be transformed</a:t>
            </a:r>
          </a:p>
          <a:p>
            <a:pPr>
              <a:lnSpc>
                <a:spcPct val="100000"/>
              </a:lnSpc>
              <a:spcBef>
                <a:spcPts val="533"/>
              </a:spcBef>
              <a:spcAft>
                <a:spcPts val="533"/>
              </a:spcAft>
            </a:pPr>
            <a:r>
              <a:rPr lang="en-US" sz="3200" dirty="0"/>
              <a:t>As in relational algebra, the application of a transformation to an RDD yields a new RDD (because RDD are immutable)</a:t>
            </a:r>
          </a:p>
          <a:p>
            <a:pPr>
              <a:lnSpc>
                <a:spcPct val="100000"/>
              </a:lnSpc>
              <a:spcBef>
                <a:spcPts val="533"/>
              </a:spcBef>
              <a:spcAft>
                <a:spcPts val="533"/>
              </a:spcAft>
            </a:pPr>
            <a:r>
              <a:rPr lang="en-US" sz="3200" dirty="0"/>
              <a:t>Transformations are lazily evaluated, which allow for optimizations to take place before execution</a:t>
            </a:r>
            <a:endParaRPr lang="en-US" sz="3200" dirty="0">
              <a:ea typeface="Arial"/>
              <a:cs typeface="Arial"/>
            </a:endParaRPr>
          </a:p>
          <a:p>
            <a:pPr>
              <a:lnSpc>
                <a:spcPct val="100000"/>
              </a:lnSpc>
              <a:spcBef>
                <a:spcPts val="533"/>
              </a:spcBef>
              <a:spcAft>
                <a:spcPts val="533"/>
              </a:spcAft>
            </a:pPr>
            <a:r>
              <a:rPr lang="en-US" sz="3200" dirty="0">
                <a:ea typeface="Arial"/>
                <a:cs typeface="Arial"/>
              </a:rPr>
              <a:t>Examples: </a:t>
            </a:r>
            <a:r>
              <a:rPr lang="en-US" sz="3200" dirty="0"/>
              <a:t>map(), filter(), </a:t>
            </a:r>
            <a:r>
              <a:rPr lang="en-US" sz="3200" dirty="0" err="1"/>
              <a:t>groupByKey</a:t>
            </a:r>
            <a:r>
              <a:rPr lang="en-US" sz="3200" dirty="0"/>
              <a:t>(), </a:t>
            </a:r>
            <a:r>
              <a:rPr lang="en-US" sz="3200" dirty="0" err="1"/>
              <a:t>sortByKey</a:t>
            </a:r>
            <a:r>
              <a:rPr lang="en-US" sz="3200" dirty="0"/>
              <a:t>(), etc.</a:t>
            </a: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944845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57894" y="229373"/>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Example: map and filter Transformations</a:t>
            </a:r>
            <a:endParaRPr sz="4400"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31</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0AF3DCCD-7638-42BA-96A0-AE314EDCF616}"/>
              </a:ext>
            </a:extLst>
          </p:cNvPr>
          <p:cNvPicPr>
            <a:picLocks noChangeAspect="1"/>
          </p:cNvPicPr>
          <p:nvPr/>
        </p:nvPicPr>
        <p:blipFill>
          <a:blip r:embed="rId3"/>
          <a:stretch>
            <a:fillRect/>
          </a:stretch>
        </p:blipFill>
        <p:spPr>
          <a:xfrm>
            <a:off x="1742215" y="1401092"/>
            <a:ext cx="8236832" cy="4901553"/>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45411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0309" y="336614"/>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Actions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699632" y="1338629"/>
            <a:ext cx="10786800" cy="513207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Apply transformation chains on RDDs, eventually performing some additional operations (e.g., counting)</a:t>
            </a:r>
          </a:p>
          <a:p>
            <a:r>
              <a:rPr lang="en-US" sz="2933" dirty="0"/>
              <a:t>Some actions only store data to an external data source (e.g. HDFS), others fetch data from the RDD (and its transformation chain) upon which the action is applied, and convey it to the driver</a:t>
            </a:r>
          </a:p>
          <a:p>
            <a:r>
              <a:rPr lang="en-US" sz="2933" dirty="0">
                <a:ea typeface="Arial"/>
                <a:cs typeface="Arial"/>
              </a:rPr>
              <a:t>Some common actions</a:t>
            </a:r>
          </a:p>
          <a:p>
            <a:pPr lvl="1">
              <a:buSzPct val="60000"/>
              <a:buFont typeface="Wingdings" panose="05000000000000000000" pitchFamily="2" charset="2"/>
              <a:buChar char="Ø"/>
            </a:pPr>
            <a:r>
              <a:rPr lang="en-US" sz="2800" dirty="0"/>
              <a:t>count() – return the number of elements</a:t>
            </a:r>
          </a:p>
          <a:p>
            <a:pPr lvl="1">
              <a:buSzPct val="60000"/>
              <a:buFont typeface="Wingdings" panose="05000000000000000000" pitchFamily="2" charset="2"/>
              <a:buChar char="Ø"/>
            </a:pPr>
            <a:r>
              <a:rPr lang="en-US" sz="2800" dirty="0"/>
              <a:t>take(</a:t>
            </a:r>
            <a:r>
              <a:rPr lang="en-US" sz="2800" i="1" dirty="0"/>
              <a:t>n</a:t>
            </a:r>
            <a:r>
              <a:rPr lang="en-US" sz="2800" dirty="0"/>
              <a:t>) – return an array of the first </a:t>
            </a:r>
            <a:r>
              <a:rPr lang="en-US" sz="2800" i="1" dirty="0"/>
              <a:t>n </a:t>
            </a:r>
            <a:r>
              <a:rPr lang="en-US" sz="2800" dirty="0"/>
              <a:t>elements</a:t>
            </a:r>
          </a:p>
          <a:p>
            <a:pPr lvl="1">
              <a:buSzPct val="60000"/>
              <a:buFont typeface="Wingdings" panose="05000000000000000000" pitchFamily="2" charset="2"/>
              <a:buChar char="Ø"/>
            </a:pPr>
            <a:r>
              <a:rPr lang="en-US" sz="2800" dirty="0"/>
              <a:t>collect()– return an array of all elements</a:t>
            </a:r>
          </a:p>
          <a:p>
            <a:pPr lvl="1">
              <a:buSzPct val="60000"/>
              <a:buFont typeface="Wingdings" panose="05000000000000000000" pitchFamily="2" charset="2"/>
              <a:buChar char="Ø"/>
            </a:pPr>
            <a:r>
              <a:rPr lang="en-US" sz="2800" dirty="0" err="1"/>
              <a:t>saveAsTextFile</a:t>
            </a:r>
            <a:r>
              <a:rPr lang="en-US" sz="2800" dirty="0"/>
              <a:t>(</a:t>
            </a:r>
            <a:r>
              <a:rPr lang="en-US" sz="2800" i="1" dirty="0"/>
              <a:t>file</a:t>
            </a:r>
            <a:r>
              <a:rPr lang="en-US" sz="2800" dirty="0"/>
              <a:t>) – save to text file(s)</a:t>
            </a:r>
            <a:endParaRPr lang="en-US" sz="2800" dirty="0">
              <a:ea typeface="Arial"/>
              <a:cs typeface="Arial"/>
            </a:endParaRPr>
          </a:p>
          <a:p>
            <a:endParaRPr lang="en-US" sz="2933" dirty="0">
              <a:ea typeface="Arial"/>
              <a:cs typeface="Arial"/>
            </a:endParaRP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24017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A945-19D2-4BA6-B34B-1857B679D719}"/>
              </a:ext>
            </a:extLst>
          </p:cNvPr>
          <p:cNvSpPr>
            <a:spLocks noGrp="1"/>
          </p:cNvSpPr>
          <p:nvPr>
            <p:ph type="title"/>
          </p:nvPr>
        </p:nvSpPr>
        <p:spPr>
          <a:xfrm>
            <a:off x="1024128" y="331216"/>
            <a:ext cx="9720072" cy="1499616"/>
          </a:xfrm>
        </p:spPr>
        <p:txBody>
          <a:bodyPr/>
          <a:lstStyle/>
          <a:p>
            <a:r>
              <a:rPr lang="en-US" dirty="0"/>
              <a:t>Graph of RDDs</a:t>
            </a:r>
          </a:p>
        </p:txBody>
      </p:sp>
      <p:sp>
        <p:nvSpPr>
          <p:cNvPr id="3" name="Content Placeholder 2">
            <a:extLst>
              <a:ext uri="{FF2B5EF4-FFF2-40B4-BE49-F238E27FC236}">
                <a16:creationId xmlns:a16="http://schemas.microsoft.com/office/drawing/2014/main" id="{B5786A3E-554A-4E34-A06F-FA8984462317}"/>
              </a:ext>
            </a:extLst>
          </p:cNvPr>
          <p:cNvSpPr>
            <a:spLocks noGrp="1"/>
          </p:cNvSpPr>
          <p:nvPr>
            <p:ph idx="1"/>
          </p:nvPr>
        </p:nvSpPr>
        <p:spPr/>
        <p:txBody>
          <a:bodyPr/>
          <a:lstStyle/>
          <a:p>
            <a:pPr>
              <a:buFont typeface="Wingdings" panose="05000000000000000000" pitchFamily="2" charset="2"/>
              <a:buChar char="§"/>
            </a:pPr>
            <a:r>
              <a:rPr lang="en-US" dirty="0"/>
              <a:t>A collection of RDDs can be understood as a graph</a:t>
            </a:r>
          </a:p>
          <a:p>
            <a:pPr>
              <a:buFont typeface="Wingdings" panose="05000000000000000000" pitchFamily="2" charset="2"/>
              <a:buChar char="§"/>
            </a:pPr>
            <a:endParaRPr lang="en-US" dirty="0"/>
          </a:p>
          <a:p>
            <a:pPr>
              <a:buFont typeface="Wingdings" panose="05000000000000000000" pitchFamily="2" charset="2"/>
              <a:buChar char="§"/>
            </a:pPr>
            <a:r>
              <a:rPr lang="en-US" dirty="0"/>
              <a:t>Nodes in the graph are the RDDs, which means the code but also the actual data object that could would create at runtime when executed on specific parameters + data.  Reminder: Hadoop is a “read only” model, so we can “materialize” an RDD any time we like.</a:t>
            </a:r>
          </a:p>
          <a:p>
            <a:pPr>
              <a:buFont typeface="Wingdings" panose="05000000000000000000" pitchFamily="2" charset="2"/>
              <a:buChar char="§"/>
            </a:pPr>
            <a:endParaRPr lang="en-US" dirty="0"/>
          </a:p>
          <a:p>
            <a:pPr>
              <a:buFont typeface="Wingdings" panose="05000000000000000000" pitchFamily="2" charset="2"/>
              <a:buChar char="§"/>
            </a:pPr>
            <a:r>
              <a:rPr lang="en-US" dirty="0"/>
              <a:t>Edges represent how data objects are accessed: RDD B might consume the object created by RDD A.  This gives us a directed edge A </a:t>
            </a:r>
            <a:r>
              <a:rPr lang="en-US" dirty="0">
                <a:sym typeface="Symbol" panose="05050102010706020507" pitchFamily="18" charset="2"/>
              </a:rPr>
              <a:t> B</a:t>
            </a:r>
            <a:endParaRPr lang="en-US" dirty="0"/>
          </a:p>
          <a:p>
            <a:endParaRPr lang="en-US" dirty="0"/>
          </a:p>
          <a:p>
            <a:pPr marL="88900" indent="0">
              <a:buNone/>
            </a:pPr>
            <a:endParaRPr lang="en-US" dirty="0"/>
          </a:p>
        </p:txBody>
      </p:sp>
      <p:sp>
        <p:nvSpPr>
          <p:cNvPr id="4" name="Footer Placeholder 3">
            <a:extLst>
              <a:ext uri="{FF2B5EF4-FFF2-40B4-BE49-F238E27FC236}">
                <a16:creationId xmlns:a16="http://schemas.microsoft.com/office/drawing/2014/main" id="{960370A1-F5E6-41C1-A428-D0C41CCD9AEB}"/>
              </a:ext>
            </a:extLst>
          </p:cNvPr>
          <p:cNvSpPr>
            <a:spLocks noGrp="1"/>
          </p:cNvSpPr>
          <p:nvPr>
            <p:ph type="ftr" sz="quarter" idx="11"/>
          </p:nvPr>
        </p:nvSpPr>
        <p:spPr/>
        <p:txBody>
          <a:bodyPr/>
          <a:lstStyle/>
          <a:p>
            <a:r>
              <a:rPr lang="en-US"/>
              <a:t>HTTP://WWW.CS.CORNELL.EDU/COURSES/CS5412/2021SP</a:t>
            </a:r>
          </a:p>
        </p:txBody>
      </p:sp>
      <p:sp>
        <p:nvSpPr>
          <p:cNvPr id="5" name="Slide Number Placeholder 4">
            <a:extLst>
              <a:ext uri="{FF2B5EF4-FFF2-40B4-BE49-F238E27FC236}">
                <a16:creationId xmlns:a16="http://schemas.microsoft.com/office/drawing/2014/main" id="{663F9DD9-A890-4F16-A6EF-F4F0F0672962}"/>
              </a:ext>
            </a:extLst>
          </p:cNvPr>
          <p:cNvSpPr>
            <a:spLocks noGrp="1"/>
          </p:cNvSpPr>
          <p:nvPr>
            <p:ph type="sldNum" sz="quarter" idx="12"/>
          </p:nvPr>
        </p:nvSpPr>
        <p:spPr/>
        <p:txBody>
          <a:bodyPr/>
          <a:lstStyle/>
          <a:p>
            <a:fld id="{00000000-1234-1234-1234-123412341234}" type="slidenum">
              <a:rPr lang="en" smtClean="0"/>
              <a:pPr/>
              <a:t>33</a:t>
            </a:fld>
            <a:endParaRPr lang="en"/>
          </a:p>
        </p:txBody>
      </p:sp>
      <p:sp>
        <p:nvSpPr>
          <p:cNvPr id="6" name="Line 2">
            <a:extLst>
              <a:ext uri="{FF2B5EF4-FFF2-40B4-BE49-F238E27FC236}">
                <a16:creationId xmlns:a16="http://schemas.microsoft.com/office/drawing/2014/main" id="{D3C14B78-90C2-47D4-B471-DF1486068519}"/>
              </a:ext>
            </a:extLst>
          </p:cNvPr>
          <p:cNvSpPr/>
          <p:nvPr/>
        </p:nvSpPr>
        <p:spPr>
          <a:xfrm>
            <a:off x="699632" y="1581343"/>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147986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79322" y="34288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(1)</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34</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BA221E2E-2D3E-4BA0-9565-F9281C8BB92B}"/>
              </a:ext>
            </a:extLst>
          </p:cNvPr>
          <p:cNvPicPr>
            <a:picLocks noChangeAspect="1"/>
          </p:cNvPicPr>
          <p:nvPr/>
        </p:nvPicPr>
        <p:blipFill>
          <a:blip r:embed="rId3"/>
          <a:stretch>
            <a:fillRect/>
          </a:stretch>
        </p:blipFill>
        <p:spPr>
          <a:xfrm>
            <a:off x="7749111" y="1562244"/>
            <a:ext cx="3250164" cy="1356528"/>
          </a:xfrm>
          <a:prstGeom prst="rect">
            <a:avLst/>
          </a:prstGeom>
        </p:spPr>
      </p:pic>
      <p:pic>
        <p:nvPicPr>
          <p:cNvPr id="4" name="Picture 3">
            <a:extLst>
              <a:ext uri="{FF2B5EF4-FFF2-40B4-BE49-F238E27FC236}">
                <a16:creationId xmlns:a16="http://schemas.microsoft.com/office/drawing/2014/main" id="{BA9B083B-062C-4F4A-8E2F-269218824AFF}"/>
              </a:ext>
            </a:extLst>
          </p:cNvPr>
          <p:cNvPicPr>
            <a:picLocks noChangeAspect="1"/>
          </p:cNvPicPr>
          <p:nvPr/>
        </p:nvPicPr>
        <p:blipFill>
          <a:blip r:embed="rId4"/>
          <a:stretch>
            <a:fillRect/>
          </a:stretch>
        </p:blipFill>
        <p:spPr>
          <a:xfrm>
            <a:off x="779322" y="2918773"/>
            <a:ext cx="4594225" cy="2349751"/>
          </a:xfrm>
          <a:prstGeom prst="rect">
            <a:avLst/>
          </a:prstGeom>
        </p:spPr>
      </p:pic>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51196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87555" y="346698"/>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(2)</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35</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5" name="Picture 4">
            <a:extLst>
              <a:ext uri="{FF2B5EF4-FFF2-40B4-BE49-F238E27FC236}">
                <a16:creationId xmlns:a16="http://schemas.microsoft.com/office/drawing/2014/main" id="{497BA67D-779B-438E-B47F-5E90515AE213}"/>
              </a:ext>
            </a:extLst>
          </p:cNvPr>
          <p:cNvPicPr>
            <a:picLocks noChangeAspect="1"/>
          </p:cNvPicPr>
          <p:nvPr/>
        </p:nvPicPr>
        <p:blipFill>
          <a:blip r:embed="rId3"/>
          <a:stretch>
            <a:fillRect/>
          </a:stretch>
        </p:blipFill>
        <p:spPr>
          <a:xfrm>
            <a:off x="8267682" y="1934976"/>
            <a:ext cx="2569652" cy="2057251"/>
          </a:xfrm>
          <a:prstGeom prst="rect">
            <a:avLst/>
          </a:prstGeom>
        </p:spPr>
      </p:pic>
      <p:pic>
        <p:nvPicPr>
          <p:cNvPr id="8" name="Picture 7">
            <a:extLst>
              <a:ext uri="{FF2B5EF4-FFF2-40B4-BE49-F238E27FC236}">
                <a16:creationId xmlns:a16="http://schemas.microsoft.com/office/drawing/2014/main" id="{588FD881-1AD7-4047-AE0A-625655847374}"/>
              </a:ext>
            </a:extLst>
          </p:cNvPr>
          <p:cNvPicPr>
            <a:picLocks noChangeAspect="1"/>
          </p:cNvPicPr>
          <p:nvPr/>
        </p:nvPicPr>
        <p:blipFill>
          <a:blip r:embed="rId4"/>
          <a:stretch>
            <a:fillRect/>
          </a:stretch>
        </p:blipFill>
        <p:spPr>
          <a:xfrm>
            <a:off x="680395" y="2963601"/>
            <a:ext cx="4516357" cy="2213251"/>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478010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31517" y="30745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(3)</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16F4647B-C739-42CC-8349-1DBFA8E67529}"/>
              </a:ext>
            </a:extLst>
          </p:cNvPr>
          <p:cNvPicPr>
            <a:picLocks noChangeAspect="1"/>
          </p:cNvPicPr>
          <p:nvPr/>
        </p:nvPicPr>
        <p:blipFill>
          <a:blip r:embed="rId3"/>
          <a:stretch>
            <a:fillRect/>
          </a:stretch>
        </p:blipFill>
        <p:spPr>
          <a:xfrm>
            <a:off x="8306616" y="1633105"/>
            <a:ext cx="2530717" cy="3178500"/>
          </a:xfrm>
          <a:prstGeom prst="rect">
            <a:avLst/>
          </a:prstGeom>
        </p:spPr>
      </p:pic>
      <p:pic>
        <p:nvPicPr>
          <p:cNvPr id="3" name="Picture 2">
            <a:extLst>
              <a:ext uri="{FF2B5EF4-FFF2-40B4-BE49-F238E27FC236}">
                <a16:creationId xmlns:a16="http://schemas.microsoft.com/office/drawing/2014/main" id="{E63D7E5F-7729-4916-8318-4FB885168CA1}"/>
              </a:ext>
            </a:extLst>
          </p:cNvPr>
          <p:cNvPicPr>
            <a:picLocks noChangeAspect="1"/>
          </p:cNvPicPr>
          <p:nvPr/>
        </p:nvPicPr>
        <p:blipFill>
          <a:blip r:embed="rId4"/>
          <a:stretch>
            <a:fillRect/>
          </a:stretch>
        </p:blipFill>
        <p:spPr>
          <a:xfrm>
            <a:off x="699633" y="2748367"/>
            <a:ext cx="4817764" cy="2381757"/>
          </a:xfrm>
          <a:prstGeom prst="rect">
            <a:avLst/>
          </a:prstGeom>
        </p:spPr>
      </p:pic>
      <p:sp>
        <p:nvSpPr>
          <p:cNvPr id="4" name="Footer Placeholder 3"/>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25392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(4)</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4" name="Picture 3">
            <a:extLst>
              <a:ext uri="{FF2B5EF4-FFF2-40B4-BE49-F238E27FC236}">
                <a16:creationId xmlns:a16="http://schemas.microsoft.com/office/drawing/2014/main" id="{4914CBAA-71B1-47D1-A024-4C3B78A285FB}"/>
              </a:ext>
            </a:extLst>
          </p:cNvPr>
          <p:cNvPicPr>
            <a:picLocks noChangeAspect="1"/>
          </p:cNvPicPr>
          <p:nvPr/>
        </p:nvPicPr>
        <p:blipFill>
          <a:blip r:embed="rId3"/>
          <a:stretch>
            <a:fillRect/>
          </a:stretch>
        </p:blipFill>
        <p:spPr>
          <a:xfrm>
            <a:off x="8034821" y="1649497"/>
            <a:ext cx="2569652" cy="4163251"/>
          </a:xfrm>
          <a:prstGeom prst="rect">
            <a:avLst/>
          </a:prstGeom>
        </p:spPr>
      </p:pic>
      <p:pic>
        <p:nvPicPr>
          <p:cNvPr id="5" name="Picture 4">
            <a:extLst>
              <a:ext uri="{FF2B5EF4-FFF2-40B4-BE49-F238E27FC236}">
                <a16:creationId xmlns:a16="http://schemas.microsoft.com/office/drawing/2014/main" id="{78A607F3-429E-47CA-AC03-617029732C26}"/>
              </a:ext>
            </a:extLst>
          </p:cNvPr>
          <p:cNvPicPr>
            <a:picLocks noChangeAspect="1"/>
          </p:cNvPicPr>
          <p:nvPr/>
        </p:nvPicPr>
        <p:blipFill>
          <a:blip r:embed="rId4"/>
          <a:stretch>
            <a:fillRect/>
          </a:stretch>
        </p:blipFill>
        <p:spPr>
          <a:xfrm>
            <a:off x="699633" y="2955442"/>
            <a:ext cx="4594225" cy="2242500"/>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66232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96348" y="407442"/>
            <a:ext cx="10786800" cy="65550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(5)</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79F29171-9BCF-41CF-BC4A-55FAA750B225}"/>
              </a:ext>
            </a:extLst>
          </p:cNvPr>
          <p:cNvPicPr>
            <a:picLocks noChangeAspect="1"/>
          </p:cNvPicPr>
          <p:nvPr/>
        </p:nvPicPr>
        <p:blipFill>
          <a:blip r:embed="rId3"/>
          <a:stretch>
            <a:fillRect/>
          </a:stretch>
        </p:blipFill>
        <p:spPr>
          <a:xfrm>
            <a:off x="8267682" y="1591945"/>
            <a:ext cx="2569652" cy="4485000"/>
          </a:xfrm>
          <a:prstGeom prst="rect">
            <a:avLst/>
          </a:prstGeom>
        </p:spPr>
      </p:pic>
      <p:pic>
        <p:nvPicPr>
          <p:cNvPr id="3" name="Picture 2">
            <a:extLst>
              <a:ext uri="{FF2B5EF4-FFF2-40B4-BE49-F238E27FC236}">
                <a16:creationId xmlns:a16="http://schemas.microsoft.com/office/drawing/2014/main" id="{935C86D8-FFFE-47BB-B185-61FAFF425D61}"/>
              </a:ext>
            </a:extLst>
          </p:cNvPr>
          <p:cNvPicPr>
            <a:picLocks noChangeAspect="1"/>
          </p:cNvPicPr>
          <p:nvPr/>
        </p:nvPicPr>
        <p:blipFill>
          <a:blip r:embed="rId4"/>
          <a:stretch>
            <a:fillRect/>
          </a:stretch>
        </p:blipFill>
        <p:spPr>
          <a:xfrm>
            <a:off x="707562" y="2748365"/>
            <a:ext cx="4555292" cy="2213251"/>
          </a:xfrm>
          <a:prstGeom prst="rect">
            <a:avLst/>
          </a:prstGeom>
        </p:spPr>
      </p:pic>
      <p:sp>
        <p:nvSpPr>
          <p:cNvPr id="4" name="TextBox 3"/>
          <p:cNvSpPr txBox="1"/>
          <p:nvPr/>
        </p:nvSpPr>
        <p:spPr>
          <a:xfrm>
            <a:off x="7550332" y="6076945"/>
            <a:ext cx="4863737" cy="307777"/>
          </a:xfrm>
          <a:prstGeom prst="rect">
            <a:avLst/>
          </a:prstGeom>
          <a:noFill/>
        </p:spPr>
        <p:txBody>
          <a:bodyPr wrap="square" rtlCol="0">
            <a:spAutoFit/>
          </a:bodyPr>
          <a:lstStyle/>
          <a:p>
            <a:r>
              <a:rPr lang="en-US" b="1" i="1" dirty="0">
                <a:solidFill>
                  <a:srgbClr val="FF0000"/>
                </a:solidFill>
              </a:rPr>
              <a:t>Output Action “triggers” computation, pull model</a:t>
            </a:r>
          </a:p>
        </p:txBody>
      </p:sp>
      <p:sp>
        <p:nvSpPr>
          <p:cNvPr id="5" name="Footer Placeholder 4"/>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874623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BCC3-5E51-4099-B2BC-4E168C5BE41D}"/>
              </a:ext>
            </a:extLst>
          </p:cNvPr>
          <p:cNvSpPr>
            <a:spLocks noGrp="1"/>
          </p:cNvSpPr>
          <p:nvPr>
            <p:ph type="title"/>
          </p:nvPr>
        </p:nvSpPr>
        <p:spPr>
          <a:xfrm>
            <a:off x="1024128" y="204216"/>
            <a:ext cx="9720072" cy="1499616"/>
          </a:xfrm>
        </p:spPr>
        <p:txBody>
          <a:bodyPr/>
          <a:lstStyle/>
          <a:p>
            <a:r>
              <a:rPr lang="en-US" dirty="0"/>
              <a:t>Opportunities This Enables</a:t>
            </a:r>
          </a:p>
        </p:txBody>
      </p:sp>
      <p:sp>
        <p:nvSpPr>
          <p:cNvPr id="3" name="Content Placeholder 2">
            <a:extLst>
              <a:ext uri="{FF2B5EF4-FFF2-40B4-BE49-F238E27FC236}">
                <a16:creationId xmlns:a16="http://schemas.microsoft.com/office/drawing/2014/main" id="{1989F6CB-4E1D-41EA-8BB8-5D3CA808BB06}"/>
              </a:ext>
            </a:extLst>
          </p:cNvPr>
          <p:cNvSpPr>
            <a:spLocks noGrp="1"/>
          </p:cNvSpPr>
          <p:nvPr>
            <p:ph idx="1"/>
          </p:nvPr>
        </p:nvSpPr>
        <p:spPr>
          <a:xfrm>
            <a:off x="859206" y="2035287"/>
            <a:ext cx="10464960" cy="4023360"/>
          </a:xfrm>
        </p:spPr>
        <p:txBody>
          <a:bodyPr/>
          <a:lstStyle/>
          <a:p>
            <a:pPr>
              <a:buFont typeface="Wingdings" panose="05000000000000000000" pitchFamily="2" charset="2"/>
              <a:buChar char="§"/>
            </a:pPr>
            <a:r>
              <a:rPr lang="en-US" b="1" dirty="0"/>
              <a:t>On-demand optimization</a:t>
            </a:r>
            <a:r>
              <a:rPr lang="en-US" dirty="0"/>
              <a:t>: Spark can behave like a compiler by first building a potentially complex RDD graph, but then trimming away unneeded computations that for today’s purpose, won’t be used.    </a:t>
            </a:r>
          </a:p>
          <a:p>
            <a:pPr>
              <a:buFont typeface="Wingdings" panose="05000000000000000000" pitchFamily="2" charset="2"/>
              <a:buChar char="§"/>
            </a:pPr>
            <a:r>
              <a:rPr lang="en-US" b="1" dirty="0"/>
              <a:t>Caching for later reuse</a:t>
            </a:r>
            <a:r>
              <a:rPr lang="en-US" dirty="0"/>
              <a:t>.</a:t>
            </a:r>
          </a:p>
          <a:p>
            <a:pPr>
              <a:buFont typeface="Wingdings" panose="05000000000000000000" pitchFamily="2" charset="2"/>
              <a:buChar char="§"/>
            </a:pPr>
            <a:r>
              <a:rPr lang="en-US" b="1" dirty="0"/>
              <a:t>Graph transformations</a:t>
            </a:r>
            <a:r>
              <a:rPr lang="en-US" dirty="0"/>
              <a:t>: A significant amount of effort is going into this area.  It is a lot like compiler-managed program transformation and aims at simplifying and speeding up the computation that will occur.</a:t>
            </a:r>
          </a:p>
          <a:p>
            <a:pPr>
              <a:buFont typeface="Wingdings" panose="05000000000000000000" pitchFamily="2" charset="2"/>
              <a:buChar char="§"/>
            </a:pPr>
            <a:r>
              <a:rPr lang="en-US" b="1" dirty="0"/>
              <a:t>Dynamic decisions about what to schedule and when</a:t>
            </a:r>
            <a:r>
              <a:rPr lang="en-US" dirty="0"/>
              <a:t>.  Concept: </a:t>
            </a:r>
            <a:r>
              <a:rPr lang="en-US" i="1" dirty="0"/>
              <a:t>minimum adequate set  </a:t>
            </a:r>
            <a:r>
              <a:rPr lang="en-US" dirty="0"/>
              <a:t>of input objects: RDD can run if </a:t>
            </a:r>
            <a:r>
              <a:rPr lang="en-US" i="1" dirty="0"/>
              <a:t>all  </a:t>
            </a:r>
            <a:r>
              <a:rPr lang="en-US" dirty="0"/>
              <a:t>its inputs are ready</a:t>
            </a:r>
          </a:p>
        </p:txBody>
      </p:sp>
      <p:sp>
        <p:nvSpPr>
          <p:cNvPr id="4" name="Footer Placeholder 3">
            <a:extLst>
              <a:ext uri="{FF2B5EF4-FFF2-40B4-BE49-F238E27FC236}">
                <a16:creationId xmlns:a16="http://schemas.microsoft.com/office/drawing/2014/main" id="{B4191002-D213-433B-8F3A-3E2E082B6E2F}"/>
              </a:ext>
            </a:extLst>
          </p:cNvPr>
          <p:cNvSpPr>
            <a:spLocks noGrp="1"/>
          </p:cNvSpPr>
          <p:nvPr>
            <p:ph type="ftr" sz="quarter" idx="11"/>
          </p:nvPr>
        </p:nvSpPr>
        <p:spPr/>
        <p:txBody>
          <a:bodyPr/>
          <a:lstStyle/>
          <a:p>
            <a:r>
              <a:rPr lang="en-US"/>
              <a:t>HTTP://WWW.CS.CORNELL.EDU/COURSES/CS5412/2021SP</a:t>
            </a:r>
            <a:endParaRPr lang="en-US" dirty="0"/>
          </a:p>
        </p:txBody>
      </p:sp>
      <p:sp>
        <p:nvSpPr>
          <p:cNvPr id="5" name="Slide Number Placeholder 4">
            <a:extLst>
              <a:ext uri="{FF2B5EF4-FFF2-40B4-BE49-F238E27FC236}">
                <a16:creationId xmlns:a16="http://schemas.microsoft.com/office/drawing/2014/main" id="{4ED0D898-CC21-494F-B81D-2E985244E9BD}"/>
              </a:ext>
            </a:extLst>
          </p:cNvPr>
          <p:cNvSpPr>
            <a:spLocks noGrp="1"/>
          </p:cNvSpPr>
          <p:nvPr>
            <p:ph type="sldNum" sz="quarter" idx="12"/>
          </p:nvPr>
        </p:nvSpPr>
        <p:spPr/>
        <p:txBody>
          <a:bodyPr/>
          <a:lstStyle/>
          <a:p>
            <a:fld id="{00000000-1234-1234-1234-123412341234}" type="slidenum">
              <a:rPr lang="en" smtClean="0"/>
              <a:pPr/>
              <a:t>39</a:t>
            </a:fld>
            <a:endParaRPr lang="en"/>
          </a:p>
        </p:txBody>
      </p:sp>
      <p:sp>
        <p:nvSpPr>
          <p:cNvPr id="6" name="Line 2">
            <a:extLst>
              <a:ext uri="{FF2B5EF4-FFF2-40B4-BE49-F238E27FC236}">
                <a16:creationId xmlns:a16="http://schemas.microsoft.com/office/drawing/2014/main" id="{EB1A3681-4226-4858-94DC-D59F25465595}"/>
              </a:ext>
            </a:extLst>
          </p:cNvPr>
          <p:cNvSpPr/>
          <p:nvPr/>
        </p:nvSpPr>
        <p:spPr>
          <a:xfrm>
            <a:off x="651684" y="14543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96675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55608" y="324296"/>
            <a:ext cx="10786800" cy="79552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History of Hadoop and Spark</a:t>
            </a:r>
            <a:endParaRPr dirty="0">
              <a:solidFill>
                <a:srgbClr val="C00000"/>
              </a:solidFill>
              <a:ea typeface="Arial"/>
              <a:cs typeface="Arial"/>
              <a:sym typeface="Arial"/>
            </a:endParaRPr>
          </a:p>
        </p:txBody>
      </p:sp>
      <p:sp>
        <p:nvSpPr>
          <p:cNvPr id="115" name="Shape 11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a:t>
            </a:fld>
            <a:endParaRPr/>
          </a:p>
        </p:txBody>
      </p:sp>
      <p:sp>
        <p:nvSpPr>
          <p:cNvPr id="46" name="Line 2">
            <a:extLst>
              <a:ext uri="{FF2B5EF4-FFF2-40B4-BE49-F238E27FC236}">
                <a16:creationId xmlns:a16="http://schemas.microsoft.com/office/drawing/2014/main" id="{B21B9ACE-3206-4D32-A621-EB1C055E02B2}"/>
              </a:ext>
            </a:extLst>
          </p:cNvPr>
          <p:cNvSpPr/>
          <p:nvPr/>
        </p:nvSpPr>
        <p:spPr>
          <a:xfrm>
            <a:off x="600041" y="1119824"/>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11" name="Picture 10">
            <a:extLst>
              <a:ext uri="{FF2B5EF4-FFF2-40B4-BE49-F238E27FC236}">
                <a16:creationId xmlns:a16="http://schemas.microsoft.com/office/drawing/2014/main" id="{9F522C6E-10CD-4E51-AC5F-BEFF5FC644F3}"/>
              </a:ext>
            </a:extLst>
          </p:cNvPr>
          <p:cNvPicPr>
            <a:picLocks noChangeAspect="1"/>
          </p:cNvPicPr>
          <p:nvPr/>
        </p:nvPicPr>
        <p:blipFill>
          <a:blip r:embed="rId3"/>
          <a:stretch>
            <a:fillRect/>
          </a:stretch>
        </p:blipFill>
        <p:spPr>
          <a:xfrm>
            <a:off x="1353321" y="1762640"/>
            <a:ext cx="9485359" cy="3829232"/>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939831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811274" y="390684"/>
            <a:ext cx="10786800" cy="695137"/>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Mine error logs</a:t>
            </a:r>
            <a:endParaRPr dirty="0">
              <a:solidFill>
                <a:srgbClr val="C00000"/>
              </a:solidFill>
              <a:ea typeface="Arial"/>
              <a:cs typeface="Arial"/>
              <a:sym typeface="Arial"/>
            </a:endParaRPr>
          </a:p>
        </p:txBody>
      </p:sp>
      <p:sp>
        <p:nvSpPr>
          <p:cNvPr id="231" name="Shape 23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40</a:t>
            </a:fld>
            <a:endParaRPr/>
          </a:p>
        </p:txBody>
      </p:sp>
      <p:sp>
        <p:nvSpPr>
          <p:cNvPr id="232" name="Shape 232"/>
          <p:cNvSpPr txBox="1">
            <a:spLocks noGrp="1"/>
          </p:cNvSpPr>
          <p:nvPr>
            <p:ph type="body" idx="1"/>
          </p:nvPr>
        </p:nvSpPr>
        <p:spPr>
          <a:xfrm>
            <a:off x="742933" y="1297313"/>
            <a:ext cx="11068200" cy="4750408"/>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sz="3067" dirty="0">
                <a:ea typeface="Arial"/>
                <a:cs typeface="Arial"/>
                <a:sym typeface="Arial"/>
              </a:rPr>
              <a:t>Load error messages from a log into memory, then interactively search for various patterns:</a:t>
            </a:r>
          </a:p>
          <a:p>
            <a:pPr marL="0" indent="0">
              <a:lnSpc>
                <a:spcPct val="100000"/>
              </a:lnSpc>
              <a:spcBef>
                <a:spcPts val="400"/>
              </a:spcBef>
              <a:spcAft>
                <a:spcPts val="400"/>
              </a:spcAft>
              <a:buNone/>
            </a:pPr>
            <a:endParaRPr dirty="0">
              <a:ea typeface="Arial"/>
              <a:cs typeface="Arial"/>
              <a:sym typeface="Arial"/>
            </a:endParaRPr>
          </a:p>
          <a:p>
            <a:pPr marL="0" indent="0">
              <a:lnSpc>
                <a:spcPct val="100000"/>
              </a:lnSpc>
              <a:spcBef>
                <a:spcPts val="400"/>
              </a:spcBef>
              <a:spcAft>
                <a:spcPts val="400"/>
              </a:spcAft>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lines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spark.textFile</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hdfs</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  </a:t>
            </a:r>
            <a:r>
              <a:rPr lang="en-US" sz="2133" dirty="0">
                <a:solidFill>
                  <a:srgbClr val="000000"/>
                </a:solidFill>
                <a:latin typeface="Courier New" panose="02070309020205020404" pitchFamily="49" charset="0"/>
                <a:ea typeface="Courier New"/>
                <a:cs typeface="Courier New" panose="02070309020205020404" pitchFamily="49" charset="0"/>
                <a:sym typeface="Wingdings" panose="05000000000000000000" pitchFamily="2" charset="2"/>
              </a:rPr>
              <a:t> </a:t>
            </a:r>
            <a:r>
              <a:rPr lang="en-US" sz="2133"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HadoopRDD</a:t>
            </a:r>
            <a:endParaRPr sz="2133"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Clr>
                <a:schemeClr val="dk1"/>
              </a:buClr>
              <a:buSzPts val="1100"/>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errors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lines.filter</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s.startswith</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(“ERROR”)) </a:t>
            </a:r>
            <a:r>
              <a:rPr lang="en-US" sz="2133"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FilteredRDD</a:t>
            </a:r>
            <a:endParaRPr sz="2133"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Clr>
                <a:schemeClr val="dk1"/>
              </a:buClr>
              <a:buSzPts val="1100"/>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messages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errors.map</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s.split</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(“\t”)[2])</a:t>
            </a: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messages.cache</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a:t>
            </a: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messages.filter</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“foo” in s).count()</a:t>
            </a:r>
          </a:p>
          <a:p>
            <a:pPr marL="0" indent="0">
              <a:lnSpc>
                <a:spcPct val="100000"/>
              </a:lnSpc>
              <a:spcBef>
                <a:spcPts val="400"/>
              </a:spcBef>
              <a:spcAft>
                <a:spcPts val="400"/>
              </a:spcAft>
              <a:buNone/>
            </a:pP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400" dirty="0">
                <a:solidFill>
                  <a:srgbClr val="FF0000"/>
                </a:solidFill>
                <a:ea typeface="Arial"/>
                <a:cs typeface="Arial"/>
                <a:sym typeface="Arial"/>
              </a:rPr>
              <a:t>Result: </a:t>
            </a:r>
            <a:r>
              <a:rPr lang="en-US" sz="2400" dirty="0">
                <a:solidFill>
                  <a:srgbClr val="000000"/>
                </a:solidFill>
                <a:ea typeface="Arial"/>
                <a:cs typeface="Arial"/>
                <a:sym typeface="Arial"/>
              </a:rPr>
              <a:t>full-text search of Wikipedia in 0.5 sec (vs 20 sec for on-disk data)</a:t>
            </a:r>
            <a:endParaRPr sz="2400" dirty="0">
              <a:ea typeface="Arial"/>
              <a:cs typeface="Arial"/>
              <a:sym typeface="Arial"/>
            </a:endParaRPr>
          </a:p>
        </p:txBody>
      </p:sp>
      <p:sp>
        <p:nvSpPr>
          <p:cNvPr id="6" name="Line 2">
            <a:extLst>
              <a:ext uri="{FF2B5EF4-FFF2-40B4-BE49-F238E27FC236}">
                <a16:creationId xmlns:a16="http://schemas.microsoft.com/office/drawing/2014/main" id="{C99ACABB-6D8B-4AC2-8FEC-4609FDF3E436}"/>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84679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Idea: Elastic parallelism	</a:t>
            </a:r>
          </a:p>
        </p:txBody>
      </p:sp>
      <p:sp>
        <p:nvSpPr>
          <p:cNvPr id="3" name="Content Placeholder 2"/>
          <p:cNvSpPr>
            <a:spLocks noGrp="1"/>
          </p:cNvSpPr>
          <p:nvPr>
            <p:ph idx="1"/>
          </p:nvPr>
        </p:nvSpPr>
        <p:spPr>
          <a:xfrm>
            <a:off x="1024128" y="2286000"/>
            <a:ext cx="10786872" cy="4023360"/>
          </a:xfrm>
        </p:spPr>
        <p:txBody>
          <a:bodyPr/>
          <a:lstStyle/>
          <a:p>
            <a:r>
              <a:rPr lang="en-US" dirty="0"/>
              <a:t>RDDs operations are designed to offer embarrassing parallelism.</a:t>
            </a:r>
          </a:p>
          <a:p>
            <a:endParaRPr lang="en-US" dirty="0"/>
          </a:p>
          <a:p>
            <a:r>
              <a:rPr lang="en-US" dirty="0"/>
              <a:t>Spark will spread the task over the nodes where data resides, offers a highly concurrent execution that minimizes delays.  Term: “partitioned computation” .</a:t>
            </a:r>
          </a:p>
          <a:p>
            <a:endParaRPr lang="en-US" dirty="0"/>
          </a:p>
          <a:p>
            <a:r>
              <a:rPr lang="en-US" dirty="0"/>
              <a:t>If some component crashes or even is just slow, Spark simply kills that task and launches a substitute.</a:t>
            </a:r>
          </a:p>
        </p:txBody>
      </p:sp>
      <p:sp>
        <p:nvSpPr>
          <p:cNvPr id="4" name="Slide Number Placeholder 3"/>
          <p:cNvSpPr>
            <a:spLocks noGrp="1"/>
          </p:cNvSpPr>
          <p:nvPr>
            <p:ph type="sldNum" sz="quarter" idx="12"/>
          </p:nvPr>
        </p:nvSpPr>
        <p:spPr/>
        <p:txBody>
          <a:bodyPr/>
          <a:lstStyle/>
          <a:p>
            <a:fld id="{00000000-1234-1234-1234-123412341234}" type="slidenum">
              <a:rPr lang="en" smtClean="0"/>
              <a:pPr/>
              <a:t>41</a:t>
            </a:fld>
            <a:endParaRPr lang="en"/>
          </a:p>
        </p:txBody>
      </p:sp>
      <p:sp>
        <p:nvSpPr>
          <p:cNvPr id="5" name="Footer Placeholder 4"/>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77744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3623" y="303411"/>
            <a:ext cx="11121954"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RDD and Partitions (Parallelism example)</a:t>
            </a:r>
            <a:endParaRPr sz="4400"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C670C8DC-F492-46A2-BA69-C1FDEFB09893}"/>
              </a:ext>
            </a:extLst>
          </p:cNvPr>
          <p:cNvPicPr>
            <a:picLocks noChangeAspect="1"/>
          </p:cNvPicPr>
          <p:nvPr/>
        </p:nvPicPr>
        <p:blipFill>
          <a:blip r:embed="rId3"/>
          <a:stretch>
            <a:fillRect/>
          </a:stretch>
        </p:blipFill>
        <p:spPr>
          <a:xfrm>
            <a:off x="1309453" y="1608145"/>
            <a:ext cx="9855140" cy="4452601"/>
          </a:xfrm>
          <a:prstGeom prst="rect">
            <a:avLst/>
          </a:prstGeom>
        </p:spPr>
      </p:pic>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64794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31517" y="32513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RDD Graph: Data Set vs Partition Views</a:t>
            </a:r>
            <a:endParaRPr sz="4400"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43</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CFDF00BD-5C4A-4408-A4CA-3FB092637369}"/>
              </a:ext>
            </a:extLst>
          </p:cNvPr>
          <p:cNvPicPr>
            <a:picLocks noChangeAspect="1"/>
          </p:cNvPicPr>
          <p:nvPr/>
        </p:nvPicPr>
        <p:blipFill>
          <a:blip r:embed="rId3"/>
          <a:stretch>
            <a:fillRect/>
          </a:stretch>
        </p:blipFill>
        <p:spPr>
          <a:xfrm>
            <a:off x="5092992" y="2372337"/>
            <a:ext cx="6718141" cy="3659908"/>
          </a:xfrm>
          <a:prstGeom prst="rect">
            <a:avLst/>
          </a:prstGeom>
        </p:spPr>
      </p:pic>
      <p:sp>
        <p:nvSpPr>
          <p:cNvPr id="7" name="Shape 208">
            <a:extLst>
              <a:ext uri="{FF2B5EF4-FFF2-40B4-BE49-F238E27FC236}">
                <a16:creationId xmlns:a16="http://schemas.microsoft.com/office/drawing/2014/main" id="{8EB8EC6E-80CC-4E0C-B12E-37A1D293F993}"/>
              </a:ext>
            </a:extLst>
          </p:cNvPr>
          <p:cNvSpPr txBox="1">
            <a:spLocks/>
          </p:cNvSpPr>
          <p:nvPr/>
        </p:nvSpPr>
        <p:spPr>
          <a:xfrm>
            <a:off x="699632" y="1198188"/>
            <a:ext cx="10137701" cy="894776"/>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800" dirty="0"/>
              <a:t>Much like in Hadoop MapReduce, each RDD is associated to (input) partitions</a:t>
            </a:r>
            <a:endParaRPr lang="en-US" sz="2800" dirty="0">
              <a:ea typeface="Arial"/>
              <a:cs typeface="Arial"/>
            </a:endParaRPr>
          </a:p>
        </p:txBody>
      </p:sp>
      <p:pic>
        <p:nvPicPr>
          <p:cNvPr id="8" name="Picture 7">
            <a:extLst>
              <a:ext uri="{FF2B5EF4-FFF2-40B4-BE49-F238E27FC236}">
                <a16:creationId xmlns:a16="http://schemas.microsoft.com/office/drawing/2014/main" id="{3A4A7852-71ED-4D01-AB52-9A527AF1B0BA}"/>
              </a:ext>
            </a:extLst>
          </p:cNvPr>
          <p:cNvPicPr>
            <a:picLocks noChangeAspect="1"/>
          </p:cNvPicPr>
          <p:nvPr/>
        </p:nvPicPr>
        <p:blipFill>
          <a:blip r:embed="rId4"/>
          <a:stretch>
            <a:fillRect/>
          </a:stretch>
        </p:blipFill>
        <p:spPr>
          <a:xfrm>
            <a:off x="380867" y="3429001"/>
            <a:ext cx="4070252" cy="1546583"/>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221893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9101" y="301220"/>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Data Locality</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44</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8B3898A7-0B0C-4136-9EA6-F805677806C4}"/>
              </a:ext>
            </a:extLst>
          </p:cNvPr>
          <p:cNvSpPr txBox="1">
            <a:spLocks/>
          </p:cNvSpPr>
          <p:nvPr/>
        </p:nvSpPr>
        <p:spPr>
          <a:xfrm>
            <a:off x="1034971" y="1430528"/>
            <a:ext cx="10415059" cy="4805643"/>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nSpc>
                <a:spcPct val="100000"/>
              </a:lnSpc>
              <a:spcBef>
                <a:spcPts val="533"/>
              </a:spcBef>
              <a:spcAft>
                <a:spcPts val="533"/>
              </a:spcAft>
            </a:pPr>
            <a:r>
              <a:rPr lang="en-US" sz="3200" dirty="0">
                <a:ea typeface="Arial"/>
                <a:cs typeface="Arial"/>
              </a:rPr>
              <a:t>Data Locality Principle</a:t>
            </a:r>
          </a:p>
          <a:p>
            <a:pPr lvl="1" indent="-457189">
              <a:lnSpc>
                <a:spcPct val="100000"/>
              </a:lnSpc>
              <a:spcBef>
                <a:spcPts val="533"/>
              </a:spcBef>
              <a:spcAft>
                <a:spcPts val="533"/>
              </a:spcAft>
              <a:buSzPct val="60000"/>
              <a:buFont typeface="Wingdings" panose="05000000000000000000" pitchFamily="2" charset="2"/>
              <a:buChar char="Ø"/>
            </a:pPr>
            <a:r>
              <a:rPr lang="en-US" sz="2800" dirty="0"/>
              <a:t>Keep high-value RDDs precomputed, in cache or SDD</a:t>
            </a:r>
          </a:p>
          <a:p>
            <a:pPr lvl="1" indent="-457189">
              <a:lnSpc>
                <a:spcPct val="100000"/>
              </a:lnSpc>
              <a:spcBef>
                <a:spcPts val="533"/>
              </a:spcBef>
              <a:spcAft>
                <a:spcPts val="533"/>
              </a:spcAft>
              <a:buSzPct val="60000"/>
              <a:buFont typeface="Wingdings" panose="05000000000000000000" pitchFamily="2" charset="2"/>
              <a:buChar char="Ø"/>
            </a:pPr>
            <a:r>
              <a:rPr lang="en-US" sz="2800" dirty="0">
                <a:ea typeface="Arial"/>
                <a:cs typeface="Arial"/>
              </a:rPr>
              <a:t>Run tasks that need the specific RDD with those same inputs </a:t>
            </a:r>
            <a:br>
              <a:rPr lang="en-US" sz="2800" dirty="0">
                <a:ea typeface="Arial"/>
                <a:cs typeface="Arial"/>
              </a:rPr>
            </a:br>
            <a:r>
              <a:rPr lang="en-US" sz="2800" dirty="0">
                <a:ea typeface="Arial"/>
                <a:cs typeface="Arial"/>
              </a:rPr>
              <a:t>on the node where the cached copy resides.</a:t>
            </a:r>
          </a:p>
          <a:p>
            <a:pPr lvl="1" indent="-457189">
              <a:lnSpc>
                <a:spcPct val="100000"/>
              </a:lnSpc>
              <a:spcBef>
                <a:spcPts val="533"/>
              </a:spcBef>
              <a:spcAft>
                <a:spcPts val="533"/>
              </a:spcAft>
              <a:buSzPct val="60000"/>
              <a:buFont typeface="Wingdings" panose="05000000000000000000" pitchFamily="2" charset="2"/>
              <a:buChar char="Ø"/>
            </a:pPr>
            <a:r>
              <a:rPr lang="en-US" sz="2800" dirty="0">
                <a:ea typeface="Arial"/>
                <a:cs typeface="Arial"/>
              </a:rPr>
              <a:t>This can maximize in-memory computational performance.</a:t>
            </a:r>
          </a:p>
          <a:p>
            <a:pPr marL="57161" lvl="1" indent="0">
              <a:lnSpc>
                <a:spcPct val="100000"/>
              </a:lnSpc>
              <a:spcBef>
                <a:spcPts val="533"/>
              </a:spcBef>
              <a:spcAft>
                <a:spcPts val="533"/>
              </a:spcAft>
              <a:buSzPct val="60000"/>
              <a:buNone/>
            </a:pPr>
            <a:endParaRPr lang="en-US" sz="2800" dirty="0">
              <a:ea typeface="Arial"/>
              <a:cs typeface="Arial"/>
            </a:endParaRPr>
          </a:p>
          <a:p>
            <a:pPr marL="57161" lvl="1" indent="0">
              <a:lnSpc>
                <a:spcPct val="100000"/>
              </a:lnSpc>
              <a:spcBef>
                <a:spcPts val="533"/>
              </a:spcBef>
              <a:spcAft>
                <a:spcPts val="533"/>
              </a:spcAft>
              <a:buSzPct val="60000"/>
              <a:buNone/>
            </a:pPr>
            <a:r>
              <a:rPr lang="en-US" sz="2800" dirty="0">
                <a:ea typeface="Arial"/>
                <a:cs typeface="Arial"/>
              </a:rPr>
              <a:t>Requires cooperation between your hints to Spark when you build the RDD, Spark runtime and optimization planner, and the underlying YARN resource manager.</a:t>
            </a:r>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62652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 Summary</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45</a:t>
            </a:fld>
            <a:endParaRPr/>
          </a:p>
        </p:txBody>
      </p:sp>
      <p:sp>
        <p:nvSpPr>
          <p:cNvPr id="208" name="Shape 208"/>
          <p:cNvSpPr txBox="1">
            <a:spLocks noGrp="1"/>
          </p:cNvSpPr>
          <p:nvPr>
            <p:ph type="body" idx="1"/>
          </p:nvPr>
        </p:nvSpPr>
        <p:spPr>
          <a:xfrm>
            <a:off x="699633" y="1318788"/>
            <a:ext cx="10464959" cy="5031315"/>
          </a:xfrm>
          <a:prstGeom prst="rect">
            <a:avLst/>
          </a:prstGeom>
          <a:noFill/>
          <a:ln>
            <a:noFill/>
          </a:ln>
        </p:spPr>
        <p:txBody>
          <a:bodyPr spcFirstLastPara="1" vert="horz" wrap="square" lIns="45700" tIns="45700" rIns="45700" bIns="45700" rtlCol="0" anchor="t" anchorCtr="0">
            <a:noAutofit/>
          </a:bodyPr>
          <a:lstStyle/>
          <a:p>
            <a:r>
              <a:rPr lang="en-US" sz="3200" dirty="0"/>
              <a:t>RDD are partitioned, locality aware, distributed collections</a:t>
            </a:r>
          </a:p>
          <a:p>
            <a:pPr lvl="1">
              <a:buSzPct val="60000"/>
              <a:buFont typeface="Wingdings" panose="05000000000000000000" pitchFamily="2" charset="2"/>
              <a:buChar char="Ø"/>
            </a:pPr>
            <a:r>
              <a:rPr lang="en-US" sz="2800" dirty="0"/>
              <a:t>RDD are immutable</a:t>
            </a:r>
          </a:p>
          <a:p>
            <a:r>
              <a:rPr lang="en-US" sz="3200" dirty="0"/>
              <a:t>RDD are data structures that:</a:t>
            </a:r>
          </a:p>
          <a:p>
            <a:pPr lvl="1">
              <a:buSzPct val="60000"/>
              <a:buFont typeface="Wingdings" panose="05000000000000000000" pitchFamily="2" charset="2"/>
              <a:buChar char="Ø"/>
            </a:pPr>
            <a:r>
              <a:rPr lang="en-US" sz="2800" dirty="0"/>
              <a:t>Either point to a direct data source (e.g. HDFS)</a:t>
            </a:r>
          </a:p>
          <a:p>
            <a:pPr lvl="1">
              <a:buSzPct val="60000"/>
              <a:buFont typeface="Wingdings" panose="05000000000000000000" pitchFamily="2" charset="2"/>
              <a:buChar char="Ø"/>
            </a:pPr>
            <a:r>
              <a:rPr lang="en-US" sz="2800" dirty="0"/>
              <a:t>Apply some transformations to its parent RDD(s) to generate new data elements</a:t>
            </a:r>
          </a:p>
          <a:p>
            <a:r>
              <a:rPr lang="en-US" sz="3200" dirty="0"/>
              <a:t>Computations on RDDs</a:t>
            </a:r>
          </a:p>
          <a:p>
            <a:pPr lvl="1">
              <a:buSzPct val="60000"/>
              <a:buFont typeface="Wingdings" panose="05000000000000000000" pitchFamily="2" charset="2"/>
              <a:buChar char="Ø"/>
            </a:pPr>
            <a:r>
              <a:rPr lang="en-US" sz="2800" dirty="0"/>
              <a:t>Represented by lazily evaluated lineage DAGs composed by chained RDDs</a:t>
            </a:r>
            <a:endParaRPr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40484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57892" y="326113"/>
            <a:ext cx="10786800" cy="79803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Lifetime of a Job in Spark</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9E410CD0-9FA6-4585-A31D-12362D525721}"/>
              </a:ext>
            </a:extLst>
          </p:cNvPr>
          <p:cNvPicPr>
            <a:picLocks noChangeAspect="1"/>
          </p:cNvPicPr>
          <p:nvPr/>
        </p:nvPicPr>
        <p:blipFill>
          <a:blip r:embed="rId3"/>
          <a:stretch>
            <a:fillRect/>
          </a:stretch>
        </p:blipFill>
        <p:spPr>
          <a:xfrm>
            <a:off x="1454688" y="1462682"/>
            <a:ext cx="9382645" cy="4791204"/>
          </a:xfrm>
          <a:prstGeom prst="rect">
            <a:avLst/>
          </a:prstGeom>
        </p:spPr>
      </p:pic>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2540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99514" y="304375"/>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Anatomy of a Spark Application</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F6C8A737-2558-4FE9-8458-216FAFC19E8B}"/>
              </a:ext>
            </a:extLst>
          </p:cNvPr>
          <p:cNvPicPr>
            <a:picLocks noChangeAspect="1"/>
          </p:cNvPicPr>
          <p:nvPr/>
        </p:nvPicPr>
        <p:blipFill>
          <a:blip r:embed="rId3"/>
          <a:stretch>
            <a:fillRect/>
          </a:stretch>
        </p:blipFill>
        <p:spPr>
          <a:xfrm>
            <a:off x="1251786" y="1458632"/>
            <a:ext cx="7840553" cy="4751563"/>
          </a:xfrm>
          <a:prstGeom prst="rect">
            <a:avLst/>
          </a:prstGeom>
        </p:spPr>
      </p:pic>
      <p:sp>
        <p:nvSpPr>
          <p:cNvPr id="3" name="TextBox 2">
            <a:extLst>
              <a:ext uri="{FF2B5EF4-FFF2-40B4-BE49-F238E27FC236}">
                <a16:creationId xmlns:a16="http://schemas.microsoft.com/office/drawing/2014/main" id="{23BE50F8-2D46-45FC-82AD-003C29B7AB66}"/>
              </a:ext>
            </a:extLst>
          </p:cNvPr>
          <p:cNvSpPr txBox="1"/>
          <p:nvPr/>
        </p:nvSpPr>
        <p:spPr>
          <a:xfrm>
            <a:off x="9183382" y="3018632"/>
            <a:ext cx="2402932" cy="707886"/>
          </a:xfrm>
          <a:prstGeom prst="rect">
            <a:avLst/>
          </a:prstGeom>
          <a:noFill/>
        </p:spPr>
        <p:txBody>
          <a:bodyPr wrap="square" rtlCol="0">
            <a:spAutoFit/>
          </a:bodyPr>
          <a:lstStyle/>
          <a:p>
            <a:r>
              <a:rPr lang="en-US" sz="1867" dirty="0">
                <a:solidFill>
                  <a:srgbClr val="FF0000"/>
                </a:solidFill>
              </a:rPr>
              <a:t>Cluster Manager </a:t>
            </a:r>
            <a:r>
              <a:rPr lang="en-US" sz="2133" dirty="0"/>
              <a:t>(YARN/Mesos)</a:t>
            </a:r>
          </a:p>
        </p:txBody>
      </p:sp>
      <p:sp>
        <p:nvSpPr>
          <p:cNvPr id="4" name="Footer Placeholder 3"/>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305372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4C90-319D-4D48-AB20-85EC4C928D41}"/>
              </a:ext>
            </a:extLst>
          </p:cNvPr>
          <p:cNvSpPr>
            <a:spLocks noGrp="1"/>
          </p:cNvSpPr>
          <p:nvPr>
            <p:ph type="title"/>
          </p:nvPr>
        </p:nvSpPr>
        <p:spPr>
          <a:xfrm>
            <a:off x="808566" y="324870"/>
            <a:ext cx="10515600" cy="799279"/>
          </a:xfrm>
        </p:spPr>
        <p:txBody>
          <a:bodyPr/>
          <a:lstStyle/>
          <a:p>
            <a:r>
              <a:rPr lang="en-US" dirty="0"/>
              <a:t>Typical RDD pattern of use</a:t>
            </a:r>
          </a:p>
        </p:txBody>
      </p:sp>
      <p:sp>
        <p:nvSpPr>
          <p:cNvPr id="3" name="Text Placeholder 2">
            <a:extLst>
              <a:ext uri="{FF2B5EF4-FFF2-40B4-BE49-F238E27FC236}">
                <a16:creationId xmlns:a16="http://schemas.microsoft.com/office/drawing/2014/main" id="{CC7C570C-1F01-453D-AD92-CF98F6A72F3A}"/>
              </a:ext>
            </a:extLst>
          </p:cNvPr>
          <p:cNvSpPr>
            <a:spLocks noGrp="1"/>
          </p:cNvSpPr>
          <p:nvPr>
            <p:ph type="body" idx="1"/>
          </p:nvPr>
        </p:nvSpPr>
        <p:spPr>
          <a:xfrm>
            <a:off x="699632" y="1382513"/>
            <a:ext cx="11111368" cy="4001143"/>
          </a:xfrm>
        </p:spPr>
        <p:txBody>
          <a:bodyPr>
            <a:normAutofit fontScale="92500" lnSpcReduction="10000"/>
          </a:bodyPr>
          <a:lstStyle/>
          <a:p>
            <a:pPr>
              <a:lnSpc>
                <a:spcPct val="100000"/>
              </a:lnSpc>
              <a:spcBef>
                <a:spcPts val="533"/>
              </a:spcBef>
              <a:spcAft>
                <a:spcPts val="533"/>
              </a:spcAft>
            </a:pPr>
            <a:r>
              <a:rPr lang="en-US" sz="3200" dirty="0"/>
              <a:t>Instead of doing a lot of work in each RDD, developers split tasks into lots of small RDDs</a:t>
            </a:r>
          </a:p>
          <a:p>
            <a:pPr>
              <a:lnSpc>
                <a:spcPct val="100000"/>
              </a:lnSpc>
              <a:spcBef>
                <a:spcPts val="533"/>
              </a:spcBef>
              <a:spcAft>
                <a:spcPts val="533"/>
              </a:spcAft>
            </a:pPr>
            <a:endParaRPr lang="en-US" sz="3200" dirty="0"/>
          </a:p>
          <a:p>
            <a:pPr>
              <a:lnSpc>
                <a:spcPct val="100000"/>
              </a:lnSpc>
              <a:spcBef>
                <a:spcPts val="533"/>
              </a:spcBef>
              <a:spcAft>
                <a:spcPts val="533"/>
              </a:spcAft>
            </a:pPr>
            <a:r>
              <a:rPr lang="en-US" sz="3200" dirty="0"/>
              <a:t>These are then organized into a DAG.</a:t>
            </a:r>
          </a:p>
          <a:p>
            <a:pPr>
              <a:lnSpc>
                <a:spcPct val="100000"/>
              </a:lnSpc>
              <a:spcBef>
                <a:spcPts val="533"/>
              </a:spcBef>
              <a:spcAft>
                <a:spcPts val="533"/>
              </a:spcAft>
            </a:pPr>
            <a:endParaRPr lang="en-US" sz="3200" dirty="0"/>
          </a:p>
          <a:p>
            <a:pPr>
              <a:lnSpc>
                <a:spcPct val="100000"/>
              </a:lnSpc>
              <a:spcBef>
                <a:spcPts val="533"/>
              </a:spcBef>
              <a:spcAft>
                <a:spcPts val="533"/>
              </a:spcAft>
            </a:pPr>
            <a:r>
              <a:rPr lang="en-US" sz="3200" dirty="0"/>
              <a:t>Developer anticipates which will be costly to </a:t>
            </a:r>
            <a:r>
              <a:rPr lang="en-US" sz="3200" dirty="0" err="1"/>
              <a:t>recompute</a:t>
            </a:r>
            <a:r>
              <a:rPr lang="en-US" sz="3200" dirty="0"/>
              <a:t> and hints to Spark that it should cache those.</a:t>
            </a:r>
          </a:p>
        </p:txBody>
      </p:sp>
      <p:sp>
        <p:nvSpPr>
          <p:cNvPr id="4" name="Slide Number Placeholder 3">
            <a:extLst>
              <a:ext uri="{FF2B5EF4-FFF2-40B4-BE49-F238E27FC236}">
                <a16:creationId xmlns:a16="http://schemas.microsoft.com/office/drawing/2014/main" id="{B295E18E-9117-46C1-A976-9B2576A8CE8B}"/>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5" name="Line 2">
            <a:extLst>
              <a:ext uri="{FF2B5EF4-FFF2-40B4-BE49-F238E27FC236}">
                <a16:creationId xmlns:a16="http://schemas.microsoft.com/office/drawing/2014/main" id="{8FD12912-1835-4486-963D-C3617D6F32E7}"/>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6" name="Footer Placeholder 5"/>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540084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8DE6-0556-484F-B472-CFE8B9F254F8}"/>
              </a:ext>
            </a:extLst>
          </p:cNvPr>
          <p:cNvSpPr>
            <a:spLocks noGrp="1"/>
          </p:cNvSpPr>
          <p:nvPr>
            <p:ph type="title"/>
          </p:nvPr>
        </p:nvSpPr>
        <p:spPr>
          <a:xfrm>
            <a:off x="808566" y="337032"/>
            <a:ext cx="10515600" cy="787117"/>
          </a:xfrm>
        </p:spPr>
        <p:txBody>
          <a:bodyPr/>
          <a:lstStyle/>
          <a:p>
            <a:r>
              <a:rPr lang="en-US" dirty="0"/>
              <a:t>Why is this a good strategy?</a:t>
            </a:r>
          </a:p>
        </p:txBody>
      </p:sp>
      <p:sp>
        <p:nvSpPr>
          <p:cNvPr id="3" name="Text Placeholder 2">
            <a:extLst>
              <a:ext uri="{FF2B5EF4-FFF2-40B4-BE49-F238E27FC236}">
                <a16:creationId xmlns:a16="http://schemas.microsoft.com/office/drawing/2014/main" id="{42B41CD3-B169-4664-8220-9FA7768115D0}"/>
              </a:ext>
            </a:extLst>
          </p:cNvPr>
          <p:cNvSpPr>
            <a:spLocks noGrp="1"/>
          </p:cNvSpPr>
          <p:nvPr>
            <p:ph type="body" idx="1"/>
          </p:nvPr>
        </p:nvSpPr>
        <p:spPr>
          <a:xfrm>
            <a:off x="912426" y="1911266"/>
            <a:ext cx="10898574" cy="3502994"/>
          </a:xfrm>
        </p:spPr>
        <p:txBody>
          <a:bodyPr/>
          <a:lstStyle/>
          <a:p>
            <a:pPr>
              <a:lnSpc>
                <a:spcPct val="100000"/>
              </a:lnSpc>
              <a:spcBef>
                <a:spcPts val="533"/>
              </a:spcBef>
              <a:spcAft>
                <a:spcPts val="533"/>
              </a:spcAft>
            </a:pPr>
            <a:r>
              <a:rPr lang="en-US" dirty="0"/>
              <a:t>Spark tries to run tasks that will need the same intermediary data on the same nodes.</a:t>
            </a:r>
          </a:p>
          <a:p>
            <a:pPr>
              <a:lnSpc>
                <a:spcPct val="100000"/>
              </a:lnSpc>
              <a:spcBef>
                <a:spcPts val="533"/>
              </a:spcBef>
              <a:spcAft>
                <a:spcPts val="533"/>
              </a:spcAft>
            </a:pPr>
            <a:r>
              <a:rPr lang="en-US" dirty="0"/>
              <a:t>If MapReduce jobs were arbitrary programs, this wouldn’t help because reuse would be very rare.</a:t>
            </a:r>
          </a:p>
          <a:p>
            <a:pPr>
              <a:lnSpc>
                <a:spcPct val="100000"/>
              </a:lnSpc>
              <a:spcBef>
                <a:spcPts val="533"/>
              </a:spcBef>
              <a:spcAft>
                <a:spcPts val="533"/>
              </a:spcAft>
            </a:pPr>
            <a:r>
              <a:rPr lang="en-US" dirty="0"/>
              <a:t>But in fact the MapReduce model is very repetitious and iterative, and often applies the same transformations again and again to the same input files.</a:t>
            </a:r>
          </a:p>
          <a:p>
            <a:pPr>
              <a:lnSpc>
                <a:spcPct val="100000"/>
              </a:lnSpc>
              <a:spcBef>
                <a:spcPts val="533"/>
              </a:spcBef>
              <a:spcAft>
                <a:spcPts val="533"/>
              </a:spcAft>
              <a:buFont typeface="Wingdings" panose="05000000000000000000" pitchFamily="2" charset="2"/>
              <a:buChar char="Ø"/>
            </a:pPr>
            <a:r>
              <a:rPr lang="en-US" dirty="0"/>
              <a:t>  Those particular RDDs become great candidates for caching.</a:t>
            </a:r>
          </a:p>
          <a:p>
            <a:pPr>
              <a:lnSpc>
                <a:spcPct val="100000"/>
              </a:lnSpc>
              <a:spcBef>
                <a:spcPts val="533"/>
              </a:spcBef>
              <a:spcAft>
                <a:spcPts val="533"/>
              </a:spcAft>
              <a:buFont typeface="Wingdings" panose="05000000000000000000" pitchFamily="2" charset="2"/>
              <a:buChar char="Ø"/>
            </a:pPr>
            <a:r>
              <a:rPr lang="en-US" dirty="0"/>
              <a:t> </a:t>
            </a:r>
            <a:r>
              <a:rPr lang="en-US" dirty="0" err="1"/>
              <a:t>MapReduce</a:t>
            </a:r>
            <a:r>
              <a:rPr lang="en-US" dirty="0"/>
              <a:t> programmer may not know how many iterations will occur, but </a:t>
            </a:r>
            <a:br>
              <a:rPr lang="en-US" dirty="0"/>
            </a:br>
            <a:r>
              <a:rPr lang="en-US" dirty="0"/>
              <a:t> Spark itself is smart enough to evict RDDs if they don’t actually get reused.</a:t>
            </a:r>
          </a:p>
        </p:txBody>
      </p:sp>
      <p:sp>
        <p:nvSpPr>
          <p:cNvPr id="4" name="Slide Number Placeholder 3">
            <a:extLst>
              <a:ext uri="{FF2B5EF4-FFF2-40B4-BE49-F238E27FC236}">
                <a16:creationId xmlns:a16="http://schemas.microsoft.com/office/drawing/2014/main" id="{4CEEB650-5DFA-42B4-9441-EEE23232624A}"/>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5" name="Line 2">
            <a:extLst>
              <a:ext uri="{FF2B5EF4-FFF2-40B4-BE49-F238E27FC236}">
                <a16:creationId xmlns:a16="http://schemas.microsoft.com/office/drawing/2014/main" id="{980FF33A-7BF0-4CF5-9FB4-353619157A4D}"/>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6" name="Footer Placeholder 5"/>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29042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37433" y="266787"/>
            <a:ext cx="10786800" cy="608679"/>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Apache Spark</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a:t>
            </a:fld>
            <a:endParaRPr/>
          </a:p>
        </p:txBody>
      </p:sp>
      <p:sp>
        <p:nvSpPr>
          <p:cNvPr id="156" name="Shape 156"/>
          <p:cNvSpPr/>
          <p:nvPr/>
        </p:nvSpPr>
        <p:spPr>
          <a:xfrm>
            <a:off x="4731949" y="4304839"/>
            <a:ext cx="5370000" cy="1112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2200">
              <a:latin typeface="Questrial"/>
              <a:ea typeface="Questrial"/>
              <a:cs typeface="Questrial"/>
              <a:sym typeface="Questrial"/>
            </a:endParaRPr>
          </a:p>
          <a:p>
            <a:endParaRPr sz="1800"/>
          </a:p>
        </p:txBody>
      </p:sp>
      <p:sp>
        <p:nvSpPr>
          <p:cNvPr id="157" name="Shape 157"/>
          <p:cNvSpPr/>
          <p:nvPr/>
        </p:nvSpPr>
        <p:spPr>
          <a:xfrm>
            <a:off x="5955725" y="3200264"/>
            <a:ext cx="3117900" cy="802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a:p>
          <a:p>
            <a:pPr algn="ctr"/>
            <a:r>
              <a:rPr lang="en-US" sz="2000"/>
              <a:t>Yet Another Resource Negotiator (YARN)</a:t>
            </a:r>
            <a:endParaRPr sz="2000"/>
          </a:p>
          <a:p>
            <a:endParaRPr sz="1800"/>
          </a:p>
        </p:txBody>
      </p:sp>
      <p:sp>
        <p:nvSpPr>
          <p:cNvPr id="158" name="Shape 158"/>
          <p:cNvSpPr/>
          <p:nvPr/>
        </p:nvSpPr>
        <p:spPr>
          <a:xfrm>
            <a:off x="1453963" y="1878013"/>
            <a:ext cx="1587300" cy="862800"/>
          </a:xfrm>
          <a:prstGeom prst="roundRect">
            <a:avLst>
              <a:gd name="adj" fmla="val 16667"/>
            </a:avLst>
          </a:prstGeom>
          <a:solidFill>
            <a:srgbClr val="A4C2F4"/>
          </a:solidFill>
          <a:ln w="762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Spark Stream</a:t>
            </a:r>
            <a:endParaRPr sz="2000"/>
          </a:p>
          <a:p>
            <a:endParaRPr sz="1800"/>
          </a:p>
        </p:txBody>
      </p:sp>
      <p:sp>
        <p:nvSpPr>
          <p:cNvPr id="159" name="Shape 159"/>
          <p:cNvSpPr/>
          <p:nvPr/>
        </p:nvSpPr>
        <p:spPr>
          <a:xfrm>
            <a:off x="3273349" y="1878013"/>
            <a:ext cx="1458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2000" dirty="0"/>
              <a:t>Spark SQL</a:t>
            </a:r>
            <a:endParaRPr sz="2000" dirty="0"/>
          </a:p>
          <a:p>
            <a:endParaRPr sz="1800" dirty="0"/>
          </a:p>
        </p:txBody>
      </p:sp>
      <p:sp>
        <p:nvSpPr>
          <p:cNvPr id="160" name="Shape 160"/>
          <p:cNvSpPr/>
          <p:nvPr/>
        </p:nvSpPr>
        <p:spPr>
          <a:xfrm>
            <a:off x="6512801" y="1873403"/>
            <a:ext cx="1587300" cy="862800"/>
          </a:xfrm>
          <a:prstGeom prst="roundRect">
            <a:avLst>
              <a:gd name="adj" fmla="val 16667"/>
            </a:avLst>
          </a:prstGeom>
          <a:solidFill>
            <a:srgbClr val="CCCCCC"/>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1800" dirty="0"/>
              <a:t>Other Applications</a:t>
            </a:r>
            <a:endParaRPr sz="1800" dirty="0"/>
          </a:p>
          <a:p>
            <a:endParaRPr sz="1800" dirty="0"/>
          </a:p>
        </p:txBody>
      </p:sp>
      <p:sp>
        <p:nvSpPr>
          <p:cNvPr id="161" name="Shape 161"/>
          <p:cNvSpPr/>
          <p:nvPr/>
        </p:nvSpPr>
        <p:spPr>
          <a:xfrm>
            <a:off x="10299850" y="3206890"/>
            <a:ext cx="1587300" cy="2247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800"/>
              <a:t>Data Ingestion Systems</a:t>
            </a:r>
            <a:endParaRPr sz="1800"/>
          </a:p>
          <a:p>
            <a:pPr algn="ctr"/>
            <a:r>
              <a:rPr lang="en-US" sz="1800"/>
              <a:t>e.g., Apache Kafka, Flume, etc</a:t>
            </a:r>
            <a:endParaRPr sz="1800"/>
          </a:p>
          <a:p>
            <a:endParaRPr sz="2200">
              <a:latin typeface="Questrial"/>
              <a:ea typeface="Questrial"/>
              <a:cs typeface="Questrial"/>
              <a:sym typeface="Questrial"/>
            </a:endParaRPr>
          </a:p>
        </p:txBody>
      </p:sp>
      <p:sp>
        <p:nvSpPr>
          <p:cNvPr id="162" name="Shape 162"/>
          <p:cNvSpPr/>
          <p:nvPr/>
        </p:nvSpPr>
        <p:spPr>
          <a:xfrm>
            <a:off x="5317161" y="4394698"/>
            <a:ext cx="4395025" cy="465276"/>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NoSQL Database (HBase)</a:t>
            </a:r>
            <a:endParaRPr sz="2000" dirty="0">
              <a:latin typeface="Questrial"/>
              <a:ea typeface="Questrial"/>
              <a:cs typeface="Questrial"/>
              <a:sym typeface="Questrial"/>
            </a:endParaRPr>
          </a:p>
          <a:p>
            <a:endParaRPr sz="1800" dirty="0"/>
          </a:p>
        </p:txBody>
      </p:sp>
      <p:sp>
        <p:nvSpPr>
          <p:cNvPr id="163" name="Shape 163"/>
          <p:cNvSpPr/>
          <p:nvPr/>
        </p:nvSpPr>
        <p:spPr>
          <a:xfrm>
            <a:off x="4893075" y="4870553"/>
            <a:ext cx="5127040" cy="437511"/>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Distributed File System (HDFS)</a:t>
            </a:r>
            <a:endParaRPr sz="2000" dirty="0">
              <a:latin typeface="Questrial"/>
              <a:ea typeface="Questrial"/>
              <a:cs typeface="Questrial"/>
              <a:sym typeface="Questrial"/>
            </a:endParaRPr>
          </a:p>
          <a:p>
            <a:endParaRPr sz="1800" dirty="0"/>
          </a:p>
        </p:txBody>
      </p:sp>
      <p:sp>
        <p:nvSpPr>
          <p:cNvPr id="164" name="Shape 164"/>
          <p:cNvSpPr/>
          <p:nvPr/>
        </p:nvSpPr>
        <p:spPr>
          <a:xfrm>
            <a:off x="1486075" y="4429489"/>
            <a:ext cx="3117900" cy="862800"/>
          </a:xfrm>
          <a:prstGeom prst="roundRect">
            <a:avLst>
              <a:gd name="adj" fmla="val 16667"/>
            </a:avLst>
          </a:prstGeom>
          <a:solidFill>
            <a:srgbClr val="B4A7D6"/>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r>
              <a:rPr lang="en-US" sz="2100"/>
              <a:t>S3, Cassandra etc., other storage systems</a:t>
            </a:r>
            <a:endParaRPr sz="2100"/>
          </a:p>
          <a:p>
            <a:endParaRPr sz="1800"/>
          </a:p>
        </p:txBody>
      </p:sp>
      <p:sp>
        <p:nvSpPr>
          <p:cNvPr id="165" name="Shape 165"/>
          <p:cNvSpPr/>
          <p:nvPr/>
        </p:nvSpPr>
        <p:spPr>
          <a:xfrm>
            <a:off x="3955252" y="3245057"/>
            <a:ext cx="1737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dirty="0"/>
              <a:t>Mesos etc.</a:t>
            </a:r>
            <a:endParaRPr sz="2200" dirty="0"/>
          </a:p>
          <a:p>
            <a:endParaRPr sz="1800" dirty="0"/>
          </a:p>
        </p:txBody>
      </p:sp>
      <p:sp>
        <p:nvSpPr>
          <p:cNvPr id="166" name="Shape 166"/>
          <p:cNvSpPr/>
          <p:nvPr/>
        </p:nvSpPr>
        <p:spPr>
          <a:xfrm>
            <a:off x="1418525" y="3206877"/>
            <a:ext cx="23615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dirty="0"/>
              <a:t>Spark Core</a:t>
            </a:r>
            <a:endParaRPr sz="2200" dirty="0"/>
          </a:p>
          <a:p>
            <a:r>
              <a:rPr lang="en-US" sz="1733" dirty="0"/>
              <a:t>(Standalone Scheduler)</a:t>
            </a:r>
            <a:endParaRPr sz="1733" dirty="0"/>
          </a:p>
        </p:txBody>
      </p:sp>
      <p:sp>
        <p:nvSpPr>
          <p:cNvPr id="167" name="Shape 167"/>
          <p:cNvSpPr txBox="1"/>
          <p:nvPr/>
        </p:nvSpPr>
        <p:spPr>
          <a:xfrm>
            <a:off x="110675" y="4563289"/>
            <a:ext cx="1086300"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Data Storage</a:t>
            </a:r>
            <a:endParaRPr sz="1600">
              <a:solidFill>
                <a:srgbClr val="FF0000"/>
              </a:solidFill>
            </a:endParaRPr>
          </a:p>
        </p:txBody>
      </p:sp>
      <p:sp>
        <p:nvSpPr>
          <p:cNvPr id="168" name="Shape 168"/>
          <p:cNvSpPr txBox="1"/>
          <p:nvPr/>
        </p:nvSpPr>
        <p:spPr>
          <a:xfrm>
            <a:off x="133975" y="3125552"/>
            <a:ext cx="1286100"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Resource manager</a:t>
            </a:r>
            <a:endParaRPr sz="1600">
              <a:solidFill>
                <a:srgbClr val="FF0000"/>
              </a:solidFill>
            </a:endParaRPr>
          </a:p>
        </p:txBody>
      </p:sp>
      <p:sp>
        <p:nvSpPr>
          <p:cNvPr id="169" name="Shape 169"/>
          <p:cNvSpPr/>
          <p:nvPr/>
        </p:nvSpPr>
        <p:spPr>
          <a:xfrm>
            <a:off x="1422504" y="5888292"/>
            <a:ext cx="528600" cy="433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70" name="Shape 170"/>
          <p:cNvSpPr/>
          <p:nvPr/>
        </p:nvSpPr>
        <p:spPr>
          <a:xfrm>
            <a:off x="4532153" y="5888292"/>
            <a:ext cx="528600" cy="4338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71" name="Shape 171"/>
          <p:cNvSpPr txBox="1"/>
          <p:nvPr/>
        </p:nvSpPr>
        <p:spPr>
          <a:xfrm>
            <a:off x="2043804" y="5852443"/>
            <a:ext cx="1458600" cy="505500"/>
          </a:xfrm>
          <a:prstGeom prst="rect">
            <a:avLst/>
          </a:prstGeom>
          <a:noFill/>
          <a:ln>
            <a:noFill/>
          </a:ln>
        </p:spPr>
        <p:txBody>
          <a:bodyPr spcFirstLastPara="1" wrap="square" lIns="91425" tIns="91425" rIns="91425" bIns="91425" anchor="t" anchorCtr="0">
            <a:noAutofit/>
          </a:bodyPr>
          <a:lstStyle/>
          <a:p>
            <a:r>
              <a:rPr lang="en-US" sz="1867" b="1">
                <a:solidFill>
                  <a:srgbClr val="6AA84F"/>
                </a:solidFill>
              </a:rPr>
              <a:t>Hadoop</a:t>
            </a:r>
            <a:endParaRPr sz="1867" b="1">
              <a:solidFill>
                <a:srgbClr val="6AA84F"/>
              </a:solidFill>
            </a:endParaRPr>
          </a:p>
        </p:txBody>
      </p:sp>
      <p:sp>
        <p:nvSpPr>
          <p:cNvPr id="172" name="Shape 172"/>
          <p:cNvSpPr txBox="1"/>
          <p:nvPr/>
        </p:nvSpPr>
        <p:spPr>
          <a:xfrm>
            <a:off x="5144779" y="5852443"/>
            <a:ext cx="1152900" cy="505500"/>
          </a:xfrm>
          <a:prstGeom prst="rect">
            <a:avLst/>
          </a:prstGeom>
          <a:noFill/>
          <a:ln>
            <a:noFill/>
          </a:ln>
        </p:spPr>
        <p:txBody>
          <a:bodyPr spcFirstLastPara="1" wrap="square" lIns="91425" tIns="91425" rIns="91425" bIns="91425" anchor="t" anchorCtr="0">
            <a:noAutofit/>
          </a:bodyPr>
          <a:lstStyle/>
          <a:p>
            <a:r>
              <a:rPr lang="en-US" sz="1867" b="1">
                <a:solidFill>
                  <a:srgbClr val="6D9EEB"/>
                </a:solidFill>
              </a:rPr>
              <a:t>Spark</a:t>
            </a:r>
            <a:endParaRPr sz="1867" b="1">
              <a:solidFill>
                <a:srgbClr val="6D9EEB"/>
              </a:solidFill>
            </a:endParaRPr>
          </a:p>
        </p:txBody>
      </p:sp>
      <p:sp>
        <p:nvSpPr>
          <p:cNvPr id="175" name="Shape 175"/>
          <p:cNvSpPr txBox="1"/>
          <p:nvPr/>
        </p:nvSpPr>
        <p:spPr>
          <a:xfrm>
            <a:off x="100075" y="1987014"/>
            <a:ext cx="1353900" cy="5055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Processing</a:t>
            </a:r>
            <a:endParaRPr sz="1600">
              <a:solidFill>
                <a:srgbClr val="FF0000"/>
              </a:solidFill>
            </a:endParaRPr>
          </a:p>
        </p:txBody>
      </p:sp>
      <p:sp>
        <p:nvSpPr>
          <p:cNvPr id="176" name="Shape 176"/>
          <p:cNvSpPr txBox="1"/>
          <p:nvPr/>
        </p:nvSpPr>
        <p:spPr>
          <a:xfrm>
            <a:off x="4603975" y="1015727"/>
            <a:ext cx="7751771" cy="618032"/>
          </a:xfrm>
          <a:prstGeom prst="rect">
            <a:avLst/>
          </a:prstGeom>
          <a:noFill/>
          <a:ln>
            <a:noFill/>
          </a:ln>
        </p:spPr>
        <p:txBody>
          <a:bodyPr spcFirstLastPara="1" wrap="square" lIns="91425" tIns="91425" rIns="91425" bIns="91425" anchor="t" anchorCtr="0">
            <a:noAutofit/>
          </a:bodyPr>
          <a:lstStyle/>
          <a:p>
            <a:r>
              <a:rPr lang="en-US" sz="2000" dirty="0">
                <a:solidFill>
                  <a:srgbClr val="0000FF"/>
                </a:solidFill>
                <a:highlight>
                  <a:srgbClr val="FFFFFF"/>
                </a:highlight>
              </a:rPr>
              <a:t>** Spark can connect to several types of </a:t>
            </a:r>
            <a:r>
              <a:rPr lang="en-US" sz="2000" i="1" dirty="0">
                <a:solidFill>
                  <a:srgbClr val="0000FF"/>
                </a:solidFill>
                <a:highlight>
                  <a:srgbClr val="FFFFFF"/>
                </a:highlight>
              </a:rPr>
              <a:t>cluster managers</a:t>
            </a:r>
            <a:r>
              <a:rPr lang="en-US" sz="2000" dirty="0">
                <a:solidFill>
                  <a:srgbClr val="0000FF"/>
                </a:solidFill>
                <a:highlight>
                  <a:srgbClr val="FFFFFF"/>
                </a:highlight>
              </a:rPr>
              <a:t> (either Spark’s own standalone cluster manager, Mesos or YARN)</a:t>
            </a:r>
            <a:endParaRPr sz="2000" dirty="0">
              <a:solidFill>
                <a:srgbClr val="0000FF"/>
              </a:solidFill>
            </a:endParaRPr>
          </a:p>
        </p:txBody>
      </p:sp>
      <p:sp>
        <p:nvSpPr>
          <p:cNvPr id="24" name="Shape 159">
            <a:extLst>
              <a:ext uri="{FF2B5EF4-FFF2-40B4-BE49-F238E27FC236}">
                <a16:creationId xmlns:a16="http://schemas.microsoft.com/office/drawing/2014/main" id="{4411DF59-CD76-41BD-870E-2D5DC113F49E}"/>
              </a:ext>
            </a:extLst>
          </p:cNvPr>
          <p:cNvSpPr/>
          <p:nvPr/>
        </p:nvSpPr>
        <p:spPr>
          <a:xfrm>
            <a:off x="4893075" y="1884897"/>
            <a:ext cx="1458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2000" dirty="0"/>
              <a:t>Spark ML</a:t>
            </a:r>
            <a:endParaRPr sz="2000" dirty="0"/>
          </a:p>
          <a:p>
            <a:endParaRPr sz="1800" dirty="0"/>
          </a:p>
        </p:txBody>
      </p:sp>
      <p:sp>
        <p:nvSpPr>
          <p:cNvPr id="25" name="Line 2">
            <a:extLst>
              <a:ext uri="{FF2B5EF4-FFF2-40B4-BE49-F238E27FC236}">
                <a16:creationId xmlns:a16="http://schemas.microsoft.com/office/drawing/2014/main" id="{DB9518F2-242C-4872-B360-862AFD8101D9}"/>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850338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849101" y="354885"/>
            <a:ext cx="10786800" cy="769264"/>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Iterative Algorithms: Spark vs MapReduce</a:t>
            </a:r>
            <a:endParaRPr sz="4400" dirty="0">
              <a:solidFill>
                <a:srgbClr val="C00000"/>
              </a:solidFill>
              <a:ea typeface="Arial"/>
              <a:cs typeface="Arial"/>
              <a:sym typeface="Arial"/>
            </a:endParaRPr>
          </a:p>
        </p:txBody>
      </p:sp>
      <p:sp>
        <p:nvSpPr>
          <p:cNvPr id="239" name="Shape 23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50</a:t>
            </a:fld>
            <a:endParaRPr/>
          </a:p>
        </p:txBody>
      </p:sp>
      <p:pic>
        <p:nvPicPr>
          <p:cNvPr id="240" name="Shape 240"/>
          <p:cNvPicPr preferRelativeResize="0"/>
          <p:nvPr/>
        </p:nvPicPr>
        <p:blipFill>
          <a:blip r:embed="rId3">
            <a:alphaModFix/>
          </a:blip>
          <a:stretch>
            <a:fillRect/>
          </a:stretch>
        </p:blipFill>
        <p:spPr>
          <a:xfrm>
            <a:off x="1750374" y="1399374"/>
            <a:ext cx="7629732" cy="4334477"/>
          </a:xfrm>
          <a:prstGeom prst="rect">
            <a:avLst/>
          </a:prstGeom>
          <a:noFill/>
          <a:ln>
            <a:noFill/>
          </a:ln>
        </p:spPr>
      </p:pic>
      <p:sp>
        <p:nvSpPr>
          <p:cNvPr id="6" name="Line 2">
            <a:extLst>
              <a:ext uri="{FF2B5EF4-FFF2-40B4-BE49-F238E27FC236}">
                <a16:creationId xmlns:a16="http://schemas.microsoft.com/office/drawing/2014/main" id="{64DFCC10-1A53-47ED-8E65-718F08BC7BE2}"/>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950759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73019" y="602483"/>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51</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solidFill>
                  <a:schemeClr val="bg1">
                    <a:lumMod val="75000"/>
                  </a:schemeClr>
                </a:solidFill>
              </a:rPr>
              <a:t>Motivation</a:t>
            </a:r>
          </a:p>
          <a:p>
            <a:pPr>
              <a:lnSpc>
                <a:spcPct val="100000"/>
              </a:lnSpc>
              <a:spcBef>
                <a:spcPts val="533"/>
              </a:spcBef>
              <a:spcAft>
                <a:spcPts val="533"/>
              </a:spcAft>
            </a:pPr>
            <a:r>
              <a:rPr lang="en-US" sz="3200" dirty="0">
                <a:solidFill>
                  <a:schemeClr val="bg1">
                    <a:lumMod val="75000"/>
                  </a:schemeClr>
                </a:solidFill>
              </a:rPr>
              <a:t>Spark Basics</a:t>
            </a:r>
          </a:p>
          <a:p>
            <a:pPr>
              <a:lnSpc>
                <a:spcPct val="100000"/>
              </a:lnSpc>
              <a:spcBef>
                <a:spcPts val="533"/>
              </a:spcBef>
              <a:spcAft>
                <a:spcPts val="533"/>
              </a:spcAft>
            </a:pPr>
            <a:r>
              <a:rPr lang="en-US" sz="3200" dirty="0"/>
              <a:t>Spark Programming</a:t>
            </a:r>
          </a:p>
          <a:p>
            <a:pPr>
              <a:lnSpc>
                <a:spcPct val="100000"/>
              </a:lnSpc>
              <a:spcBef>
                <a:spcPts val="533"/>
              </a:spcBef>
              <a:spcAft>
                <a:spcPts val="533"/>
              </a:spcAft>
            </a:pPr>
            <a:endParaRPr lang="en-US" sz="3200"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318769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4485" y="229970"/>
            <a:ext cx="10786800" cy="894179"/>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(1)</a:t>
            </a:r>
            <a:endParaRPr dirty="0">
              <a:solidFill>
                <a:srgbClr val="C00000"/>
              </a:solidFill>
              <a:ea typeface="Arial"/>
              <a:cs typeface="Arial"/>
              <a:sym typeface="Arial"/>
            </a:endParaRPr>
          </a:p>
        </p:txBody>
      </p:sp>
      <p:sp>
        <p:nvSpPr>
          <p:cNvPr id="255" name="Shape 2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52</a:t>
            </a:fld>
            <a:endParaRPr/>
          </a:p>
        </p:txBody>
      </p:sp>
      <p:sp>
        <p:nvSpPr>
          <p:cNvPr id="256" name="Shape 256"/>
          <p:cNvSpPr txBox="1">
            <a:spLocks noGrp="1"/>
          </p:cNvSpPr>
          <p:nvPr>
            <p:ph type="body" idx="1"/>
          </p:nvPr>
        </p:nvSpPr>
        <p:spPr>
          <a:xfrm>
            <a:off x="747135" y="1418137"/>
            <a:ext cx="10417459" cy="4942415"/>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Creating RDDs</a:t>
            </a:r>
            <a:endParaRPr sz="3200" dirty="0">
              <a:solidFill>
                <a:srgbClr val="000000"/>
              </a:solidFill>
              <a:ea typeface="Arial"/>
              <a:cs typeface="Arial"/>
              <a:sym typeface="Arial"/>
            </a:endParaRPr>
          </a:p>
          <a:p>
            <a:pPr marL="0" indent="0">
              <a:lnSpc>
                <a:spcPct val="115000"/>
              </a:lnSpc>
              <a:buClr>
                <a:schemeClr val="dk1"/>
              </a:buClr>
              <a:buSzPts val="1100"/>
              <a:buNone/>
            </a:pPr>
            <a:r>
              <a:rPr lang="en-US" sz="2400" dirty="0">
                <a:solidFill>
                  <a:srgbClr val="000000"/>
                </a:solidFill>
                <a:latin typeface="Courier New"/>
                <a:ea typeface="Courier New"/>
                <a:cs typeface="Courier New"/>
                <a:sym typeface="Courier New"/>
              </a:rPr>
              <a:t># Turn a Python collection into an RDD</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400" dirty="0" err="1">
                <a:solidFill>
                  <a:srgbClr val="000000"/>
                </a:solidFill>
                <a:latin typeface="Courier New"/>
                <a:ea typeface="Courier New"/>
                <a:cs typeface="Courier New"/>
                <a:sym typeface="Courier New"/>
              </a:rPr>
              <a:t>sc.parallelize</a:t>
            </a:r>
            <a:r>
              <a:rPr lang="en-US" sz="2400" dirty="0">
                <a:solidFill>
                  <a:srgbClr val="000000"/>
                </a:solidFill>
                <a:latin typeface="Courier New"/>
                <a:ea typeface="Courier New"/>
                <a:cs typeface="Courier New"/>
                <a:sym typeface="Courier New"/>
              </a:rPr>
              <a:t>([1, 2, 3])</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a:solidFill>
                  <a:srgbClr val="000000"/>
                </a:solidFill>
                <a:latin typeface="Courier New"/>
                <a:ea typeface="Courier New"/>
                <a:cs typeface="Courier New"/>
                <a:sym typeface="Courier New"/>
              </a:rPr>
              <a:t># Load text file from local FS, HDFS, or S3</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(“file.txt”)</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(“directory/*.txt”)</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hdfs</a:t>
            </a:r>
            <a:r>
              <a:rPr lang="en-US" sz="2400" dirty="0">
                <a:solidFill>
                  <a:srgbClr val="000000"/>
                </a:solidFill>
                <a:latin typeface="Courier New"/>
                <a:ea typeface="Courier New"/>
                <a:cs typeface="Courier New"/>
                <a:sym typeface="Courier New"/>
              </a:rPr>
              <a:t>://namenode:9000/path/file”)</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a:solidFill>
                  <a:srgbClr val="000000"/>
                </a:solidFill>
                <a:latin typeface="Courier New"/>
                <a:ea typeface="Courier New"/>
                <a:cs typeface="Courier New"/>
                <a:sym typeface="Courier New"/>
              </a:rPr>
              <a:t># Use existing Hadoop </a:t>
            </a:r>
            <a:r>
              <a:rPr lang="en-US" sz="2400" dirty="0" err="1">
                <a:solidFill>
                  <a:srgbClr val="000000"/>
                </a:solidFill>
                <a:latin typeface="Courier New"/>
                <a:ea typeface="Courier New"/>
                <a:cs typeface="Courier New"/>
                <a:sym typeface="Courier New"/>
              </a:rPr>
              <a:t>InputFormat</a:t>
            </a:r>
            <a:r>
              <a:rPr lang="en-US" sz="2400" dirty="0">
                <a:solidFill>
                  <a:srgbClr val="000000"/>
                </a:solidFill>
                <a:latin typeface="Courier New"/>
                <a:ea typeface="Courier New"/>
                <a:cs typeface="Courier New"/>
                <a:sym typeface="Courier New"/>
              </a:rPr>
              <a:t> (Java/Scala only)</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sc.hadoopFile</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keyClass</a:t>
            </a:r>
            <a:r>
              <a:rPr lang="en-US" sz="2400" dirty="0">
                <a:solidFill>
                  <a:srgbClr val="000000"/>
                </a:solidFill>
                <a:latin typeface="Courier New"/>
                <a:ea typeface="Courier New"/>
                <a:cs typeface="Courier New"/>
                <a:sym typeface="Courier New"/>
              </a:rPr>
              <a:t>, </a:t>
            </a:r>
            <a:r>
              <a:rPr lang="en-US" sz="2400" dirty="0" err="1">
                <a:solidFill>
                  <a:srgbClr val="000000"/>
                </a:solidFill>
                <a:latin typeface="Courier New"/>
                <a:ea typeface="Courier New"/>
                <a:cs typeface="Courier New"/>
                <a:sym typeface="Courier New"/>
              </a:rPr>
              <a:t>valClass</a:t>
            </a:r>
            <a:r>
              <a:rPr lang="en-US" sz="2400" dirty="0">
                <a:solidFill>
                  <a:srgbClr val="000000"/>
                </a:solidFill>
                <a:latin typeface="Courier New"/>
                <a:ea typeface="Courier New"/>
                <a:cs typeface="Courier New"/>
                <a:sym typeface="Courier New"/>
              </a:rPr>
              <a:t>, </a:t>
            </a:r>
            <a:r>
              <a:rPr lang="en-US" sz="2400" dirty="0" err="1">
                <a:solidFill>
                  <a:srgbClr val="000000"/>
                </a:solidFill>
                <a:latin typeface="Courier New"/>
                <a:ea typeface="Courier New"/>
                <a:cs typeface="Courier New"/>
                <a:sym typeface="Courier New"/>
              </a:rPr>
              <a:t>inputFmt</a:t>
            </a:r>
            <a:r>
              <a:rPr lang="en-US" sz="2400" dirty="0">
                <a:solidFill>
                  <a:srgbClr val="000000"/>
                </a:solidFill>
                <a:latin typeface="Courier New"/>
                <a:ea typeface="Courier New"/>
                <a:cs typeface="Courier New"/>
                <a:sym typeface="Courier New"/>
              </a:rPr>
              <a:t>, conf)</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D8ED973E-B4BA-49EB-B600-E53C62DB09EC}"/>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688061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836467" y="524364"/>
            <a:ext cx="10786800" cy="46526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(2)</a:t>
            </a:r>
            <a:endParaRPr dirty="0">
              <a:solidFill>
                <a:srgbClr val="C00000"/>
              </a:solidFill>
              <a:ea typeface="Arial"/>
              <a:cs typeface="Arial"/>
              <a:sym typeface="Arial"/>
            </a:endParaRPr>
          </a:p>
        </p:txBody>
      </p:sp>
      <p:sp>
        <p:nvSpPr>
          <p:cNvPr id="263" name="Shape 26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53</a:t>
            </a:fld>
            <a:endParaRPr/>
          </a:p>
        </p:txBody>
      </p:sp>
      <p:sp>
        <p:nvSpPr>
          <p:cNvPr id="264" name="Shape 264"/>
          <p:cNvSpPr txBox="1">
            <a:spLocks noGrp="1"/>
          </p:cNvSpPr>
          <p:nvPr>
            <p:ph type="body" idx="1"/>
          </p:nvPr>
        </p:nvSpPr>
        <p:spPr>
          <a:xfrm>
            <a:off x="750251" y="1468349"/>
            <a:ext cx="10537200" cy="4806123"/>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Basic Transformations</a:t>
            </a:r>
            <a:endParaRPr sz="3200" dirty="0">
              <a:solidFill>
                <a:srgbClr val="000000"/>
              </a:solidFill>
              <a:ea typeface="Arial"/>
              <a:cs typeface="Arial"/>
              <a:sym typeface="Arial"/>
            </a:endParaRPr>
          </a:p>
          <a:p>
            <a:pPr marL="0" indent="0">
              <a:lnSpc>
                <a:spcPct val="115000"/>
              </a:lnSpc>
              <a:spcBef>
                <a:spcPts val="0"/>
              </a:spcBef>
              <a:buNone/>
            </a:pPr>
            <a:endParaRPr sz="2400"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sc.parallelize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Pass each element through a function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squares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nums.map</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x*x) // {1, 4, 9}</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Keep elements passing a predicate</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even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squares.filter</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x % 2 == 0) // {4}</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p:txBody>
      </p:sp>
      <p:sp>
        <p:nvSpPr>
          <p:cNvPr id="6" name="Line 2">
            <a:extLst>
              <a:ext uri="{FF2B5EF4-FFF2-40B4-BE49-F238E27FC236}">
                <a16:creationId xmlns:a16="http://schemas.microsoft.com/office/drawing/2014/main" id="{B91FE44A-D9A8-4DBE-A186-5959661884E5}"/>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172650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57893" y="340122"/>
            <a:ext cx="10786800" cy="784027"/>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(3)</a:t>
            </a:r>
            <a:endParaRPr dirty="0">
              <a:solidFill>
                <a:srgbClr val="C00000"/>
              </a:solidFill>
              <a:ea typeface="Arial"/>
              <a:cs typeface="Arial"/>
              <a:sym typeface="Arial"/>
            </a:endParaRPr>
          </a:p>
        </p:txBody>
      </p:sp>
      <p:sp>
        <p:nvSpPr>
          <p:cNvPr id="271" name="Shape 27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54</a:t>
            </a:fld>
            <a:endParaRPr/>
          </a:p>
        </p:txBody>
      </p:sp>
      <p:sp>
        <p:nvSpPr>
          <p:cNvPr id="272" name="Shape 272"/>
          <p:cNvSpPr txBox="1">
            <a:spLocks noGrp="1"/>
          </p:cNvSpPr>
          <p:nvPr>
            <p:ph type="body" idx="1"/>
          </p:nvPr>
        </p:nvSpPr>
        <p:spPr>
          <a:xfrm>
            <a:off x="699632" y="1213638"/>
            <a:ext cx="9936000" cy="5304236"/>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Basic Actions</a:t>
            </a: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sc.parallelize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Retrieve RDD contents as a local collection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nums.collect</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=&gt; [1,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Return first K elements</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nums.take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(2) # =&gt; [1, 2]</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Count number of elements</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nums.count</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=&gt;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Merge elements with an associative function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nums.reduce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y: x + y) # =&gt; 6</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158A9A6D-8515-4BF0-9654-ED9B8D5C239E}"/>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351187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60862" y="340124"/>
            <a:ext cx="10786800" cy="73442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(4)</a:t>
            </a:r>
            <a:endParaRPr dirty="0">
              <a:solidFill>
                <a:srgbClr val="C00000"/>
              </a:solidFill>
              <a:ea typeface="Arial"/>
              <a:cs typeface="Arial"/>
              <a:sym typeface="Arial"/>
            </a:endParaRPr>
          </a:p>
        </p:txBody>
      </p:sp>
      <p:sp>
        <p:nvSpPr>
          <p:cNvPr id="279" name="Shape 27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55</a:t>
            </a:fld>
            <a:endParaRPr/>
          </a:p>
        </p:txBody>
      </p:sp>
      <p:sp>
        <p:nvSpPr>
          <p:cNvPr id="280" name="Shape 280"/>
          <p:cNvSpPr txBox="1">
            <a:spLocks noGrp="1"/>
          </p:cNvSpPr>
          <p:nvPr>
            <p:ph type="body" idx="1"/>
          </p:nvPr>
        </p:nvSpPr>
        <p:spPr>
          <a:xfrm>
            <a:off x="699633" y="1173750"/>
            <a:ext cx="10310700" cy="557114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267"/>
              </a:spcBef>
              <a:spcAft>
                <a:spcPts val="267"/>
              </a:spcAft>
              <a:buNone/>
            </a:pPr>
            <a:r>
              <a:rPr lang="en-US" dirty="0">
                <a:solidFill>
                  <a:srgbClr val="000000"/>
                </a:solidFill>
                <a:ea typeface="Arial"/>
                <a:cs typeface="Arial"/>
                <a:sym typeface="Arial"/>
              </a:rPr>
              <a:t>Working with Key-Value Pairs</a:t>
            </a:r>
          </a:p>
          <a:p>
            <a:pPr marL="0" indent="0">
              <a:lnSpc>
                <a:spcPct val="100000"/>
              </a:lnSpc>
              <a:spcBef>
                <a:spcPts val="267"/>
              </a:spcBef>
              <a:spcAft>
                <a:spcPts val="267"/>
              </a:spcAft>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Spark’s “distributed reduce” transformations operate on RDDs of key-value pairs</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Python:  pair = (a,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pair[0]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pair[1] # =&gt;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Scala:   </a:t>
            </a:r>
            <a:r>
              <a:rPr lang="en-US" sz="1867" dirty="0" err="1">
                <a:solidFill>
                  <a:srgbClr val="000000"/>
                </a:solidFill>
                <a:latin typeface="Courier New" panose="02070309020205020404" pitchFamily="49" charset="0"/>
                <a:ea typeface="Courier New"/>
                <a:cs typeface="Courier New" panose="02070309020205020404" pitchFamily="49" charset="0"/>
                <a:sym typeface="Courier New"/>
              </a:rPr>
              <a:t>val</a:t>
            </a: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 pair = (a,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pair._1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pair._2 // =&gt;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Java: Tuple2 pair = new Tuple2(a,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pair._1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pair._2 // =&gt; b</a:t>
            </a:r>
            <a:endParaRPr sz="1867"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p:txBody>
      </p:sp>
      <p:sp>
        <p:nvSpPr>
          <p:cNvPr id="6" name="Line 2">
            <a:extLst>
              <a:ext uri="{FF2B5EF4-FFF2-40B4-BE49-F238E27FC236}">
                <a16:creationId xmlns:a16="http://schemas.microsoft.com/office/drawing/2014/main" id="{042E750C-7BF6-4A79-B6AB-618F5B9DF51F}"/>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891307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52070" y="340122"/>
            <a:ext cx="10786800" cy="64012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(5)</a:t>
            </a:r>
            <a:endParaRPr dirty="0">
              <a:solidFill>
                <a:srgbClr val="C00000"/>
              </a:solidFill>
              <a:ea typeface="Arial"/>
              <a:cs typeface="Arial"/>
              <a:sym typeface="Arial"/>
            </a:endParaRPr>
          </a:p>
        </p:txBody>
      </p:sp>
      <p:sp>
        <p:nvSpPr>
          <p:cNvPr id="287" name="Shape 28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56</a:t>
            </a:fld>
            <a:endParaRPr/>
          </a:p>
        </p:txBody>
      </p:sp>
      <p:sp>
        <p:nvSpPr>
          <p:cNvPr id="288" name="Shape 288"/>
          <p:cNvSpPr txBox="1">
            <a:spLocks noGrp="1"/>
          </p:cNvSpPr>
          <p:nvPr>
            <p:ph type="body" idx="1"/>
          </p:nvPr>
        </p:nvSpPr>
        <p:spPr>
          <a:xfrm>
            <a:off x="852070" y="1701634"/>
            <a:ext cx="10786800" cy="419158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0"/>
              </a:spcBef>
              <a:buNone/>
            </a:pPr>
            <a:r>
              <a:rPr lang="en-US" dirty="0">
                <a:solidFill>
                  <a:srgbClr val="000000"/>
                </a:solidFill>
                <a:ea typeface="Arial"/>
                <a:cs typeface="Arial"/>
                <a:sym typeface="Arial"/>
              </a:rPr>
              <a:t>Some Key-Value Operations</a:t>
            </a:r>
            <a:endParaRPr dirty="0">
              <a:solidFill>
                <a:srgbClr val="000000"/>
              </a:solidFill>
              <a:ea typeface="Arial"/>
              <a:cs typeface="Arial"/>
              <a:sym typeface="Arial"/>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0"/>
              </a:spcBef>
              <a:buNone/>
            </a:pPr>
            <a:r>
              <a:rPr lang="en-US" sz="2133" dirty="0">
                <a:solidFill>
                  <a:srgbClr val="000000"/>
                </a:solidFill>
                <a:latin typeface="Courier New"/>
                <a:ea typeface="Courier New"/>
                <a:cs typeface="Courier New"/>
                <a:sym typeface="Courier New"/>
              </a:rPr>
              <a:t>pets = </a:t>
            </a:r>
            <a:r>
              <a:rPr lang="en-US" sz="2133" dirty="0" err="1">
                <a:solidFill>
                  <a:srgbClr val="000000"/>
                </a:solidFill>
                <a:latin typeface="Courier New"/>
                <a:ea typeface="Courier New"/>
                <a:cs typeface="Courier New"/>
                <a:sym typeface="Courier New"/>
              </a:rPr>
              <a:t>sc.parallelize</a:t>
            </a:r>
            <a:r>
              <a:rPr lang="en-US" sz="2133" dirty="0">
                <a:solidFill>
                  <a:srgbClr val="000000"/>
                </a:solidFill>
                <a:latin typeface="Courier New"/>
                <a:ea typeface="Courier New"/>
                <a:cs typeface="Courier New"/>
                <a:sym typeface="Courier New"/>
              </a:rPr>
              <a:t>([(“cat”, 1), (“dog”, 1), (“cat”, 2)])</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pets.reduceByKey</a:t>
            </a:r>
            <a:r>
              <a:rPr lang="en-US" sz="2133" dirty="0">
                <a:solidFill>
                  <a:srgbClr val="000000"/>
                </a:solidFill>
                <a:latin typeface="Courier New"/>
                <a:ea typeface="Courier New"/>
                <a:cs typeface="Courier New"/>
                <a:sym typeface="Courier New"/>
              </a:rPr>
              <a:t>(lambda x, y: x + y)    # =&gt; {(cat, 3), (dog, 1)}</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pets.groupByKey</a:t>
            </a:r>
            <a:r>
              <a:rPr lang="en-US" sz="2133" dirty="0">
                <a:solidFill>
                  <a:srgbClr val="000000"/>
                </a:solidFill>
                <a:latin typeface="Courier New"/>
                <a:ea typeface="Courier New"/>
                <a:cs typeface="Courier New"/>
                <a:sym typeface="Courier New"/>
              </a:rPr>
              <a:t>()     # =&gt; {(cat, [1, 2]), (dog, [1])}</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pets.sortByKey</a:t>
            </a:r>
            <a:r>
              <a:rPr lang="en-US" sz="2133" dirty="0">
                <a:solidFill>
                  <a:srgbClr val="000000"/>
                </a:solidFill>
                <a:latin typeface="Courier New"/>
                <a:ea typeface="Courier New"/>
                <a:cs typeface="Courier New"/>
                <a:sym typeface="Courier New"/>
              </a:rPr>
              <a:t>()      # =&gt; {(cat, 1), (cat, 2), (dog, 1)}</a:t>
            </a:r>
            <a:endParaRPr sz="2133" dirty="0">
              <a:solidFill>
                <a:srgbClr val="000000"/>
              </a:solidFill>
              <a:latin typeface="Courier New"/>
              <a:ea typeface="Courier New"/>
              <a:cs typeface="Courier New"/>
              <a:sym typeface="Courier New"/>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411F6F43-AD7D-494E-A071-5CAA83B3F13D}"/>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297898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849101" y="378554"/>
            <a:ext cx="10786800" cy="74559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Word Count</a:t>
            </a:r>
            <a:endParaRPr dirty="0">
              <a:solidFill>
                <a:srgbClr val="C00000"/>
              </a:solidFill>
              <a:ea typeface="Arial"/>
              <a:cs typeface="Arial"/>
              <a:sym typeface="Arial"/>
            </a:endParaRPr>
          </a:p>
        </p:txBody>
      </p:sp>
      <p:sp>
        <p:nvSpPr>
          <p:cNvPr id="295" name="Shape 29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57</a:t>
            </a:fld>
            <a:endParaRPr/>
          </a:p>
        </p:txBody>
      </p:sp>
      <p:sp>
        <p:nvSpPr>
          <p:cNvPr id="296" name="Shape 296"/>
          <p:cNvSpPr txBox="1">
            <a:spLocks noGrp="1"/>
          </p:cNvSpPr>
          <p:nvPr>
            <p:ph type="body" idx="1"/>
          </p:nvPr>
        </p:nvSpPr>
        <p:spPr>
          <a:xfrm>
            <a:off x="776762" y="1386859"/>
            <a:ext cx="10310700" cy="1870500"/>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2133" dirty="0">
                <a:solidFill>
                  <a:srgbClr val="000000"/>
                </a:solidFill>
                <a:latin typeface="Courier New"/>
                <a:ea typeface="Courier New"/>
                <a:cs typeface="Courier New"/>
                <a:sym typeface="Courier New"/>
              </a:rPr>
              <a:t>lines = </a:t>
            </a:r>
            <a:r>
              <a:rPr lang="en-US" sz="2133" dirty="0" err="1">
                <a:solidFill>
                  <a:srgbClr val="000000"/>
                </a:solidFill>
                <a:latin typeface="Courier New"/>
                <a:ea typeface="Courier New"/>
                <a:cs typeface="Courier New"/>
                <a:sym typeface="Courier New"/>
              </a:rPr>
              <a:t>sc.textFile</a:t>
            </a:r>
            <a:r>
              <a:rPr lang="en-US" sz="2133" dirty="0">
                <a:solidFill>
                  <a:srgbClr val="000000"/>
                </a:solidFill>
                <a:latin typeface="Courier New"/>
                <a:ea typeface="Courier New"/>
                <a:cs typeface="Courier New"/>
                <a:sym typeface="Courier New"/>
              </a:rPr>
              <a:t>(“hamlet.txt”)</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a:solidFill>
                  <a:srgbClr val="000000"/>
                </a:solidFill>
                <a:latin typeface="Courier New"/>
                <a:ea typeface="Courier New"/>
                <a:cs typeface="Courier New"/>
                <a:sym typeface="Courier New"/>
              </a:rPr>
              <a:t>counts = </a:t>
            </a:r>
            <a:r>
              <a:rPr lang="en-US" sz="2133" dirty="0" err="1">
                <a:solidFill>
                  <a:srgbClr val="000000"/>
                </a:solidFill>
                <a:latin typeface="Courier New"/>
                <a:ea typeface="Courier New"/>
                <a:cs typeface="Courier New"/>
                <a:sym typeface="Courier New"/>
              </a:rPr>
              <a:t>lines.flatMap</a:t>
            </a:r>
            <a:r>
              <a:rPr lang="en-US" sz="2133" dirty="0">
                <a:solidFill>
                  <a:srgbClr val="000000"/>
                </a:solidFill>
                <a:latin typeface="Courier New"/>
                <a:ea typeface="Courier New"/>
                <a:cs typeface="Courier New"/>
                <a:sym typeface="Courier New"/>
              </a:rPr>
              <a:t>(lambda line: </a:t>
            </a:r>
            <a:r>
              <a:rPr lang="en-US" sz="2133" dirty="0" err="1">
                <a:solidFill>
                  <a:srgbClr val="000000"/>
                </a:solidFill>
                <a:latin typeface="Courier New"/>
                <a:ea typeface="Courier New"/>
                <a:cs typeface="Courier New"/>
                <a:sym typeface="Courier New"/>
              </a:rPr>
              <a:t>line.split</a:t>
            </a:r>
            <a:r>
              <a:rPr lang="en-US" sz="2133" dirty="0">
                <a:solidFill>
                  <a:srgbClr val="000000"/>
                </a:solidFill>
                <a:latin typeface="Courier New"/>
                <a:ea typeface="Courier New"/>
                <a:cs typeface="Courier New"/>
                <a:sym typeface="Courier New"/>
              </a:rPr>
              <a:t>(“ “))</a:t>
            </a:r>
            <a:endParaRPr sz="2133" dirty="0">
              <a:solidFill>
                <a:srgbClr val="000000"/>
              </a:solidFill>
              <a:latin typeface="Courier New"/>
              <a:ea typeface="Courier New"/>
              <a:cs typeface="Courier New"/>
              <a:sym typeface="Courier New"/>
            </a:endParaRPr>
          </a:p>
          <a:p>
            <a:pPr marL="1828754" indent="457189">
              <a:lnSpc>
                <a:spcPct val="115000"/>
              </a:lnSpc>
              <a:spcBef>
                <a:spcPts val="0"/>
              </a:spcBef>
              <a:buNone/>
            </a:pPr>
            <a:r>
              <a:rPr lang="en-US" sz="2133" dirty="0">
                <a:solidFill>
                  <a:srgbClr val="000000"/>
                </a:solidFill>
                <a:latin typeface="Courier New"/>
                <a:ea typeface="Courier New"/>
                <a:cs typeface="Courier New"/>
                <a:sym typeface="Courier New"/>
              </a:rPr>
              <a:t>.map(lambda word: (word, 1))</a:t>
            </a:r>
            <a:endParaRPr sz="2133" dirty="0">
              <a:solidFill>
                <a:srgbClr val="000000"/>
              </a:solidFill>
              <a:latin typeface="Courier New"/>
              <a:ea typeface="Courier New"/>
              <a:cs typeface="Courier New"/>
              <a:sym typeface="Courier New"/>
            </a:endParaRPr>
          </a:p>
          <a:p>
            <a:pPr marL="1828754" indent="457189">
              <a:lnSpc>
                <a:spcPct val="115000"/>
              </a:lnSpc>
              <a:spcBef>
                <a:spcPts val="0"/>
              </a:spcBef>
              <a:buNone/>
            </a:pP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reduceByKey</a:t>
            </a:r>
            <a:r>
              <a:rPr lang="en-US" sz="2133" dirty="0">
                <a:solidFill>
                  <a:srgbClr val="000000"/>
                </a:solidFill>
                <a:latin typeface="Courier New"/>
                <a:ea typeface="Courier New"/>
                <a:cs typeface="Courier New"/>
                <a:sym typeface="Courier New"/>
              </a:rPr>
              <a:t>(lambda x, y: x + y)</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pic>
        <p:nvPicPr>
          <p:cNvPr id="297" name="Shape 297"/>
          <p:cNvPicPr preferRelativeResize="0"/>
          <p:nvPr/>
        </p:nvPicPr>
        <p:blipFill>
          <a:blip r:embed="rId3">
            <a:alphaModFix/>
          </a:blip>
          <a:stretch>
            <a:fillRect/>
          </a:stretch>
        </p:blipFill>
        <p:spPr>
          <a:xfrm>
            <a:off x="1936071" y="3269877"/>
            <a:ext cx="6785899" cy="2463975"/>
          </a:xfrm>
          <a:prstGeom prst="rect">
            <a:avLst/>
          </a:prstGeom>
          <a:noFill/>
          <a:ln>
            <a:noFill/>
          </a:ln>
        </p:spPr>
      </p:pic>
      <p:sp>
        <p:nvSpPr>
          <p:cNvPr id="7" name="Line 2">
            <a:extLst>
              <a:ext uri="{FF2B5EF4-FFF2-40B4-BE49-F238E27FC236}">
                <a16:creationId xmlns:a16="http://schemas.microsoft.com/office/drawing/2014/main" id="{757A7B7A-CEAE-4E6D-8871-8E87BE14DD71}"/>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1518531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024333" y="352924"/>
            <a:ext cx="10786800" cy="7493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Spark Streaming</a:t>
            </a:r>
            <a:endParaRPr dirty="0">
              <a:solidFill>
                <a:srgbClr val="C00000"/>
              </a:solidFill>
              <a:ea typeface="Arial"/>
              <a:cs typeface="Arial"/>
              <a:sym typeface="Arial"/>
            </a:endParaRPr>
          </a:p>
        </p:txBody>
      </p:sp>
      <p:sp>
        <p:nvSpPr>
          <p:cNvPr id="304" name="Shape 304"/>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58</a:t>
            </a:fld>
            <a:endParaRPr/>
          </a:p>
        </p:txBody>
      </p:sp>
      <p:sp>
        <p:nvSpPr>
          <p:cNvPr id="305" name="Shape 305"/>
          <p:cNvSpPr txBox="1">
            <a:spLocks noGrp="1"/>
          </p:cNvSpPr>
          <p:nvPr>
            <p:ph type="body" idx="1"/>
          </p:nvPr>
        </p:nvSpPr>
        <p:spPr>
          <a:xfrm>
            <a:off x="743001" y="2866546"/>
            <a:ext cx="10885200" cy="3245809"/>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dirty="0">
                <a:solidFill>
                  <a:srgbClr val="000000"/>
                </a:solidFill>
                <a:ea typeface="Arial"/>
                <a:cs typeface="Arial"/>
                <a:sym typeface="Arial"/>
              </a:rPr>
              <a:t>Represents streams as a series of RDDs over time (typically sub second intervals, but it is configurable)</a:t>
            </a:r>
            <a:endParaRPr dirty="0">
              <a:solidFill>
                <a:srgbClr val="000000"/>
              </a:solidFill>
              <a:ea typeface="Arial"/>
              <a:cs typeface="Arial"/>
              <a:sym typeface="Arial"/>
            </a:endParaRPr>
          </a:p>
          <a:p>
            <a:pPr marL="0" indent="0">
              <a:lnSpc>
                <a:spcPct val="115000"/>
              </a:lnSpc>
              <a:spcBef>
                <a:spcPts val="0"/>
              </a:spcBef>
              <a:buNone/>
            </a:pPr>
            <a:endParaRPr sz="2400" dirty="0">
              <a:solidFill>
                <a:srgbClr val="000000"/>
              </a:solidFill>
              <a:latin typeface="Arial"/>
              <a:ea typeface="Arial"/>
              <a:cs typeface="Arial"/>
              <a:sym typeface="Arial"/>
            </a:endParaRPr>
          </a:p>
          <a:p>
            <a:pPr marL="0" indent="0">
              <a:lnSpc>
                <a:spcPct val="115000"/>
              </a:lnSpc>
              <a:spcBef>
                <a:spcPts val="0"/>
              </a:spcBef>
              <a:buNone/>
            </a:pP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val</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 spammers =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sc.sequenceFile</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hdfs</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spammers.seq</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sc.twitterStream</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.filter(t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t.text.contains</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(“Santa Clara University”))</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.transform(tweets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tweets.map</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(t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t.user</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 t)).join(spammers))</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.print()</a:t>
            </a:r>
            <a:endParaRPr sz="2000"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1400"/>
              </a:spcBef>
              <a:buNone/>
            </a:pPr>
            <a:endParaRPr sz="2400" dirty="0">
              <a:latin typeface="Arial"/>
              <a:ea typeface="Arial"/>
              <a:cs typeface="Arial"/>
              <a:sym typeface="Arial"/>
            </a:endParaRPr>
          </a:p>
        </p:txBody>
      </p:sp>
      <p:pic>
        <p:nvPicPr>
          <p:cNvPr id="306" name="Shape 306"/>
          <p:cNvPicPr preferRelativeResize="0"/>
          <p:nvPr/>
        </p:nvPicPr>
        <p:blipFill>
          <a:blip r:embed="rId3">
            <a:alphaModFix/>
          </a:blip>
          <a:stretch>
            <a:fillRect/>
          </a:stretch>
        </p:blipFill>
        <p:spPr>
          <a:xfrm>
            <a:off x="674075" y="1460649"/>
            <a:ext cx="4733925" cy="895351"/>
          </a:xfrm>
          <a:prstGeom prst="rect">
            <a:avLst/>
          </a:prstGeom>
          <a:noFill/>
          <a:ln>
            <a:noFill/>
          </a:ln>
        </p:spPr>
      </p:pic>
      <p:pic>
        <p:nvPicPr>
          <p:cNvPr id="307" name="Shape 307"/>
          <p:cNvPicPr preferRelativeResize="0"/>
          <p:nvPr/>
        </p:nvPicPr>
        <p:blipFill>
          <a:blip r:embed="rId4">
            <a:alphaModFix/>
          </a:blip>
          <a:stretch>
            <a:fillRect/>
          </a:stretch>
        </p:blipFill>
        <p:spPr>
          <a:xfrm>
            <a:off x="6685559" y="1733273"/>
            <a:ext cx="4638675" cy="981075"/>
          </a:xfrm>
          <a:prstGeom prst="rect">
            <a:avLst/>
          </a:prstGeom>
          <a:noFill/>
          <a:ln>
            <a:noFill/>
          </a:ln>
        </p:spPr>
      </p:pic>
      <p:cxnSp>
        <p:nvCxnSpPr>
          <p:cNvPr id="308" name="Shape 308"/>
          <p:cNvCxnSpPr/>
          <p:nvPr/>
        </p:nvCxnSpPr>
        <p:spPr>
          <a:xfrm>
            <a:off x="5020477" y="2123905"/>
            <a:ext cx="1710300" cy="246300"/>
          </a:xfrm>
          <a:prstGeom prst="straightConnector1">
            <a:avLst/>
          </a:prstGeom>
          <a:noFill/>
          <a:ln w="28575" cap="flat" cmpd="sng">
            <a:solidFill>
              <a:srgbClr val="741B47"/>
            </a:solidFill>
            <a:prstDash val="solid"/>
            <a:round/>
            <a:headEnd type="none" w="med" len="med"/>
            <a:tailEnd type="triangle" w="med" len="med"/>
          </a:ln>
        </p:spPr>
      </p:cxnSp>
      <p:sp>
        <p:nvSpPr>
          <p:cNvPr id="9" name="Line 2">
            <a:extLst>
              <a:ext uri="{FF2B5EF4-FFF2-40B4-BE49-F238E27FC236}">
                <a16:creationId xmlns:a16="http://schemas.microsoft.com/office/drawing/2014/main" id="{7345487B-0E11-4F6E-B5AB-A14910BB857A}"/>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765405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024333" y="263400"/>
            <a:ext cx="10786800" cy="78296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000" dirty="0">
                <a:ea typeface="Arial"/>
                <a:cs typeface="Arial"/>
                <a:sym typeface="Arial"/>
              </a:rPr>
              <a:t>Spark: Combining Libraries (Unified Pipeline)</a:t>
            </a:r>
            <a:endParaRPr sz="4000" i="0" u="none" strike="noStrike" cap="none" dirty="0">
              <a:solidFill>
                <a:srgbClr val="C00000"/>
              </a:solidFill>
              <a:ea typeface="Arial"/>
              <a:cs typeface="Arial"/>
              <a:sym typeface="Arial"/>
            </a:endParaRPr>
          </a:p>
        </p:txBody>
      </p:sp>
      <p:sp>
        <p:nvSpPr>
          <p:cNvPr id="364" name="Shape 364"/>
          <p:cNvSpPr txBox="1">
            <a:spLocks noGrp="1"/>
          </p:cNvSpPr>
          <p:nvPr>
            <p:ph type="ftr" idx="11"/>
          </p:nvPr>
        </p:nvSpPr>
        <p:spPr>
          <a:xfrm>
            <a:off x="6614052" y="6470700"/>
            <a:ext cx="4130400" cy="274200"/>
          </a:xfrm>
          <a:prstGeom prst="rect">
            <a:avLst/>
          </a:prstGeom>
          <a:noFill/>
          <a:ln>
            <a:noFill/>
          </a:ln>
        </p:spPr>
        <p:txBody>
          <a:bodyPr spcFirstLastPara="1" vert="horz" wrap="square" lIns="91425" tIns="45700" rIns="91425" bIns="45700" rtlCol="0" anchor="ctr" anchorCtr="0">
            <a:noAutofit/>
          </a:bodyPr>
          <a:lstStyle/>
          <a:p>
            <a:pPr algn="r"/>
            <a:r>
              <a:rPr lang="en-US"/>
              <a:t>HTTP://WWW.CS.CORNELL.EDU/COURSES/CS5412/2021SP</a:t>
            </a:r>
            <a:endParaRPr/>
          </a:p>
        </p:txBody>
      </p:sp>
      <p:sp>
        <p:nvSpPr>
          <p:cNvPr id="365" name="Shape 36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59</a:t>
            </a:fld>
            <a:endParaRPr/>
          </a:p>
        </p:txBody>
      </p:sp>
      <p:sp>
        <p:nvSpPr>
          <p:cNvPr id="366" name="Shape 366"/>
          <p:cNvSpPr txBox="1">
            <a:spLocks noGrp="1"/>
          </p:cNvSpPr>
          <p:nvPr>
            <p:ph type="body" idx="1"/>
          </p:nvPr>
        </p:nvSpPr>
        <p:spPr>
          <a:xfrm>
            <a:off x="749533" y="1295843"/>
            <a:ext cx="11061600" cy="4533900"/>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Load data using Spark SQL</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points = </a:t>
            </a:r>
            <a:r>
              <a:rPr lang="en-US" sz="2133" dirty="0" err="1">
                <a:solidFill>
                  <a:srgbClr val="000000"/>
                </a:solidFill>
                <a:latin typeface="Courier New"/>
                <a:ea typeface="Courier New"/>
                <a:cs typeface="Courier New"/>
                <a:sym typeface="Courier New"/>
              </a:rPr>
              <a:t>spark.sql</a:t>
            </a:r>
            <a:r>
              <a:rPr lang="en-US" sz="2133" dirty="0">
                <a:solidFill>
                  <a:srgbClr val="000000"/>
                </a:solidFill>
                <a:latin typeface="Courier New"/>
                <a:ea typeface="Courier New"/>
                <a:cs typeface="Courier New"/>
                <a:sym typeface="Courier New"/>
              </a:rPr>
              <a:t>(“select latitude, longitude from tweets”)</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Train a machine learning model</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model = </a:t>
            </a:r>
            <a:r>
              <a:rPr lang="en-US" sz="2133" dirty="0" err="1">
                <a:solidFill>
                  <a:srgbClr val="000000"/>
                </a:solidFill>
                <a:latin typeface="Courier New"/>
                <a:ea typeface="Courier New"/>
                <a:cs typeface="Courier New"/>
                <a:sym typeface="Courier New"/>
              </a:rPr>
              <a:t>KMeans.train</a:t>
            </a:r>
            <a:r>
              <a:rPr lang="en-US" sz="2133" dirty="0">
                <a:solidFill>
                  <a:srgbClr val="000000"/>
                </a:solidFill>
                <a:latin typeface="Courier New"/>
                <a:ea typeface="Courier New"/>
                <a:cs typeface="Courier New"/>
                <a:sym typeface="Courier New"/>
              </a:rPr>
              <a:t>(points, 10)</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Apply it to a stream</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err="1">
                <a:solidFill>
                  <a:srgbClr val="000000"/>
                </a:solidFill>
                <a:latin typeface="Courier New"/>
                <a:ea typeface="Courier New"/>
                <a:cs typeface="Courier New"/>
                <a:sym typeface="Courier New"/>
              </a:rPr>
              <a:t>sc.twitterStream</a:t>
            </a:r>
            <a:r>
              <a:rPr lang="en-US" sz="2133" dirty="0">
                <a:solidFill>
                  <a:srgbClr val="000000"/>
                </a:solidFill>
                <a:latin typeface="Courier New"/>
                <a:ea typeface="Courier New"/>
                <a:cs typeface="Courier New"/>
                <a:sym typeface="Courier New"/>
              </a:rPr>
              <a:t>(...)</a:t>
            </a:r>
            <a:endParaRPr sz="2133" dirty="0">
              <a:solidFill>
                <a:srgbClr val="000000"/>
              </a:solidFill>
              <a:latin typeface="Courier New"/>
              <a:ea typeface="Courier New"/>
              <a:cs typeface="Courier New"/>
              <a:sym typeface="Courier New"/>
            </a:endParaRPr>
          </a:p>
          <a:p>
            <a:pPr marL="0" indent="457189">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.map(lambda t: (</a:t>
            </a:r>
            <a:r>
              <a:rPr lang="en-US" sz="2133" dirty="0" err="1">
                <a:solidFill>
                  <a:srgbClr val="000000"/>
                </a:solidFill>
                <a:latin typeface="Courier New"/>
                <a:ea typeface="Courier New"/>
                <a:cs typeface="Courier New"/>
                <a:sym typeface="Courier New"/>
              </a:rPr>
              <a:t>model.predict</a:t>
            </a: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t.location</a:t>
            </a:r>
            <a:r>
              <a:rPr lang="en-US" sz="2133" dirty="0">
                <a:solidFill>
                  <a:srgbClr val="000000"/>
                </a:solidFill>
                <a:latin typeface="Courier New"/>
                <a:ea typeface="Courier New"/>
                <a:cs typeface="Courier New"/>
                <a:sym typeface="Courier New"/>
              </a:rPr>
              <a:t>), 1))</a:t>
            </a:r>
            <a:endParaRPr sz="2133" dirty="0">
              <a:solidFill>
                <a:srgbClr val="000000"/>
              </a:solidFill>
              <a:latin typeface="Courier New"/>
              <a:ea typeface="Courier New"/>
              <a:cs typeface="Courier New"/>
              <a:sym typeface="Courier New"/>
            </a:endParaRPr>
          </a:p>
          <a:p>
            <a:pPr marL="0" indent="457189">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reduceByWindow</a:t>
            </a:r>
            <a:r>
              <a:rPr lang="en-US" sz="2133" dirty="0">
                <a:solidFill>
                  <a:srgbClr val="000000"/>
                </a:solidFill>
                <a:latin typeface="Courier New"/>
                <a:ea typeface="Courier New"/>
                <a:cs typeface="Courier New"/>
                <a:sym typeface="Courier New"/>
              </a:rPr>
              <a:t>(“5s”, lambda a, b: a + b)</a:t>
            </a:r>
            <a:endParaRPr sz="2133" dirty="0">
              <a:solidFill>
                <a:srgbClr val="000000"/>
              </a:solidFill>
              <a:latin typeface="Courier New"/>
              <a:ea typeface="Courier New"/>
              <a:cs typeface="Courier New"/>
              <a:sym typeface="Courier New"/>
            </a:endParaRPr>
          </a:p>
        </p:txBody>
      </p:sp>
      <p:sp>
        <p:nvSpPr>
          <p:cNvPr id="6" name="Line 2">
            <a:extLst>
              <a:ext uri="{FF2B5EF4-FFF2-40B4-BE49-F238E27FC236}">
                <a16:creationId xmlns:a16="http://schemas.microsoft.com/office/drawing/2014/main" id="{65BFBC63-7B26-4B6A-A6AA-2DBC8A8107DC}"/>
              </a:ext>
            </a:extLst>
          </p:cNvPr>
          <p:cNvSpPr/>
          <p:nvPr/>
        </p:nvSpPr>
        <p:spPr>
          <a:xfrm>
            <a:off x="685932" y="102825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52854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990042" y="266788"/>
            <a:ext cx="11278158" cy="69000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Apache Hadoop Lacks Unified Vision</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a:t>
            </a:fld>
            <a:endParaRPr/>
          </a:p>
        </p:txBody>
      </p:sp>
      <p:pic>
        <p:nvPicPr>
          <p:cNvPr id="3" name="Picture 2">
            <a:extLst>
              <a:ext uri="{FF2B5EF4-FFF2-40B4-BE49-F238E27FC236}">
                <a16:creationId xmlns:a16="http://schemas.microsoft.com/office/drawing/2014/main" id="{7BA3BFB7-E61A-43B3-944B-69293E4E2C1D}"/>
              </a:ext>
            </a:extLst>
          </p:cNvPr>
          <p:cNvPicPr>
            <a:picLocks noChangeAspect="1"/>
          </p:cNvPicPr>
          <p:nvPr/>
        </p:nvPicPr>
        <p:blipFill>
          <a:blip r:embed="rId3"/>
          <a:stretch>
            <a:fillRect/>
          </a:stretch>
        </p:blipFill>
        <p:spPr>
          <a:xfrm>
            <a:off x="990043" y="1252056"/>
            <a:ext cx="9191208" cy="3478440"/>
          </a:xfrm>
          <a:prstGeom prst="rect">
            <a:avLst/>
          </a:prstGeom>
        </p:spPr>
      </p:pic>
      <p:sp>
        <p:nvSpPr>
          <p:cNvPr id="26" name="Shape 64">
            <a:extLst>
              <a:ext uri="{FF2B5EF4-FFF2-40B4-BE49-F238E27FC236}">
                <a16:creationId xmlns:a16="http://schemas.microsoft.com/office/drawing/2014/main" id="{6C365260-C1F4-4DB9-90B6-7EC7123AFE0F}"/>
              </a:ext>
            </a:extLst>
          </p:cNvPr>
          <p:cNvSpPr txBox="1"/>
          <p:nvPr/>
        </p:nvSpPr>
        <p:spPr>
          <a:xfrm>
            <a:off x="990043" y="4632961"/>
            <a:ext cx="5258029" cy="1426839"/>
          </a:xfrm>
          <a:prstGeom prst="rect">
            <a:avLst/>
          </a:prstGeom>
          <a:noFill/>
          <a:ln>
            <a:noFill/>
          </a:ln>
        </p:spPr>
        <p:txBody>
          <a:bodyPr spcFirstLastPara="1" wrap="square" lIns="121900" tIns="121900" rIns="121900" bIns="121900" anchor="t" anchorCtr="0">
            <a:noAutofit/>
          </a:bodyPr>
          <a:lstStyle/>
          <a:p>
            <a:pPr marL="457189" indent="-457189">
              <a:buFont typeface="Arial" panose="020B0604020202020204" pitchFamily="34" charset="0"/>
              <a:buChar char="•"/>
            </a:pPr>
            <a:r>
              <a:rPr lang="en-US" sz="2933" dirty="0"/>
              <a:t>Sparse Modules</a:t>
            </a:r>
          </a:p>
          <a:p>
            <a:pPr marL="457189" indent="-457189">
              <a:buFont typeface="Arial" panose="020B0604020202020204" pitchFamily="34" charset="0"/>
              <a:buChar char="•"/>
            </a:pPr>
            <a:r>
              <a:rPr lang="en-US" sz="2933" dirty="0"/>
              <a:t>Diversity of APIs</a:t>
            </a:r>
          </a:p>
          <a:p>
            <a:pPr marL="457189" indent="-457189">
              <a:buFont typeface="Arial" panose="020B0604020202020204" pitchFamily="34" charset="0"/>
              <a:buChar char="•"/>
            </a:pPr>
            <a:r>
              <a:rPr lang="en-US" sz="2933" dirty="0"/>
              <a:t>Higher Operational Costs</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27" name="Line 2">
            <a:extLst>
              <a:ext uri="{FF2B5EF4-FFF2-40B4-BE49-F238E27FC236}">
                <a16:creationId xmlns:a16="http://schemas.microsoft.com/office/drawing/2014/main" id="{6003FA1E-FA87-460B-9390-175B601F7E57}"/>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48374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002322" y="340288"/>
            <a:ext cx="10981593" cy="10027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Setting the Level of Parallelism</a:t>
            </a:r>
            <a:endParaRPr dirty="0">
              <a:solidFill>
                <a:srgbClr val="C00000"/>
              </a:solidFill>
              <a:ea typeface="Arial"/>
              <a:cs typeface="Arial"/>
              <a:sym typeface="Arial"/>
            </a:endParaRPr>
          </a:p>
        </p:txBody>
      </p:sp>
      <p:sp>
        <p:nvSpPr>
          <p:cNvPr id="315" name="Shape 31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60</a:t>
            </a:fld>
            <a:endParaRPr/>
          </a:p>
        </p:txBody>
      </p:sp>
      <p:sp>
        <p:nvSpPr>
          <p:cNvPr id="316" name="Shape 316"/>
          <p:cNvSpPr txBox="1">
            <a:spLocks noGrp="1"/>
          </p:cNvSpPr>
          <p:nvPr>
            <p:ph type="body" idx="1"/>
          </p:nvPr>
        </p:nvSpPr>
        <p:spPr>
          <a:xfrm>
            <a:off x="699632" y="1343069"/>
            <a:ext cx="10464960" cy="3657711"/>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2933" dirty="0">
                <a:solidFill>
                  <a:srgbClr val="000000"/>
                </a:solidFill>
                <a:ea typeface="Arial"/>
                <a:cs typeface="Arial"/>
                <a:sym typeface="Arial"/>
              </a:rPr>
              <a:t>All the pair RDD operations take an optional second parameter for number of tasks</a:t>
            </a:r>
            <a:endParaRPr sz="2933" dirty="0">
              <a:solidFill>
                <a:srgbClr val="000000"/>
              </a:solidFill>
              <a:ea typeface="Arial"/>
              <a:cs typeface="Arial"/>
              <a:sym typeface="Arial"/>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buNone/>
            </a:pPr>
            <a:r>
              <a:rPr lang="en-US" sz="2400" dirty="0" err="1">
                <a:solidFill>
                  <a:srgbClr val="000000"/>
                </a:solidFill>
                <a:latin typeface="Courier New"/>
                <a:ea typeface="Courier New"/>
                <a:cs typeface="Courier New"/>
                <a:sym typeface="Courier New"/>
              </a:rPr>
              <a:t>words.reduceByKey</a:t>
            </a:r>
            <a:r>
              <a:rPr lang="en-US" sz="2400" dirty="0">
                <a:solidFill>
                  <a:srgbClr val="000000"/>
                </a:solidFill>
                <a:latin typeface="Courier New"/>
                <a:ea typeface="Courier New"/>
                <a:cs typeface="Courier New"/>
                <a:sym typeface="Courier New"/>
              </a:rPr>
              <a:t>(lambda x, y: x + y, 5)</a:t>
            </a:r>
            <a:endParaRPr sz="2400" dirty="0">
              <a:solidFill>
                <a:srgbClr val="000000"/>
              </a:solidFill>
              <a:latin typeface="Courier New"/>
              <a:ea typeface="Courier New"/>
              <a:cs typeface="Courier New"/>
              <a:sym typeface="Courier New"/>
            </a:endParaRPr>
          </a:p>
          <a:p>
            <a:pPr marL="0" indent="0">
              <a:lnSpc>
                <a:spcPct val="115000"/>
              </a:lnSpc>
              <a:buNone/>
            </a:pPr>
            <a:r>
              <a:rPr lang="en-US" sz="2400" dirty="0" err="1">
                <a:solidFill>
                  <a:srgbClr val="000000"/>
                </a:solidFill>
                <a:latin typeface="Courier New"/>
                <a:ea typeface="Courier New"/>
                <a:cs typeface="Courier New"/>
                <a:sym typeface="Courier New"/>
              </a:rPr>
              <a:t>words.groupByKey</a:t>
            </a:r>
            <a:r>
              <a:rPr lang="en-US" sz="2400" dirty="0">
                <a:solidFill>
                  <a:srgbClr val="000000"/>
                </a:solidFill>
                <a:latin typeface="Courier New"/>
                <a:ea typeface="Courier New"/>
                <a:cs typeface="Courier New"/>
                <a:sym typeface="Courier New"/>
              </a:rPr>
              <a:t>(5)</a:t>
            </a:r>
            <a:endParaRPr sz="2400" dirty="0">
              <a:solidFill>
                <a:srgbClr val="000000"/>
              </a:solidFill>
              <a:latin typeface="Courier New"/>
              <a:ea typeface="Courier New"/>
              <a:cs typeface="Courier New"/>
              <a:sym typeface="Courier New"/>
            </a:endParaRPr>
          </a:p>
          <a:p>
            <a:pPr marL="0" indent="0">
              <a:lnSpc>
                <a:spcPct val="115000"/>
              </a:lnSpc>
              <a:buNone/>
            </a:pPr>
            <a:r>
              <a:rPr lang="en-US" sz="2400" dirty="0" err="1">
                <a:solidFill>
                  <a:srgbClr val="000000"/>
                </a:solidFill>
                <a:latin typeface="Courier New"/>
                <a:ea typeface="Courier New"/>
                <a:cs typeface="Courier New"/>
                <a:sym typeface="Courier New"/>
              </a:rPr>
              <a:t>visits.join</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pageViews</a:t>
            </a:r>
            <a:r>
              <a:rPr lang="en-US" sz="2400" dirty="0">
                <a:solidFill>
                  <a:srgbClr val="000000"/>
                </a:solidFill>
                <a:latin typeface="Courier New"/>
                <a:ea typeface="Courier New"/>
                <a:cs typeface="Courier New"/>
                <a:sym typeface="Courier New"/>
              </a:rPr>
              <a:t>, 5)</a:t>
            </a:r>
            <a:endParaRPr sz="24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042D92E1-44E7-4AB7-B483-65BFF83B4492}"/>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Footer Placeholder 1"/>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36869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872821" y="-58552"/>
            <a:ext cx="9720072" cy="1499616"/>
          </a:xfrm>
        </p:spPr>
        <p:txBody>
          <a:bodyPr/>
          <a:lstStyle/>
          <a:p>
            <a:r>
              <a:rPr lang="en-US" dirty="0">
                <a:latin typeface="+mj-lt"/>
                <a:sym typeface="Arial"/>
              </a:rPr>
              <a:t>Summary</a:t>
            </a:r>
          </a:p>
        </p:txBody>
      </p:sp>
      <p:sp>
        <p:nvSpPr>
          <p:cNvPr id="2" name="Text Placeholder 1">
            <a:extLst>
              <a:ext uri="{FF2B5EF4-FFF2-40B4-BE49-F238E27FC236}">
                <a16:creationId xmlns:a16="http://schemas.microsoft.com/office/drawing/2014/main" id="{C151A0FC-0BEC-4032-AA12-55BD696C8680}"/>
              </a:ext>
            </a:extLst>
          </p:cNvPr>
          <p:cNvSpPr>
            <a:spLocks noGrp="1"/>
          </p:cNvSpPr>
          <p:nvPr>
            <p:ph type="body" idx="1"/>
          </p:nvPr>
        </p:nvSpPr>
        <p:spPr/>
        <p:txBody>
          <a:bodyPr/>
          <a:lstStyle/>
          <a:p>
            <a:r>
              <a:rPr lang="en-US" dirty="0">
                <a:latin typeface="+mn-lt"/>
              </a:rPr>
              <a:t>Spark is a powerful “manager” for big data computing.</a:t>
            </a:r>
          </a:p>
          <a:p>
            <a:r>
              <a:rPr lang="en-US" dirty="0">
                <a:latin typeface="+mn-lt"/>
              </a:rPr>
              <a:t>It centers on a job scheduler for Hadoop (</a:t>
            </a:r>
            <a:r>
              <a:rPr lang="en-US" dirty="0" err="1">
                <a:latin typeface="+mn-lt"/>
              </a:rPr>
              <a:t>MapReduce</a:t>
            </a:r>
            <a:r>
              <a:rPr lang="en-US" dirty="0">
                <a:latin typeface="+mn-lt"/>
              </a:rPr>
              <a:t>) that is smart about where to run each task: co-locate task with data.</a:t>
            </a:r>
          </a:p>
          <a:p>
            <a:r>
              <a:rPr lang="en-US" dirty="0">
                <a:latin typeface="+mn-lt"/>
              </a:rPr>
              <a:t>The data objects are “RDDs”:  a kind of recipe for generating a file from an underlying data collection.  RDD caching allows Spark to run mostly from memory-mapped data, for speed.</a:t>
            </a:r>
          </a:p>
        </p:txBody>
      </p:sp>
      <p:sp>
        <p:nvSpPr>
          <p:cNvPr id="389" name="Shape 389"/>
          <p:cNvSpPr txBox="1">
            <a:spLocks noGrp="1"/>
          </p:cNvSpPr>
          <p:nvPr>
            <p:ph type="sldNum" idx="12"/>
          </p:nvPr>
        </p:nvSpPr>
        <p:spPr/>
        <p:txBody>
          <a:bodyPr/>
          <a:lstStyle/>
          <a:p>
            <a:fld id="{00000000-1234-1234-1234-123412341234}" type="slidenum">
              <a:rPr lang="en-US" smtClean="0"/>
              <a:pPr/>
              <a:t>61</a:t>
            </a:fld>
            <a:endParaRPr lang="en-US"/>
          </a:p>
        </p:txBody>
      </p:sp>
      <p:sp>
        <p:nvSpPr>
          <p:cNvPr id="6" name="Line 2">
            <a:extLst>
              <a:ext uri="{FF2B5EF4-FFF2-40B4-BE49-F238E27FC236}">
                <a16:creationId xmlns:a16="http://schemas.microsoft.com/office/drawing/2014/main" id="{5DD7D32E-745B-40A4-AD05-08182307606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374">
            <a:extLst>
              <a:ext uri="{FF2B5EF4-FFF2-40B4-BE49-F238E27FC236}">
                <a16:creationId xmlns:a16="http://schemas.microsoft.com/office/drawing/2014/main" id="{9B1328C1-462F-4AAC-853F-58E541F8BF43}"/>
              </a:ext>
            </a:extLst>
          </p:cNvPr>
          <p:cNvSpPr txBox="1">
            <a:spLocks/>
          </p:cNvSpPr>
          <p:nvPr/>
        </p:nvSpPr>
        <p:spPr>
          <a:xfrm>
            <a:off x="1024128" y="5509781"/>
            <a:ext cx="10342411" cy="79957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20687" indent="-457189">
              <a:lnSpc>
                <a:spcPct val="115000"/>
              </a:lnSpc>
              <a:buSzPts val="2600"/>
            </a:pPr>
            <a:r>
              <a:rPr lang="en-US" sz="3200" dirty="0">
                <a:solidFill>
                  <a:srgbClr val="000000"/>
                </a:solidFill>
                <a:ea typeface="Arial"/>
                <a:cs typeface="Arial"/>
              </a:rPr>
              <a:t>Online tutorials: </a:t>
            </a:r>
            <a:r>
              <a:rPr lang="en-US" sz="3200" dirty="0">
                <a:solidFill>
                  <a:srgbClr val="0070C0"/>
                </a:solidFill>
                <a:ea typeface="Arial"/>
                <a:cs typeface="Arial"/>
              </a:rPr>
              <a:t>spark.apache.org/docs/latest</a:t>
            </a:r>
          </a:p>
          <a:p>
            <a:pPr marL="0" indent="457189">
              <a:lnSpc>
                <a:spcPct val="100000"/>
              </a:lnSpc>
              <a:buNone/>
            </a:pPr>
            <a:endParaRPr lang="en-US" sz="2000" dirty="0">
              <a:solidFill>
                <a:srgbClr val="0070C0"/>
              </a:solidFill>
              <a:latin typeface="Courier New"/>
              <a:ea typeface="Courier New"/>
              <a:cs typeface="Courier New"/>
              <a:sym typeface="Courier New"/>
            </a:endParaRPr>
          </a:p>
          <a:p>
            <a:pPr marL="0" indent="0">
              <a:lnSpc>
                <a:spcPct val="100000"/>
              </a:lnSpc>
              <a:buNone/>
            </a:pPr>
            <a:endParaRPr lang="en-US" sz="2400" dirty="0">
              <a:solidFill>
                <a:srgbClr val="000000"/>
              </a:solidFill>
              <a:latin typeface="Arial"/>
              <a:ea typeface="Arial"/>
              <a:cs typeface="Arial"/>
            </a:endParaRPr>
          </a:p>
          <a:p>
            <a:pPr marL="0" indent="0">
              <a:lnSpc>
                <a:spcPct val="115000"/>
              </a:lnSpc>
              <a:spcBef>
                <a:spcPts val="1400"/>
              </a:spcBef>
              <a:buNone/>
            </a:pPr>
            <a:endParaRPr lang="en-US" sz="2400" dirty="0"/>
          </a:p>
        </p:txBody>
      </p:sp>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68002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702600" y="276357"/>
            <a:ext cx="10786800" cy="68043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Ecosystem: A Unified Pipeline</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7</a:t>
            </a:fld>
            <a:endParaRPr/>
          </a:p>
        </p:txBody>
      </p:sp>
      <p:pic>
        <p:nvPicPr>
          <p:cNvPr id="358" name="Shape 358"/>
          <p:cNvPicPr preferRelativeResize="0"/>
          <p:nvPr/>
        </p:nvPicPr>
        <p:blipFill>
          <a:blip r:embed="rId3">
            <a:alphaModFix/>
          </a:blip>
          <a:stretch>
            <a:fillRect/>
          </a:stretch>
        </p:blipFill>
        <p:spPr>
          <a:xfrm>
            <a:off x="1797755" y="1397268"/>
            <a:ext cx="8058151" cy="3200400"/>
          </a:xfrm>
          <a:prstGeom prst="rect">
            <a:avLst/>
          </a:prstGeom>
          <a:noFill/>
          <a:ln>
            <a:noFill/>
          </a:ln>
        </p:spPr>
      </p:pic>
      <p:sp>
        <p:nvSpPr>
          <p:cNvPr id="6" name="Line 2">
            <a:extLst>
              <a:ext uri="{FF2B5EF4-FFF2-40B4-BE49-F238E27FC236}">
                <a16:creationId xmlns:a16="http://schemas.microsoft.com/office/drawing/2014/main" id="{B6A8EDB6-2F92-44E9-B6ED-EE8381D1F7B9}"/>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 name="TextBox 1"/>
          <p:cNvSpPr txBox="1"/>
          <p:nvPr/>
        </p:nvSpPr>
        <p:spPr>
          <a:xfrm>
            <a:off x="492033" y="5038144"/>
            <a:ext cx="11473543" cy="1569660"/>
          </a:xfrm>
          <a:prstGeom prst="rect">
            <a:avLst/>
          </a:prstGeom>
          <a:noFill/>
        </p:spPr>
        <p:txBody>
          <a:bodyPr wrap="square" rtlCol="0">
            <a:spAutoFit/>
          </a:bodyPr>
          <a:lstStyle/>
          <a:p>
            <a:r>
              <a:rPr lang="en-US" sz="2400" dirty="0"/>
              <a:t>Note: Spark is </a:t>
            </a:r>
            <a:r>
              <a:rPr lang="en-US" sz="2400" u="sng" dirty="0"/>
              <a:t>not</a:t>
            </a:r>
            <a:r>
              <a:rPr lang="en-US" sz="2400" dirty="0"/>
              <a:t> designed for </a:t>
            </a:r>
            <a:r>
              <a:rPr lang="en-US" sz="2400" dirty="0" err="1"/>
              <a:t>IoT</a:t>
            </a:r>
            <a:r>
              <a:rPr lang="en-US" sz="2400" dirty="0"/>
              <a:t> real-time.  The streaming layer is used for continuous input streams like financial data from stock markets, where events occur steadily and must be processed as they occur.  But there is no sense of direct I/O from sensors/actuators.  For </a:t>
            </a:r>
            <a:r>
              <a:rPr lang="en-US" sz="2400" dirty="0" err="1"/>
              <a:t>IoT</a:t>
            </a:r>
            <a:r>
              <a:rPr lang="en-US" sz="2400" dirty="0"/>
              <a:t> use cases, Spark would not be suitable.</a:t>
            </a:r>
          </a:p>
        </p:txBody>
      </p:sp>
      <p:sp>
        <p:nvSpPr>
          <p:cNvPr id="3" name="Footer Placeholder 2"/>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352612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ideas</a:t>
            </a:r>
          </a:p>
        </p:txBody>
      </p:sp>
      <p:sp>
        <p:nvSpPr>
          <p:cNvPr id="3" name="Content Placeholder 2"/>
          <p:cNvSpPr>
            <a:spLocks noGrp="1"/>
          </p:cNvSpPr>
          <p:nvPr>
            <p:ph idx="1"/>
          </p:nvPr>
        </p:nvSpPr>
        <p:spPr/>
        <p:txBody>
          <a:bodyPr/>
          <a:lstStyle/>
          <a:p>
            <a:r>
              <a:rPr lang="en-US" dirty="0"/>
              <a:t>In Hadoop, each developer tends to invent his or her own style of work</a:t>
            </a:r>
          </a:p>
          <a:p>
            <a:endParaRPr lang="en-US" dirty="0"/>
          </a:p>
          <a:p>
            <a:r>
              <a:rPr lang="en-US" dirty="0"/>
              <a:t>With Spark, serious effort to standardize around the idea that people are writing parallel code that often runs for many “cycles” or “iterations” in which a lot of reuse of information occurs.</a:t>
            </a:r>
          </a:p>
          <a:p>
            <a:endParaRPr lang="en-US" dirty="0"/>
          </a:p>
          <a:p>
            <a:r>
              <a:rPr lang="en-US" dirty="0"/>
              <a:t>Spark centers on Resilient Distributed Dataset, RDDs, that capture the information being reused.</a:t>
            </a:r>
          </a:p>
        </p:txBody>
      </p:sp>
      <p:sp>
        <p:nvSpPr>
          <p:cNvPr id="4" name="Slide Number Placeholder 3"/>
          <p:cNvSpPr>
            <a:spLocks noGrp="1"/>
          </p:cNvSpPr>
          <p:nvPr>
            <p:ph type="sldNum" sz="quarter" idx="12"/>
          </p:nvPr>
        </p:nvSpPr>
        <p:spPr/>
        <p:txBody>
          <a:bodyPr/>
          <a:lstStyle/>
          <a:p>
            <a:fld id="{00000000-1234-1234-1234-123412341234}" type="slidenum">
              <a:rPr lang="en" smtClean="0"/>
              <a:pPr/>
              <a:t>8</a:t>
            </a:fld>
            <a:endParaRPr lang="en"/>
          </a:p>
        </p:txBody>
      </p:sp>
      <p:sp>
        <p:nvSpPr>
          <p:cNvPr id="5" name="Footer Placeholder 4"/>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60226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works</a:t>
            </a:r>
          </a:p>
        </p:txBody>
      </p:sp>
      <p:sp>
        <p:nvSpPr>
          <p:cNvPr id="3" name="Content Placeholder 2"/>
          <p:cNvSpPr>
            <a:spLocks noGrp="1"/>
          </p:cNvSpPr>
          <p:nvPr>
            <p:ph idx="1"/>
          </p:nvPr>
        </p:nvSpPr>
        <p:spPr>
          <a:xfrm>
            <a:off x="1117260" y="2259874"/>
            <a:ext cx="9720073" cy="4023360"/>
          </a:xfrm>
        </p:spPr>
        <p:txBody>
          <a:bodyPr/>
          <a:lstStyle/>
          <a:p>
            <a:r>
              <a:rPr lang="en-US" dirty="0"/>
              <a:t>You express your application as a graph of RDDs.</a:t>
            </a:r>
          </a:p>
          <a:p>
            <a:endParaRPr lang="en-US" dirty="0"/>
          </a:p>
          <a:p>
            <a:r>
              <a:rPr lang="en-US" dirty="0"/>
              <a:t>The graph is only evaluated as needed, and they only compute the RDDs actually needed for the output you have requested.</a:t>
            </a:r>
          </a:p>
          <a:p>
            <a:endParaRPr lang="en-US" dirty="0"/>
          </a:p>
          <a:p>
            <a:r>
              <a:rPr lang="en-US" dirty="0"/>
              <a:t>Then Spark can be told to cache the </a:t>
            </a:r>
            <a:r>
              <a:rPr lang="en-US" dirty="0" err="1"/>
              <a:t>reuseable</a:t>
            </a:r>
            <a:r>
              <a:rPr lang="en-US" dirty="0"/>
              <a:t> information either in memory, in SSD storage or even on disk, based on </a:t>
            </a:r>
            <a:r>
              <a:rPr lang="en-US" i="1" dirty="0"/>
              <a:t>when </a:t>
            </a:r>
            <a:r>
              <a:rPr lang="en-US" dirty="0"/>
              <a:t>it will be needed again, </a:t>
            </a:r>
            <a:r>
              <a:rPr lang="en-US" i="1" dirty="0"/>
              <a:t>how big it is</a:t>
            </a:r>
            <a:r>
              <a:rPr lang="en-US" dirty="0"/>
              <a:t>, and </a:t>
            </a:r>
            <a:r>
              <a:rPr lang="en-US" i="1" dirty="0"/>
              <a:t>how costly it would be to recreate.</a:t>
            </a:r>
            <a:endParaRPr lang="en-US" dirty="0"/>
          </a:p>
          <a:p>
            <a:endParaRPr lang="en-US" dirty="0"/>
          </a:p>
          <a:p>
            <a:r>
              <a:rPr lang="en-US" dirty="0"/>
              <a:t>You write the RDD logic and control all of this via hints</a:t>
            </a:r>
          </a:p>
        </p:txBody>
      </p:sp>
      <p:sp>
        <p:nvSpPr>
          <p:cNvPr id="4" name="Slide Number Placeholder 3"/>
          <p:cNvSpPr>
            <a:spLocks noGrp="1"/>
          </p:cNvSpPr>
          <p:nvPr>
            <p:ph type="sldNum" sz="quarter" idx="12"/>
          </p:nvPr>
        </p:nvSpPr>
        <p:spPr/>
        <p:txBody>
          <a:bodyPr/>
          <a:lstStyle/>
          <a:p>
            <a:fld id="{00000000-1234-1234-1234-123412341234}" type="slidenum">
              <a:rPr lang="en" smtClean="0"/>
              <a:pPr/>
              <a:t>9</a:t>
            </a:fld>
            <a:endParaRPr lang="en"/>
          </a:p>
        </p:txBody>
      </p:sp>
      <p:sp>
        <p:nvSpPr>
          <p:cNvPr id="5" name="Footer Placeholder 4"/>
          <p:cNvSpPr>
            <a:spLocks noGrp="1"/>
          </p:cNvSpPr>
          <p:nvPr>
            <p:ph type="ftr" sz="quarter" idx="11"/>
          </p:nvPr>
        </p:nvSpPr>
        <p:spPr/>
        <p:txBody>
          <a:bodyPr/>
          <a:lstStyle/>
          <a:p>
            <a:r>
              <a:rPr lang="en-US"/>
              <a:t>HTTP://WWW.CS.CORNELL.EDU/COURSES/CS5412/2021SP</a:t>
            </a:r>
          </a:p>
        </p:txBody>
      </p:sp>
    </p:spTree>
    <p:extLst>
      <p:ext uri="{BB962C8B-B14F-4D97-AF65-F5344CB8AC3E}">
        <p14:creationId xmlns:p14="http://schemas.microsoft.com/office/powerpoint/2010/main" val="2761047583"/>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4017</Words>
  <Application>Microsoft Office PowerPoint</Application>
  <PresentationFormat>Widescreen</PresentationFormat>
  <Paragraphs>519</Paragraphs>
  <Slides>61</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Courier New</vt:lpstr>
      <vt:lpstr>Arial</vt:lpstr>
      <vt:lpstr>Questrial</vt:lpstr>
      <vt:lpstr>Wingdings</vt:lpstr>
      <vt:lpstr>Noto Sans Symbols</vt:lpstr>
      <vt:lpstr>Calibri</vt:lpstr>
      <vt:lpstr>Integral</vt:lpstr>
      <vt:lpstr>CS5412 / Lecture 21 Apache Spark and RDDs</vt:lpstr>
      <vt:lpstr>Recap</vt:lpstr>
      <vt:lpstr>Today’s Topics</vt:lpstr>
      <vt:lpstr>History of Hadoop and Spark</vt:lpstr>
      <vt:lpstr>Apache Spark</vt:lpstr>
      <vt:lpstr>Apache Hadoop Lacks Unified Vision</vt:lpstr>
      <vt:lpstr>Spark Ecosystem: A Unified Pipeline</vt:lpstr>
      <vt:lpstr>Key ideas</vt:lpstr>
      <vt:lpstr>How this works</vt:lpstr>
      <vt:lpstr>Motivation (1)</vt:lpstr>
      <vt:lpstr>Motivation (2)</vt:lpstr>
      <vt:lpstr>Motivation - Summary</vt:lpstr>
      <vt:lpstr>Today’s Topics</vt:lpstr>
      <vt:lpstr>Spark Basics(1)</vt:lpstr>
      <vt:lpstr>Spark Basics(2)</vt:lpstr>
      <vt:lpstr>Spark Core: Code Base (2012)</vt:lpstr>
      <vt:lpstr>Spark Shell</vt:lpstr>
      <vt:lpstr>Spark Fundamentals</vt:lpstr>
      <vt:lpstr>Spark Context (1)</vt:lpstr>
      <vt:lpstr>Spark Context (2)</vt:lpstr>
      <vt:lpstr>Spark Context (3)</vt:lpstr>
      <vt:lpstr>Spark Fundamentals</vt:lpstr>
      <vt:lpstr>Resilient Distributed Dataset (RDD)</vt:lpstr>
      <vt:lpstr>RDDs</vt:lpstr>
      <vt:lpstr>RDDs are designed to be “immutable”</vt:lpstr>
      <vt:lpstr>Creating a RDD</vt:lpstr>
      <vt:lpstr>Example: A File-based RDD</vt:lpstr>
      <vt:lpstr>Spark Fundamentals</vt:lpstr>
      <vt:lpstr>RDD Operations</vt:lpstr>
      <vt:lpstr>RDD Transformations</vt:lpstr>
      <vt:lpstr>Example: map and filter Transformations</vt:lpstr>
      <vt:lpstr>RDD Actions</vt:lpstr>
      <vt:lpstr>Graph of RDDs</vt:lpstr>
      <vt:lpstr>Lazy Execution of RDDs (1)</vt:lpstr>
      <vt:lpstr>Lazy Execution of RDDs (2)</vt:lpstr>
      <vt:lpstr>Lazy Execution of RDDs (3)</vt:lpstr>
      <vt:lpstr>Lazy Execution of RDDs (4)</vt:lpstr>
      <vt:lpstr>Lazy Execution of RDDs (5)</vt:lpstr>
      <vt:lpstr>Opportunities This Enables</vt:lpstr>
      <vt:lpstr>Example: Mine error logs</vt:lpstr>
      <vt:lpstr>Key Idea: Elastic parallelism </vt:lpstr>
      <vt:lpstr>RDD and Partitions (Parallelism example)</vt:lpstr>
      <vt:lpstr>RDD Graph: Data Set vs Partition Views</vt:lpstr>
      <vt:lpstr>RDDs: Data Locality</vt:lpstr>
      <vt:lpstr>RDDs -- Summary</vt:lpstr>
      <vt:lpstr>Lifetime of a Job in Spark</vt:lpstr>
      <vt:lpstr>Anatomy of a Spark Application</vt:lpstr>
      <vt:lpstr>Typical RDD pattern of use</vt:lpstr>
      <vt:lpstr>Why is this a good strategy?</vt:lpstr>
      <vt:lpstr>Iterative Algorithms: Spark vs MapReduce</vt:lpstr>
      <vt:lpstr>Today’s Topics</vt:lpstr>
      <vt:lpstr>Spark Programming (1)</vt:lpstr>
      <vt:lpstr>Spark Programming (2)</vt:lpstr>
      <vt:lpstr>Spark Programming (3)</vt:lpstr>
      <vt:lpstr>Spark Programming (4)</vt:lpstr>
      <vt:lpstr>Spark Programming (5)</vt:lpstr>
      <vt:lpstr>Example: Word Count</vt:lpstr>
      <vt:lpstr>Example: Spark Streaming</vt:lpstr>
      <vt:lpstr>Spark: Combining Libraries (Unified Pipeline)</vt:lpstr>
      <vt:lpstr>Spark: Setting the Level of Parallelism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Ken Birman</dc:creator>
  <cp:lastModifiedBy>Ken Birman</cp:lastModifiedBy>
  <cp:revision>19</cp:revision>
  <dcterms:modified xsi:type="dcterms:W3CDTF">2021-04-21T12:58:55Z</dcterms:modified>
</cp:coreProperties>
</file>