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40"/>
  </p:notesMasterIdLst>
  <p:sldIdLst>
    <p:sldId id="256" r:id="rId4"/>
    <p:sldId id="257" r:id="rId5"/>
    <p:sldId id="265" r:id="rId6"/>
    <p:sldId id="259" r:id="rId7"/>
    <p:sldId id="266" r:id="rId8"/>
    <p:sldId id="260" r:id="rId9"/>
    <p:sldId id="287" r:id="rId10"/>
    <p:sldId id="261" r:id="rId11"/>
    <p:sldId id="262" r:id="rId12"/>
    <p:sldId id="263" r:id="rId13"/>
    <p:sldId id="264" r:id="rId14"/>
    <p:sldId id="268" r:id="rId15"/>
    <p:sldId id="267" r:id="rId16"/>
    <p:sldId id="269" r:id="rId17"/>
    <p:sldId id="274" r:id="rId18"/>
    <p:sldId id="275" r:id="rId19"/>
    <p:sldId id="281" r:id="rId20"/>
    <p:sldId id="270" r:id="rId21"/>
    <p:sldId id="276" r:id="rId22"/>
    <p:sldId id="277" r:id="rId23"/>
    <p:sldId id="271" r:id="rId24"/>
    <p:sldId id="278" r:id="rId25"/>
    <p:sldId id="279" r:id="rId26"/>
    <p:sldId id="272" r:id="rId27"/>
    <p:sldId id="280" r:id="rId28"/>
    <p:sldId id="273" r:id="rId29"/>
    <p:sldId id="282" r:id="rId30"/>
    <p:sldId id="288" r:id="rId31"/>
    <p:sldId id="289" r:id="rId32"/>
    <p:sldId id="290" r:id="rId33"/>
    <p:sldId id="291" r:id="rId34"/>
    <p:sldId id="292" r:id="rId35"/>
    <p:sldId id="283" r:id="rId36"/>
    <p:sldId id="284" r:id="rId37"/>
    <p:sldId id="285" r:id="rId38"/>
    <p:sldId id="2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EC188-F2EC-4722-8666-2D2F5C0E5779}" type="datetimeFigureOut">
              <a:rPr lang="en-IN" smtClean="0"/>
              <a:t>05-01-2023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753E9-1C5F-4C29-940F-97853CD1F610}" type="slidenum">
              <a:rPr lang="en-IN" smtClean="0"/>
              <a:t>‹#›</a:t>
            </a:fld>
            <a:endParaRPr lang="en-IN"/>
          </a:p>
        </p:txBody>
      </p:sp>
    </p:spTree>
    <p:extLst>
      <p:ext uri="{BB962C8B-B14F-4D97-AF65-F5344CB8AC3E}">
        <p14:creationId xmlns:p14="http://schemas.microsoft.com/office/powerpoint/2010/main" val="3858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81666" name="Rectangle 2"/>
          <p:cNvSpPr>
            <a:spLocks noGrp="1" noRot="1" noChangeAspect="1" noChangeArrowheads="1" noTextEdit="1"/>
          </p:cNvSpPr>
          <p:nvPr>
            <p:ph type="sldImg"/>
          </p:nvPr>
        </p:nvSpPr>
        <p:spPr>
          <a:ln/>
        </p:spPr>
      </p:sp>
      <p:sp>
        <p:nvSpPr>
          <p:cNvPr id="881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1520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4083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89858" name="Rectangle 2"/>
          <p:cNvSpPr>
            <a:spLocks noGrp="1" noRot="1" noChangeAspect="1" noChangeArrowheads="1" noTextEdit="1"/>
          </p:cNvSpPr>
          <p:nvPr>
            <p:ph type="sldImg"/>
          </p:nvPr>
        </p:nvSpPr>
        <p:spPr>
          <a:ln/>
        </p:spPr>
      </p:sp>
      <p:sp>
        <p:nvSpPr>
          <p:cNvPr id="889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745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8752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1.#</a:t>
            </a:r>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68224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1.#</a:t>
            </a:r>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261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1.#</a:t>
            </a:r>
          </a:p>
        </p:txBody>
      </p:sp>
      <p:sp>
        <p:nvSpPr>
          <p:cNvPr id="912386" name="Rectangle 2"/>
          <p:cNvSpPr>
            <a:spLocks noGrp="1" noRot="1" noChangeAspec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4825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82690" name="Rectangle 2"/>
          <p:cNvSpPr>
            <a:spLocks noGrp="1" noRot="1" noChangeAspect="1" noChangeArrowheads="1" noTextEdit="1"/>
          </p:cNvSpPr>
          <p:nvPr>
            <p:ph type="sldImg"/>
          </p:nvPr>
        </p:nvSpPr>
        <p:spPr>
          <a:ln/>
        </p:spPr>
      </p:sp>
      <p:sp>
        <p:nvSpPr>
          <p:cNvPr id="882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2124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2602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84738" name="Rectangle 2"/>
          <p:cNvSpPr>
            <a:spLocks noGrp="1" noRot="1" noChangeAspect="1" noChangeArrowheads="1" noTextEdit="1"/>
          </p:cNvSpPr>
          <p:nvPr>
            <p:ph type="sldImg"/>
          </p:nvPr>
        </p:nvSpPr>
        <p:spPr>
          <a:ln/>
        </p:spPr>
      </p:sp>
      <p:sp>
        <p:nvSpPr>
          <p:cNvPr id="884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829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004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41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85762" name="Rectangle 2"/>
          <p:cNvSpPr>
            <a:spLocks noGrp="1" noRot="1" noChangeAspect="1" noChangeArrowheads="1" noTextEdit="1"/>
          </p:cNvSpPr>
          <p:nvPr>
            <p:ph type="sldImg"/>
          </p:nvPr>
        </p:nvSpPr>
        <p:spPr>
          <a:ln/>
        </p:spPr>
      </p:sp>
      <p:sp>
        <p:nvSpPr>
          <p:cNvPr id="885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070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86786" name="Rectangle 2"/>
          <p:cNvSpPr>
            <a:spLocks noGrp="1" noRot="1" noChangeAspec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02679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ltLang="en-US"/>
              <a:t>1.#</a:t>
            </a:r>
          </a:p>
        </p:txBody>
      </p:sp>
      <p:sp>
        <p:nvSpPr>
          <p:cNvPr id="887810" name="Rectangle 2"/>
          <p:cNvSpPr>
            <a:spLocks noGrp="1" noRot="1" noChangeAspect="1"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34806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C52F82-7029-4E37-8809-2E796A4DCDE2}"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91650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C52F82-7029-4E37-8809-2E796A4DCDE2}"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337820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C52F82-7029-4E37-8809-2E796A4DCDE2}"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754796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altLang="en-US" smtClean="0">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altLang="en-US" smtClean="0">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solidFill>
                  <a:schemeClr val="bg2"/>
                </a:solidFill>
                <a:latin typeface="+mn-lt"/>
              </a:defRPr>
            </a:lvl1pPr>
          </a:lstStyle>
          <a:p>
            <a:pPr fontAlgn="base">
              <a:spcBef>
                <a:spcPct val="0"/>
              </a:spcBef>
              <a:spcAft>
                <a:spcPct val="0"/>
              </a:spcAft>
            </a:pPr>
            <a:fld id="{9B73F689-A33C-49BC-B58E-A67E6D377CB9}" type="slidenum">
              <a:rPr lang="en-US" altLang="en-US" smtClean="0">
                <a:solidFill>
                  <a:srgbClr val="1C1C1C"/>
                </a:solidFill>
              </a:rPr>
              <a:pPr fontAlgn="base">
                <a:spcBef>
                  <a:spcPct val="0"/>
                </a:spcBef>
                <a:spcAft>
                  <a:spcPct val="0"/>
                </a:spcAft>
              </a:pPr>
              <a:t>‹#›</a:t>
            </a:fld>
            <a:endParaRPr lang="en-US" altLang="en-US" smtClean="0">
              <a:solidFill>
                <a:srgbClr val="1C1C1C"/>
              </a:solidFill>
            </a:endParaRPr>
          </a:p>
        </p:txBody>
      </p:sp>
      <p:sp>
        <p:nvSpPr>
          <p:cNvPr id="210961" name="Text Box 17"/>
          <p:cNvSpPr txBox="1">
            <a:spLocks noChangeArrowheads="1"/>
          </p:cNvSpPr>
          <p:nvPr/>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400" b="0" i="0" u="none" strike="noStrike" kern="1200" cap="none" spc="0" normalizeH="0" baseline="0" noProof="0" smtClean="0">
                <a:ln>
                  <a:noFill/>
                </a:ln>
                <a:solidFill>
                  <a:srgbClr val="000000"/>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210962" name="Text Box 18"/>
          <p:cNvSpPr txBox="1">
            <a:spLocks noChangeArrowheads="1"/>
          </p:cNvSpPr>
          <p:nvPr/>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50000"/>
              </a:spcBef>
              <a:spcAft>
                <a:spcPct val="0"/>
              </a:spcAft>
              <a:buClrTx/>
              <a:buSzTx/>
              <a:buFontTx/>
              <a:buChar char="©"/>
              <a:tabLst/>
              <a:defRPr/>
            </a:pPr>
            <a:r>
              <a:rPr kumimoji="0" lang="en-US" altLang="en-US" sz="1400" b="0" i="0" u="none" strike="noStrike" kern="1200" cap="none" spc="0" normalizeH="0" baseline="0" noProof="0" smtClean="0">
                <a:ln>
                  <a:noFill/>
                </a:ln>
                <a:solidFill>
                  <a:srgbClr val="000000"/>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00637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5E516769-7B02-4E93-B3C9-3C9F8093A73B}"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2338872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Slide Number Placeholder 3"/>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FEB646E7-7817-41CE-A852-0BDF69EC3F87}"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84510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6B77BC4A-50E6-4446-8DDC-27436317A556}"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608096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9E318090-F339-4526-8190-92730E36AA7B}"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213125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C7875DD7-4FA6-4316-B5E5-DB75ADA7C316}"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84340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ABD1E3E5-45F3-4031-B9EF-5FE7A34BBB7E}"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2890156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060707E7-EDB6-4D3C-B9F2-D3EF2562EDCD}"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37930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C52F82-7029-4E37-8809-2E796A4DCDE2}"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2784634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FECCE123-3D48-4376-BDE4-6500D4301CD7}"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091219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766814AB-BA50-4990-AB9F-347DDC0EE636}"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690171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F5943C66-1041-419E-A325-06BD00A15971}"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397218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A9C30940-3E82-4CBA-AAF5-154424510819}"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754520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3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altLang="en-US" smtClean="0">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altLang="en-US" smtClean="0">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solidFill>
                  <a:schemeClr val="bg2"/>
                </a:solidFill>
                <a:latin typeface="+mn-lt"/>
              </a:defRPr>
            </a:lvl1pPr>
          </a:lstStyle>
          <a:p>
            <a:pPr fontAlgn="base">
              <a:spcBef>
                <a:spcPct val="0"/>
              </a:spcBef>
              <a:spcAft>
                <a:spcPct val="0"/>
              </a:spcAft>
            </a:pPr>
            <a:fld id="{9B73F689-A33C-49BC-B58E-A67E6D377CB9}" type="slidenum">
              <a:rPr lang="en-US" altLang="en-US" smtClean="0">
                <a:solidFill>
                  <a:srgbClr val="1C1C1C"/>
                </a:solidFill>
              </a:rPr>
              <a:pPr fontAlgn="base">
                <a:spcBef>
                  <a:spcPct val="0"/>
                </a:spcBef>
                <a:spcAft>
                  <a:spcPct val="0"/>
                </a:spcAft>
              </a:pPr>
              <a:t>‹#›</a:t>
            </a:fld>
            <a:endParaRPr lang="en-US" altLang="en-US" smtClean="0">
              <a:solidFill>
                <a:srgbClr val="1C1C1C"/>
              </a:solidFill>
            </a:endParaRPr>
          </a:p>
        </p:txBody>
      </p:sp>
      <p:sp>
        <p:nvSpPr>
          <p:cNvPr id="210961" name="Text Box 17"/>
          <p:cNvSpPr txBox="1">
            <a:spLocks noChangeArrowheads="1"/>
          </p:cNvSpPr>
          <p:nvPr/>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400" b="0" i="0" u="none" strike="noStrike" kern="1200" cap="none" spc="0" normalizeH="0" baseline="0" noProof="0" smtClean="0">
                <a:ln>
                  <a:noFill/>
                </a:ln>
                <a:solidFill>
                  <a:srgbClr val="000000"/>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210962" name="Text Box 18"/>
          <p:cNvSpPr txBox="1">
            <a:spLocks noChangeArrowheads="1"/>
          </p:cNvSpPr>
          <p:nvPr/>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50000"/>
              </a:spcBef>
              <a:spcAft>
                <a:spcPct val="0"/>
              </a:spcAft>
              <a:buClrTx/>
              <a:buSzTx/>
              <a:buFontTx/>
              <a:buChar char="©"/>
              <a:tabLst/>
              <a:defRPr/>
            </a:pPr>
            <a:r>
              <a:rPr kumimoji="0" lang="en-US" altLang="en-US" sz="1400" b="0" i="0" u="none" strike="noStrike" kern="1200" cap="none" spc="0" normalizeH="0" baseline="0" noProof="0" smtClean="0">
                <a:ln>
                  <a:noFill/>
                </a:ln>
                <a:solidFill>
                  <a:srgbClr val="000000"/>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3666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5E516769-7B02-4E93-B3C9-3C9F8093A73B}"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749995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Slide Number Placeholder 3"/>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FEB646E7-7817-41CE-A852-0BDF69EC3F87}"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602306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6B77BC4A-50E6-4446-8DDC-27436317A556}"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7579078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9E318090-F339-4526-8190-92730E36AA7B}"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829922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C7875DD7-4FA6-4316-B5E5-DB75ADA7C316}"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44933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C52F82-7029-4E37-8809-2E796A4DCDE2}"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310339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ABD1E3E5-45F3-4031-B9EF-5FE7A34BBB7E}"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8128411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060707E7-EDB6-4D3C-B9F2-D3EF2562EDCD}"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41713789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FECCE123-3D48-4376-BDE4-6500D4301CD7}"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800456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766814AB-BA50-4990-AB9F-347DDC0EE636}"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0355262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F5943C66-1041-419E-A325-06BD00A15971}"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5280704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Slide Number Placeholder 2"/>
          <p:cNvSpPr>
            <a:spLocks noGrp="1"/>
          </p:cNvSpPr>
          <p:nvPr>
            <p:ph type="sldNum" sz="quarter" idx="10"/>
          </p:nvPr>
        </p:nvSpPr>
        <p:spPr>
          <a:xfrm>
            <a:off x="0" y="6400800"/>
            <a:ext cx="2540000" cy="457200"/>
          </a:xfrm>
        </p:spPr>
        <p:txBody>
          <a:bodyPr/>
          <a:lstStyle>
            <a:lvl1pPr>
              <a:defRPr/>
            </a:lvl1pPr>
          </a:lstStyle>
          <a:p>
            <a:pPr fontAlgn="base">
              <a:spcBef>
                <a:spcPct val="0"/>
              </a:spcBef>
              <a:spcAft>
                <a:spcPct val="0"/>
              </a:spcAft>
            </a:pPr>
            <a:r>
              <a:rPr lang="en-US" altLang="en-US" b="1" smtClean="0">
                <a:solidFill>
                  <a:srgbClr val="000000"/>
                </a:solidFill>
                <a:latin typeface="Arial" panose="020B0604020202020204" pitchFamily="34" charset="0"/>
              </a:rPr>
              <a:t>1.</a:t>
            </a:r>
            <a:fld id="{A9C30940-3E82-4CBA-AAF5-154424510819}"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68844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C52F82-7029-4E37-8809-2E796A4DCDE2}"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230890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C52F82-7029-4E37-8809-2E796A4DCDE2}"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33781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C52F82-7029-4E37-8809-2E796A4DCDE2}"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350575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52F82-7029-4E37-8809-2E796A4DCDE2}"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98841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C52F82-7029-4E37-8809-2E796A4DCDE2}"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328189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C52F82-7029-4E37-8809-2E796A4DCDE2}"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8AAF6A-97F9-411F-8D0F-0149EB36F107}" type="slidenum">
              <a:rPr lang="en-IN" smtClean="0"/>
              <a:t>‹#›</a:t>
            </a:fld>
            <a:endParaRPr lang="en-IN"/>
          </a:p>
        </p:txBody>
      </p:sp>
    </p:spTree>
    <p:extLst>
      <p:ext uri="{BB962C8B-B14F-4D97-AF65-F5344CB8AC3E}">
        <p14:creationId xmlns:p14="http://schemas.microsoft.com/office/powerpoint/2010/main" val="110868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52F82-7029-4E37-8809-2E796A4DCDE2}" type="datetimeFigureOut">
              <a:rPr lang="en-IN" smtClean="0"/>
              <a:t>05-01-2023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AF6A-97F9-411F-8D0F-0149EB36F107}" type="slidenum">
              <a:rPr lang="en-IN" smtClean="0"/>
              <a:t>‹#›</a:t>
            </a:fld>
            <a:endParaRPr lang="en-IN"/>
          </a:p>
        </p:txBody>
      </p:sp>
    </p:spTree>
    <p:extLst>
      <p:ext uri="{BB962C8B-B14F-4D97-AF65-F5344CB8AC3E}">
        <p14:creationId xmlns:p14="http://schemas.microsoft.com/office/powerpoint/2010/main" val="2920566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lvl1pPr>
          </a:lstStyle>
          <a:p>
            <a:pPr fontAlgn="base">
              <a:spcBef>
                <a:spcPct val="0"/>
              </a:spcBef>
              <a:spcAft>
                <a:spcPct val="0"/>
              </a:spcAft>
            </a:pPr>
            <a:r>
              <a:rPr lang="en-US" altLang="en-US" b="1" smtClean="0">
                <a:solidFill>
                  <a:srgbClr val="000000"/>
                </a:solidFill>
                <a:latin typeface="Arial" panose="020B0604020202020204" pitchFamily="34" charset="0"/>
              </a:rPr>
              <a:t>1.</a:t>
            </a:r>
            <a:fld id="{39CD75A6-FFB1-4122-876D-CA9C5AF4E574}"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998791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lvl1pPr>
          </a:lstStyle>
          <a:p>
            <a:pPr fontAlgn="base">
              <a:spcBef>
                <a:spcPct val="0"/>
              </a:spcBef>
              <a:spcAft>
                <a:spcPct val="0"/>
              </a:spcAft>
            </a:pPr>
            <a:r>
              <a:rPr lang="en-US" altLang="en-US" b="1" smtClean="0">
                <a:solidFill>
                  <a:srgbClr val="000000"/>
                </a:solidFill>
                <a:latin typeface="Arial" panose="020B0604020202020204" pitchFamily="34" charset="0"/>
              </a:rPr>
              <a:t>1.</a:t>
            </a:r>
            <a:fld id="{39CD75A6-FFB1-4122-876D-CA9C5AF4E574}" type="slidenum">
              <a:rPr lang="en-US" altLang="en-US" b="1" smtClean="0">
                <a:solidFill>
                  <a:srgbClr val="000000"/>
                </a:solidFill>
                <a:latin typeface="Arial" panose="020B0604020202020204" pitchFamily="34" charset="0"/>
              </a:rPr>
              <a:pPr fontAlgn="base">
                <a:spcBef>
                  <a:spcPct val="0"/>
                </a:spcBef>
                <a:spcAft>
                  <a:spcPct val="0"/>
                </a:spcAft>
              </a:pPr>
              <a:t>‹#›</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9816242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545080" y="232156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dirty="0">
                <a:solidFill>
                  <a:schemeClr val="tx2"/>
                </a:solidFill>
              </a:rPr>
              <a:t>Chapter 1</a:t>
            </a:r>
          </a:p>
          <a:p>
            <a:pPr algn="ctr"/>
            <a:endParaRPr lang="en-US" altLang="en-US" sz="2000" dirty="0">
              <a:solidFill>
                <a:schemeClr val="tx2"/>
              </a:solidFill>
            </a:endParaRPr>
          </a:p>
          <a:p>
            <a:pPr algn="ctr"/>
            <a:r>
              <a:rPr lang="en-US" altLang="en-US" sz="4400" dirty="0"/>
              <a:t>Introduction</a:t>
            </a:r>
          </a:p>
        </p:txBody>
      </p:sp>
    </p:spTree>
    <p:extLst>
      <p:ext uri="{BB962C8B-B14F-4D97-AF65-F5344CB8AC3E}">
        <p14:creationId xmlns:p14="http://schemas.microsoft.com/office/powerpoint/2010/main" val="150375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7267"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7268" name="Text Box 4"/>
          <p:cNvSpPr txBox="1">
            <a:spLocks noChangeArrowheads="1"/>
          </p:cNvSpPr>
          <p:nvPr/>
        </p:nvSpPr>
        <p:spPr bwMode="auto">
          <a:xfrm>
            <a:off x="1828800" y="361950"/>
            <a:ext cx="2945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smtClean="0">
                <a:latin typeface="Times New Roman" panose="02020603050405020304" pitchFamily="18" charset="0"/>
              </a:rPr>
              <a:t>Physical </a:t>
            </a:r>
            <a:r>
              <a:rPr lang="en-US" altLang="en-US" sz="2800" dirty="0">
                <a:latin typeface="Times New Roman" panose="02020603050405020304" pitchFamily="18" charset="0"/>
              </a:rPr>
              <a:t>Structures</a:t>
            </a:r>
            <a:endParaRPr lang="en-US" altLang="en-US" sz="2800" i="1" dirty="0">
              <a:latin typeface="Times New Roman" panose="02020603050405020304" pitchFamily="18" charset="0"/>
            </a:endParaRPr>
          </a:p>
        </p:txBody>
      </p:sp>
      <p:sp>
        <p:nvSpPr>
          <p:cNvPr id="90726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7270" name="Text Box 6"/>
          <p:cNvSpPr txBox="1">
            <a:spLocks noChangeArrowheads="1"/>
          </p:cNvSpPr>
          <p:nvPr/>
        </p:nvSpPr>
        <p:spPr bwMode="auto">
          <a:xfrm>
            <a:off x="1981200" y="15240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907271" name="Rectangle 7"/>
          <p:cNvSpPr>
            <a:spLocks noGrp="1" noChangeArrowheads="1"/>
          </p:cNvSpPr>
          <p:nvPr>
            <p:ph type="body" idx="1"/>
          </p:nvPr>
        </p:nvSpPr>
        <p:spPr bwMode="auto">
          <a:xfrm>
            <a:off x="1981200" y="13716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2400" b="1" dirty="0">
                <a:latin typeface="Times New Roman" panose="02020603050405020304" pitchFamily="18" charset="0"/>
              </a:rPr>
              <a:t>Type of Connection</a:t>
            </a:r>
          </a:p>
          <a:p>
            <a:pPr lvl="1"/>
            <a:r>
              <a:rPr lang="en-US" altLang="en-US" sz="2000" b="1" dirty="0">
                <a:latin typeface="Times New Roman" panose="02020603050405020304" pitchFamily="18" charset="0"/>
              </a:rPr>
              <a:t>Point to Point - single transmitter and receiver</a:t>
            </a:r>
          </a:p>
          <a:p>
            <a:pPr lvl="1"/>
            <a:r>
              <a:rPr lang="en-US" altLang="en-US" sz="2000" b="1" dirty="0">
                <a:latin typeface="Times New Roman" panose="02020603050405020304" pitchFamily="18" charset="0"/>
              </a:rPr>
              <a:t>Multipoint - multiple recipients of single transmission</a:t>
            </a:r>
          </a:p>
          <a:p>
            <a:r>
              <a:rPr lang="en-US" altLang="en-US" sz="2400" b="1" dirty="0">
                <a:latin typeface="Times New Roman" panose="02020603050405020304" pitchFamily="18" charset="0"/>
              </a:rPr>
              <a:t>Physical Topology</a:t>
            </a:r>
          </a:p>
          <a:p>
            <a:pPr lvl="1"/>
            <a:r>
              <a:rPr lang="en-US" altLang="en-US" sz="2000" b="1" dirty="0">
                <a:latin typeface="Times New Roman" panose="02020603050405020304" pitchFamily="18" charset="0"/>
              </a:rPr>
              <a:t>Connection of devices</a:t>
            </a:r>
          </a:p>
          <a:p>
            <a:pPr lvl="1"/>
            <a:r>
              <a:rPr lang="en-US" altLang="en-US" sz="2000" b="1" dirty="0">
                <a:latin typeface="Times New Roman" panose="02020603050405020304" pitchFamily="18" charset="0"/>
              </a:rPr>
              <a:t>Type of transmission - unicast, </a:t>
            </a:r>
            <a:r>
              <a:rPr lang="en-US" altLang="en-US" sz="2000" b="1" dirty="0" err="1">
                <a:latin typeface="Times New Roman" panose="02020603050405020304" pitchFamily="18" charset="0"/>
              </a:rPr>
              <a:t>mulitcast</a:t>
            </a:r>
            <a:r>
              <a:rPr lang="en-US" altLang="en-US" sz="2000" b="1" dirty="0">
                <a:latin typeface="Times New Roman" panose="02020603050405020304" pitchFamily="18" charset="0"/>
              </a:rPr>
              <a:t>, broadcast</a:t>
            </a:r>
          </a:p>
        </p:txBody>
      </p:sp>
    </p:spTree>
    <p:extLst>
      <p:ext uri="{BB962C8B-B14F-4D97-AF65-F5344CB8AC3E}">
        <p14:creationId xmlns:p14="http://schemas.microsoft.com/office/powerpoint/2010/main" val="2125148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4195"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04196" name="Text Box 4"/>
          <p:cNvSpPr txBox="1">
            <a:spLocks noChangeArrowheads="1"/>
          </p:cNvSpPr>
          <p:nvPr/>
        </p:nvSpPr>
        <p:spPr bwMode="auto">
          <a:xfrm>
            <a:off x="1828800" y="457200"/>
            <a:ext cx="705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  </a:t>
            </a:r>
            <a:r>
              <a:rPr lang="en-US" altLang="en-US" sz="2000" i="1">
                <a:latin typeface="Times New Roman" panose="02020603050405020304" pitchFamily="18" charset="0"/>
              </a:rPr>
              <a:t>Types of connections: point-to-point and multipoint</a:t>
            </a:r>
          </a:p>
        </p:txBody>
      </p:sp>
      <p:sp>
        <p:nvSpPr>
          <p:cNvPr id="9041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904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29" y="1201263"/>
            <a:ext cx="5409063" cy="489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26792" y="1103293"/>
            <a:ext cx="6313715" cy="4462760"/>
          </a:xfrm>
          <a:prstGeom prst="rect">
            <a:avLst/>
          </a:prstGeom>
        </p:spPr>
        <p:txBody>
          <a:bodyPr wrap="square">
            <a:spAutoFit/>
          </a:bodyPr>
          <a:lstStyle/>
          <a:p>
            <a:pPr algn="just">
              <a:spcAft>
                <a:spcPts val="1200"/>
              </a:spcAft>
            </a:pPr>
            <a:r>
              <a:rPr lang="en-US" dirty="0">
                <a:latin typeface="Times New Roman" panose="02020603050405020304" pitchFamily="18" charset="0"/>
              </a:rPr>
              <a:t>A </a:t>
            </a:r>
            <a:r>
              <a:rPr lang="en-US" dirty="0" smtClean="0">
                <a:latin typeface="Times New Roman" panose="02020603050405020304" pitchFamily="18" charset="0"/>
              </a:rPr>
              <a:t>P2P </a:t>
            </a:r>
            <a:r>
              <a:rPr lang="en-US" dirty="0">
                <a:latin typeface="Times New Roman" panose="02020603050405020304" pitchFamily="18" charset="0"/>
              </a:rPr>
              <a:t>connection provides a dedicated link between </a:t>
            </a:r>
            <a:r>
              <a:rPr lang="en-US" dirty="0" smtClean="0">
                <a:latin typeface="Times New Roman" panose="02020603050405020304" pitchFamily="18" charset="0"/>
              </a:rPr>
              <a:t>two </a:t>
            </a:r>
            <a:r>
              <a:rPr lang="en-IN" dirty="0" smtClean="0">
                <a:latin typeface="Times New Roman" panose="02020603050405020304" pitchFamily="18" charset="0"/>
              </a:rPr>
              <a:t>devices.</a:t>
            </a:r>
          </a:p>
          <a:p>
            <a:pPr algn="just">
              <a:spcAft>
                <a:spcPts val="1200"/>
              </a:spcAft>
            </a:pPr>
            <a:r>
              <a:rPr lang="en-US" dirty="0">
                <a:latin typeface="Times New Roman" panose="02020603050405020304" pitchFamily="18" charset="0"/>
              </a:rPr>
              <a:t>The entire capacity of the link is reserved for transmission between those </a:t>
            </a:r>
            <a:r>
              <a:rPr lang="en-US" dirty="0" smtClean="0">
                <a:latin typeface="Times New Roman" panose="02020603050405020304" pitchFamily="18" charset="0"/>
              </a:rPr>
              <a:t>two </a:t>
            </a:r>
            <a:r>
              <a:rPr lang="en-IN" dirty="0" smtClean="0">
                <a:latin typeface="Times New Roman" panose="02020603050405020304" pitchFamily="18" charset="0"/>
              </a:rPr>
              <a:t>devices.</a:t>
            </a:r>
          </a:p>
          <a:p>
            <a:pPr algn="just">
              <a:spcAft>
                <a:spcPts val="1200"/>
              </a:spcAft>
            </a:pPr>
            <a:r>
              <a:rPr lang="en-IN" dirty="0" smtClean="0">
                <a:latin typeface="Times New Roman" panose="02020603050405020304" pitchFamily="18" charset="0"/>
              </a:rPr>
              <a:t>Ex: </a:t>
            </a:r>
            <a:r>
              <a:rPr lang="en-US" dirty="0">
                <a:latin typeface="Times New Roman" panose="02020603050405020304" pitchFamily="18" charset="0"/>
              </a:rPr>
              <a:t>When you change television channels by infrared remote </a:t>
            </a:r>
            <a:r>
              <a:rPr lang="en-US" dirty="0" smtClean="0">
                <a:latin typeface="Times New Roman" panose="02020603050405020304" pitchFamily="18" charset="0"/>
              </a:rPr>
              <a:t>control, you </a:t>
            </a:r>
            <a:r>
              <a:rPr lang="en-US" dirty="0">
                <a:latin typeface="Times New Roman" panose="02020603050405020304" pitchFamily="18" charset="0"/>
              </a:rPr>
              <a:t>are establishing a </a:t>
            </a:r>
            <a:r>
              <a:rPr lang="en-US" dirty="0" smtClean="0">
                <a:latin typeface="Times New Roman" panose="02020603050405020304" pitchFamily="18" charset="0"/>
              </a:rPr>
              <a:t>P2P </a:t>
            </a:r>
            <a:r>
              <a:rPr lang="en-US" dirty="0">
                <a:latin typeface="Times New Roman" panose="02020603050405020304" pitchFamily="18" charset="0"/>
              </a:rPr>
              <a:t>connection between the remote control and </a:t>
            </a:r>
            <a:r>
              <a:rPr lang="en-US" dirty="0" smtClean="0">
                <a:latin typeface="Times New Roman" panose="02020603050405020304" pitchFamily="18" charset="0"/>
              </a:rPr>
              <a:t>the television's </a:t>
            </a:r>
            <a:r>
              <a:rPr lang="en-US" dirty="0">
                <a:latin typeface="Times New Roman" panose="02020603050405020304" pitchFamily="18" charset="0"/>
              </a:rPr>
              <a:t>control system</a:t>
            </a:r>
            <a:r>
              <a:rPr lang="en-US" dirty="0" smtClean="0">
                <a:latin typeface="Times New Roman" panose="02020603050405020304" pitchFamily="18" charset="0"/>
              </a:rPr>
              <a:t>.</a:t>
            </a:r>
          </a:p>
          <a:p>
            <a:pPr algn="just">
              <a:spcAft>
                <a:spcPts val="1200"/>
              </a:spcAft>
            </a:pPr>
            <a:endParaRPr lang="en-US" dirty="0">
              <a:latin typeface="Times New Roman" panose="02020603050405020304" pitchFamily="18" charset="0"/>
            </a:endParaRPr>
          </a:p>
          <a:p>
            <a:pPr algn="just">
              <a:spcAft>
                <a:spcPts val="1200"/>
              </a:spcAft>
            </a:pPr>
            <a:r>
              <a:rPr lang="en-US" dirty="0">
                <a:latin typeface="Times New Roman" panose="02020603050405020304" pitchFamily="18" charset="0"/>
              </a:rPr>
              <a:t>A multipoint (also called </a:t>
            </a:r>
            <a:r>
              <a:rPr lang="en-US" dirty="0" err="1">
                <a:latin typeface="Times New Roman" panose="02020603050405020304" pitchFamily="18" charset="0"/>
              </a:rPr>
              <a:t>multidrop</a:t>
            </a:r>
            <a:r>
              <a:rPr lang="en-US" dirty="0">
                <a:latin typeface="Times New Roman" panose="02020603050405020304" pitchFamily="18" charset="0"/>
              </a:rPr>
              <a:t>) connection is one in which </a:t>
            </a:r>
            <a:r>
              <a:rPr lang="en-US" dirty="0" smtClean="0">
                <a:latin typeface="Times New Roman" panose="02020603050405020304" pitchFamily="18" charset="0"/>
              </a:rPr>
              <a:t>more than </a:t>
            </a:r>
            <a:r>
              <a:rPr lang="en-US" dirty="0">
                <a:latin typeface="Times New Roman" panose="02020603050405020304" pitchFamily="18" charset="0"/>
              </a:rPr>
              <a:t>two specific devices share a single </a:t>
            </a:r>
            <a:r>
              <a:rPr lang="en-US" dirty="0" smtClean="0">
                <a:latin typeface="Times New Roman" panose="02020603050405020304" pitchFamily="18" charset="0"/>
              </a:rPr>
              <a:t>link.</a:t>
            </a:r>
          </a:p>
          <a:p>
            <a:pPr algn="just">
              <a:spcAft>
                <a:spcPts val="1200"/>
              </a:spcAft>
            </a:pPr>
            <a:r>
              <a:rPr lang="en-US" dirty="0">
                <a:latin typeface="Times New Roman" panose="02020603050405020304" pitchFamily="18" charset="0"/>
              </a:rPr>
              <a:t>In a multipoint environment, the capacity of the channel is shared, either </a:t>
            </a:r>
            <a:r>
              <a:rPr lang="en-US" dirty="0" smtClean="0">
                <a:latin typeface="Times New Roman" panose="02020603050405020304" pitchFamily="18" charset="0"/>
              </a:rPr>
              <a:t>spatially or </a:t>
            </a:r>
            <a:r>
              <a:rPr lang="en-US" dirty="0">
                <a:latin typeface="Times New Roman" panose="02020603050405020304" pitchFamily="18" charset="0"/>
              </a:rPr>
              <a:t>temporally. If several devices can use the link simultaneously, it is a spatially </a:t>
            </a:r>
            <a:r>
              <a:rPr lang="en-US" dirty="0" smtClean="0">
                <a:latin typeface="Times New Roman" panose="02020603050405020304" pitchFamily="18" charset="0"/>
              </a:rPr>
              <a:t>shared connection</a:t>
            </a:r>
            <a:r>
              <a:rPr lang="en-US" dirty="0">
                <a:latin typeface="Times New Roman" panose="02020603050405020304" pitchFamily="18" charset="0"/>
              </a:rPr>
              <a:t>. If users must take turns, it is a timeshared connection.</a:t>
            </a:r>
          </a:p>
        </p:txBody>
      </p:sp>
    </p:spTree>
    <p:extLst>
      <p:ext uri="{BB962C8B-B14F-4D97-AF65-F5344CB8AC3E}">
        <p14:creationId xmlns:p14="http://schemas.microsoft.com/office/powerpoint/2010/main" val="2914411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1438" y="287200"/>
            <a:ext cx="29856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smtClean="0">
                <a:effectLst>
                  <a:outerShdw blurRad="38100" dist="38100" dir="2700000" algn="tl">
                    <a:srgbClr val="C0C0C0"/>
                  </a:outerShdw>
                </a:effectLst>
                <a:latin typeface="Times" panose="02020603050405020304" pitchFamily="18" charset="0"/>
              </a:rPr>
              <a:t> Network Topology</a:t>
            </a:r>
            <a:endParaRPr lang="en-US" altLang="en-US" sz="2800" dirty="0">
              <a:effectLst>
                <a:outerShdw blurRad="38100" dist="38100" dir="2700000" algn="tl">
                  <a:srgbClr val="C0C0C0"/>
                </a:outerShdw>
              </a:effectLst>
              <a:latin typeface="Times" panose="02020603050405020304" pitchFamily="18" charset="0"/>
            </a:endParaRPr>
          </a:p>
        </p:txBody>
      </p:sp>
      <p:sp>
        <p:nvSpPr>
          <p:cNvPr id="5" name="Content Placeholder 4"/>
          <p:cNvSpPr>
            <a:spLocks noGrp="1"/>
          </p:cNvSpPr>
          <p:nvPr>
            <p:ph idx="1"/>
          </p:nvPr>
        </p:nvSpPr>
        <p:spPr>
          <a:xfrm>
            <a:off x="132080" y="1043305"/>
            <a:ext cx="11897360" cy="4351338"/>
          </a:xfrm>
        </p:spPr>
        <p:txBody>
          <a:bodyPr/>
          <a:lstStyle/>
          <a:p>
            <a:r>
              <a:rPr lang="en-IN" dirty="0" smtClean="0"/>
              <a:t>The term network topology refers to the way in which a network is laid out physically. </a:t>
            </a:r>
          </a:p>
          <a:p>
            <a:r>
              <a:rPr lang="en-IN" dirty="0" smtClean="0"/>
              <a:t>The topology of a network is the geometrical representation of the relationship of all the links and linking devices (usually called nodes) to one another.</a:t>
            </a:r>
          </a:p>
          <a:p>
            <a:r>
              <a:rPr lang="en-IN" dirty="0" smtClean="0"/>
              <a:t>There are 4 basic topologies possible --</a:t>
            </a:r>
          </a:p>
          <a:p>
            <a:endParaRPr lang="en-IN" dirty="0"/>
          </a:p>
        </p:txBody>
      </p:sp>
    </p:spTree>
    <p:extLst>
      <p:ext uri="{BB962C8B-B14F-4D97-AF65-F5344CB8AC3E}">
        <p14:creationId xmlns:p14="http://schemas.microsoft.com/office/powerpoint/2010/main" val="492539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a:t>
            </a:r>
            <a:fld id="{AF60C893-3A4B-4E31-9A08-9A84BA61199F}" type="slidenum">
              <a:rPr lang="en-US" altLang="en-US"/>
              <a:pPr/>
              <a:t>13</a:t>
            </a:fld>
            <a:endParaRPr lang="en-US" altLang="en-US"/>
          </a:p>
        </p:txBody>
      </p:sp>
      <p:sp>
        <p:nvSpPr>
          <p:cNvPr id="86425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5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60" name="Text Box 4"/>
          <p:cNvSpPr txBox="1">
            <a:spLocks noChangeArrowheads="1"/>
          </p:cNvSpPr>
          <p:nvPr/>
        </p:nvSpPr>
        <p:spPr bwMode="auto">
          <a:xfrm>
            <a:off x="1828801" y="381000"/>
            <a:ext cx="3998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1.4  </a:t>
            </a:r>
            <a:r>
              <a:rPr lang="en-US" altLang="en-US" sz="2000" i="1">
                <a:latin typeface="Times New Roman" panose="02020603050405020304" pitchFamily="18" charset="0"/>
              </a:rPr>
              <a:t>Categories of topology</a:t>
            </a:r>
          </a:p>
        </p:txBody>
      </p:sp>
      <p:sp>
        <p:nvSpPr>
          <p:cNvPr id="86426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4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114" y="2317750"/>
            <a:ext cx="6389687"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502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a:t>
            </a:r>
            <a:fld id="{F6BE0874-C0F5-42EE-A089-87F912EC0914}" type="slidenum">
              <a:rPr lang="en-US" altLang="en-US"/>
              <a:pPr/>
              <a:t>14</a:t>
            </a:fld>
            <a:endParaRPr lang="en-US" altLang="en-US"/>
          </a:p>
        </p:txBody>
      </p:sp>
      <p:sp>
        <p:nvSpPr>
          <p:cNvPr id="86528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4" name="Text Box 4"/>
          <p:cNvSpPr txBox="1">
            <a:spLocks noChangeArrowheads="1"/>
          </p:cNvSpPr>
          <p:nvPr/>
        </p:nvSpPr>
        <p:spPr bwMode="auto">
          <a:xfrm>
            <a:off x="1828801" y="381000"/>
            <a:ext cx="648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1.5  </a:t>
            </a:r>
            <a:r>
              <a:rPr lang="en-US" altLang="en-US" sz="2000" i="1">
                <a:latin typeface="Times New Roman" panose="02020603050405020304" pitchFamily="18" charset="0"/>
              </a:rPr>
              <a:t>A fully connected mesh topology (five devices)</a:t>
            </a:r>
          </a:p>
        </p:txBody>
      </p:sp>
      <p:sp>
        <p:nvSpPr>
          <p:cNvPr id="86528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5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1226" y="1652588"/>
            <a:ext cx="4854575"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389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3520"/>
            <a:ext cx="11897360" cy="6482080"/>
          </a:xfrm>
        </p:spPr>
        <p:txBody>
          <a:bodyPr/>
          <a:lstStyle/>
          <a:p>
            <a:r>
              <a:rPr lang="en-IN" dirty="0" smtClean="0"/>
              <a:t>In this topology, every device has a dedicated point-to-point link to every other device.</a:t>
            </a:r>
          </a:p>
          <a:p>
            <a:r>
              <a:rPr lang="en-IN" dirty="0" smtClean="0"/>
              <a:t>The term dedicated means that the link carries traffic only between the two devices it connects.</a:t>
            </a:r>
          </a:p>
          <a:p>
            <a:r>
              <a:rPr lang="en-IN" dirty="0" smtClean="0"/>
              <a:t>To find the number of physical links in a fully connected mesh network with ‘n’ nodes, Node 1 must be connected to every other (n-1) nodes, likewise Node 2 must be connected to every other (n-1) nodes … and finally Node N must be connected to every other (n-1) nodes. Hence, total number of physical links will be n(n-1).</a:t>
            </a:r>
          </a:p>
          <a:p>
            <a:r>
              <a:rPr lang="en-IN" dirty="0" smtClean="0"/>
              <a:t>If each physical link allows communication in both directions (duplex mode), we can divide the number of links by 2, i.e., in mesh topology, we need n(n-1)/2 duplex mode links. </a:t>
            </a:r>
          </a:p>
          <a:p>
            <a:r>
              <a:rPr lang="en-IN" dirty="0" smtClean="0"/>
              <a:t>To accommodate these many links, every device on network must have n-1 I/O ports to be connected to the other n-1 stations.</a:t>
            </a:r>
          </a:p>
          <a:p>
            <a:endParaRPr lang="en-IN" dirty="0"/>
          </a:p>
        </p:txBody>
      </p:sp>
    </p:spTree>
    <p:extLst>
      <p:ext uri="{BB962C8B-B14F-4D97-AF65-F5344CB8AC3E}">
        <p14:creationId xmlns:p14="http://schemas.microsoft.com/office/powerpoint/2010/main" val="1972820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60" y="193040"/>
            <a:ext cx="12009120" cy="6410960"/>
          </a:xfrm>
        </p:spPr>
        <p:txBody>
          <a:bodyPr>
            <a:normAutofit lnSpcReduction="10000"/>
          </a:bodyPr>
          <a:lstStyle/>
          <a:p>
            <a:pPr marL="0" indent="0">
              <a:buNone/>
            </a:pPr>
            <a:r>
              <a:rPr lang="en-IN" b="1" dirty="0" smtClean="0"/>
              <a:t>Advantages of Mesh Topology</a:t>
            </a:r>
          </a:p>
          <a:p>
            <a:pPr marL="0" indent="0">
              <a:buNone/>
            </a:pPr>
            <a:r>
              <a:rPr lang="en-IN" dirty="0" smtClean="0"/>
              <a:t>-- the use of dedicated links guarantees that each connection can carry its own data load, thus eliminates traffic problems.</a:t>
            </a:r>
          </a:p>
          <a:p>
            <a:pPr marL="0" indent="0">
              <a:buNone/>
            </a:pPr>
            <a:r>
              <a:rPr lang="en-IN" dirty="0" smtClean="0"/>
              <a:t>-- mesh links are robust, because, if one link becomes unusable (broken), it does not incapacitate the entire system.</a:t>
            </a:r>
          </a:p>
          <a:p>
            <a:pPr marL="0" indent="0">
              <a:buNone/>
            </a:pPr>
            <a:r>
              <a:rPr lang="en-IN" dirty="0" smtClean="0"/>
              <a:t>-- privacy/security, because, when every message travels along a dedicated link, only the intended recipients receives it.</a:t>
            </a:r>
          </a:p>
          <a:p>
            <a:pPr marL="0" indent="0">
              <a:buNone/>
            </a:pPr>
            <a:r>
              <a:rPr lang="en-IN" b="1" dirty="0" smtClean="0"/>
              <a:t>Disadvantages </a:t>
            </a:r>
            <a:r>
              <a:rPr lang="en-IN" b="1" dirty="0"/>
              <a:t>of Mesh Topology</a:t>
            </a:r>
          </a:p>
          <a:p>
            <a:pPr marL="0" indent="0">
              <a:buNone/>
            </a:pPr>
            <a:r>
              <a:rPr lang="en-IN" dirty="0"/>
              <a:t>-- </a:t>
            </a:r>
            <a:r>
              <a:rPr lang="en-IN" dirty="0" smtClean="0"/>
              <a:t>amount of cabling and number of I/O ports required is very high.</a:t>
            </a:r>
            <a:endParaRPr lang="en-IN" dirty="0"/>
          </a:p>
          <a:p>
            <a:pPr marL="0" indent="0">
              <a:buNone/>
            </a:pPr>
            <a:r>
              <a:rPr lang="en-IN" dirty="0" smtClean="0"/>
              <a:t>--</a:t>
            </a:r>
            <a:r>
              <a:rPr lang="en-IN" dirty="0"/>
              <a:t> </a:t>
            </a:r>
            <a:r>
              <a:rPr lang="en-IN" dirty="0" smtClean="0"/>
              <a:t>installation and reconnections are difficult.</a:t>
            </a:r>
            <a:endParaRPr lang="en-IN" dirty="0"/>
          </a:p>
          <a:p>
            <a:pPr marL="0" indent="0">
              <a:buNone/>
            </a:pPr>
            <a:r>
              <a:rPr lang="en-IN" dirty="0"/>
              <a:t>-- </a:t>
            </a:r>
            <a:r>
              <a:rPr lang="en-IN" dirty="0" smtClean="0"/>
              <a:t>hardware requirements are very high.</a:t>
            </a:r>
          </a:p>
          <a:p>
            <a:pPr marL="0" indent="0">
              <a:buNone/>
            </a:pPr>
            <a:endParaRPr lang="en-IN" dirty="0"/>
          </a:p>
          <a:p>
            <a:pPr marL="0" indent="0">
              <a:buNone/>
            </a:pPr>
            <a:r>
              <a:rPr lang="en-IN" dirty="0" smtClean="0"/>
              <a:t>* </a:t>
            </a:r>
            <a:r>
              <a:rPr lang="en-US" dirty="0"/>
              <a:t>One practical example of a mesh topology is the connection of telephone </a:t>
            </a:r>
            <a:r>
              <a:rPr lang="en-US" dirty="0" smtClean="0"/>
              <a:t>regional offices </a:t>
            </a:r>
            <a:r>
              <a:rPr lang="en-US" dirty="0"/>
              <a:t>in which each regional office needs to be connected to every other regional office</a:t>
            </a:r>
            <a:endParaRPr lang="en-IN" dirty="0"/>
          </a:p>
        </p:txBody>
      </p:sp>
    </p:spTree>
    <p:extLst>
      <p:ext uri="{BB962C8B-B14F-4D97-AF65-F5344CB8AC3E}">
        <p14:creationId xmlns:p14="http://schemas.microsoft.com/office/powerpoint/2010/main" val="356123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Assume six devices are arranged in a mesh topology. How many cables are </a:t>
            </a:r>
            <a:r>
              <a:rPr lang="en-US" dirty="0" smtClean="0"/>
              <a:t>needed? How </a:t>
            </a:r>
            <a:r>
              <a:rPr lang="en-US" dirty="0"/>
              <a:t>many ports are needed for each device?</a:t>
            </a:r>
            <a:endParaRPr lang="en-IN" dirty="0"/>
          </a:p>
        </p:txBody>
      </p:sp>
    </p:spTree>
    <p:extLst>
      <p:ext uri="{BB962C8B-B14F-4D97-AF65-F5344CB8AC3E}">
        <p14:creationId xmlns:p14="http://schemas.microsoft.com/office/powerpoint/2010/main" val="193905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a:t>
            </a:r>
            <a:fld id="{CBC811BD-3BD3-49F9-ADB5-3CE964F7CEA0}" type="slidenum">
              <a:rPr lang="en-US" altLang="en-US"/>
              <a:pPr/>
              <a:t>18</a:t>
            </a:fld>
            <a:endParaRPr lang="en-US" altLang="en-US"/>
          </a:p>
        </p:txBody>
      </p:sp>
      <p:sp>
        <p:nvSpPr>
          <p:cNvPr id="86630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8" name="Text Box 4"/>
          <p:cNvSpPr txBox="1">
            <a:spLocks noChangeArrowheads="1"/>
          </p:cNvSpPr>
          <p:nvPr/>
        </p:nvSpPr>
        <p:spPr bwMode="auto">
          <a:xfrm>
            <a:off x="1828800" y="381000"/>
            <a:ext cx="584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1.6  </a:t>
            </a:r>
            <a:r>
              <a:rPr lang="en-US" altLang="en-US" sz="2000" i="1">
                <a:latin typeface="Times New Roman" panose="02020603050405020304" pitchFamily="18" charset="0"/>
              </a:rPr>
              <a:t>A star topology connecting four stations</a:t>
            </a:r>
          </a:p>
        </p:txBody>
      </p:sp>
      <p:sp>
        <p:nvSpPr>
          <p:cNvPr id="86630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1881188"/>
            <a:ext cx="5905500" cy="314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978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182880"/>
            <a:ext cx="11734800" cy="6532880"/>
          </a:xfrm>
        </p:spPr>
        <p:txBody>
          <a:bodyPr>
            <a:normAutofit lnSpcReduction="10000"/>
          </a:bodyPr>
          <a:lstStyle/>
          <a:p>
            <a:pPr algn="just"/>
            <a:r>
              <a:rPr lang="en-US" dirty="0" smtClean="0"/>
              <a:t>Each </a:t>
            </a:r>
            <a:r>
              <a:rPr lang="en-US" dirty="0"/>
              <a:t>device has a dedicated point-to-point </a:t>
            </a:r>
            <a:r>
              <a:rPr lang="en-US" dirty="0" smtClean="0"/>
              <a:t>link only </a:t>
            </a:r>
            <a:r>
              <a:rPr lang="en-US" dirty="0"/>
              <a:t>to a central controller, usually called a hub. </a:t>
            </a:r>
            <a:endParaRPr lang="en-US" dirty="0" smtClean="0"/>
          </a:p>
          <a:p>
            <a:pPr algn="just"/>
            <a:r>
              <a:rPr lang="en-US" dirty="0" smtClean="0"/>
              <a:t>The </a:t>
            </a:r>
            <a:r>
              <a:rPr lang="en-US" dirty="0"/>
              <a:t>devices are not directly linked </a:t>
            </a:r>
            <a:r>
              <a:rPr lang="en-US" dirty="0" smtClean="0"/>
              <a:t>to one </a:t>
            </a:r>
            <a:r>
              <a:rPr lang="en-US" dirty="0"/>
              <a:t>another. Unlike a mesh topology, a star topology does not allow direct </a:t>
            </a:r>
            <a:r>
              <a:rPr lang="en-US" dirty="0" smtClean="0"/>
              <a:t>traffic between </a:t>
            </a:r>
            <a:r>
              <a:rPr lang="en-US" dirty="0"/>
              <a:t>devices. </a:t>
            </a:r>
            <a:endParaRPr lang="en-US" dirty="0" smtClean="0"/>
          </a:p>
          <a:p>
            <a:pPr algn="just"/>
            <a:r>
              <a:rPr lang="en-US" dirty="0" smtClean="0"/>
              <a:t>The </a:t>
            </a:r>
            <a:r>
              <a:rPr lang="en-US" dirty="0"/>
              <a:t>controller acts as an exchange: If one device wants to send data </a:t>
            </a:r>
            <a:r>
              <a:rPr lang="en-US" dirty="0" smtClean="0"/>
              <a:t>to another</a:t>
            </a:r>
            <a:r>
              <a:rPr lang="en-US" dirty="0"/>
              <a:t>, it sends the data to the controller, which then relays the data to the other </a:t>
            </a:r>
            <a:r>
              <a:rPr lang="en-US" dirty="0" smtClean="0"/>
              <a:t>connected </a:t>
            </a:r>
            <a:r>
              <a:rPr lang="en-IN" dirty="0" smtClean="0"/>
              <a:t>device.</a:t>
            </a:r>
          </a:p>
          <a:p>
            <a:pPr marL="0" indent="0" algn="just">
              <a:buNone/>
            </a:pPr>
            <a:r>
              <a:rPr lang="en-IN" b="1" dirty="0" smtClean="0"/>
              <a:t>Advantages of Star topology</a:t>
            </a:r>
          </a:p>
          <a:p>
            <a:r>
              <a:rPr lang="en-US" dirty="0"/>
              <a:t>A star topology is less expensive than a mesh topology. In a star, each device </a:t>
            </a:r>
            <a:r>
              <a:rPr lang="en-US" dirty="0" smtClean="0"/>
              <a:t>needs only </a:t>
            </a:r>
            <a:r>
              <a:rPr lang="en-US" dirty="0"/>
              <a:t>one link and one I/O port to connect it to any number of others. </a:t>
            </a:r>
            <a:endParaRPr lang="en-US" dirty="0" smtClean="0"/>
          </a:p>
          <a:p>
            <a:r>
              <a:rPr lang="en-US" dirty="0" smtClean="0"/>
              <a:t>This </a:t>
            </a:r>
            <a:r>
              <a:rPr lang="en-US" dirty="0"/>
              <a:t>factor </a:t>
            </a:r>
            <a:r>
              <a:rPr lang="en-US" dirty="0" smtClean="0"/>
              <a:t>also makes </a:t>
            </a:r>
            <a:r>
              <a:rPr lang="en-US" dirty="0"/>
              <a:t>it easy to install and reconfigure. Far less cabling needs to be </a:t>
            </a:r>
            <a:r>
              <a:rPr lang="en-US" dirty="0" smtClean="0"/>
              <a:t>housed.</a:t>
            </a:r>
          </a:p>
          <a:p>
            <a:r>
              <a:rPr lang="en-US" dirty="0"/>
              <a:t>Other advantages include robustness. If one link fails, only that link is affected. </a:t>
            </a:r>
            <a:r>
              <a:rPr lang="en-US" dirty="0" smtClean="0"/>
              <a:t>All other </a:t>
            </a:r>
            <a:r>
              <a:rPr lang="en-US" dirty="0"/>
              <a:t>links remain active. This factor </a:t>
            </a:r>
            <a:r>
              <a:rPr lang="en-US" dirty="0" smtClean="0"/>
              <a:t>leads </a:t>
            </a:r>
            <a:r>
              <a:rPr lang="en-US" dirty="0"/>
              <a:t>to easy fault identification </a:t>
            </a:r>
            <a:r>
              <a:rPr lang="en-US" dirty="0" smtClean="0"/>
              <a:t>and fault isolation.</a:t>
            </a:r>
            <a:endParaRPr lang="en-IN" dirty="0"/>
          </a:p>
        </p:txBody>
      </p:sp>
    </p:spTree>
    <p:extLst>
      <p:ext uri="{BB962C8B-B14F-4D97-AF65-F5344CB8AC3E}">
        <p14:creationId xmlns:p14="http://schemas.microsoft.com/office/powerpoint/2010/main" val="372102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26402" y="256720"/>
            <a:ext cx="4479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smtClean="0">
                <a:effectLst>
                  <a:outerShdw blurRad="38100" dist="38100" dir="2700000" algn="tl">
                    <a:srgbClr val="C0C0C0"/>
                  </a:outerShdw>
                </a:effectLst>
                <a:latin typeface="Times" panose="02020603050405020304" pitchFamily="18" charset="0"/>
              </a:rPr>
              <a:t>DATA </a:t>
            </a:r>
            <a:r>
              <a:rPr lang="en-US" altLang="en-US" sz="2800" dirty="0">
                <a:effectLst>
                  <a:outerShdw blurRad="38100" dist="38100" dir="2700000" algn="tl">
                    <a:srgbClr val="C0C0C0"/>
                  </a:outerShdw>
                </a:effectLst>
                <a:latin typeface="Times" panose="02020603050405020304" pitchFamily="18" charset="0"/>
              </a:rPr>
              <a:t>COMMUNICATIONS</a:t>
            </a:r>
          </a:p>
        </p:txBody>
      </p:sp>
      <p:sp>
        <p:nvSpPr>
          <p:cNvPr id="3" name="Rectangle 5"/>
          <p:cNvSpPr>
            <a:spLocks noChangeArrowheads="1"/>
          </p:cNvSpPr>
          <p:nvPr/>
        </p:nvSpPr>
        <p:spPr bwMode="auto">
          <a:xfrm>
            <a:off x="452120" y="1099820"/>
            <a:ext cx="114350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The term </a:t>
            </a:r>
            <a:r>
              <a:rPr lang="en-US" altLang="en-US" sz="2800" i="1" dirty="0" smtClean="0">
                <a:solidFill>
                  <a:srgbClr val="FF0000"/>
                </a:solidFill>
                <a:effectLst>
                  <a:outerShdw blurRad="38100" dist="38100" dir="2700000" algn="tl">
                    <a:srgbClr val="C0C0C0"/>
                  </a:outerShdw>
                </a:effectLst>
                <a:latin typeface="Times New Roman" panose="02020603050405020304" pitchFamily="18" charset="0"/>
              </a:rPr>
              <a:t>tele(far)</a:t>
            </a:r>
            <a:r>
              <a:rPr lang="en-US" altLang="en-US" sz="2800" i="1" dirty="0" smtClean="0">
                <a:solidFill>
                  <a:schemeClr val="hlink"/>
                </a:solidFill>
                <a:effectLst>
                  <a:outerShdw blurRad="38100" dist="38100" dir="2700000" algn="tl">
                    <a:srgbClr val="C0C0C0"/>
                  </a:outerShdw>
                </a:effectLst>
                <a:latin typeface="Times New Roman" panose="02020603050405020304" pitchFamily="18" charset="0"/>
              </a:rPr>
              <a:t>communication</a:t>
            </a:r>
            <a:r>
              <a:rPr lang="en-US" altLang="en-US" sz="2800" i="1" dirty="0" smtClean="0">
                <a:effectLst>
                  <a:outerShdw blurRad="38100" dist="38100" dir="2700000" algn="tl">
                    <a:srgbClr val="C0C0C0"/>
                  </a:outerShdw>
                </a:effectLst>
                <a:latin typeface="Times New Roman" panose="02020603050405020304" pitchFamily="18" charset="0"/>
              </a:rPr>
              <a:t> </a:t>
            </a:r>
            <a:r>
              <a:rPr lang="en-US" altLang="en-US" sz="2800" i="1" dirty="0">
                <a:effectLst>
                  <a:outerShdw blurRad="38100" dist="38100" dir="2700000" algn="tl">
                    <a:srgbClr val="C0C0C0"/>
                  </a:outerShdw>
                </a:effectLst>
                <a:latin typeface="Times New Roman" panose="02020603050405020304" pitchFamily="18" charset="0"/>
              </a:rPr>
              <a:t>means communication at a distance. The word </a:t>
            </a:r>
            <a:r>
              <a:rPr lang="en-US" altLang="en-US" sz="2800" i="1" dirty="0">
                <a:solidFill>
                  <a:schemeClr val="hlink"/>
                </a:solidFill>
                <a:effectLst>
                  <a:outerShdw blurRad="38100" dist="38100" dir="2700000" algn="tl">
                    <a:srgbClr val="C0C0C0"/>
                  </a:outerShdw>
                </a:effectLst>
                <a:latin typeface="Times New Roman" panose="02020603050405020304" pitchFamily="18" charset="0"/>
              </a:rPr>
              <a:t>data</a:t>
            </a:r>
            <a:r>
              <a:rPr lang="en-US" altLang="en-US" sz="2800" i="1" dirty="0">
                <a:effectLst>
                  <a:outerShdw blurRad="38100" dist="38100" dir="2700000" algn="tl">
                    <a:srgbClr val="C0C0C0"/>
                  </a:outerShdw>
                </a:effectLst>
                <a:latin typeface="Times New Roman" panose="02020603050405020304" pitchFamily="18" charset="0"/>
              </a:rPr>
              <a:t> refers to information presented in whatever form is agreed upon by the parties creating and using the data. </a:t>
            </a:r>
            <a:r>
              <a:rPr lang="en-US" altLang="en-US" sz="2800" i="1" dirty="0">
                <a:solidFill>
                  <a:schemeClr val="hlink"/>
                </a:solidFill>
                <a:effectLst>
                  <a:outerShdw blurRad="38100" dist="38100" dir="2700000" algn="tl">
                    <a:srgbClr val="C0C0C0"/>
                  </a:outerShdw>
                </a:effectLst>
                <a:latin typeface="Times New Roman" panose="02020603050405020304" pitchFamily="18" charset="0"/>
              </a:rPr>
              <a:t>Data communications</a:t>
            </a:r>
            <a:r>
              <a:rPr lang="en-US" altLang="en-US" sz="2800" i="1" dirty="0">
                <a:effectLst>
                  <a:outerShdw blurRad="38100" dist="38100" dir="2700000" algn="tl">
                    <a:srgbClr val="C0C0C0"/>
                  </a:outerShdw>
                </a:effectLst>
                <a:latin typeface="Times New Roman" panose="02020603050405020304" pitchFamily="18" charset="0"/>
              </a:rPr>
              <a:t> are the exchange of data between two devices via some form of transmission medium such as a wire cable. </a:t>
            </a:r>
          </a:p>
        </p:txBody>
      </p:sp>
      <p:sp>
        <p:nvSpPr>
          <p:cNvPr id="4" name="Text Box 32"/>
          <p:cNvSpPr txBox="1">
            <a:spLocks noChangeArrowheads="1"/>
          </p:cNvSpPr>
          <p:nvPr/>
        </p:nvSpPr>
        <p:spPr bwMode="auto">
          <a:xfrm>
            <a:off x="426402" y="3666469"/>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dirty="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6" name="Rectangle 31"/>
          <p:cNvSpPr>
            <a:spLocks noChangeArrowheads="1"/>
          </p:cNvSpPr>
          <p:nvPr/>
        </p:nvSpPr>
        <p:spPr bwMode="auto">
          <a:xfrm>
            <a:off x="1193800" y="4505462"/>
            <a:ext cx="6781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117000"/>
              <a:buFont typeface="Wingdings" panose="05000000000000000000" pitchFamily="2" charset="2"/>
              <a:buChar char="§"/>
            </a:pPr>
            <a:r>
              <a:rPr lang="fr-FR" altLang="en-US" sz="2400" dirty="0">
                <a:solidFill>
                  <a:srgbClr val="0033CC"/>
                </a:solidFill>
                <a:latin typeface="Times New Roman" panose="02020603050405020304" pitchFamily="18" charset="0"/>
              </a:rPr>
              <a:t> Components of a data communications system</a:t>
            </a:r>
          </a:p>
          <a:p>
            <a:pPr>
              <a:buClr>
                <a:schemeClr val="folHlink"/>
              </a:buClr>
              <a:buSzPct val="117000"/>
              <a:buFont typeface="Wingdings" panose="05000000000000000000" pitchFamily="2" charset="2"/>
              <a:buChar char="§"/>
            </a:pPr>
            <a:r>
              <a:rPr lang="en-US" altLang="en-US" sz="2400" dirty="0">
                <a:solidFill>
                  <a:srgbClr val="0033CC"/>
                </a:solidFill>
                <a:latin typeface="Times New Roman" panose="02020603050405020304" pitchFamily="18" charset="0"/>
              </a:rPr>
              <a:t> Data Flow</a:t>
            </a:r>
          </a:p>
        </p:txBody>
      </p:sp>
    </p:spTree>
    <p:extLst>
      <p:ext uri="{BB962C8B-B14F-4D97-AF65-F5344CB8AC3E}">
        <p14:creationId xmlns:p14="http://schemas.microsoft.com/office/powerpoint/2010/main" val="2541869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 y="274320"/>
            <a:ext cx="11877040" cy="5902643"/>
          </a:xfrm>
        </p:spPr>
        <p:txBody>
          <a:bodyPr/>
          <a:lstStyle/>
          <a:p>
            <a:pPr marL="0" indent="0" algn="just">
              <a:buNone/>
            </a:pPr>
            <a:r>
              <a:rPr lang="en-IN" b="1" dirty="0" smtClean="0"/>
              <a:t>Disadvantages </a:t>
            </a:r>
            <a:r>
              <a:rPr lang="en-IN" b="1" dirty="0"/>
              <a:t>of Star topology</a:t>
            </a:r>
          </a:p>
          <a:p>
            <a:r>
              <a:rPr lang="en-US" dirty="0"/>
              <a:t>One big disadvantage of a star topology is the dependency of the whole </a:t>
            </a:r>
            <a:r>
              <a:rPr lang="en-US" dirty="0" smtClean="0"/>
              <a:t>topology on </a:t>
            </a:r>
            <a:r>
              <a:rPr lang="en-US" dirty="0"/>
              <a:t>one single point, the hub. If the hub goes down, the whole system is dead</a:t>
            </a:r>
            <a:r>
              <a:rPr lang="en-US" dirty="0" smtClean="0"/>
              <a:t>.</a:t>
            </a:r>
          </a:p>
          <a:p>
            <a:pPr marL="0" indent="0">
              <a:buNone/>
            </a:pPr>
            <a:r>
              <a:rPr lang="en-US" dirty="0" smtClean="0"/>
              <a:t>* </a:t>
            </a:r>
            <a:r>
              <a:rPr lang="en-US" dirty="0"/>
              <a:t>The star topology is used in local-area networks (LANs</a:t>
            </a:r>
            <a:r>
              <a:rPr lang="en-US" dirty="0" smtClean="0"/>
              <a:t>). </a:t>
            </a:r>
            <a:r>
              <a:rPr lang="en-US" dirty="0"/>
              <a:t>High-speed LANs often use a star topology with a central hub.</a:t>
            </a:r>
            <a:endParaRPr lang="en-IN" dirty="0"/>
          </a:p>
        </p:txBody>
      </p:sp>
    </p:spTree>
    <p:extLst>
      <p:ext uri="{BB962C8B-B14F-4D97-AF65-F5344CB8AC3E}">
        <p14:creationId xmlns:p14="http://schemas.microsoft.com/office/powerpoint/2010/main" val="426011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a:t>
            </a:r>
            <a:fld id="{77E1002D-9E82-4615-890F-12AD86A8C96B}" type="slidenum">
              <a:rPr lang="en-US" altLang="en-US"/>
              <a:pPr/>
              <a:t>21</a:t>
            </a:fld>
            <a:endParaRPr lang="en-US" altLang="en-US"/>
          </a:p>
        </p:txBody>
      </p:sp>
      <p:sp>
        <p:nvSpPr>
          <p:cNvPr id="867330"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1"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2" name="Text Box 4"/>
          <p:cNvSpPr txBox="1">
            <a:spLocks noChangeArrowheads="1"/>
          </p:cNvSpPr>
          <p:nvPr/>
        </p:nvSpPr>
        <p:spPr bwMode="auto">
          <a:xfrm>
            <a:off x="1828801" y="457200"/>
            <a:ext cx="589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1.7  </a:t>
            </a:r>
            <a:r>
              <a:rPr lang="en-US" altLang="en-US" sz="2000" i="1">
                <a:latin typeface="Times New Roman" panose="02020603050405020304" pitchFamily="18" charset="0"/>
              </a:rPr>
              <a:t>A bus topology connecting three stations</a:t>
            </a:r>
          </a:p>
        </p:txBody>
      </p:sp>
      <p:sp>
        <p:nvSpPr>
          <p:cNvPr id="86733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914" y="2362201"/>
            <a:ext cx="7888287" cy="16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133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 y="142240"/>
            <a:ext cx="11816080" cy="6583679"/>
          </a:xfrm>
        </p:spPr>
        <p:txBody>
          <a:bodyPr/>
          <a:lstStyle/>
          <a:p>
            <a:r>
              <a:rPr lang="en-IN" dirty="0"/>
              <a:t>A bus </a:t>
            </a:r>
            <a:r>
              <a:rPr lang="en-US" dirty="0"/>
              <a:t>topology is based on multipoint connections. One long cable acts as a backbone to link all the devices in a network.</a:t>
            </a:r>
          </a:p>
          <a:p>
            <a:r>
              <a:rPr lang="en-US" dirty="0"/>
              <a:t>Nodes are connected to the bus cable by drop lines and taps</a:t>
            </a:r>
            <a:r>
              <a:rPr lang="en-US" dirty="0" smtClean="0"/>
              <a:t>.</a:t>
            </a:r>
          </a:p>
          <a:p>
            <a:r>
              <a:rPr lang="en-US" dirty="0"/>
              <a:t>A drop line is a </a:t>
            </a:r>
            <a:r>
              <a:rPr lang="en-US" dirty="0" smtClean="0"/>
              <a:t>connection between </a:t>
            </a:r>
            <a:r>
              <a:rPr lang="en-US" dirty="0"/>
              <a:t>the device and the main cable. </a:t>
            </a:r>
            <a:endParaRPr lang="en-US" dirty="0" smtClean="0"/>
          </a:p>
          <a:p>
            <a:r>
              <a:rPr lang="en-US" dirty="0" smtClean="0"/>
              <a:t>A </a:t>
            </a:r>
            <a:r>
              <a:rPr lang="en-US" dirty="0"/>
              <a:t>tap is a connector that </a:t>
            </a:r>
            <a:r>
              <a:rPr lang="en-US" dirty="0" smtClean="0"/>
              <a:t>either splices </a:t>
            </a:r>
            <a:r>
              <a:rPr lang="en-US" dirty="0"/>
              <a:t>into the main cable or punctures the sheathing of a cable to create a contact </a:t>
            </a:r>
            <a:r>
              <a:rPr lang="en-US" dirty="0" smtClean="0"/>
              <a:t>with </a:t>
            </a:r>
            <a:r>
              <a:rPr lang="en-IN" dirty="0" smtClean="0"/>
              <a:t>the </a:t>
            </a:r>
            <a:r>
              <a:rPr lang="en-IN" dirty="0"/>
              <a:t>metallic core</a:t>
            </a:r>
            <a:r>
              <a:rPr lang="en-IN" dirty="0" smtClean="0"/>
              <a:t>.</a:t>
            </a:r>
          </a:p>
          <a:p>
            <a:r>
              <a:rPr lang="en-US" dirty="0"/>
              <a:t>As a signal travels along the backbone, some of its energy is </a:t>
            </a:r>
            <a:r>
              <a:rPr lang="en-US" dirty="0" smtClean="0"/>
              <a:t>transformed into </a:t>
            </a:r>
            <a:r>
              <a:rPr lang="en-US" dirty="0"/>
              <a:t>heat. Therefore, it becomes weaker and weaker as it travels farther and farther. </a:t>
            </a:r>
            <a:endParaRPr lang="en-US" dirty="0" smtClean="0"/>
          </a:p>
          <a:p>
            <a:r>
              <a:rPr lang="en-US" dirty="0" smtClean="0"/>
              <a:t>For</a:t>
            </a:r>
            <a:r>
              <a:rPr lang="en-US" dirty="0"/>
              <a:t> </a:t>
            </a:r>
            <a:r>
              <a:rPr lang="en-US" dirty="0" smtClean="0"/>
              <a:t>this </a:t>
            </a:r>
            <a:r>
              <a:rPr lang="en-US" dirty="0"/>
              <a:t>reason there is a limit on the number of taps a bus can support and on the </a:t>
            </a:r>
            <a:r>
              <a:rPr lang="en-US" dirty="0" smtClean="0"/>
              <a:t>distance </a:t>
            </a:r>
            <a:r>
              <a:rPr lang="en-IN" dirty="0" smtClean="0"/>
              <a:t>between </a:t>
            </a:r>
            <a:r>
              <a:rPr lang="en-IN" dirty="0"/>
              <a:t>those taps.</a:t>
            </a:r>
          </a:p>
        </p:txBody>
      </p:sp>
    </p:spTree>
    <p:extLst>
      <p:ext uri="{BB962C8B-B14F-4D97-AF65-F5344CB8AC3E}">
        <p14:creationId xmlns:p14="http://schemas.microsoft.com/office/powerpoint/2010/main" val="3051623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040" y="233680"/>
            <a:ext cx="11775440" cy="6512560"/>
          </a:xfrm>
        </p:spPr>
        <p:txBody>
          <a:bodyPr>
            <a:normAutofit lnSpcReduction="10000"/>
          </a:bodyPr>
          <a:lstStyle/>
          <a:p>
            <a:pPr marL="0" indent="0">
              <a:buNone/>
            </a:pPr>
            <a:r>
              <a:rPr lang="en-IN" b="1" dirty="0" smtClean="0"/>
              <a:t>Advantages of Bus Topology</a:t>
            </a:r>
          </a:p>
          <a:p>
            <a:r>
              <a:rPr lang="en-IN" dirty="0" smtClean="0"/>
              <a:t>Ease </a:t>
            </a:r>
            <a:r>
              <a:rPr lang="en-IN" dirty="0"/>
              <a:t>of installation</a:t>
            </a:r>
            <a:r>
              <a:rPr lang="en-IN" dirty="0" smtClean="0"/>
              <a:t>.</a:t>
            </a:r>
          </a:p>
          <a:p>
            <a:r>
              <a:rPr lang="en-US" dirty="0" smtClean="0"/>
              <a:t>A </a:t>
            </a:r>
            <a:r>
              <a:rPr lang="en-US" dirty="0"/>
              <a:t>bus uses less cabling than mesh or star </a:t>
            </a:r>
            <a:r>
              <a:rPr lang="en-US" dirty="0" smtClean="0"/>
              <a:t>topologies.</a:t>
            </a:r>
          </a:p>
          <a:p>
            <a:pPr marL="0" indent="0">
              <a:buNone/>
            </a:pPr>
            <a:r>
              <a:rPr lang="en-IN" b="1" dirty="0" smtClean="0"/>
              <a:t>Disadvantages </a:t>
            </a:r>
            <a:r>
              <a:rPr lang="en-IN" b="1" dirty="0"/>
              <a:t>of Bus Topology</a:t>
            </a:r>
          </a:p>
          <a:p>
            <a:r>
              <a:rPr lang="en-US" dirty="0"/>
              <a:t>difficult reconnection and fault isolation</a:t>
            </a:r>
            <a:r>
              <a:rPr lang="en-IN" dirty="0" smtClean="0"/>
              <a:t>.</a:t>
            </a:r>
            <a:endParaRPr lang="en-IN" dirty="0"/>
          </a:p>
          <a:p>
            <a:r>
              <a:rPr lang="en-US" dirty="0" smtClean="0"/>
              <a:t>difficulty in adding new </a:t>
            </a:r>
            <a:r>
              <a:rPr lang="en-IN" dirty="0" smtClean="0"/>
              <a:t>devices in the system.</a:t>
            </a:r>
          </a:p>
          <a:p>
            <a:r>
              <a:rPr lang="en-US" dirty="0"/>
              <a:t>s</a:t>
            </a:r>
            <a:r>
              <a:rPr lang="en-US" dirty="0" smtClean="0"/>
              <a:t>ignal </a:t>
            </a:r>
            <a:r>
              <a:rPr lang="en-US" dirty="0"/>
              <a:t>reflection at the taps can cause degradation in quality. </a:t>
            </a:r>
            <a:endParaRPr lang="en-US" dirty="0" smtClean="0"/>
          </a:p>
          <a:p>
            <a:r>
              <a:rPr lang="en-US" dirty="0"/>
              <a:t>t</a:t>
            </a:r>
            <a:r>
              <a:rPr lang="en-US" dirty="0" smtClean="0"/>
              <a:t>his degradation can </a:t>
            </a:r>
            <a:r>
              <a:rPr lang="en-US" dirty="0"/>
              <a:t>be controlled by limiting the number and spacing of devices connected to a </a:t>
            </a:r>
            <a:r>
              <a:rPr lang="en-US" dirty="0" smtClean="0"/>
              <a:t>given length </a:t>
            </a:r>
            <a:r>
              <a:rPr lang="en-US" dirty="0"/>
              <a:t>of cable. </a:t>
            </a:r>
            <a:endParaRPr lang="en-US" dirty="0" smtClean="0"/>
          </a:p>
          <a:p>
            <a:r>
              <a:rPr lang="en-US" dirty="0" smtClean="0"/>
              <a:t>adding </a:t>
            </a:r>
            <a:r>
              <a:rPr lang="en-US" dirty="0"/>
              <a:t>new devices may therefore require modification or </a:t>
            </a:r>
            <a:r>
              <a:rPr lang="en-US" dirty="0" smtClean="0"/>
              <a:t>replacement </a:t>
            </a:r>
            <a:r>
              <a:rPr lang="en-IN" dirty="0" smtClean="0"/>
              <a:t>of </a:t>
            </a:r>
            <a:r>
              <a:rPr lang="en-IN" dirty="0"/>
              <a:t>the backbone</a:t>
            </a:r>
            <a:r>
              <a:rPr lang="en-IN" dirty="0" smtClean="0"/>
              <a:t>.</a:t>
            </a:r>
          </a:p>
          <a:p>
            <a:r>
              <a:rPr lang="en-US" dirty="0" smtClean="0"/>
              <a:t>a </a:t>
            </a:r>
            <a:r>
              <a:rPr lang="en-US" dirty="0"/>
              <a:t>fault or break in the bus cable stops all transmission, even </a:t>
            </a:r>
            <a:r>
              <a:rPr lang="en-US" dirty="0" smtClean="0"/>
              <a:t>between devices </a:t>
            </a:r>
            <a:r>
              <a:rPr lang="en-US" dirty="0"/>
              <a:t>on the same side of the problem. The damaged area reflects signals back in </a:t>
            </a:r>
            <a:r>
              <a:rPr lang="en-US" dirty="0" smtClean="0"/>
              <a:t>the direction </a:t>
            </a:r>
            <a:r>
              <a:rPr lang="en-US" dirty="0"/>
              <a:t>of origin, creating noise in both directions.</a:t>
            </a:r>
            <a:endParaRPr lang="en-IN" dirty="0"/>
          </a:p>
          <a:p>
            <a:pPr marL="0" indent="0">
              <a:buNone/>
            </a:pPr>
            <a:endParaRPr lang="en-IN" dirty="0"/>
          </a:p>
        </p:txBody>
      </p:sp>
    </p:spTree>
    <p:extLst>
      <p:ext uri="{BB962C8B-B14F-4D97-AF65-F5344CB8AC3E}">
        <p14:creationId xmlns:p14="http://schemas.microsoft.com/office/powerpoint/2010/main" val="11901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a:t>
            </a:r>
            <a:fld id="{9B0A1135-FF51-4DD5-A903-DE65E56D613E}" type="slidenum">
              <a:rPr lang="en-US" altLang="en-US"/>
              <a:pPr/>
              <a:t>24</a:t>
            </a:fld>
            <a:endParaRPr lang="en-US" altLang="en-US"/>
          </a:p>
        </p:txBody>
      </p:sp>
      <p:sp>
        <p:nvSpPr>
          <p:cNvPr id="868354"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5"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p:cNvSpPr txBox="1">
            <a:spLocks noChangeArrowheads="1"/>
          </p:cNvSpPr>
          <p:nvPr/>
        </p:nvSpPr>
        <p:spPr bwMode="auto">
          <a:xfrm>
            <a:off x="1828800" y="457200"/>
            <a:ext cx="572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1.8  </a:t>
            </a:r>
            <a:r>
              <a:rPr lang="en-US" altLang="en-US" sz="2000" i="1">
                <a:latin typeface="Times New Roman" panose="02020603050405020304" pitchFamily="18" charset="0"/>
              </a:rPr>
              <a:t>A ring topology connecting six stations</a:t>
            </a:r>
          </a:p>
        </p:txBody>
      </p:sp>
      <p:sp>
        <p:nvSpPr>
          <p:cNvPr id="8683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83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064" y="1922463"/>
            <a:ext cx="8593137"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868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720" y="152400"/>
            <a:ext cx="11897360" cy="6583679"/>
          </a:xfrm>
        </p:spPr>
        <p:txBody>
          <a:bodyPr/>
          <a:lstStyle/>
          <a:p>
            <a:r>
              <a:rPr lang="en-US" dirty="0"/>
              <a:t>In a ring topology, each device has a dedicated point-to-point </a:t>
            </a:r>
            <a:r>
              <a:rPr lang="en-US" dirty="0" smtClean="0"/>
              <a:t>connection with </a:t>
            </a:r>
            <a:r>
              <a:rPr lang="en-US" dirty="0"/>
              <a:t>only the two devices on either side of it. </a:t>
            </a:r>
            <a:endParaRPr lang="en-US" dirty="0" smtClean="0"/>
          </a:p>
          <a:p>
            <a:r>
              <a:rPr lang="en-US" dirty="0" smtClean="0"/>
              <a:t>A </a:t>
            </a:r>
            <a:r>
              <a:rPr lang="en-US" dirty="0"/>
              <a:t>signal is passed along the </a:t>
            </a:r>
            <a:r>
              <a:rPr lang="en-US" dirty="0" smtClean="0"/>
              <a:t>ring in </a:t>
            </a:r>
            <a:r>
              <a:rPr lang="en-US" dirty="0"/>
              <a:t>one direction, from device to device, until it reaches its destination. </a:t>
            </a:r>
            <a:endParaRPr lang="en-US" dirty="0" smtClean="0"/>
          </a:p>
          <a:p>
            <a:r>
              <a:rPr lang="en-US" dirty="0" smtClean="0"/>
              <a:t>Each </a:t>
            </a:r>
            <a:r>
              <a:rPr lang="en-US" dirty="0"/>
              <a:t>device </a:t>
            </a:r>
            <a:r>
              <a:rPr lang="en-US" dirty="0" smtClean="0"/>
              <a:t>in the </a:t>
            </a:r>
            <a:r>
              <a:rPr lang="en-US" dirty="0"/>
              <a:t>ring incorporates a repeater. When a device receives a signal intended for </a:t>
            </a:r>
            <a:r>
              <a:rPr lang="en-US" dirty="0" smtClean="0"/>
              <a:t>another device</a:t>
            </a:r>
            <a:r>
              <a:rPr lang="en-US" dirty="0"/>
              <a:t>, its repeater regenerates the bits and passes them </a:t>
            </a:r>
            <a:r>
              <a:rPr lang="en-US" dirty="0" smtClean="0"/>
              <a:t>along.</a:t>
            </a:r>
            <a:endParaRPr lang="en-IN" dirty="0"/>
          </a:p>
        </p:txBody>
      </p:sp>
    </p:spTree>
    <p:extLst>
      <p:ext uri="{BB962C8B-B14F-4D97-AF65-F5344CB8AC3E}">
        <p14:creationId xmlns:p14="http://schemas.microsoft.com/office/powerpoint/2010/main" val="64428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a:t>
            </a:r>
            <a:fld id="{14587B66-B5B6-4E90-B9EC-2E69B8CA49BB}" type="slidenum">
              <a:rPr lang="en-US" altLang="en-US"/>
              <a:pPr/>
              <a:t>26</a:t>
            </a:fld>
            <a:endParaRPr lang="en-US" altLang="en-US"/>
          </a:p>
        </p:txBody>
      </p:sp>
      <p:sp>
        <p:nvSpPr>
          <p:cNvPr id="86937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7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80" name="Text Box 4"/>
          <p:cNvSpPr txBox="1">
            <a:spLocks noChangeArrowheads="1"/>
          </p:cNvSpPr>
          <p:nvPr/>
        </p:nvSpPr>
        <p:spPr bwMode="auto">
          <a:xfrm>
            <a:off x="1828800" y="381000"/>
            <a:ext cx="787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1.9  </a:t>
            </a:r>
            <a:r>
              <a:rPr lang="en-US" altLang="en-US" sz="2000" i="1">
                <a:latin typeface="Times New Roman" panose="02020603050405020304" pitchFamily="18" charset="0"/>
              </a:rPr>
              <a:t>A hybrid topology: a star backbone with three bus networks</a:t>
            </a:r>
          </a:p>
        </p:txBody>
      </p:sp>
      <p:sp>
        <p:nvSpPr>
          <p:cNvPr id="86938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600" y="1490664"/>
            <a:ext cx="688340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499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fontAlgn="base">
              <a:spcBef>
                <a:spcPct val="0"/>
              </a:spcBef>
              <a:spcAft>
                <a:spcPct val="0"/>
              </a:spcAft>
            </a:pPr>
            <a:r>
              <a:rPr lang="en-US" altLang="en-US" b="1">
                <a:solidFill>
                  <a:srgbClr val="000000"/>
                </a:solidFill>
                <a:latin typeface="Arial" panose="020B0604020202020204" pitchFamily="34" charset="0"/>
              </a:rPr>
              <a:t>1.</a:t>
            </a:r>
            <a:fld id="{E5FA58C4-E7D0-41C2-BC37-018D447A1EA1}" type="slidenum">
              <a:rPr lang="en-US" altLang="en-US" b="1">
                <a:solidFill>
                  <a:srgbClr val="000000"/>
                </a:solidFill>
                <a:latin typeface="Arial" panose="020B0604020202020204" pitchFamily="34" charset="0"/>
              </a:rPr>
              <a:pPr fontAlgn="base">
                <a:spcBef>
                  <a:spcPct val="0"/>
                </a:spcBef>
                <a:spcAft>
                  <a:spcPct val="0"/>
                </a:spcAft>
              </a:pPr>
              <a:t>27</a:t>
            </a:fld>
            <a:endParaRPr lang="en-US" altLang="en-US" b="1">
              <a:solidFill>
                <a:srgbClr val="000000"/>
              </a:solidFill>
              <a:latin typeface="Arial" panose="020B0604020202020204" pitchFamily="34" charset="0"/>
            </a:endParaRPr>
          </a:p>
        </p:txBody>
      </p:sp>
      <p:sp>
        <p:nvSpPr>
          <p:cNvPr id="909314"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909315"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909316" name="Text Box 4"/>
          <p:cNvSpPr txBox="1">
            <a:spLocks noChangeArrowheads="1"/>
          </p:cNvSpPr>
          <p:nvPr/>
        </p:nvSpPr>
        <p:spPr bwMode="auto">
          <a:xfrm>
            <a:off x="1828800" y="361951"/>
            <a:ext cx="42899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3200" b="1" dirty="0" smtClean="0">
                <a:solidFill>
                  <a:srgbClr val="000000"/>
                </a:solidFill>
                <a:latin typeface="Times New Roman" panose="02020603050405020304" pitchFamily="18" charset="0"/>
              </a:rPr>
              <a:t>Categories </a:t>
            </a:r>
            <a:r>
              <a:rPr lang="en-US" altLang="en-US" sz="3200" b="1" dirty="0">
                <a:solidFill>
                  <a:srgbClr val="000000"/>
                </a:solidFill>
                <a:latin typeface="Times New Roman" panose="02020603050405020304" pitchFamily="18" charset="0"/>
              </a:rPr>
              <a:t>of Networks</a:t>
            </a:r>
            <a:endParaRPr lang="en-US" altLang="en-US" sz="2000" b="1" i="1" dirty="0">
              <a:solidFill>
                <a:srgbClr val="000000"/>
              </a:solidFill>
              <a:latin typeface="Times New Roman" panose="02020603050405020304" pitchFamily="18" charset="0"/>
            </a:endParaRPr>
          </a:p>
        </p:txBody>
      </p:sp>
      <p:sp>
        <p:nvSpPr>
          <p:cNvPr id="90931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909318" name="Text Box 6"/>
          <p:cNvSpPr txBox="1">
            <a:spLocks noChangeArrowheads="1"/>
          </p:cNvSpPr>
          <p:nvPr/>
        </p:nvSpPr>
        <p:spPr bwMode="auto">
          <a:xfrm>
            <a:off x="1981200" y="15240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altLang="en-US" sz="3200" b="1">
              <a:solidFill>
                <a:srgbClr val="000000"/>
              </a:solidFill>
              <a:latin typeface="Arial" panose="020B0604020202020204" pitchFamily="34" charset="0"/>
            </a:endParaRPr>
          </a:p>
        </p:txBody>
      </p:sp>
      <p:sp>
        <p:nvSpPr>
          <p:cNvPr id="909319" name="Rectangle 7"/>
          <p:cNvSpPr>
            <a:spLocks noGrp="1" noChangeArrowheads="1"/>
          </p:cNvSpPr>
          <p:nvPr>
            <p:ph type="body" idx="1"/>
          </p:nvPr>
        </p:nvSpPr>
        <p:spPr bwMode="auto">
          <a:xfrm>
            <a:off x="1981200" y="13716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2400" b="1">
                <a:solidFill>
                  <a:schemeClr val="folHlink"/>
                </a:solidFill>
                <a:latin typeface="Times New Roman" panose="02020603050405020304" pitchFamily="18" charset="0"/>
              </a:rPr>
              <a:t>Local Area Networks (LANs)</a:t>
            </a:r>
          </a:p>
          <a:p>
            <a:pPr lvl="1"/>
            <a:r>
              <a:rPr lang="en-US" altLang="en-US" sz="2000" b="1">
                <a:solidFill>
                  <a:schemeClr val="folHlink"/>
                </a:solidFill>
                <a:latin typeface="Times New Roman" panose="02020603050405020304" pitchFamily="18" charset="0"/>
              </a:rPr>
              <a:t>Short distances</a:t>
            </a:r>
          </a:p>
          <a:p>
            <a:pPr lvl="1"/>
            <a:r>
              <a:rPr lang="en-US" altLang="en-US" sz="2000" b="1">
                <a:solidFill>
                  <a:schemeClr val="folHlink"/>
                </a:solidFill>
                <a:latin typeface="Times New Roman" panose="02020603050405020304" pitchFamily="18" charset="0"/>
              </a:rPr>
              <a:t>Designed to provide local interconnectivity</a:t>
            </a:r>
          </a:p>
          <a:p>
            <a:r>
              <a:rPr lang="en-US" altLang="en-US" sz="2400" b="1">
                <a:solidFill>
                  <a:schemeClr val="folHlink"/>
                </a:solidFill>
                <a:latin typeface="Times New Roman" panose="02020603050405020304" pitchFamily="18" charset="0"/>
              </a:rPr>
              <a:t>Wide Area Networks (WANs)</a:t>
            </a:r>
          </a:p>
          <a:p>
            <a:pPr lvl="1"/>
            <a:r>
              <a:rPr lang="en-US" altLang="en-US" sz="2000" b="1">
                <a:solidFill>
                  <a:schemeClr val="folHlink"/>
                </a:solidFill>
                <a:latin typeface="Times New Roman" panose="02020603050405020304" pitchFamily="18" charset="0"/>
              </a:rPr>
              <a:t>Long distances</a:t>
            </a:r>
          </a:p>
          <a:p>
            <a:pPr lvl="1"/>
            <a:r>
              <a:rPr lang="en-US" altLang="en-US" sz="2000" b="1">
                <a:solidFill>
                  <a:schemeClr val="folHlink"/>
                </a:solidFill>
                <a:latin typeface="Times New Roman" panose="02020603050405020304" pitchFamily="18" charset="0"/>
              </a:rPr>
              <a:t>Provide connectivity over large areas</a:t>
            </a:r>
          </a:p>
          <a:p>
            <a:r>
              <a:rPr lang="en-US" altLang="en-US" sz="2400" b="1">
                <a:solidFill>
                  <a:schemeClr val="folHlink"/>
                </a:solidFill>
                <a:latin typeface="Times New Roman" panose="02020603050405020304" pitchFamily="18" charset="0"/>
              </a:rPr>
              <a:t>Metropolitan Area Networks (MANs)</a:t>
            </a:r>
          </a:p>
          <a:p>
            <a:pPr lvl="1"/>
            <a:r>
              <a:rPr lang="en-US" altLang="en-US" sz="2000" b="1">
                <a:solidFill>
                  <a:schemeClr val="folHlink"/>
                </a:solidFill>
                <a:latin typeface="Times New Roman" panose="02020603050405020304" pitchFamily="18" charset="0"/>
              </a:rPr>
              <a:t>Provide connectivity over areas such as a city, a campus</a:t>
            </a:r>
          </a:p>
        </p:txBody>
      </p:sp>
    </p:spTree>
    <p:extLst>
      <p:ext uri="{BB962C8B-B14F-4D97-AF65-F5344CB8AC3E}">
        <p14:creationId xmlns:p14="http://schemas.microsoft.com/office/powerpoint/2010/main" val="3732962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7371"/>
            <a:ext cx="10515600" cy="5799592"/>
          </a:xfrm>
        </p:spPr>
        <p:txBody>
          <a:bodyPr/>
          <a:lstStyle/>
          <a:p>
            <a:r>
              <a:rPr lang="en-IN" dirty="0" smtClean="0"/>
              <a:t>LANs</a:t>
            </a:r>
          </a:p>
          <a:p>
            <a:pPr lvl="1" algn="just"/>
            <a:r>
              <a:rPr lang="en-US" sz="2400" dirty="0"/>
              <a:t>A </a:t>
            </a:r>
            <a:r>
              <a:rPr lang="en-US" sz="2400" dirty="0" smtClean="0"/>
              <a:t>LAN </a:t>
            </a:r>
            <a:r>
              <a:rPr lang="en-US" sz="2400" dirty="0"/>
              <a:t>is usually privately </a:t>
            </a:r>
            <a:r>
              <a:rPr lang="en-US" sz="2400" dirty="0" smtClean="0"/>
              <a:t>owned networks </a:t>
            </a:r>
            <a:r>
              <a:rPr lang="en-US" sz="2400" dirty="0"/>
              <a:t>and links the devices in a </a:t>
            </a:r>
            <a:r>
              <a:rPr lang="en-US" sz="2400" dirty="0" smtClean="0"/>
              <a:t>single </a:t>
            </a:r>
            <a:r>
              <a:rPr lang="en-IN" sz="2400" dirty="0" smtClean="0"/>
              <a:t>office</a:t>
            </a:r>
            <a:r>
              <a:rPr lang="en-IN" sz="2400" dirty="0"/>
              <a:t>, building, or </a:t>
            </a:r>
            <a:r>
              <a:rPr lang="en-IN" sz="2400" dirty="0" smtClean="0"/>
              <a:t>campus.</a:t>
            </a:r>
          </a:p>
          <a:p>
            <a:pPr lvl="1"/>
            <a:r>
              <a:rPr lang="en-US" sz="2400" dirty="0" smtClean="0"/>
              <a:t>A LAN can be as simple as two PCs and a printer in </a:t>
            </a:r>
            <a:r>
              <a:rPr lang="en-IN" sz="2400" dirty="0" smtClean="0"/>
              <a:t>someone's home office </a:t>
            </a:r>
            <a:r>
              <a:rPr lang="en-US" sz="2400" dirty="0"/>
              <a:t>or it can extend throughout a company and include audio </a:t>
            </a:r>
            <a:r>
              <a:rPr lang="en-US" sz="2400" dirty="0" smtClean="0"/>
              <a:t>and video </a:t>
            </a:r>
            <a:r>
              <a:rPr lang="en-US" sz="2400" dirty="0"/>
              <a:t>peripherals</a:t>
            </a:r>
            <a:r>
              <a:rPr lang="en-US" sz="2400" dirty="0" smtClean="0"/>
              <a:t>.</a:t>
            </a:r>
          </a:p>
          <a:p>
            <a:pPr lvl="1"/>
            <a:r>
              <a:rPr lang="en-US" sz="2400" dirty="0"/>
              <a:t>Currently, LAN size is limited to a few kilometers</a:t>
            </a:r>
            <a:r>
              <a:rPr lang="en-US" sz="2400" dirty="0" smtClean="0"/>
              <a:t>.</a:t>
            </a:r>
          </a:p>
          <a:p>
            <a:pPr lvl="1"/>
            <a:r>
              <a:rPr lang="en-US" sz="2400" dirty="0"/>
              <a:t>The most common LAN topologies are bus, ring, and star</a:t>
            </a:r>
            <a:r>
              <a:rPr lang="en-US" sz="2400" dirty="0" smtClean="0"/>
              <a:t>.</a:t>
            </a:r>
          </a:p>
          <a:p>
            <a:pPr lvl="1"/>
            <a:r>
              <a:rPr lang="en-US" sz="2400" dirty="0"/>
              <a:t>Early LANs had data rates in the 4 to 16 megabits per second (Mbps) range. </a:t>
            </a:r>
            <a:r>
              <a:rPr lang="en-US" sz="2400" dirty="0" smtClean="0"/>
              <a:t>Today, however</a:t>
            </a:r>
            <a:r>
              <a:rPr lang="en-US" sz="2400" dirty="0"/>
              <a:t>, speeds are normally 100 or 1000 Mbps.</a:t>
            </a:r>
            <a:endParaRPr lang="en-IN" sz="2400" dirty="0"/>
          </a:p>
        </p:txBody>
      </p:sp>
      <p:sp>
        <p:nvSpPr>
          <p:cNvPr id="4" name="Slide Number Placeholder 3"/>
          <p:cNvSpPr>
            <a:spLocks noGrp="1"/>
          </p:cNvSpPr>
          <p:nvPr>
            <p:ph type="sldNum" sz="quarter" idx="10"/>
          </p:nvPr>
        </p:nvSpPr>
        <p:spPr/>
        <p:txBody>
          <a:bodyPr/>
          <a:lstStyle/>
          <a:p>
            <a:pPr fontAlgn="base">
              <a:spcBef>
                <a:spcPct val="0"/>
              </a:spcBef>
              <a:spcAft>
                <a:spcPct val="0"/>
              </a:spcAft>
            </a:pPr>
            <a:r>
              <a:rPr lang="en-US" altLang="en-US" b="1" smtClean="0">
                <a:solidFill>
                  <a:srgbClr val="000000"/>
                </a:solidFill>
                <a:latin typeface="Arial" panose="020B0604020202020204" pitchFamily="34" charset="0"/>
              </a:rPr>
              <a:t>1.</a:t>
            </a:r>
            <a:fld id="{5E516769-7B02-4E93-B3C9-3C9F8093A73B}" type="slidenum">
              <a:rPr lang="en-US" altLang="en-US" b="1" smtClean="0">
                <a:solidFill>
                  <a:srgbClr val="000000"/>
                </a:solidFill>
                <a:latin typeface="Arial" panose="020B0604020202020204" pitchFamily="34" charset="0"/>
              </a:rPr>
              <a:pPr fontAlgn="base">
                <a:spcBef>
                  <a:spcPct val="0"/>
                </a:spcBef>
                <a:spcAft>
                  <a:spcPct val="0"/>
                </a:spcAft>
              </a:pPr>
              <a:t>28</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90709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457"/>
            <a:ext cx="10515600" cy="5712506"/>
          </a:xfrm>
        </p:spPr>
        <p:txBody>
          <a:bodyPr/>
          <a:lstStyle/>
          <a:p>
            <a:r>
              <a:rPr lang="en-IN" dirty="0"/>
              <a:t>W</a:t>
            </a:r>
            <a:r>
              <a:rPr lang="en-IN" dirty="0" smtClean="0"/>
              <a:t>ANs</a:t>
            </a:r>
          </a:p>
          <a:p>
            <a:pPr lvl="1"/>
            <a:r>
              <a:rPr lang="en-US" sz="2400" dirty="0"/>
              <a:t>A </a:t>
            </a:r>
            <a:r>
              <a:rPr lang="en-US" sz="2400" dirty="0" smtClean="0"/>
              <a:t>WAN </a:t>
            </a:r>
            <a:r>
              <a:rPr lang="en-US" sz="2400" dirty="0"/>
              <a:t>provides long-distance transmission of data, image, </a:t>
            </a:r>
            <a:r>
              <a:rPr lang="en-US" sz="2400" dirty="0" smtClean="0"/>
              <a:t>audio, and </a:t>
            </a:r>
            <a:r>
              <a:rPr lang="en-US" sz="2400" dirty="0"/>
              <a:t>video information over large geographic areas that may comprise a country, a </a:t>
            </a:r>
            <a:r>
              <a:rPr lang="en-US" sz="2400" dirty="0" smtClean="0"/>
              <a:t>continent, or </a:t>
            </a:r>
            <a:r>
              <a:rPr lang="en-US" sz="2400" dirty="0"/>
              <a:t>even the whole world</a:t>
            </a:r>
            <a:r>
              <a:rPr lang="en-US" sz="2400" dirty="0" smtClean="0"/>
              <a:t>.</a:t>
            </a:r>
          </a:p>
          <a:p>
            <a:pPr marL="342900" lvl="1" indent="-342900">
              <a:buClr>
                <a:schemeClr val="folHlink"/>
              </a:buClr>
              <a:buSzPct val="60000"/>
            </a:pPr>
            <a:r>
              <a:rPr lang="en-US" sz="3200" dirty="0" smtClean="0"/>
              <a:t>MANs</a:t>
            </a:r>
          </a:p>
          <a:p>
            <a:pPr marL="742950" lvl="2" indent="-342900">
              <a:buSzPct val="60000"/>
            </a:pPr>
            <a:r>
              <a:rPr lang="en-US" dirty="0"/>
              <a:t>A metropolitan area network (MAN) is a network with a size between a LAN and a WAN. It normally covers the area inside a town or a city.</a:t>
            </a:r>
            <a:endParaRPr lang="en-IN" dirty="0"/>
          </a:p>
          <a:p>
            <a:endParaRPr lang="en-IN" dirty="0"/>
          </a:p>
        </p:txBody>
      </p:sp>
      <p:sp>
        <p:nvSpPr>
          <p:cNvPr id="4" name="Slide Number Placeholder 3"/>
          <p:cNvSpPr>
            <a:spLocks noGrp="1"/>
          </p:cNvSpPr>
          <p:nvPr>
            <p:ph type="sldNum" sz="quarter" idx="10"/>
          </p:nvPr>
        </p:nvSpPr>
        <p:spPr/>
        <p:txBody>
          <a:bodyPr/>
          <a:lstStyle/>
          <a:p>
            <a:pPr fontAlgn="base">
              <a:spcBef>
                <a:spcPct val="0"/>
              </a:spcBef>
              <a:spcAft>
                <a:spcPct val="0"/>
              </a:spcAft>
            </a:pPr>
            <a:r>
              <a:rPr lang="en-US" altLang="en-US" b="1" smtClean="0">
                <a:solidFill>
                  <a:srgbClr val="000000"/>
                </a:solidFill>
                <a:latin typeface="Arial" panose="020B0604020202020204" pitchFamily="34" charset="0"/>
              </a:rPr>
              <a:t>1.</a:t>
            </a:r>
            <a:fld id="{5E516769-7B02-4E93-B3C9-3C9F8093A73B}" type="slidenum">
              <a:rPr lang="en-US" altLang="en-US" b="1" smtClean="0">
                <a:solidFill>
                  <a:srgbClr val="000000"/>
                </a:solidFill>
                <a:latin typeface="Arial" panose="020B0604020202020204" pitchFamily="34" charset="0"/>
              </a:rPr>
              <a:pPr fontAlgn="base">
                <a:spcBef>
                  <a:spcPct val="0"/>
                </a:spcBef>
                <a:spcAft>
                  <a:spcPct val="0"/>
                </a:spcAft>
              </a:pPr>
              <a:t>29</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45580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71" y="353513"/>
            <a:ext cx="10515600" cy="559435"/>
          </a:xfrm>
        </p:spPr>
        <p:txBody>
          <a:bodyPr>
            <a:normAutofit fontScale="90000"/>
          </a:bodyPr>
          <a:lstStyle/>
          <a:p>
            <a:pPr lvl="0">
              <a:lnSpc>
                <a:spcPct val="100000"/>
              </a:lnSpc>
              <a:spcBef>
                <a:spcPts val="0"/>
              </a:spcBef>
            </a:pPr>
            <a:r>
              <a:rPr lang="en-US" altLang="en-US" sz="2800" dirty="0">
                <a:solidFill>
                  <a:prstClr val="black"/>
                </a:solidFill>
                <a:effectLst>
                  <a:outerShdw blurRad="38100" dist="38100" dir="2700000" algn="tl">
                    <a:srgbClr val="C0C0C0"/>
                  </a:outerShdw>
                </a:effectLst>
                <a:latin typeface="Times" panose="02020603050405020304" pitchFamily="18" charset="0"/>
                <a:ea typeface="+mn-ea"/>
                <a:cs typeface="+mn-cs"/>
              </a:rPr>
              <a:t>DATA COMMUNICATIONS</a:t>
            </a:r>
            <a:br>
              <a:rPr lang="en-US" altLang="en-US" sz="2800" dirty="0">
                <a:solidFill>
                  <a:prstClr val="black"/>
                </a:solidFill>
                <a:effectLst>
                  <a:outerShdw blurRad="38100" dist="38100" dir="2700000" algn="tl">
                    <a:srgbClr val="C0C0C0"/>
                  </a:outerShdw>
                </a:effectLst>
                <a:latin typeface="Times" panose="02020603050405020304" pitchFamily="18" charset="0"/>
                <a:ea typeface="+mn-ea"/>
                <a:cs typeface="+mn-cs"/>
              </a:rPr>
            </a:br>
            <a:endParaRPr lang="en-IN" dirty="0"/>
          </a:p>
        </p:txBody>
      </p:sp>
      <p:sp>
        <p:nvSpPr>
          <p:cNvPr id="3" name="Content Placeholder 2"/>
          <p:cNvSpPr>
            <a:spLocks noGrp="1"/>
          </p:cNvSpPr>
          <p:nvPr>
            <p:ph idx="1"/>
          </p:nvPr>
        </p:nvSpPr>
        <p:spPr>
          <a:xfrm>
            <a:off x="199571" y="725714"/>
            <a:ext cx="11861800" cy="5950858"/>
          </a:xfrm>
        </p:spPr>
        <p:txBody>
          <a:bodyPr>
            <a:normAutofit lnSpcReduction="10000"/>
          </a:bodyPr>
          <a:lstStyle/>
          <a:p>
            <a:pPr marL="0" indent="0" algn="just">
              <a:buNone/>
            </a:pPr>
            <a:r>
              <a:rPr lang="en-IN" sz="2400" dirty="0" smtClean="0">
                <a:latin typeface="Times" panose="02020603050405020304" pitchFamily="18" charset="0"/>
                <a:cs typeface="Times" panose="02020603050405020304" pitchFamily="18" charset="0"/>
              </a:rPr>
              <a:t>The effectiveness of data communication depends on four fundamental characteristics:</a:t>
            </a:r>
          </a:p>
          <a:p>
            <a:pPr marL="0" indent="0">
              <a:buNone/>
            </a:pPr>
            <a:r>
              <a:rPr lang="en-IN" sz="2200" dirty="0" smtClean="0">
                <a:latin typeface="Times" panose="02020603050405020304" pitchFamily="18" charset="0"/>
                <a:cs typeface="Times" panose="02020603050405020304" pitchFamily="18" charset="0"/>
              </a:rPr>
              <a:t>--</a:t>
            </a:r>
            <a:r>
              <a:rPr lang="en-IN" dirty="0" smtClean="0">
                <a:latin typeface="Times" panose="02020603050405020304" pitchFamily="18" charset="0"/>
                <a:cs typeface="Times" panose="02020603050405020304" pitchFamily="18" charset="0"/>
              </a:rPr>
              <a:t> </a:t>
            </a:r>
            <a:r>
              <a:rPr lang="en-IN" sz="2200" b="1" dirty="0" smtClean="0">
                <a:latin typeface="Times" panose="02020603050405020304" pitchFamily="18" charset="0"/>
                <a:cs typeface="Times" panose="02020603050405020304" pitchFamily="18" charset="0"/>
              </a:rPr>
              <a:t>delivery</a:t>
            </a:r>
          </a:p>
          <a:p>
            <a:pPr marL="0" indent="0">
              <a:buNone/>
            </a:pPr>
            <a:r>
              <a:rPr lang="en-US" sz="2200" dirty="0">
                <a:latin typeface="Times" panose="02020603050405020304" pitchFamily="18" charset="0"/>
                <a:cs typeface="Times" panose="02020603050405020304" pitchFamily="18" charset="0"/>
              </a:rPr>
              <a:t>	</a:t>
            </a:r>
            <a:r>
              <a:rPr lang="en-US" sz="2200" dirty="0" smtClean="0">
                <a:latin typeface="Times" panose="02020603050405020304" pitchFamily="18" charset="0"/>
                <a:cs typeface="Times" panose="02020603050405020304" pitchFamily="18" charset="0"/>
              </a:rPr>
              <a:t>System </a:t>
            </a:r>
            <a:r>
              <a:rPr lang="en-US" sz="2200" dirty="0">
                <a:latin typeface="Times" panose="02020603050405020304" pitchFamily="18" charset="0"/>
                <a:cs typeface="Times" panose="02020603050405020304" pitchFamily="18" charset="0"/>
              </a:rPr>
              <a:t>must deliver data to the correct </a:t>
            </a:r>
            <a:r>
              <a:rPr lang="en-US" sz="2200" dirty="0" smtClean="0">
                <a:latin typeface="Times" panose="02020603050405020304" pitchFamily="18" charset="0"/>
                <a:cs typeface="Times" panose="02020603050405020304" pitchFamily="18" charset="0"/>
              </a:rPr>
              <a:t>destination</a:t>
            </a:r>
          </a:p>
          <a:p>
            <a:pPr marL="0" indent="0">
              <a:buNone/>
            </a:pPr>
            <a:r>
              <a:rPr lang="en-US" sz="2200" dirty="0" smtClean="0">
                <a:latin typeface="Times" panose="02020603050405020304" pitchFamily="18" charset="0"/>
                <a:cs typeface="Times" panose="02020603050405020304" pitchFamily="18" charset="0"/>
              </a:rPr>
              <a:t>	</a:t>
            </a:r>
            <a:r>
              <a:rPr lang="en-IN" sz="2200" dirty="0">
                <a:latin typeface="Times" panose="02020603050405020304" pitchFamily="18" charset="0"/>
                <a:cs typeface="Times" panose="02020603050405020304" pitchFamily="18" charset="0"/>
              </a:rPr>
              <a:t>Data must be </a:t>
            </a:r>
            <a:r>
              <a:rPr lang="en-US" sz="2200" dirty="0">
                <a:latin typeface="Times" panose="02020603050405020304" pitchFamily="18" charset="0"/>
                <a:cs typeface="Times" panose="02020603050405020304" pitchFamily="18" charset="0"/>
              </a:rPr>
              <a:t>received by the intended device or </a:t>
            </a:r>
            <a:r>
              <a:rPr lang="en-US" sz="2200" dirty="0" smtClean="0">
                <a:latin typeface="Times" panose="02020603050405020304" pitchFamily="18" charset="0"/>
                <a:cs typeface="Times" panose="02020603050405020304" pitchFamily="18" charset="0"/>
              </a:rPr>
              <a:t>user.</a:t>
            </a:r>
            <a:endParaRPr lang="en-IN" sz="2200" dirty="0">
              <a:latin typeface="Times" panose="02020603050405020304" pitchFamily="18" charset="0"/>
              <a:cs typeface="Times" panose="02020603050405020304" pitchFamily="18" charset="0"/>
            </a:endParaRPr>
          </a:p>
          <a:p>
            <a:pPr marL="0" indent="0">
              <a:buNone/>
            </a:pPr>
            <a:r>
              <a:rPr lang="en-IN" sz="2200" dirty="0" smtClean="0">
                <a:latin typeface="Times" panose="02020603050405020304" pitchFamily="18" charset="0"/>
                <a:cs typeface="Times" panose="02020603050405020304" pitchFamily="18" charset="0"/>
              </a:rPr>
              <a:t>-- </a:t>
            </a:r>
            <a:r>
              <a:rPr lang="en-IN" sz="2200" b="1" dirty="0" smtClean="0">
                <a:latin typeface="Times" panose="02020603050405020304" pitchFamily="18" charset="0"/>
                <a:cs typeface="Times" panose="02020603050405020304" pitchFamily="18" charset="0"/>
              </a:rPr>
              <a:t>accuracy</a:t>
            </a:r>
          </a:p>
          <a:p>
            <a:pPr marL="0" indent="0">
              <a:buNone/>
            </a:pPr>
            <a:r>
              <a:rPr lang="en-US" sz="2200" dirty="0">
                <a:latin typeface="Times" panose="02020603050405020304" pitchFamily="18" charset="0"/>
                <a:cs typeface="Times" panose="02020603050405020304" pitchFamily="18" charset="0"/>
              </a:rPr>
              <a:t>	The system must deliver the data accurately</a:t>
            </a:r>
            <a:r>
              <a:rPr lang="en-US" sz="2200" dirty="0" smtClean="0">
                <a:latin typeface="Times" panose="02020603050405020304" pitchFamily="18" charset="0"/>
                <a:cs typeface="Times" panose="02020603050405020304" pitchFamily="18" charset="0"/>
              </a:rPr>
              <a:t>.</a:t>
            </a:r>
          </a:p>
          <a:p>
            <a:pPr marL="0" indent="0">
              <a:buNone/>
            </a:pPr>
            <a:r>
              <a:rPr lang="en-US" sz="2200" dirty="0" smtClean="0">
                <a:latin typeface="Times" panose="02020603050405020304" pitchFamily="18" charset="0"/>
                <a:cs typeface="Times" panose="02020603050405020304" pitchFamily="18" charset="0"/>
              </a:rPr>
              <a:t>	</a:t>
            </a:r>
            <a:r>
              <a:rPr lang="en-IN" sz="2200" dirty="0">
                <a:latin typeface="Times" panose="02020603050405020304" pitchFamily="18" charset="0"/>
                <a:cs typeface="Times" panose="02020603050405020304" pitchFamily="18" charset="0"/>
              </a:rPr>
              <a:t>Data that have been </a:t>
            </a:r>
            <a:r>
              <a:rPr lang="en-US" sz="2200" dirty="0">
                <a:latin typeface="Times" panose="02020603050405020304" pitchFamily="18" charset="0"/>
                <a:cs typeface="Times" panose="02020603050405020304" pitchFamily="18" charset="0"/>
              </a:rPr>
              <a:t>altered in transmission and left uncorrected are unusable.</a:t>
            </a:r>
            <a:endParaRPr lang="en-IN" sz="2200" dirty="0">
              <a:latin typeface="Times" panose="02020603050405020304" pitchFamily="18" charset="0"/>
              <a:cs typeface="Times" panose="02020603050405020304" pitchFamily="18" charset="0"/>
            </a:endParaRPr>
          </a:p>
          <a:p>
            <a:pPr marL="0" indent="0">
              <a:buNone/>
            </a:pPr>
            <a:r>
              <a:rPr lang="en-IN" sz="2200" dirty="0" smtClean="0">
                <a:latin typeface="Times" panose="02020603050405020304" pitchFamily="18" charset="0"/>
                <a:cs typeface="Times" panose="02020603050405020304" pitchFamily="18" charset="0"/>
              </a:rPr>
              <a:t>-- </a:t>
            </a:r>
            <a:r>
              <a:rPr lang="en-IN" sz="2200" b="1" dirty="0" smtClean="0">
                <a:latin typeface="Times" panose="02020603050405020304" pitchFamily="18" charset="0"/>
                <a:cs typeface="Times" panose="02020603050405020304" pitchFamily="18" charset="0"/>
              </a:rPr>
              <a:t>timeliness</a:t>
            </a:r>
          </a:p>
          <a:p>
            <a:pPr marL="0" indent="0">
              <a:buNone/>
            </a:pPr>
            <a:r>
              <a:rPr lang="en-US" sz="2200" dirty="0" smtClean="0">
                <a:latin typeface="Times" panose="02020603050405020304" pitchFamily="18" charset="0"/>
                <a:cs typeface="Times" panose="02020603050405020304" pitchFamily="18" charset="0"/>
              </a:rPr>
              <a:t>	</a:t>
            </a:r>
            <a:r>
              <a:rPr lang="en-US" sz="2200" dirty="0">
                <a:latin typeface="Times" panose="02020603050405020304" pitchFamily="18" charset="0"/>
                <a:cs typeface="Times" panose="02020603050405020304" pitchFamily="18" charset="0"/>
              </a:rPr>
              <a:t>The system must deliver data in a timely manner. Data delivered late </a:t>
            </a:r>
            <a:r>
              <a:rPr lang="en-US" sz="2200" dirty="0" smtClean="0">
                <a:latin typeface="Times" panose="02020603050405020304" pitchFamily="18" charset="0"/>
                <a:cs typeface="Times" panose="02020603050405020304" pitchFamily="18" charset="0"/>
              </a:rPr>
              <a:t>are useless.</a:t>
            </a:r>
          </a:p>
          <a:p>
            <a:pPr marL="0" indent="0">
              <a:buNone/>
            </a:pPr>
            <a:r>
              <a:rPr lang="en-US" sz="2200" dirty="0">
                <a:latin typeface="Times" panose="02020603050405020304" pitchFamily="18" charset="0"/>
                <a:cs typeface="Times" panose="02020603050405020304" pitchFamily="18" charset="0"/>
              </a:rPr>
              <a:t>	In the case of video and </a:t>
            </a:r>
            <a:r>
              <a:rPr lang="en-US" sz="2200" dirty="0" smtClean="0">
                <a:latin typeface="Times" panose="02020603050405020304" pitchFamily="18" charset="0"/>
                <a:cs typeface="Times" panose="02020603050405020304" pitchFamily="18" charset="0"/>
              </a:rPr>
              <a:t>audio data, </a:t>
            </a:r>
            <a:r>
              <a:rPr lang="en-US" sz="2200" dirty="0">
                <a:latin typeface="Times" panose="02020603050405020304" pitchFamily="18" charset="0"/>
                <a:cs typeface="Times" panose="02020603050405020304" pitchFamily="18" charset="0"/>
              </a:rPr>
              <a:t>timely delivery </a:t>
            </a:r>
            <a:r>
              <a:rPr lang="en-US" sz="2200" dirty="0" smtClean="0">
                <a:latin typeface="Times" panose="02020603050405020304" pitchFamily="18" charset="0"/>
                <a:cs typeface="Times" panose="02020603050405020304" pitchFamily="18" charset="0"/>
              </a:rPr>
              <a:t>means – the data should be receive without any significant delay.</a:t>
            </a:r>
            <a:endParaRPr lang="en-IN" sz="2200" dirty="0">
              <a:latin typeface="Times" panose="02020603050405020304" pitchFamily="18" charset="0"/>
              <a:cs typeface="Times" panose="02020603050405020304" pitchFamily="18" charset="0"/>
            </a:endParaRPr>
          </a:p>
          <a:p>
            <a:pPr marL="0" indent="0">
              <a:buNone/>
            </a:pPr>
            <a:r>
              <a:rPr lang="en-IN" sz="2200" dirty="0" smtClean="0">
                <a:latin typeface="Times" panose="02020603050405020304" pitchFamily="18" charset="0"/>
                <a:cs typeface="Times" panose="02020603050405020304" pitchFamily="18" charset="0"/>
              </a:rPr>
              <a:t>-- </a:t>
            </a:r>
            <a:r>
              <a:rPr lang="en-IN" sz="2200" b="1" dirty="0" smtClean="0">
                <a:latin typeface="Times" panose="02020603050405020304" pitchFamily="18" charset="0"/>
                <a:cs typeface="Times" panose="02020603050405020304" pitchFamily="18" charset="0"/>
              </a:rPr>
              <a:t>jitter</a:t>
            </a:r>
          </a:p>
          <a:p>
            <a:pPr marL="0" indent="0" algn="just">
              <a:buNone/>
            </a:pPr>
            <a:r>
              <a:rPr lang="en-US" sz="2200" dirty="0">
                <a:latin typeface="Times" panose="02020603050405020304" pitchFamily="18" charset="0"/>
                <a:cs typeface="Times" panose="02020603050405020304" pitchFamily="18" charset="0"/>
              </a:rPr>
              <a:t>	Variation in the packet arrival time. It is the uneven delay in the delivery of audio or video packets. For example, let us assume that video packets are sent every 30ms. If some of the packets arrive with 30ms delay and others with 40ms delay, an uneven quality in the video is the result.</a:t>
            </a:r>
            <a:r>
              <a:rPr lang="en-US" sz="2400" dirty="0"/>
              <a:t> </a:t>
            </a:r>
            <a:endParaRPr lang="en-IN" sz="2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2975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fontAlgn="base">
              <a:spcBef>
                <a:spcPct val="0"/>
              </a:spcBef>
              <a:spcAft>
                <a:spcPct val="0"/>
              </a:spcAft>
            </a:pPr>
            <a:r>
              <a:rPr lang="en-US" altLang="en-US" b="1" smtClean="0">
                <a:solidFill>
                  <a:srgbClr val="000000"/>
                </a:solidFill>
                <a:latin typeface="Arial" panose="020B0604020202020204" pitchFamily="34" charset="0"/>
              </a:rPr>
              <a:t>1.</a:t>
            </a:r>
            <a:fld id="{5E516769-7B02-4E93-B3C9-3C9F8093A73B}" type="slidenum">
              <a:rPr lang="en-US" altLang="en-US" b="1" smtClean="0">
                <a:solidFill>
                  <a:srgbClr val="000000"/>
                </a:solidFill>
                <a:latin typeface="Arial" panose="020B0604020202020204" pitchFamily="34" charset="0"/>
              </a:rPr>
              <a:pPr fontAlgn="base">
                <a:spcBef>
                  <a:spcPct val="0"/>
                </a:spcBef>
                <a:spcAft>
                  <a:spcPct val="0"/>
                </a:spcAft>
              </a:pPr>
              <a:t>30</a:t>
            </a:fld>
            <a:endParaRPr lang="en-US" altLang="en-US" b="1" smtClean="0">
              <a:solidFill>
                <a:srgbClr val="000000"/>
              </a:solidFill>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74625" y="446314"/>
            <a:ext cx="6269718" cy="5257800"/>
          </a:xfrm>
          <a:prstGeom prst="rect">
            <a:avLst/>
          </a:prstGeom>
        </p:spPr>
      </p:pic>
      <p:sp>
        <p:nvSpPr>
          <p:cNvPr id="6" name="Rectangle 5"/>
          <p:cNvSpPr/>
          <p:nvPr/>
        </p:nvSpPr>
        <p:spPr>
          <a:xfrm>
            <a:off x="121805" y="5867791"/>
            <a:ext cx="4836389" cy="369332"/>
          </a:xfrm>
          <a:prstGeom prst="rect">
            <a:avLst/>
          </a:prstGeom>
        </p:spPr>
        <p:txBody>
          <a:bodyPr wrap="none">
            <a:spAutoFit/>
          </a:bodyPr>
          <a:lstStyle/>
          <a:p>
            <a:r>
              <a:rPr lang="en-US" i="1" dirty="0">
                <a:latin typeface="Times New Roman" panose="02020603050405020304" pitchFamily="18" charset="0"/>
              </a:rPr>
              <a:t>WANs: a switched WAN and a point-to-point WAN</a:t>
            </a:r>
            <a:endParaRPr lang="en-IN" dirty="0"/>
          </a:p>
        </p:txBody>
      </p:sp>
      <p:sp>
        <p:nvSpPr>
          <p:cNvPr id="7" name="Rectangle 6"/>
          <p:cNvSpPr/>
          <p:nvPr/>
        </p:nvSpPr>
        <p:spPr>
          <a:xfrm>
            <a:off x="6444343" y="562428"/>
            <a:ext cx="5486400" cy="3785652"/>
          </a:xfrm>
          <a:prstGeom prst="rect">
            <a:avLst/>
          </a:prstGeom>
        </p:spPr>
        <p:txBody>
          <a:bodyPr wrap="square">
            <a:spAutoFit/>
          </a:bodyPr>
          <a:lstStyle/>
          <a:p>
            <a:pPr algn="just"/>
            <a:r>
              <a:rPr lang="en-US" sz="2000" dirty="0">
                <a:latin typeface="Times" panose="02020603050405020304" pitchFamily="18" charset="0"/>
                <a:cs typeface="Times" panose="02020603050405020304" pitchFamily="18" charset="0"/>
              </a:rPr>
              <a:t>WAN can be classified into two broad categories: switched WAN and point-to-point WAN</a:t>
            </a:r>
            <a:r>
              <a:rPr lang="en-US" sz="2000" dirty="0">
                <a:latin typeface="Times" panose="02020603050405020304" pitchFamily="18" charset="0"/>
                <a:cs typeface="Times" panose="02020603050405020304" pitchFamily="18" charset="0"/>
              </a:rPr>
              <a:t>.</a:t>
            </a:r>
          </a:p>
          <a:p>
            <a:pPr algn="just"/>
            <a:endParaRPr lang="en-US" sz="2000" dirty="0">
              <a:latin typeface="Times" panose="02020603050405020304" pitchFamily="18" charset="0"/>
              <a:cs typeface="Times" panose="02020603050405020304" pitchFamily="18" charset="0"/>
            </a:endParaRPr>
          </a:p>
          <a:p>
            <a:pPr algn="just"/>
            <a:r>
              <a:rPr lang="en-US" sz="2000" dirty="0" smtClean="0">
                <a:latin typeface="Times" panose="02020603050405020304" pitchFamily="18" charset="0"/>
                <a:cs typeface="Times" panose="02020603050405020304" pitchFamily="18" charset="0"/>
              </a:rPr>
              <a:t>-- The </a:t>
            </a:r>
            <a:r>
              <a:rPr lang="en-US" sz="2000" dirty="0">
                <a:latin typeface="Times" panose="02020603050405020304" pitchFamily="18" charset="0"/>
                <a:cs typeface="Times" panose="02020603050405020304" pitchFamily="18" charset="0"/>
              </a:rPr>
              <a:t>switched WAN connects the end systems, which usually comprise a router (internetworking</a:t>
            </a:r>
          </a:p>
          <a:p>
            <a:pPr algn="just"/>
            <a:r>
              <a:rPr lang="en-US" sz="2000" dirty="0">
                <a:latin typeface="Times" panose="02020603050405020304" pitchFamily="18" charset="0"/>
                <a:cs typeface="Times" panose="02020603050405020304" pitchFamily="18" charset="0"/>
              </a:rPr>
              <a:t>connecting device) that connects to another LAN or WAN. </a:t>
            </a:r>
            <a:endParaRPr lang="en-US" sz="2000" dirty="0" smtClean="0">
              <a:latin typeface="Times" panose="02020603050405020304" pitchFamily="18" charset="0"/>
              <a:cs typeface="Times" panose="02020603050405020304" pitchFamily="18" charset="0"/>
            </a:endParaRPr>
          </a:p>
          <a:p>
            <a:pPr algn="just"/>
            <a:endParaRPr lang="en-US" sz="2000" dirty="0" smtClean="0">
              <a:latin typeface="Times" panose="02020603050405020304" pitchFamily="18" charset="0"/>
              <a:cs typeface="Times" panose="02020603050405020304" pitchFamily="18" charset="0"/>
            </a:endParaRPr>
          </a:p>
          <a:p>
            <a:pPr algn="just"/>
            <a:r>
              <a:rPr lang="en-US" sz="2000" dirty="0" smtClean="0">
                <a:latin typeface="Times" panose="02020603050405020304" pitchFamily="18" charset="0"/>
                <a:cs typeface="Times" panose="02020603050405020304" pitchFamily="18" charset="0"/>
              </a:rPr>
              <a:t>-- The point-to-point WAN </a:t>
            </a:r>
            <a:r>
              <a:rPr lang="en-US" sz="2000" dirty="0">
                <a:latin typeface="Times" panose="02020603050405020304" pitchFamily="18" charset="0"/>
                <a:cs typeface="Times" panose="02020603050405020304" pitchFamily="18" charset="0"/>
              </a:rPr>
              <a:t>is normally a line leased from a telephone or cable TV provider that connects </a:t>
            </a:r>
            <a:r>
              <a:rPr lang="en-US" sz="2000" dirty="0" smtClean="0">
                <a:latin typeface="Times" panose="02020603050405020304" pitchFamily="18" charset="0"/>
                <a:cs typeface="Times" panose="02020603050405020304" pitchFamily="18" charset="0"/>
              </a:rPr>
              <a:t>a home </a:t>
            </a:r>
            <a:r>
              <a:rPr lang="en-US" sz="2000" dirty="0">
                <a:latin typeface="Times" panose="02020603050405020304" pitchFamily="18" charset="0"/>
                <a:cs typeface="Times" panose="02020603050405020304" pitchFamily="18" charset="0"/>
              </a:rPr>
              <a:t>computer or a small LAN to an Internet service provider (</a:t>
            </a:r>
            <a:r>
              <a:rPr lang="en-US" sz="2000" dirty="0" err="1">
                <a:latin typeface="Times" panose="02020603050405020304" pitchFamily="18" charset="0"/>
                <a:cs typeface="Times" panose="02020603050405020304" pitchFamily="18" charset="0"/>
              </a:rPr>
              <a:t>lSP</a:t>
            </a:r>
            <a:r>
              <a:rPr lang="en-US" sz="2000" dirty="0">
                <a:latin typeface="Times" panose="02020603050405020304" pitchFamily="18" charset="0"/>
                <a:cs typeface="Times" panose="02020603050405020304" pitchFamily="18" charset="0"/>
              </a:rPr>
              <a:t>).</a:t>
            </a:r>
            <a:endParaRPr lang="en-IN"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1943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97076"/>
            <a:ext cx="10515600" cy="694417"/>
          </a:xfrm>
        </p:spPr>
        <p:txBody>
          <a:bodyPr/>
          <a:lstStyle/>
          <a:p>
            <a:r>
              <a:rPr lang="en-IN" sz="4000" dirty="0"/>
              <a:t>Interconnection of Networks: Internetwork</a:t>
            </a:r>
            <a:endParaRPr lang="en-IN" sz="4000" dirty="0"/>
          </a:p>
        </p:txBody>
      </p:sp>
      <p:sp>
        <p:nvSpPr>
          <p:cNvPr id="3" name="Content Placeholder 2"/>
          <p:cNvSpPr>
            <a:spLocks noGrp="1"/>
          </p:cNvSpPr>
          <p:nvPr>
            <p:ph idx="1"/>
          </p:nvPr>
        </p:nvSpPr>
        <p:spPr>
          <a:xfrm>
            <a:off x="101600" y="1001485"/>
            <a:ext cx="11945257" cy="5399315"/>
          </a:xfrm>
        </p:spPr>
        <p:txBody>
          <a:bodyPr/>
          <a:lstStyle/>
          <a:p>
            <a:r>
              <a:rPr lang="en-IN" sz="2400" dirty="0" smtClean="0"/>
              <a:t>The LANs, MANs, and WANs rarely works in isolation, practically, </a:t>
            </a:r>
            <a:r>
              <a:rPr lang="en-IN" sz="2400" dirty="0"/>
              <a:t>they are </a:t>
            </a:r>
            <a:r>
              <a:rPr lang="en-IN" sz="2400" dirty="0" smtClean="0"/>
              <a:t>connected to </a:t>
            </a:r>
            <a:r>
              <a:rPr lang="en-IN" sz="2400" dirty="0"/>
              <a:t>one another</a:t>
            </a:r>
            <a:r>
              <a:rPr lang="en-IN" sz="2400" dirty="0" smtClean="0"/>
              <a:t>.</a:t>
            </a:r>
          </a:p>
          <a:p>
            <a:r>
              <a:rPr lang="en-US" sz="2400" dirty="0"/>
              <a:t>When two or </a:t>
            </a:r>
            <a:r>
              <a:rPr lang="en-US" sz="2400" dirty="0" smtClean="0"/>
              <a:t>more such </a:t>
            </a:r>
            <a:r>
              <a:rPr lang="en-US" sz="2400" dirty="0"/>
              <a:t>networks are connected, they become </a:t>
            </a:r>
            <a:r>
              <a:rPr lang="en-US" sz="2400" dirty="0"/>
              <a:t>an </a:t>
            </a:r>
            <a:r>
              <a:rPr lang="en-IN" sz="2400" dirty="0"/>
              <a:t>internetwork</a:t>
            </a:r>
            <a:r>
              <a:rPr lang="en-IN" sz="2400" dirty="0"/>
              <a:t>, or internet.</a:t>
            </a:r>
          </a:p>
        </p:txBody>
      </p:sp>
      <p:sp>
        <p:nvSpPr>
          <p:cNvPr id="4" name="Slide Number Placeholder 3"/>
          <p:cNvSpPr>
            <a:spLocks noGrp="1"/>
          </p:cNvSpPr>
          <p:nvPr>
            <p:ph type="sldNum" sz="quarter" idx="10"/>
          </p:nvPr>
        </p:nvSpPr>
        <p:spPr/>
        <p:txBody>
          <a:bodyPr/>
          <a:lstStyle/>
          <a:p>
            <a:pPr fontAlgn="base">
              <a:spcBef>
                <a:spcPct val="0"/>
              </a:spcBef>
              <a:spcAft>
                <a:spcPct val="0"/>
              </a:spcAft>
            </a:pPr>
            <a:r>
              <a:rPr lang="en-US" altLang="en-US" b="1" smtClean="0">
                <a:solidFill>
                  <a:srgbClr val="000000"/>
                </a:solidFill>
                <a:latin typeface="Arial" panose="020B0604020202020204" pitchFamily="34" charset="0"/>
              </a:rPr>
              <a:t>1.</a:t>
            </a:r>
            <a:fld id="{5E516769-7B02-4E93-B3C9-3C9F8093A73B}" type="slidenum">
              <a:rPr lang="en-US" altLang="en-US" b="1" smtClean="0">
                <a:solidFill>
                  <a:srgbClr val="000000"/>
                </a:solidFill>
                <a:latin typeface="Arial" panose="020B0604020202020204" pitchFamily="34" charset="0"/>
              </a:rPr>
              <a:pPr fontAlgn="base">
                <a:spcBef>
                  <a:spcPct val="0"/>
                </a:spcBef>
                <a:spcAft>
                  <a:spcPct val="0"/>
                </a:spcAft>
              </a:pPr>
              <a:t>31</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67962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fontAlgn="base">
              <a:spcBef>
                <a:spcPct val="0"/>
              </a:spcBef>
              <a:spcAft>
                <a:spcPct val="0"/>
              </a:spcAft>
            </a:pPr>
            <a:r>
              <a:rPr lang="en-US" altLang="en-US" b="1" smtClean="0">
                <a:solidFill>
                  <a:srgbClr val="000000"/>
                </a:solidFill>
                <a:latin typeface="Arial" panose="020B0604020202020204" pitchFamily="34" charset="0"/>
              </a:rPr>
              <a:t>1.</a:t>
            </a:r>
            <a:fld id="{5E516769-7B02-4E93-B3C9-3C9F8093A73B}" type="slidenum">
              <a:rPr lang="en-US" altLang="en-US" b="1" smtClean="0">
                <a:solidFill>
                  <a:srgbClr val="000000"/>
                </a:solidFill>
                <a:latin typeface="Arial" panose="020B0604020202020204" pitchFamily="34" charset="0"/>
              </a:rPr>
              <a:pPr fontAlgn="base">
                <a:spcBef>
                  <a:spcPct val="0"/>
                </a:spcBef>
                <a:spcAft>
                  <a:spcPct val="0"/>
                </a:spcAft>
              </a:pPr>
              <a:t>32</a:t>
            </a:fld>
            <a:endParaRPr lang="en-US" altLang="en-US" b="1" smtClean="0">
              <a:solidFill>
                <a:srgbClr val="000000"/>
              </a:solidFill>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31051" y="421244"/>
            <a:ext cx="5782809" cy="5534025"/>
          </a:xfrm>
          <a:prstGeom prst="rect">
            <a:avLst/>
          </a:prstGeom>
        </p:spPr>
      </p:pic>
      <p:sp>
        <p:nvSpPr>
          <p:cNvPr id="6" name="Rectangle 5"/>
          <p:cNvSpPr/>
          <p:nvPr/>
        </p:nvSpPr>
        <p:spPr>
          <a:xfrm>
            <a:off x="3341602" y="6400800"/>
            <a:ext cx="5740674" cy="369332"/>
          </a:xfrm>
          <a:prstGeom prst="rect">
            <a:avLst/>
          </a:prstGeom>
        </p:spPr>
        <p:txBody>
          <a:bodyPr wrap="none">
            <a:spAutoFit/>
          </a:bodyPr>
          <a:lstStyle/>
          <a:p>
            <a:r>
              <a:rPr lang="en-US" i="1" dirty="0">
                <a:latin typeface="Times New Roman" panose="02020603050405020304" pitchFamily="18" charset="0"/>
              </a:rPr>
              <a:t>A heterogeneous network made </a:t>
            </a:r>
            <a:r>
              <a:rPr lang="en-US" i="1" dirty="0" smtClean="0">
                <a:latin typeface="Times New Roman" panose="02020603050405020304" pitchFamily="18" charset="0"/>
              </a:rPr>
              <a:t>of four </a:t>
            </a:r>
            <a:r>
              <a:rPr lang="en-US" i="1" dirty="0">
                <a:latin typeface="Times New Roman" panose="02020603050405020304" pitchFamily="18" charset="0"/>
              </a:rPr>
              <a:t>WANs and two LANs</a:t>
            </a:r>
            <a:endParaRPr lang="en-IN" dirty="0"/>
          </a:p>
        </p:txBody>
      </p:sp>
      <p:sp>
        <p:nvSpPr>
          <p:cNvPr id="7" name="Rectangle 6"/>
          <p:cNvSpPr/>
          <p:nvPr/>
        </p:nvSpPr>
        <p:spPr>
          <a:xfrm>
            <a:off x="131051" y="5955269"/>
            <a:ext cx="1067600" cy="369332"/>
          </a:xfrm>
          <a:prstGeom prst="rect">
            <a:avLst/>
          </a:prstGeom>
        </p:spPr>
        <p:txBody>
          <a:bodyPr wrap="none">
            <a:spAutoFit/>
          </a:bodyPr>
          <a:lstStyle/>
          <a:p>
            <a:r>
              <a:rPr lang="en-US" i="1" dirty="0" smtClean="0">
                <a:latin typeface="Times New Roman" panose="02020603050405020304" pitchFamily="18" charset="0"/>
              </a:rPr>
              <a:t>West Side</a:t>
            </a:r>
            <a:endParaRPr lang="en-IN" dirty="0"/>
          </a:p>
        </p:txBody>
      </p:sp>
      <p:sp>
        <p:nvSpPr>
          <p:cNvPr id="8" name="Rectangle 7"/>
          <p:cNvSpPr/>
          <p:nvPr/>
        </p:nvSpPr>
        <p:spPr>
          <a:xfrm>
            <a:off x="4119252" y="5955269"/>
            <a:ext cx="1050288" cy="369332"/>
          </a:xfrm>
          <a:prstGeom prst="rect">
            <a:avLst/>
          </a:prstGeom>
        </p:spPr>
        <p:txBody>
          <a:bodyPr wrap="none">
            <a:spAutoFit/>
          </a:bodyPr>
          <a:lstStyle/>
          <a:p>
            <a:r>
              <a:rPr lang="en-US" i="1" dirty="0" smtClean="0">
                <a:latin typeface="Times New Roman" panose="02020603050405020304" pitchFamily="18" charset="0"/>
              </a:rPr>
              <a:t>East Side</a:t>
            </a:r>
            <a:endParaRPr lang="en-IN" dirty="0"/>
          </a:p>
        </p:txBody>
      </p:sp>
      <p:sp>
        <p:nvSpPr>
          <p:cNvPr id="9" name="Rectangle 8"/>
          <p:cNvSpPr/>
          <p:nvPr/>
        </p:nvSpPr>
        <p:spPr>
          <a:xfrm>
            <a:off x="5965371" y="243112"/>
            <a:ext cx="6008914" cy="3477875"/>
          </a:xfrm>
          <a:prstGeom prst="rect">
            <a:avLst/>
          </a:prstGeom>
        </p:spPr>
        <p:txBody>
          <a:bodyPr wrap="square">
            <a:spAutoFit/>
          </a:bodyPr>
          <a:lstStyle/>
          <a:p>
            <a:pPr algn="just">
              <a:spcAft>
                <a:spcPts val="1200"/>
              </a:spcAft>
            </a:pPr>
            <a:r>
              <a:rPr lang="en-US" sz="2000" dirty="0">
                <a:latin typeface="Times New Roman" panose="02020603050405020304" pitchFamily="18" charset="0"/>
              </a:rPr>
              <a:t>To create a backbone WAN for connecting these three entities (</a:t>
            </a:r>
            <a:r>
              <a:rPr lang="en-US" sz="2000" dirty="0" smtClean="0">
                <a:latin typeface="Times New Roman" panose="02020603050405020304" pitchFamily="18" charset="0"/>
              </a:rPr>
              <a:t>two LANs </a:t>
            </a:r>
            <a:r>
              <a:rPr lang="en-US" sz="2000" dirty="0">
                <a:latin typeface="Times New Roman" panose="02020603050405020304" pitchFamily="18" charset="0"/>
              </a:rPr>
              <a:t>and the president's computer), </a:t>
            </a:r>
            <a:endParaRPr lang="en-US" sz="2000" dirty="0" smtClean="0">
              <a:latin typeface="Times New Roman" panose="02020603050405020304" pitchFamily="18" charset="0"/>
            </a:endParaRPr>
          </a:p>
          <a:p>
            <a:pPr algn="just">
              <a:spcAft>
                <a:spcPts val="1200"/>
              </a:spcAft>
            </a:pPr>
            <a:r>
              <a:rPr lang="en-US" sz="2000" dirty="0">
                <a:latin typeface="Times New Roman" panose="02020603050405020304" pitchFamily="18" charset="0"/>
              </a:rPr>
              <a:t>	</a:t>
            </a:r>
            <a:r>
              <a:rPr lang="en-US" sz="2000" dirty="0" smtClean="0">
                <a:latin typeface="Times New Roman" panose="02020603050405020304" pitchFamily="18" charset="0"/>
              </a:rPr>
              <a:t>A </a:t>
            </a:r>
            <a:r>
              <a:rPr lang="en-US" sz="2000" dirty="0">
                <a:latin typeface="Times New Roman" panose="02020603050405020304" pitchFamily="18" charset="0"/>
              </a:rPr>
              <a:t>switched WAN (operated by a service </a:t>
            </a:r>
            <a:r>
              <a:rPr lang="en-US" sz="2000" dirty="0" smtClean="0">
                <a:latin typeface="Times New Roman" panose="02020603050405020304" pitchFamily="18" charset="0"/>
              </a:rPr>
              <a:t>provider such </a:t>
            </a:r>
            <a:r>
              <a:rPr lang="en-US" sz="2000" dirty="0">
                <a:latin typeface="Times New Roman" panose="02020603050405020304" pitchFamily="18" charset="0"/>
              </a:rPr>
              <a:t>as a </a:t>
            </a:r>
            <a:r>
              <a:rPr lang="en-US" sz="2000" dirty="0" smtClean="0">
                <a:latin typeface="Times New Roman" panose="02020603050405020304" pitchFamily="18" charset="0"/>
              </a:rPr>
              <a:t> telecom </a:t>
            </a:r>
            <a:r>
              <a:rPr lang="en-US" sz="2000" dirty="0">
                <a:latin typeface="Times New Roman" panose="02020603050405020304" pitchFamily="18" charset="0"/>
              </a:rPr>
              <a:t>company) has been leased</a:t>
            </a:r>
            <a:r>
              <a:rPr lang="en-US" sz="2000" dirty="0" smtClean="0">
                <a:latin typeface="Times New Roman" panose="02020603050405020304" pitchFamily="18" charset="0"/>
              </a:rPr>
              <a:t>.</a:t>
            </a:r>
          </a:p>
          <a:p>
            <a:pPr algn="just"/>
            <a:r>
              <a:rPr lang="en-US" sz="2000" dirty="0">
                <a:latin typeface="Times New Roman" panose="02020603050405020304" pitchFamily="18" charset="0"/>
              </a:rPr>
              <a:t> </a:t>
            </a:r>
            <a:r>
              <a:rPr lang="en-US" sz="2000" dirty="0" smtClean="0">
                <a:latin typeface="Times New Roman" panose="02020603050405020304" pitchFamily="18" charset="0"/>
              </a:rPr>
              <a:t>              </a:t>
            </a:r>
            <a:r>
              <a:rPr lang="en-US" sz="2000" dirty="0">
                <a:latin typeface="Times New Roman" panose="02020603050405020304" pitchFamily="18" charset="0"/>
              </a:rPr>
              <a:t>To connect the LANs to this </a:t>
            </a:r>
            <a:r>
              <a:rPr lang="en-US" sz="2000" dirty="0" smtClean="0">
                <a:latin typeface="Times New Roman" panose="02020603050405020304" pitchFamily="18" charset="0"/>
              </a:rPr>
              <a:t>switched WAN</a:t>
            </a:r>
            <a:r>
              <a:rPr lang="en-US" sz="2000" dirty="0">
                <a:latin typeface="Times New Roman" panose="02020603050405020304" pitchFamily="18" charset="0"/>
              </a:rPr>
              <a:t>, </a:t>
            </a:r>
            <a:r>
              <a:rPr lang="en-US" sz="2000" dirty="0" smtClean="0">
                <a:latin typeface="Times New Roman" panose="02020603050405020304" pitchFamily="18" charset="0"/>
              </a:rPr>
              <a:t>three </a:t>
            </a:r>
            <a:r>
              <a:rPr lang="en-US" sz="2000" dirty="0">
                <a:latin typeface="Times New Roman" panose="02020603050405020304" pitchFamily="18" charset="0"/>
              </a:rPr>
              <a:t>point-to-point WANs are required</a:t>
            </a:r>
            <a:r>
              <a:rPr lang="en-US" sz="2000" dirty="0" smtClean="0">
                <a:latin typeface="Times New Roman" panose="02020603050405020304" pitchFamily="18" charset="0"/>
              </a:rPr>
              <a:t>.</a:t>
            </a:r>
          </a:p>
          <a:p>
            <a:pPr algn="just"/>
            <a:endParaRPr lang="en-US" sz="2000" dirty="0">
              <a:latin typeface="Times New Roman" panose="02020603050405020304" pitchFamily="18" charset="0"/>
            </a:endParaRPr>
          </a:p>
          <a:p>
            <a:pPr algn="just"/>
            <a:r>
              <a:rPr lang="en-IN" sz="2000" dirty="0" smtClean="0">
                <a:latin typeface="Times New Roman" panose="02020603050405020304" pitchFamily="18" charset="0"/>
              </a:rPr>
              <a:t>	</a:t>
            </a:r>
            <a:r>
              <a:rPr lang="en-IN" sz="2000" dirty="0">
                <a:latin typeface="Times New Roman" panose="02020603050405020304" pitchFamily="18" charset="0"/>
              </a:rPr>
              <a:t>These point-to-point </a:t>
            </a:r>
            <a:r>
              <a:rPr lang="en-IN" sz="2000" dirty="0" smtClean="0">
                <a:latin typeface="Times New Roman" panose="02020603050405020304" pitchFamily="18" charset="0"/>
              </a:rPr>
              <a:t>WANs </a:t>
            </a:r>
            <a:r>
              <a:rPr lang="en-US" sz="2000" dirty="0" smtClean="0">
                <a:latin typeface="Times New Roman" panose="02020603050405020304" pitchFamily="18" charset="0"/>
              </a:rPr>
              <a:t>can </a:t>
            </a:r>
            <a:r>
              <a:rPr lang="en-US" sz="2000" dirty="0">
                <a:latin typeface="Times New Roman" panose="02020603050405020304" pitchFamily="18" charset="0"/>
              </a:rPr>
              <a:t>be a high-speed DSL line offered by a telephone company or a cable </a:t>
            </a:r>
            <a:r>
              <a:rPr lang="en-US" sz="2000" dirty="0" smtClean="0">
                <a:latin typeface="Times New Roman" panose="02020603050405020304" pitchFamily="18" charset="0"/>
              </a:rPr>
              <a:t>modem line offered </a:t>
            </a:r>
            <a:r>
              <a:rPr lang="en-US" sz="2000" dirty="0">
                <a:latin typeface="Times New Roman" panose="02020603050405020304" pitchFamily="18" charset="0"/>
              </a:rPr>
              <a:t>by a cable TV </a:t>
            </a:r>
            <a:r>
              <a:rPr lang="en-US" sz="2000" dirty="0" smtClean="0">
                <a:latin typeface="Times New Roman" panose="02020603050405020304" pitchFamily="18" charset="0"/>
              </a:rPr>
              <a:t>provider. </a:t>
            </a:r>
            <a:endParaRPr lang="en-IN" sz="2000" dirty="0">
              <a:latin typeface="Times New Roman" panose="02020603050405020304" pitchFamily="18" charset="0"/>
            </a:endParaRPr>
          </a:p>
        </p:txBody>
      </p:sp>
    </p:spTree>
    <p:extLst>
      <p:ext uri="{BB962C8B-B14F-4D97-AF65-F5344CB8AC3E}">
        <p14:creationId xmlns:p14="http://schemas.microsoft.com/office/powerpoint/2010/main" val="37822457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pPr fontAlgn="base">
              <a:spcBef>
                <a:spcPct val="0"/>
              </a:spcBef>
              <a:spcAft>
                <a:spcPct val="0"/>
              </a:spcAft>
            </a:pPr>
            <a:r>
              <a:rPr lang="en-US" altLang="en-US" b="1">
                <a:solidFill>
                  <a:srgbClr val="000000"/>
                </a:solidFill>
                <a:latin typeface="Arial" panose="020B0604020202020204" pitchFamily="34" charset="0"/>
              </a:rPr>
              <a:t>1.</a:t>
            </a:r>
            <a:fld id="{48FC4481-3A73-42D7-A0A4-C0C08A86B9EA}" type="slidenum">
              <a:rPr lang="en-US" altLang="en-US" b="1">
                <a:solidFill>
                  <a:srgbClr val="000000"/>
                </a:solidFill>
                <a:latin typeface="Arial" panose="020B0604020202020204" pitchFamily="34" charset="0"/>
              </a:rPr>
              <a:pPr fontAlgn="base">
                <a:spcBef>
                  <a:spcPct val="0"/>
                </a:spcBef>
                <a:spcAft>
                  <a:spcPct val="0"/>
                </a:spcAft>
              </a:pPr>
              <a:t>33</a:t>
            </a:fld>
            <a:endParaRPr lang="en-US" altLang="en-US" b="1">
              <a:solidFill>
                <a:srgbClr val="000000"/>
              </a:solidFill>
              <a:latin typeface="Arial" panose="020B0604020202020204" pitchFamily="34" charset="0"/>
            </a:endParaRPr>
          </a:p>
        </p:txBody>
      </p:sp>
      <p:sp>
        <p:nvSpPr>
          <p:cNvPr id="877570" name="Rectangle 2"/>
          <p:cNvSpPr>
            <a:spLocks noChangeArrowheads="1"/>
          </p:cNvSpPr>
          <p:nvPr/>
        </p:nvSpPr>
        <p:spPr bwMode="auto">
          <a:xfrm>
            <a:off x="152400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altLang="en-US" sz="3200" b="1">
              <a:solidFill>
                <a:srgbClr val="000000"/>
              </a:solidFill>
              <a:effectLst>
                <a:outerShdw blurRad="38100" dist="38100" dir="2700000" algn="tl">
                  <a:srgbClr val="FFFFFF"/>
                </a:outerShdw>
              </a:effectLst>
              <a:latin typeface="Times New Roman" panose="02020603050405020304" pitchFamily="18" charset="0"/>
            </a:endParaRPr>
          </a:p>
        </p:txBody>
      </p:sp>
      <p:sp>
        <p:nvSpPr>
          <p:cNvPr id="877571" name="Text Box 3"/>
          <p:cNvSpPr txBox="1">
            <a:spLocks noChangeArrowheads="1"/>
          </p:cNvSpPr>
          <p:nvPr/>
        </p:nvSpPr>
        <p:spPr bwMode="auto">
          <a:xfrm>
            <a:off x="1752600" y="152400"/>
            <a:ext cx="35829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3200" b="1">
                <a:solidFill>
                  <a:srgbClr val="000000"/>
                </a:solidFill>
                <a:effectLst>
                  <a:outerShdw blurRad="38100" dist="38100" dir="2700000" algn="tl">
                    <a:srgbClr val="C0C0C0"/>
                  </a:outerShdw>
                </a:effectLst>
                <a:latin typeface="Times" panose="02020603050405020304" pitchFamily="18" charset="0"/>
              </a:rPr>
              <a:t>1-4   PROTOCOLS</a:t>
            </a:r>
          </a:p>
        </p:txBody>
      </p:sp>
      <p:sp>
        <p:nvSpPr>
          <p:cNvPr id="87757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altLang="en-US" b="1">
              <a:solidFill>
                <a:srgbClr val="000000"/>
              </a:solidFill>
              <a:latin typeface="Times New Roman" panose="02020603050405020304" pitchFamily="18" charset="0"/>
            </a:endParaRPr>
          </a:p>
        </p:txBody>
      </p:sp>
      <p:sp>
        <p:nvSpPr>
          <p:cNvPr id="877573" name="Rectangle 5"/>
          <p:cNvSpPr>
            <a:spLocks noChangeArrowheads="1"/>
          </p:cNvSpPr>
          <p:nvPr/>
        </p:nvSpPr>
        <p:spPr bwMode="auto">
          <a:xfrm>
            <a:off x="1752600" y="1082676"/>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altLang="en-US" sz="2800" b="1" i="1">
                <a:solidFill>
                  <a:srgbClr val="000000"/>
                </a:solidFill>
                <a:effectLst>
                  <a:outerShdw blurRad="38100" dist="38100" dir="2700000" algn="tl">
                    <a:srgbClr val="C0C0C0"/>
                  </a:outerShdw>
                </a:effectLst>
                <a:latin typeface="Times New Roman" panose="02020603050405020304" pitchFamily="18" charset="0"/>
              </a:rPr>
              <a:t>A protocol is synonymous with rule. It consists of a set of rules that govern data communications. It determines what is communicated, how it is communicated and when it is communicated. The key elements of a protocol are syntax, semantics and timing</a:t>
            </a:r>
          </a:p>
        </p:txBody>
      </p:sp>
      <p:sp>
        <p:nvSpPr>
          <p:cNvPr id="877574" name="Rectangle 6"/>
          <p:cNvSpPr>
            <a:spLocks noChangeArrowheads="1"/>
          </p:cNvSpPr>
          <p:nvPr/>
        </p:nvSpPr>
        <p:spPr bwMode="auto">
          <a:xfrm>
            <a:off x="1752600" y="4495801"/>
            <a:ext cx="746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SzPct val="117000"/>
              <a:buFont typeface="Wingdings" panose="05000000000000000000" pitchFamily="2" charset="2"/>
              <a:buChar char="§"/>
            </a:pPr>
            <a:r>
              <a:rPr lang="fr-FR" altLang="en-US" sz="2400" b="1">
                <a:solidFill>
                  <a:srgbClr val="0033CC"/>
                </a:solidFill>
                <a:latin typeface="Times New Roman" panose="02020603050405020304" pitchFamily="18" charset="0"/>
              </a:rPr>
              <a:t> Syntax</a:t>
            </a:r>
          </a:p>
          <a:p>
            <a:pPr eaLnBrk="0" fontAlgn="base" hangingPunct="0">
              <a:spcBef>
                <a:spcPct val="0"/>
              </a:spcBef>
              <a:spcAft>
                <a:spcPct val="0"/>
              </a:spcAft>
              <a:buSzPct val="117000"/>
              <a:buFont typeface="Wingdings" panose="05000000000000000000" pitchFamily="2" charset="2"/>
              <a:buChar char="§"/>
            </a:pPr>
            <a:r>
              <a:rPr lang="fr-FR" altLang="en-US" sz="2400" b="1">
                <a:solidFill>
                  <a:srgbClr val="0033CC"/>
                </a:solidFill>
                <a:latin typeface="Times New Roman" panose="02020603050405020304" pitchFamily="18" charset="0"/>
              </a:rPr>
              <a:t> Semantics</a:t>
            </a:r>
          </a:p>
          <a:p>
            <a:pPr eaLnBrk="0" fontAlgn="base" hangingPunct="0">
              <a:spcBef>
                <a:spcPct val="0"/>
              </a:spcBef>
              <a:spcAft>
                <a:spcPct val="0"/>
              </a:spcAft>
              <a:buSzPct val="117000"/>
              <a:buFont typeface="Wingdings" panose="05000000000000000000" pitchFamily="2" charset="2"/>
              <a:buChar char="§"/>
            </a:pPr>
            <a:r>
              <a:rPr lang="fr-FR" altLang="en-US" sz="2400" b="1">
                <a:solidFill>
                  <a:srgbClr val="0033CC"/>
                </a:solidFill>
                <a:latin typeface="Times New Roman" panose="02020603050405020304" pitchFamily="18" charset="0"/>
              </a:rPr>
              <a:t> Timing</a:t>
            </a:r>
          </a:p>
        </p:txBody>
      </p:sp>
      <p:sp>
        <p:nvSpPr>
          <p:cNvPr id="877575" name="Text Box 7"/>
          <p:cNvSpPr txBox="1">
            <a:spLocks noChangeArrowheads="1"/>
          </p:cNvSpPr>
          <p:nvPr/>
        </p:nvSpPr>
        <p:spPr bwMode="auto">
          <a:xfrm>
            <a:off x="1763714" y="3962401"/>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800" b="1" i="1" u="sng">
                <a:solidFill>
                  <a:srgbClr val="FF0000"/>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214817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fontAlgn="base">
              <a:spcBef>
                <a:spcPct val="0"/>
              </a:spcBef>
              <a:spcAft>
                <a:spcPct val="0"/>
              </a:spcAft>
            </a:pPr>
            <a:r>
              <a:rPr lang="en-US" altLang="en-US" b="1">
                <a:solidFill>
                  <a:srgbClr val="000000"/>
                </a:solidFill>
                <a:latin typeface="Arial" panose="020B0604020202020204" pitchFamily="34" charset="0"/>
              </a:rPr>
              <a:t>1.</a:t>
            </a:r>
            <a:fld id="{E64128D9-008C-4394-A5F8-BF1505BFB0AE}" type="slidenum">
              <a:rPr lang="en-US" altLang="en-US" b="1">
                <a:solidFill>
                  <a:srgbClr val="000000"/>
                </a:solidFill>
                <a:latin typeface="Arial" panose="020B0604020202020204" pitchFamily="34" charset="0"/>
              </a:rPr>
              <a:pPr fontAlgn="base">
                <a:spcBef>
                  <a:spcPct val="0"/>
                </a:spcBef>
                <a:spcAft>
                  <a:spcPct val="0"/>
                </a:spcAft>
              </a:pPr>
              <a:t>34</a:t>
            </a:fld>
            <a:endParaRPr lang="en-US" altLang="en-US" b="1">
              <a:solidFill>
                <a:srgbClr val="000000"/>
              </a:solidFill>
              <a:latin typeface="Arial" panose="020B0604020202020204" pitchFamily="34" charset="0"/>
            </a:endParaRPr>
          </a:p>
        </p:txBody>
      </p:sp>
      <p:sp>
        <p:nvSpPr>
          <p:cNvPr id="911362"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911363"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911364" name="Text Box 4"/>
          <p:cNvSpPr txBox="1">
            <a:spLocks noChangeArrowheads="1"/>
          </p:cNvSpPr>
          <p:nvPr/>
        </p:nvSpPr>
        <p:spPr bwMode="auto">
          <a:xfrm>
            <a:off x="1828800" y="361951"/>
            <a:ext cx="41318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3200" b="1" dirty="0" smtClean="0">
                <a:solidFill>
                  <a:srgbClr val="000000"/>
                </a:solidFill>
                <a:latin typeface="Times New Roman" panose="02020603050405020304" pitchFamily="18" charset="0"/>
              </a:rPr>
              <a:t>Elements </a:t>
            </a:r>
            <a:r>
              <a:rPr lang="en-US" altLang="en-US" sz="3200" b="1" dirty="0">
                <a:solidFill>
                  <a:srgbClr val="000000"/>
                </a:solidFill>
                <a:latin typeface="Times New Roman" panose="02020603050405020304" pitchFamily="18" charset="0"/>
              </a:rPr>
              <a:t>of a Protocol</a:t>
            </a:r>
            <a:endParaRPr lang="en-US" altLang="en-US" sz="2000" b="1" i="1" dirty="0">
              <a:solidFill>
                <a:srgbClr val="000000"/>
              </a:solidFill>
              <a:latin typeface="Times New Roman" panose="02020603050405020304" pitchFamily="18" charset="0"/>
            </a:endParaRPr>
          </a:p>
        </p:txBody>
      </p:sp>
      <p:sp>
        <p:nvSpPr>
          <p:cNvPr id="91136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911366" name="Text Box 6"/>
          <p:cNvSpPr txBox="1">
            <a:spLocks noChangeArrowheads="1"/>
          </p:cNvSpPr>
          <p:nvPr/>
        </p:nvSpPr>
        <p:spPr bwMode="auto">
          <a:xfrm>
            <a:off x="1981200" y="15240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altLang="en-US" sz="3200" b="1">
              <a:solidFill>
                <a:srgbClr val="000000"/>
              </a:solidFill>
              <a:latin typeface="Arial" panose="020B0604020202020204" pitchFamily="34" charset="0"/>
            </a:endParaRPr>
          </a:p>
        </p:txBody>
      </p:sp>
      <p:sp>
        <p:nvSpPr>
          <p:cNvPr id="911367" name="Rectangle 7"/>
          <p:cNvSpPr>
            <a:spLocks noGrp="1" noChangeArrowheads="1"/>
          </p:cNvSpPr>
          <p:nvPr>
            <p:ph type="body" idx="1"/>
          </p:nvPr>
        </p:nvSpPr>
        <p:spPr bwMode="auto">
          <a:xfrm>
            <a:off x="1981200" y="13716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2400" b="1">
                <a:solidFill>
                  <a:schemeClr val="folHlink"/>
                </a:solidFill>
                <a:latin typeface="Times New Roman" panose="02020603050405020304" pitchFamily="18" charset="0"/>
              </a:rPr>
              <a:t>Syntax</a:t>
            </a:r>
          </a:p>
          <a:p>
            <a:pPr lvl="1"/>
            <a:r>
              <a:rPr lang="en-US" altLang="en-US" sz="2000" b="1">
                <a:solidFill>
                  <a:schemeClr val="folHlink"/>
                </a:solidFill>
                <a:latin typeface="Times New Roman" panose="02020603050405020304" pitchFamily="18" charset="0"/>
              </a:rPr>
              <a:t>Structure or format of the data</a:t>
            </a:r>
          </a:p>
          <a:p>
            <a:pPr lvl="1"/>
            <a:r>
              <a:rPr lang="en-US" altLang="en-US" sz="2000" b="1">
                <a:solidFill>
                  <a:schemeClr val="folHlink"/>
                </a:solidFill>
                <a:latin typeface="Times New Roman" panose="02020603050405020304" pitchFamily="18" charset="0"/>
              </a:rPr>
              <a:t>Indicates how to read the bits - field delineation</a:t>
            </a:r>
          </a:p>
          <a:p>
            <a:r>
              <a:rPr lang="en-US" altLang="en-US" sz="2400" b="1">
                <a:solidFill>
                  <a:schemeClr val="folHlink"/>
                </a:solidFill>
                <a:latin typeface="Times New Roman" panose="02020603050405020304" pitchFamily="18" charset="0"/>
              </a:rPr>
              <a:t>Semantics</a:t>
            </a:r>
          </a:p>
          <a:p>
            <a:pPr lvl="1"/>
            <a:r>
              <a:rPr lang="en-US" altLang="en-US" sz="2000" b="1">
                <a:solidFill>
                  <a:schemeClr val="folHlink"/>
                </a:solidFill>
                <a:latin typeface="Times New Roman" panose="02020603050405020304" pitchFamily="18" charset="0"/>
              </a:rPr>
              <a:t>Interprets the meaning of the bits</a:t>
            </a:r>
          </a:p>
          <a:p>
            <a:pPr lvl="1"/>
            <a:r>
              <a:rPr lang="en-US" altLang="en-US" sz="2000" b="1">
                <a:solidFill>
                  <a:schemeClr val="folHlink"/>
                </a:solidFill>
                <a:latin typeface="Times New Roman" panose="02020603050405020304" pitchFamily="18" charset="0"/>
              </a:rPr>
              <a:t>Knows which fields define what action</a:t>
            </a:r>
          </a:p>
          <a:p>
            <a:r>
              <a:rPr lang="en-US" altLang="en-US" sz="2400" b="1">
                <a:solidFill>
                  <a:schemeClr val="folHlink"/>
                </a:solidFill>
                <a:latin typeface="Times New Roman" panose="02020603050405020304" pitchFamily="18" charset="0"/>
              </a:rPr>
              <a:t>Timing</a:t>
            </a:r>
          </a:p>
          <a:p>
            <a:pPr lvl="1"/>
            <a:r>
              <a:rPr lang="en-US" altLang="en-US" sz="2000" b="1">
                <a:solidFill>
                  <a:schemeClr val="folHlink"/>
                </a:solidFill>
                <a:latin typeface="Times New Roman" panose="02020603050405020304" pitchFamily="18" charset="0"/>
              </a:rPr>
              <a:t>When data should be sent and what</a:t>
            </a:r>
          </a:p>
          <a:p>
            <a:pPr lvl="1"/>
            <a:r>
              <a:rPr lang="en-US" altLang="en-US" sz="2000" b="1">
                <a:solidFill>
                  <a:schemeClr val="folHlink"/>
                </a:solidFill>
                <a:latin typeface="Times New Roman" panose="02020603050405020304" pitchFamily="18" charset="0"/>
              </a:rPr>
              <a:t>Speed at which data should be sent or speed at which it is being received.</a:t>
            </a:r>
          </a:p>
        </p:txBody>
      </p:sp>
    </p:spTree>
    <p:extLst>
      <p:ext uri="{BB962C8B-B14F-4D97-AF65-F5344CB8AC3E}">
        <p14:creationId xmlns:p14="http://schemas.microsoft.com/office/powerpoint/2010/main" val="2272938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680" y="152400"/>
            <a:ext cx="11704320" cy="6532880"/>
          </a:xfrm>
        </p:spPr>
        <p:txBody>
          <a:bodyPr/>
          <a:lstStyle/>
          <a:p>
            <a:r>
              <a:rPr lang="en-US" sz="2700" dirty="0"/>
              <a:t>Name the four basic network topologies, and cite an advantage of each </a:t>
            </a:r>
            <a:r>
              <a:rPr lang="en-US" sz="2700" dirty="0" smtClean="0"/>
              <a:t>type.</a:t>
            </a:r>
          </a:p>
          <a:p>
            <a:endParaRPr lang="en-US" sz="2700" dirty="0" smtClean="0"/>
          </a:p>
          <a:p>
            <a:r>
              <a:rPr lang="en-US" sz="2700" dirty="0"/>
              <a:t>What is the difference between half-duplex and </a:t>
            </a:r>
            <a:r>
              <a:rPr lang="en-US" sz="2700" dirty="0" smtClean="0"/>
              <a:t>full-duplex transmission </a:t>
            </a:r>
            <a:r>
              <a:rPr lang="en-US" sz="2700" dirty="0"/>
              <a:t>modes</a:t>
            </a:r>
            <a:r>
              <a:rPr lang="en-US" sz="2700" dirty="0" smtClean="0"/>
              <a:t>?</a:t>
            </a:r>
          </a:p>
          <a:p>
            <a:endParaRPr lang="en-US" sz="2700" dirty="0" smtClean="0"/>
          </a:p>
          <a:p>
            <a:r>
              <a:rPr lang="en-US" sz="2800" dirty="0"/>
              <a:t>For n devices in a network, what is the number of cable links required for a </a:t>
            </a:r>
            <a:r>
              <a:rPr lang="en-US" sz="2800" dirty="0" smtClean="0"/>
              <a:t>mesh, </a:t>
            </a:r>
            <a:r>
              <a:rPr lang="en-US" sz="2800" dirty="0"/>
              <a:t>bus, and star topology</a:t>
            </a:r>
            <a:r>
              <a:rPr lang="en-US" sz="2800" dirty="0" smtClean="0"/>
              <a:t>?</a:t>
            </a:r>
          </a:p>
          <a:p>
            <a:endParaRPr lang="en-US" sz="2800" dirty="0"/>
          </a:p>
          <a:p>
            <a:pPr marL="0" indent="0">
              <a:buNone/>
            </a:pPr>
            <a:endParaRPr lang="en-IN" sz="2700" dirty="0"/>
          </a:p>
        </p:txBody>
      </p:sp>
      <p:sp>
        <p:nvSpPr>
          <p:cNvPr id="4" name="Slide Number Placeholder 3"/>
          <p:cNvSpPr>
            <a:spLocks noGrp="1"/>
          </p:cNvSpPr>
          <p:nvPr>
            <p:ph type="sldNum" sz="quarter" idx="10"/>
          </p:nvPr>
        </p:nvSpPr>
        <p:spPr/>
        <p:txBody>
          <a:bodyPr/>
          <a:lstStyle/>
          <a:p>
            <a:pPr fontAlgn="base">
              <a:spcBef>
                <a:spcPct val="0"/>
              </a:spcBef>
              <a:spcAft>
                <a:spcPct val="0"/>
              </a:spcAft>
            </a:pPr>
            <a:r>
              <a:rPr lang="en-US" altLang="en-US" b="1" smtClean="0">
                <a:solidFill>
                  <a:srgbClr val="000000"/>
                </a:solidFill>
                <a:latin typeface="Arial" panose="020B0604020202020204" pitchFamily="34" charset="0"/>
              </a:rPr>
              <a:t>1.</a:t>
            </a:r>
            <a:fld id="{5E516769-7B02-4E93-B3C9-3C9F8093A73B}" type="slidenum">
              <a:rPr lang="en-US" altLang="en-US" b="1" smtClean="0">
                <a:solidFill>
                  <a:srgbClr val="000000"/>
                </a:solidFill>
                <a:latin typeface="Arial" panose="020B0604020202020204" pitchFamily="34" charset="0"/>
              </a:rPr>
              <a:pPr fontAlgn="base">
                <a:spcBef>
                  <a:spcPct val="0"/>
                </a:spcBef>
                <a:spcAft>
                  <a:spcPct val="0"/>
                </a:spcAft>
              </a:pPr>
              <a:t>35</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2135795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640" y="223520"/>
            <a:ext cx="11623040" cy="5953443"/>
          </a:xfrm>
        </p:spPr>
        <p:txBody>
          <a:bodyPr/>
          <a:lstStyle/>
          <a:p>
            <a:r>
              <a:rPr lang="en-US" sz="2600" dirty="0"/>
              <a:t>For each of the following four networks, discuss the consequences if a connection fails</a:t>
            </a:r>
            <a:r>
              <a:rPr lang="en-US" sz="2600" dirty="0" smtClean="0"/>
              <a:t>.</a:t>
            </a:r>
          </a:p>
          <a:p>
            <a:pPr marL="0" indent="0">
              <a:buNone/>
            </a:pPr>
            <a:endParaRPr lang="en-US" sz="2600" dirty="0" smtClean="0"/>
          </a:p>
          <a:p>
            <a:pPr lvl="1"/>
            <a:r>
              <a:rPr lang="en-US" dirty="0"/>
              <a:t>Five devices arranged in a mesh </a:t>
            </a:r>
            <a:r>
              <a:rPr lang="en-US" dirty="0" smtClean="0"/>
              <a:t>topology.</a:t>
            </a:r>
          </a:p>
          <a:p>
            <a:pPr lvl="2"/>
            <a:r>
              <a:rPr lang="en-US" sz="1800" dirty="0"/>
              <a:t>If one </a:t>
            </a:r>
            <a:r>
              <a:rPr lang="en-US" sz="1800" dirty="0" smtClean="0"/>
              <a:t>connection </a:t>
            </a:r>
            <a:r>
              <a:rPr lang="en-US" sz="1800" dirty="0"/>
              <a:t>fails, the other connections will still be </a:t>
            </a:r>
            <a:r>
              <a:rPr lang="en-US" sz="1800" dirty="0" smtClean="0"/>
              <a:t>working</a:t>
            </a:r>
          </a:p>
          <a:p>
            <a:pPr lvl="1">
              <a:buClr>
                <a:srgbClr val="FF0000"/>
              </a:buClr>
            </a:pPr>
            <a:r>
              <a:rPr lang="en-US" dirty="0"/>
              <a:t>Five devices arranged in a star topology (not counting the hub)</a:t>
            </a:r>
            <a:r>
              <a:rPr lang="en-US" dirty="0" smtClean="0">
                <a:solidFill>
                  <a:srgbClr val="000000"/>
                </a:solidFill>
              </a:rPr>
              <a:t>.</a:t>
            </a:r>
            <a:endParaRPr lang="en-US" dirty="0">
              <a:solidFill>
                <a:srgbClr val="000000"/>
              </a:solidFill>
            </a:endParaRPr>
          </a:p>
          <a:p>
            <a:pPr lvl="2"/>
            <a:r>
              <a:rPr lang="en-US" sz="1800" dirty="0"/>
              <a:t>The other devices will still be able to send data through the hub; there will be no access to the device </a:t>
            </a:r>
            <a:r>
              <a:rPr lang="en-US" sz="1800" dirty="0" smtClean="0"/>
              <a:t>which </a:t>
            </a:r>
            <a:r>
              <a:rPr lang="en-US" sz="1800" dirty="0"/>
              <a:t>has the failed connection to the hub</a:t>
            </a:r>
            <a:r>
              <a:rPr lang="en-US" sz="1800" dirty="0" smtClean="0"/>
              <a:t>.</a:t>
            </a:r>
          </a:p>
          <a:p>
            <a:pPr lvl="1">
              <a:buClr>
                <a:srgbClr val="FF0000"/>
              </a:buClr>
            </a:pPr>
            <a:r>
              <a:rPr lang="en-US" dirty="0">
                <a:solidFill>
                  <a:srgbClr val="000000"/>
                </a:solidFill>
              </a:rPr>
              <a:t>Five devices arranged in a </a:t>
            </a:r>
            <a:r>
              <a:rPr lang="en-US" dirty="0" smtClean="0">
                <a:solidFill>
                  <a:srgbClr val="000000"/>
                </a:solidFill>
              </a:rPr>
              <a:t>bus </a:t>
            </a:r>
            <a:r>
              <a:rPr lang="en-US" dirty="0">
                <a:solidFill>
                  <a:srgbClr val="000000"/>
                </a:solidFill>
              </a:rPr>
              <a:t>topology.</a:t>
            </a:r>
          </a:p>
          <a:p>
            <a:pPr lvl="2"/>
            <a:r>
              <a:rPr lang="en-US" sz="1800" dirty="0"/>
              <a:t>All transmission stops if the failure is in the bus. If the drop-line fails, only the corresponding device cannot operate. </a:t>
            </a:r>
            <a:endParaRPr lang="en-IN" sz="1800" dirty="0"/>
          </a:p>
        </p:txBody>
      </p:sp>
      <p:sp>
        <p:nvSpPr>
          <p:cNvPr id="4" name="Slide Number Placeholder 3"/>
          <p:cNvSpPr>
            <a:spLocks noGrp="1"/>
          </p:cNvSpPr>
          <p:nvPr>
            <p:ph type="sldNum" sz="quarter" idx="10"/>
          </p:nvPr>
        </p:nvSpPr>
        <p:spPr/>
        <p:txBody>
          <a:bodyPr/>
          <a:lstStyle/>
          <a:p>
            <a:pPr fontAlgn="base">
              <a:spcBef>
                <a:spcPct val="0"/>
              </a:spcBef>
              <a:spcAft>
                <a:spcPct val="0"/>
              </a:spcAft>
            </a:pPr>
            <a:r>
              <a:rPr lang="en-US" altLang="en-US" b="1" smtClean="0">
                <a:solidFill>
                  <a:srgbClr val="000000"/>
                </a:solidFill>
                <a:latin typeface="Arial" panose="020B0604020202020204" pitchFamily="34" charset="0"/>
              </a:rPr>
              <a:t>1.</a:t>
            </a:r>
            <a:fld id="{5E516769-7B02-4E93-B3C9-3C9F8093A73B}" type="slidenum">
              <a:rPr lang="en-US" altLang="en-US" b="1" smtClean="0">
                <a:solidFill>
                  <a:srgbClr val="000000"/>
                </a:solidFill>
                <a:latin typeface="Arial" panose="020B0604020202020204" pitchFamily="34" charset="0"/>
              </a:rPr>
              <a:pPr fontAlgn="base">
                <a:spcBef>
                  <a:spcPct val="0"/>
                </a:spcBef>
                <a:spcAft>
                  <a:spcPct val="0"/>
                </a:spcAft>
              </a:pPr>
              <a:t>36</a:t>
            </a:fld>
            <a:endParaRPr lang="en-US" altLang="en-US" b="1"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220785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8" name="Text Box 4"/>
          <p:cNvSpPr txBox="1">
            <a:spLocks noChangeArrowheads="1"/>
          </p:cNvSpPr>
          <p:nvPr/>
        </p:nvSpPr>
        <p:spPr bwMode="auto">
          <a:xfrm>
            <a:off x="1828800" y="3810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chemeClr val="folHlink"/>
                </a:solidFill>
                <a:latin typeface="Times New Roman" panose="02020603050405020304" pitchFamily="18" charset="0"/>
              </a:rPr>
              <a:t>Figure 1.1  </a:t>
            </a:r>
            <a:r>
              <a:rPr lang="en-US" altLang="en-US" sz="2000" i="1">
                <a:latin typeface="Times New Roman" panose="02020603050405020304" pitchFamily="18" charset="0"/>
              </a:rPr>
              <a:t>Components of a data communication system</a:t>
            </a:r>
          </a:p>
        </p:txBody>
      </p:sp>
      <p:sp>
        <p:nvSpPr>
          <p:cNvPr id="86118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1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753" y="1161595"/>
            <a:ext cx="7065962"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2741" y="3158214"/>
            <a:ext cx="11810318" cy="3170099"/>
          </a:xfrm>
          <a:prstGeom prst="rect">
            <a:avLst/>
          </a:prstGeom>
        </p:spPr>
        <p:txBody>
          <a:bodyPr wrap="square">
            <a:spAutoFit/>
          </a:bodyPr>
          <a:lstStyle/>
          <a:p>
            <a:r>
              <a:rPr lang="en-US" sz="2000" dirty="0" smtClean="0">
                <a:latin typeface="Times New Roman" panose="02020603050405020304" pitchFamily="18" charset="0"/>
              </a:rPr>
              <a:t>Message: </a:t>
            </a:r>
            <a:r>
              <a:rPr lang="en-US" dirty="0">
                <a:latin typeface="Times New Roman" panose="02020603050405020304" pitchFamily="18" charset="0"/>
              </a:rPr>
              <a:t>The </a:t>
            </a:r>
            <a:r>
              <a:rPr lang="en-US" sz="2000" dirty="0">
                <a:latin typeface="Times New Roman" panose="02020603050405020304" pitchFamily="18" charset="0"/>
              </a:rPr>
              <a:t>message </a:t>
            </a:r>
            <a:r>
              <a:rPr lang="en-US" dirty="0">
                <a:latin typeface="Times New Roman" panose="02020603050405020304" pitchFamily="18" charset="0"/>
              </a:rPr>
              <a:t>is the information (data) to be communicated. </a:t>
            </a:r>
            <a:r>
              <a:rPr lang="en-US" dirty="0" smtClean="0">
                <a:latin typeface="Times New Roman" panose="02020603050405020304" pitchFamily="18" charset="0"/>
              </a:rPr>
              <a:t>Popular forms </a:t>
            </a:r>
            <a:r>
              <a:rPr lang="en-US" dirty="0">
                <a:latin typeface="Times New Roman" panose="02020603050405020304" pitchFamily="18" charset="0"/>
              </a:rPr>
              <a:t>of information include text, numbers, pictures, audio, and video</a:t>
            </a:r>
            <a:r>
              <a:rPr lang="en-US" dirty="0" smtClean="0">
                <a:latin typeface="Times New Roman" panose="02020603050405020304" pitchFamily="18" charset="0"/>
              </a:rPr>
              <a:t>.</a:t>
            </a:r>
          </a:p>
          <a:p>
            <a:endParaRPr lang="en-US" dirty="0">
              <a:latin typeface="Times New Roman" panose="02020603050405020304" pitchFamily="18" charset="0"/>
            </a:endParaRPr>
          </a:p>
          <a:p>
            <a:r>
              <a:rPr lang="en-US" dirty="0" smtClean="0">
                <a:latin typeface="Times New Roman" panose="02020603050405020304" pitchFamily="18" charset="0"/>
              </a:rPr>
              <a:t>Sender/Receiver: </a:t>
            </a:r>
            <a:r>
              <a:rPr lang="en-US" dirty="0">
                <a:latin typeface="Times New Roman" panose="02020603050405020304" pitchFamily="18" charset="0"/>
              </a:rPr>
              <a:t>The sender is the device that sends the </a:t>
            </a:r>
            <a:r>
              <a:rPr lang="en-US" dirty="0" smtClean="0">
                <a:latin typeface="Times New Roman" panose="02020603050405020304" pitchFamily="18" charset="0"/>
              </a:rPr>
              <a:t>data. The receiver is the device which receives the data. Sender and Receiver could be computers, </a:t>
            </a:r>
            <a:r>
              <a:rPr lang="en-US" dirty="0">
                <a:latin typeface="Times New Roman" panose="02020603050405020304" pitchFamily="18" charset="0"/>
              </a:rPr>
              <a:t>workstation, telephone handset, television, and so on</a:t>
            </a:r>
            <a:r>
              <a:rPr lang="en-US" dirty="0" smtClean="0">
                <a:latin typeface="Times New Roman" panose="02020603050405020304" pitchFamily="18" charset="0"/>
              </a:rPr>
              <a:t>.</a:t>
            </a:r>
          </a:p>
          <a:p>
            <a:endParaRPr lang="en-US" dirty="0">
              <a:latin typeface="Times New Roman" panose="02020603050405020304" pitchFamily="18" charset="0"/>
            </a:endParaRPr>
          </a:p>
          <a:p>
            <a:r>
              <a:rPr lang="en-US" dirty="0" smtClean="0">
                <a:latin typeface="Times New Roman" panose="02020603050405020304" pitchFamily="18" charset="0"/>
              </a:rPr>
              <a:t>Medium: </a:t>
            </a:r>
            <a:r>
              <a:rPr lang="en-US" dirty="0">
                <a:latin typeface="Times New Roman" panose="02020603050405020304" pitchFamily="18" charset="0"/>
              </a:rPr>
              <a:t>The transmission medium is the physical path by </a:t>
            </a:r>
            <a:r>
              <a:rPr lang="en-US" dirty="0" smtClean="0">
                <a:latin typeface="Times New Roman" panose="02020603050405020304" pitchFamily="18" charset="0"/>
              </a:rPr>
              <a:t>which a </a:t>
            </a:r>
            <a:r>
              <a:rPr lang="en-US" dirty="0">
                <a:latin typeface="Times New Roman" panose="02020603050405020304" pitchFamily="18" charset="0"/>
              </a:rPr>
              <a:t>message travels from sender to receiver. Some examples of transmission </a:t>
            </a:r>
            <a:r>
              <a:rPr lang="en-US" dirty="0" smtClean="0">
                <a:latin typeface="Times New Roman" panose="02020603050405020304" pitchFamily="18" charset="0"/>
              </a:rPr>
              <a:t>media include </a:t>
            </a:r>
            <a:r>
              <a:rPr lang="en-US" dirty="0">
                <a:latin typeface="Times New Roman" panose="02020603050405020304" pitchFamily="18" charset="0"/>
              </a:rPr>
              <a:t>twisted-pair wire, coaxial cable, fiber-optic cable, and radio waves</a:t>
            </a:r>
            <a:r>
              <a:rPr lang="en-US" dirty="0" smtClean="0">
                <a:latin typeface="Times New Roman" panose="02020603050405020304" pitchFamily="18" charset="0"/>
              </a:rPr>
              <a:t>.</a:t>
            </a:r>
          </a:p>
          <a:p>
            <a:endParaRPr lang="en-US" dirty="0">
              <a:latin typeface="Times New Roman" panose="02020603050405020304" pitchFamily="18" charset="0"/>
            </a:endParaRPr>
          </a:p>
          <a:p>
            <a:r>
              <a:rPr lang="en-US" dirty="0" smtClean="0">
                <a:latin typeface="Times New Roman" panose="02020603050405020304" pitchFamily="18" charset="0"/>
              </a:rPr>
              <a:t>Protocol: A </a:t>
            </a:r>
            <a:r>
              <a:rPr lang="en-US" dirty="0">
                <a:latin typeface="Times New Roman" panose="02020603050405020304" pitchFamily="18" charset="0"/>
              </a:rPr>
              <a:t>protocol is a set of rules that govern data communications</a:t>
            </a:r>
            <a:r>
              <a:rPr lang="en-US" dirty="0" smtClean="0">
                <a:latin typeface="Times New Roman" panose="02020603050405020304" pitchFamily="18" charset="0"/>
              </a:rPr>
              <a:t>. </a:t>
            </a:r>
            <a:r>
              <a:rPr lang="en-IN" dirty="0">
                <a:latin typeface="Times New Roman" panose="02020603050405020304" pitchFamily="18" charset="0"/>
              </a:rPr>
              <a:t>It </a:t>
            </a:r>
            <a:r>
              <a:rPr lang="en-IN" dirty="0" smtClean="0">
                <a:latin typeface="Times New Roman" panose="02020603050405020304" pitchFamily="18" charset="0"/>
              </a:rPr>
              <a:t>represents </a:t>
            </a:r>
            <a:r>
              <a:rPr lang="en-US" dirty="0" smtClean="0">
                <a:latin typeface="Times New Roman" panose="02020603050405020304" pitchFamily="18" charset="0"/>
              </a:rPr>
              <a:t>an </a:t>
            </a:r>
            <a:r>
              <a:rPr lang="en-US" dirty="0">
                <a:latin typeface="Times New Roman" panose="02020603050405020304" pitchFamily="18" charset="0"/>
              </a:rPr>
              <a:t>agreement between the communicating devices.</a:t>
            </a:r>
            <a:endParaRPr lang="en-IN" dirty="0">
              <a:latin typeface="Times New Roman" panose="02020603050405020304" pitchFamily="18" charset="0"/>
            </a:endParaRPr>
          </a:p>
        </p:txBody>
      </p:sp>
    </p:spTree>
    <p:extLst>
      <p:ext uri="{BB962C8B-B14F-4D97-AF65-F5344CB8AC3E}">
        <p14:creationId xmlns:p14="http://schemas.microsoft.com/office/powerpoint/2010/main" val="528027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26402" y="256720"/>
            <a:ext cx="44520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smtClean="0">
                <a:effectLst>
                  <a:outerShdw blurRad="38100" dist="38100" dir="2700000" algn="tl">
                    <a:srgbClr val="C0C0C0"/>
                  </a:outerShdw>
                </a:effectLst>
                <a:latin typeface="Times" panose="02020603050405020304" pitchFamily="18" charset="0"/>
              </a:rPr>
              <a:t>DATA REPRESENTATIONS</a:t>
            </a:r>
            <a:endParaRPr lang="en-US" altLang="en-US" sz="2800" dirty="0">
              <a:effectLst>
                <a:outerShdw blurRad="38100" dist="38100" dir="2700000" algn="tl">
                  <a:srgbClr val="C0C0C0"/>
                </a:outerShdw>
              </a:effectLst>
              <a:latin typeface="Times" panose="02020603050405020304" pitchFamily="18" charset="0"/>
            </a:endParaRPr>
          </a:p>
        </p:txBody>
      </p:sp>
      <p:sp>
        <p:nvSpPr>
          <p:cNvPr id="5" name="Content Placeholder 4"/>
          <p:cNvSpPr>
            <a:spLocks noGrp="1"/>
          </p:cNvSpPr>
          <p:nvPr>
            <p:ph idx="1"/>
          </p:nvPr>
        </p:nvSpPr>
        <p:spPr>
          <a:xfrm>
            <a:off x="513080" y="1043305"/>
            <a:ext cx="10515600" cy="4351338"/>
          </a:xfrm>
        </p:spPr>
        <p:txBody>
          <a:bodyPr/>
          <a:lstStyle/>
          <a:p>
            <a:r>
              <a:rPr lang="en-IN" dirty="0" smtClean="0"/>
              <a:t>Text</a:t>
            </a:r>
          </a:p>
          <a:p>
            <a:r>
              <a:rPr lang="en-IN" dirty="0" smtClean="0"/>
              <a:t>Numbers</a:t>
            </a:r>
          </a:p>
          <a:p>
            <a:r>
              <a:rPr lang="en-IN" dirty="0" smtClean="0"/>
              <a:t>Images</a:t>
            </a:r>
          </a:p>
          <a:p>
            <a:r>
              <a:rPr lang="en-IN" dirty="0" smtClean="0"/>
              <a:t>Audio</a:t>
            </a:r>
          </a:p>
          <a:p>
            <a:r>
              <a:rPr lang="en-IN" dirty="0" smtClean="0"/>
              <a:t>Video</a:t>
            </a:r>
            <a:endParaRPr lang="en-IN" dirty="0"/>
          </a:p>
        </p:txBody>
      </p:sp>
    </p:spTree>
    <p:extLst>
      <p:ext uri="{BB962C8B-B14F-4D97-AF65-F5344CB8AC3E}">
        <p14:creationId xmlns:p14="http://schemas.microsoft.com/office/powerpoint/2010/main" val="294952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221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2212" name="Text Box 4"/>
          <p:cNvSpPr txBox="1">
            <a:spLocks noChangeArrowheads="1"/>
          </p:cNvSpPr>
          <p:nvPr/>
        </p:nvSpPr>
        <p:spPr bwMode="auto">
          <a:xfrm>
            <a:off x="1828800" y="381000"/>
            <a:ext cx="680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1.2  </a:t>
            </a:r>
            <a:r>
              <a:rPr lang="en-US" altLang="en-US" sz="2000" i="1">
                <a:latin typeface="Times New Roman" panose="02020603050405020304" pitchFamily="18" charset="0"/>
              </a:rPr>
              <a:t>Data flow (simplex, half-duplex, and full-duplex)</a:t>
            </a:r>
          </a:p>
        </p:txBody>
      </p:sp>
      <p:sp>
        <p:nvSpPr>
          <p:cNvPr id="86221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342" y="1086796"/>
            <a:ext cx="5609771"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212113" y="988011"/>
            <a:ext cx="5833836" cy="5262979"/>
          </a:xfrm>
          <a:prstGeom prst="rect">
            <a:avLst/>
          </a:prstGeom>
        </p:spPr>
        <p:txBody>
          <a:bodyPr wrap="square">
            <a:spAutoFit/>
          </a:bodyPr>
          <a:lstStyle/>
          <a:p>
            <a:pPr algn="just">
              <a:spcAft>
                <a:spcPts val="600"/>
              </a:spcAft>
            </a:pPr>
            <a:r>
              <a:rPr lang="en-US" dirty="0">
                <a:latin typeface="Times New Roman" panose="02020603050405020304" pitchFamily="18" charset="0"/>
              </a:rPr>
              <a:t>In simplex mode, the communication is unidirectional, as on a one-way street. </a:t>
            </a:r>
            <a:endParaRPr lang="en-US" dirty="0" smtClean="0">
              <a:latin typeface="Times New Roman" panose="02020603050405020304" pitchFamily="18" charset="0"/>
            </a:endParaRPr>
          </a:p>
          <a:p>
            <a:pPr algn="just">
              <a:spcAft>
                <a:spcPts val="600"/>
              </a:spcAft>
            </a:pPr>
            <a:r>
              <a:rPr lang="en-US" dirty="0" smtClean="0">
                <a:latin typeface="Times New Roman" panose="02020603050405020304" pitchFamily="18" charset="0"/>
              </a:rPr>
              <a:t>Only one of </a:t>
            </a:r>
            <a:r>
              <a:rPr lang="en-US" dirty="0">
                <a:latin typeface="Times New Roman" panose="02020603050405020304" pitchFamily="18" charset="0"/>
              </a:rPr>
              <a:t>the two devices on a link can transmit; the other can only </a:t>
            </a:r>
            <a:r>
              <a:rPr lang="en-US" dirty="0" smtClean="0">
                <a:latin typeface="Times New Roman" panose="02020603050405020304" pitchFamily="18" charset="0"/>
              </a:rPr>
              <a:t>receive</a:t>
            </a:r>
          </a:p>
          <a:p>
            <a:pPr algn="just">
              <a:spcAft>
                <a:spcPts val="600"/>
              </a:spcAft>
            </a:pPr>
            <a:r>
              <a:rPr lang="en-US" dirty="0" smtClean="0">
                <a:latin typeface="Times New Roman" panose="02020603050405020304" pitchFamily="18" charset="0"/>
              </a:rPr>
              <a:t>Ex:- Keyboards and traditional monitors</a:t>
            </a:r>
          </a:p>
          <a:p>
            <a:pPr algn="just">
              <a:spcAft>
                <a:spcPts val="600"/>
              </a:spcAft>
            </a:pPr>
            <a:endParaRPr lang="en-US" dirty="0" smtClean="0">
              <a:latin typeface="Times New Roman" panose="02020603050405020304" pitchFamily="18" charset="0"/>
            </a:endParaRPr>
          </a:p>
          <a:p>
            <a:pPr algn="just">
              <a:spcAft>
                <a:spcPts val="600"/>
              </a:spcAft>
            </a:pPr>
            <a:r>
              <a:rPr lang="en-US" dirty="0" smtClean="0">
                <a:latin typeface="Times New Roman" panose="02020603050405020304" pitchFamily="18" charset="0"/>
              </a:rPr>
              <a:t>Each </a:t>
            </a:r>
            <a:r>
              <a:rPr lang="en-US" dirty="0">
                <a:latin typeface="Times New Roman" panose="02020603050405020304" pitchFamily="18" charset="0"/>
              </a:rPr>
              <a:t>station can both transmit and receive, but not at the same time. When one device is sending, the other can only receive, and vice </a:t>
            </a:r>
            <a:r>
              <a:rPr lang="en-US" dirty="0" smtClean="0">
                <a:latin typeface="Times New Roman" panose="02020603050405020304" pitchFamily="18" charset="0"/>
              </a:rPr>
              <a:t>versa. The </a:t>
            </a:r>
            <a:r>
              <a:rPr lang="en-US" dirty="0">
                <a:latin typeface="Times New Roman" panose="02020603050405020304" pitchFamily="18" charset="0"/>
              </a:rPr>
              <a:t>half-duplex mode is like a one-lane road with traffic allowed in both directions</a:t>
            </a:r>
            <a:r>
              <a:rPr lang="en-US" dirty="0" smtClean="0">
                <a:latin typeface="Times New Roman" panose="02020603050405020304" pitchFamily="18" charset="0"/>
              </a:rPr>
              <a:t>.</a:t>
            </a:r>
          </a:p>
          <a:p>
            <a:pPr algn="just">
              <a:spcAft>
                <a:spcPts val="600"/>
              </a:spcAft>
            </a:pPr>
            <a:r>
              <a:rPr lang="en-IN" dirty="0">
                <a:latin typeface="Times New Roman" panose="02020603050405020304" pitchFamily="18" charset="0"/>
              </a:rPr>
              <a:t>In a </a:t>
            </a:r>
            <a:r>
              <a:rPr lang="en-US" dirty="0">
                <a:latin typeface="Times New Roman" panose="02020603050405020304" pitchFamily="18" charset="0"/>
              </a:rPr>
              <a:t>half-duplex transmission, the entire capacity of a channel is taken over by whichever </a:t>
            </a:r>
            <a:r>
              <a:rPr lang="en-US" dirty="0" smtClean="0">
                <a:latin typeface="Times New Roman" panose="02020603050405020304" pitchFamily="18" charset="0"/>
              </a:rPr>
              <a:t>of the </a:t>
            </a:r>
            <a:r>
              <a:rPr lang="en-US" dirty="0">
                <a:latin typeface="Times New Roman" panose="02020603050405020304" pitchFamily="18" charset="0"/>
              </a:rPr>
              <a:t>two devices is transmitting at the time</a:t>
            </a:r>
            <a:r>
              <a:rPr lang="en-US" dirty="0" smtClean="0">
                <a:latin typeface="Times New Roman" panose="02020603050405020304" pitchFamily="18" charset="0"/>
              </a:rPr>
              <a:t>.</a:t>
            </a:r>
          </a:p>
          <a:p>
            <a:pPr algn="just"/>
            <a:r>
              <a:rPr lang="en-US" dirty="0">
                <a:latin typeface="Times New Roman" panose="02020603050405020304" pitchFamily="18" charset="0"/>
              </a:rPr>
              <a:t>Ex:- </a:t>
            </a:r>
            <a:r>
              <a:rPr lang="en-IN" dirty="0" smtClean="0">
                <a:latin typeface="Times New Roman" panose="02020603050405020304" pitchFamily="18" charset="0"/>
              </a:rPr>
              <a:t>Walkie-talkies</a:t>
            </a:r>
          </a:p>
          <a:p>
            <a:pPr algn="just"/>
            <a:endParaRPr lang="en-US" dirty="0" smtClean="0">
              <a:latin typeface="Times New Roman" panose="02020603050405020304" pitchFamily="18" charset="0"/>
            </a:endParaRPr>
          </a:p>
          <a:p>
            <a:pPr algn="just"/>
            <a:endParaRPr lang="en-US" dirty="0">
              <a:latin typeface="Times New Roman" panose="02020603050405020304" pitchFamily="18" charset="0"/>
            </a:endParaRPr>
          </a:p>
          <a:p>
            <a:pPr algn="just"/>
            <a:endParaRPr lang="en-IN" dirty="0">
              <a:latin typeface="Times New Roman" panose="02020603050405020304" pitchFamily="18" charset="0"/>
            </a:endParaRPr>
          </a:p>
        </p:txBody>
      </p:sp>
    </p:spTree>
    <p:extLst>
      <p:ext uri="{BB962C8B-B14F-4D97-AF65-F5344CB8AC3E}">
        <p14:creationId xmlns:p14="http://schemas.microsoft.com/office/powerpoint/2010/main" val="3567599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327" y="689819"/>
            <a:ext cx="11371130" cy="2031325"/>
          </a:xfrm>
          <a:prstGeom prst="rect">
            <a:avLst/>
          </a:prstGeom>
        </p:spPr>
        <p:txBody>
          <a:bodyPr wrap="square">
            <a:spAutoFit/>
          </a:bodyPr>
          <a:lstStyle/>
          <a:p>
            <a:r>
              <a:rPr lang="en-US" dirty="0" smtClean="0">
                <a:latin typeface="Times New Roman" panose="02020603050405020304" pitchFamily="18" charset="0"/>
              </a:rPr>
              <a:t>Full duplex mode: Both </a:t>
            </a:r>
            <a:r>
              <a:rPr lang="en-US" dirty="0">
                <a:latin typeface="Times New Roman" panose="02020603050405020304" pitchFamily="18" charset="0"/>
              </a:rPr>
              <a:t>stations can transmit and receive </a:t>
            </a:r>
            <a:r>
              <a:rPr lang="en-US" dirty="0" smtClean="0">
                <a:latin typeface="Times New Roman" panose="02020603050405020304" pitchFamily="18" charset="0"/>
              </a:rPr>
              <a:t>simultaneously</a:t>
            </a:r>
          </a:p>
          <a:p>
            <a:endParaRPr lang="en-US" dirty="0">
              <a:latin typeface="Times New Roman" panose="02020603050405020304" pitchFamily="18" charset="0"/>
            </a:endParaRPr>
          </a:p>
          <a:p>
            <a:r>
              <a:rPr lang="en-US" dirty="0">
                <a:latin typeface="Times New Roman" panose="02020603050405020304" pitchFamily="18" charset="0"/>
              </a:rPr>
              <a:t>The full-duplex mode is like a two-way street with traffic flowing in both </a:t>
            </a:r>
            <a:r>
              <a:rPr lang="en-US" dirty="0" smtClean="0">
                <a:latin typeface="Times New Roman" panose="02020603050405020304" pitchFamily="18" charset="0"/>
              </a:rPr>
              <a:t>directions </a:t>
            </a:r>
            <a:r>
              <a:rPr lang="en-IN" dirty="0" smtClean="0">
                <a:latin typeface="Times New Roman" panose="02020603050405020304" pitchFamily="18" charset="0"/>
              </a:rPr>
              <a:t>at </a:t>
            </a:r>
            <a:r>
              <a:rPr lang="en-IN" dirty="0">
                <a:latin typeface="Times New Roman" panose="02020603050405020304" pitchFamily="18" charset="0"/>
              </a:rPr>
              <a:t>the same time</a:t>
            </a:r>
            <a:r>
              <a:rPr lang="en-IN" dirty="0" smtClean="0">
                <a:latin typeface="Times New Roman" panose="02020603050405020304" pitchFamily="18" charset="0"/>
              </a:rPr>
              <a:t>.</a:t>
            </a:r>
          </a:p>
          <a:p>
            <a:endParaRPr lang="en-IN" dirty="0">
              <a:latin typeface="Times New Roman" panose="02020603050405020304" pitchFamily="18" charset="0"/>
            </a:endParaRPr>
          </a:p>
          <a:p>
            <a:r>
              <a:rPr lang="en-US" dirty="0">
                <a:latin typeface="Times New Roman" panose="02020603050405020304" pitchFamily="18" charset="0"/>
              </a:rPr>
              <a:t>In full-duplex mode, signals going in one direction share the capacity of the link: with signals going in the other direction</a:t>
            </a:r>
            <a:r>
              <a:rPr lang="en-US" dirty="0" smtClean="0">
                <a:latin typeface="Times New Roman" panose="02020603050405020304" pitchFamily="18" charset="0"/>
              </a:rPr>
              <a:t>.</a:t>
            </a:r>
          </a:p>
          <a:p>
            <a:endParaRPr lang="en-US" dirty="0">
              <a:latin typeface="Times New Roman" panose="02020603050405020304" pitchFamily="18" charset="0"/>
            </a:endParaRPr>
          </a:p>
          <a:p>
            <a:r>
              <a:rPr lang="en-US" dirty="0" smtClean="0">
                <a:latin typeface="Times New Roman" panose="02020603050405020304" pitchFamily="18" charset="0"/>
              </a:rPr>
              <a:t>Ex: telephone network</a:t>
            </a:r>
            <a:endParaRPr lang="en-IN" dirty="0">
              <a:latin typeface="Times New Roman" panose="02020603050405020304" pitchFamily="18" charset="0"/>
            </a:endParaRPr>
          </a:p>
        </p:txBody>
      </p:sp>
    </p:spTree>
    <p:extLst>
      <p:ext uri="{BB962C8B-B14F-4D97-AF65-F5344CB8AC3E}">
        <p14:creationId xmlns:p14="http://schemas.microsoft.com/office/powerpoint/2010/main" val="326781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1584960" y="22860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p:cNvSpPr txBox="1">
            <a:spLocks noChangeArrowheads="1"/>
          </p:cNvSpPr>
          <p:nvPr/>
        </p:nvSpPr>
        <p:spPr bwMode="auto">
          <a:xfrm>
            <a:off x="1838960" y="488751"/>
            <a:ext cx="21804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smtClean="0">
                <a:effectLst>
                  <a:outerShdw blurRad="38100" dist="38100" dir="2700000" algn="tl">
                    <a:srgbClr val="C0C0C0"/>
                  </a:outerShdw>
                </a:effectLst>
                <a:latin typeface="Times" panose="02020603050405020304" pitchFamily="18" charset="0"/>
              </a:rPr>
              <a:t>NETWORKS</a:t>
            </a:r>
            <a:endParaRPr lang="en-US" altLang="en-US" sz="2800" dirty="0">
              <a:effectLst>
                <a:outerShdw blurRad="38100" dist="38100" dir="2700000" algn="tl">
                  <a:srgbClr val="C0C0C0"/>
                </a:outerShdw>
              </a:effectLst>
              <a:latin typeface="Times" panose="02020603050405020304" pitchFamily="18" charset="0"/>
            </a:endParaRPr>
          </a:p>
        </p:txBody>
      </p:sp>
      <p:sp>
        <p:nvSpPr>
          <p:cNvPr id="85811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8118" name="Rectangle 6"/>
          <p:cNvSpPr>
            <a:spLocks noChangeArrowheads="1"/>
          </p:cNvSpPr>
          <p:nvPr/>
        </p:nvSpPr>
        <p:spPr bwMode="auto">
          <a:xfrm>
            <a:off x="1752600" y="1219200"/>
            <a:ext cx="8610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A </a:t>
            </a:r>
            <a:r>
              <a:rPr lang="en-US" altLang="en-US" sz="2800" i="1" dirty="0">
                <a:solidFill>
                  <a:schemeClr val="hlink"/>
                </a:solidFill>
                <a:effectLst>
                  <a:outerShdw blurRad="38100" dist="38100" dir="2700000" algn="tl">
                    <a:srgbClr val="C0C0C0"/>
                  </a:outerShdw>
                </a:effectLst>
                <a:latin typeface="Times New Roman" panose="02020603050405020304" pitchFamily="18" charset="0"/>
              </a:rPr>
              <a:t>network</a:t>
            </a:r>
            <a:r>
              <a:rPr lang="en-US" altLang="en-US" sz="2800" i="1" dirty="0">
                <a:effectLst>
                  <a:outerShdw blurRad="38100" dist="38100" dir="2700000" algn="tl">
                    <a:srgbClr val="C0C0C0"/>
                  </a:outerShdw>
                </a:effectLst>
                <a:latin typeface="Times New Roman" panose="02020603050405020304" pitchFamily="18" charset="0"/>
              </a:rPr>
              <a:t> is a set of devices (often referred to as </a:t>
            </a:r>
            <a:r>
              <a:rPr lang="en-US" altLang="en-US" sz="2800" i="1" dirty="0">
                <a:solidFill>
                  <a:schemeClr val="hlink"/>
                </a:solidFill>
                <a:effectLst>
                  <a:outerShdw blurRad="38100" dist="38100" dir="2700000" algn="tl">
                    <a:srgbClr val="C0C0C0"/>
                  </a:outerShdw>
                </a:effectLst>
                <a:latin typeface="Times New Roman" panose="02020603050405020304" pitchFamily="18" charset="0"/>
              </a:rPr>
              <a:t>nodes</a:t>
            </a:r>
            <a:r>
              <a:rPr lang="en-US" altLang="en-US" sz="2800" i="1" dirty="0">
                <a:effectLst>
                  <a:outerShdw blurRad="38100" dist="38100" dir="2700000" algn="tl">
                    <a:srgbClr val="C0C0C0"/>
                  </a:outerShdw>
                </a:effectLst>
                <a:latin typeface="Times New Roman" panose="02020603050405020304" pitchFamily="18" charset="0"/>
              </a:rPr>
              <a:t>) connected by communication </a:t>
            </a:r>
            <a:r>
              <a:rPr lang="en-US" altLang="en-US" sz="2800" i="1" dirty="0">
                <a:solidFill>
                  <a:schemeClr val="hlink"/>
                </a:solidFill>
                <a:effectLst>
                  <a:outerShdw blurRad="38100" dist="38100" dir="2700000" algn="tl">
                    <a:srgbClr val="C0C0C0"/>
                  </a:outerShdw>
                </a:effectLst>
                <a:latin typeface="Times New Roman" panose="02020603050405020304" pitchFamily="18" charset="0"/>
              </a:rPr>
              <a:t>links</a:t>
            </a:r>
            <a:r>
              <a:rPr lang="en-US" altLang="en-US" sz="2800" i="1" dirty="0">
                <a:effectLst>
                  <a:outerShdw blurRad="38100" dist="38100" dir="2700000" algn="tl">
                    <a:srgbClr val="C0C0C0"/>
                  </a:outerShdw>
                </a:effectLst>
                <a:latin typeface="Times New Roman" panose="02020603050405020304" pitchFamily="18" charset="0"/>
              </a:rPr>
              <a:t>. A node can be a computer, printer, or any other device capable of sending and/or receiving data generated by other nodes on the network. A link can be a cable, air, optical fiber, or any medium which can transport a signal carrying information.</a:t>
            </a:r>
          </a:p>
        </p:txBody>
      </p:sp>
      <p:sp>
        <p:nvSpPr>
          <p:cNvPr id="858119" name="Rectangle 7"/>
          <p:cNvSpPr>
            <a:spLocks noChangeArrowheads="1"/>
          </p:cNvSpPr>
          <p:nvPr/>
        </p:nvSpPr>
        <p:spPr bwMode="auto">
          <a:xfrm>
            <a:off x="1828800" y="4876801"/>
            <a:ext cx="7696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117000"/>
              <a:buFont typeface="Wingdings" panose="05000000000000000000" pitchFamily="2" charset="2"/>
              <a:buChar char="§"/>
            </a:pPr>
            <a:r>
              <a:rPr lang="fr-FR" altLang="en-US" sz="2400" dirty="0">
                <a:solidFill>
                  <a:srgbClr val="0033CC"/>
                </a:solidFill>
                <a:latin typeface="Times New Roman" panose="02020603050405020304" pitchFamily="18" charset="0"/>
              </a:rPr>
              <a:t> Network </a:t>
            </a:r>
            <a:r>
              <a:rPr lang="fr-FR" altLang="en-US" sz="2400" dirty="0" err="1">
                <a:solidFill>
                  <a:srgbClr val="0033CC"/>
                </a:solidFill>
                <a:latin typeface="Times New Roman" panose="02020603050405020304" pitchFamily="18" charset="0"/>
              </a:rPr>
              <a:t>Criteria</a:t>
            </a:r>
            <a:endParaRPr lang="fr-FR" altLang="en-US" sz="2400" dirty="0">
              <a:solidFill>
                <a:srgbClr val="0033CC"/>
              </a:solidFill>
              <a:latin typeface="Times New Roman" panose="02020603050405020304" pitchFamily="18" charset="0"/>
            </a:endParaRPr>
          </a:p>
          <a:p>
            <a:pPr>
              <a:buSzPct val="117000"/>
              <a:buFont typeface="Wingdings" panose="05000000000000000000" pitchFamily="2" charset="2"/>
              <a:buChar char="§"/>
            </a:pPr>
            <a:r>
              <a:rPr lang="en-US" altLang="en-US" sz="2400" dirty="0">
                <a:solidFill>
                  <a:srgbClr val="0033CC"/>
                </a:solidFill>
                <a:latin typeface="Times New Roman" panose="02020603050405020304" pitchFamily="18" charset="0"/>
              </a:rPr>
              <a:t> Physical Structures</a:t>
            </a:r>
          </a:p>
          <a:p>
            <a:pPr>
              <a:buSzPct val="117000"/>
              <a:buFont typeface="Wingdings" panose="05000000000000000000" pitchFamily="2" charset="2"/>
              <a:buChar char="§"/>
            </a:pPr>
            <a:r>
              <a:rPr lang="en-US" altLang="en-US" sz="2400" dirty="0">
                <a:solidFill>
                  <a:srgbClr val="0033CC"/>
                </a:solidFill>
                <a:latin typeface="Times New Roman" panose="02020603050405020304" pitchFamily="18" charset="0"/>
              </a:rPr>
              <a:t> Categories of Networks</a:t>
            </a:r>
          </a:p>
        </p:txBody>
      </p:sp>
      <p:sp>
        <p:nvSpPr>
          <p:cNvPr id="858120" name="Text Box 8"/>
          <p:cNvSpPr txBox="1">
            <a:spLocks noChangeArrowheads="1"/>
          </p:cNvSpPr>
          <p:nvPr/>
        </p:nvSpPr>
        <p:spPr bwMode="auto">
          <a:xfrm>
            <a:off x="1828801" y="4343401"/>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283352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3235"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3236" name="Text Box 4"/>
          <p:cNvSpPr txBox="1">
            <a:spLocks noChangeArrowheads="1"/>
          </p:cNvSpPr>
          <p:nvPr/>
        </p:nvSpPr>
        <p:spPr bwMode="auto">
          <a:xfrm>
            <a:off x="1828801" y="36195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latin typeface="Times New Roman" panose="02020603050405020304" pitchFamily="18" charset="0"/>
              </a:rPr>
              <a:t>Network Criteria</a:t>
            </a:r>
            <a:endParaRPr lang="en-US" altLang="en-US" sz="2800" i="1" dirty="0">
              <a:latin typeface="Times New Roman" panose="02020603050405020304" pitchFamily="18" charset="0"/>
            </a:endParaRPr>
          </a:p>
        </p:txBody>
      </p:sp>
      <p:sp>
        <p:nvSpPr>
          <p:cNvPr id="86323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3239" name="Text Box 7"/>
          <p:cNvSpPr txBox="1">
            <a:spLocks noChangeArrowheads="1"/>
          </p:cNvSpPr>
          <p:nvPr/>
        </p:nvSpPr>
        <p:spPr bwMode="auto">
          <a:xfrm>
            <a:off x="1981200" y="15240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863241" name="Rectangle 9"/>
          <p:cNvSpPr>
            <a:spLocks noGrp="1" noChangeArrowheads="1"/>
          </p:cNvSpPr>
          <p:nvPr>
            <p:ph type="body" idx="1"/>
          </p:nvPr>
        </p:nvSpPr>
        <p:spPr bwMode="auto">
          <a:xfrm>
            <a:off x="1981200" y="1066800"/>
            <a:ext cx="8534400" cy="5181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lnSpcReduction="10000"/>
          </a:bodyPr>
          <a:lstStyle/>
          <a:p>
            <a:r>
              <a:rPr lang="en-US" altLang="en-US" b="1" dirty="0">
                <a:latin typeface="Times New Roman" panose="02020603050405020304" pitchFamily="18" charset="0"/>
              </a:rPr>
              <a:t>Performance</a:t>
            </a:r>
          </a:p>
          <a:p>
            <a:pPr lvl="1"/>
            <a:r>
              <a:rPr lang="en-US" altLang="en-US" sz="2000" b="1" dirty="0" smtClean="0">
                <a:latin typeface="Times New Roman" panose="02020603050405020304" pitchFamily="18" charset="0"/>
              </a:rPr>
              <a:t>Measured </a:t>
            </a:r>
            <a:r>
              <a:rPr lang="en-US" altLang="en-US" sz="2000" b="1" dirty="0">
                <a:latin typeface="Times New Roman" panose="02020603050405020304" pitchFamily="18" charset="0"/>
              </a:rPr>
              <a:t>in terms of Delay and </a:t>
            </a:r>
            <a:r>
              <a:rPr lang="en-US" altLang="en-US" sz="2000" b="1" dirty="0" smtClean="0">
                <a:latin typeface="Times New Roman" panose="02020603050405020304" pitchFamily="18" charset="0"/>
              </a:rPr>
              <a:t>Throughput</a:t>
            </a:r>
          </a:p>
          <a:p>
            <a:pPr lvl="1"/>
            <a:r>
              <a:rPr lang="en-US" altLang="en-US" sz="2000" b="1" dirty="0" smtClean="0">
                <a:latin typeface="Times New Roman" panose="02020603050405020304" pitchFamily="18" charset="0"/>
              </a:rPr>
              <a:t>Measured in accordance with transit and response time</a:t>
            </a:r>
          </a:p>
          <a:p>
            <a:pPr lvl="1"/>
            <a:r>
              <a:rPr lang="en-US" altLang="en-US" sz="2000" b="1" dirty="0" smtClean="0">
                <a:latin typeface="Times New Roman" panose="02020603050405020304" pitchFamily="18" charset="0"/>
              </a:rPr>
              <a:t>Performance of network is dependent on</a:t>
            </a:r>
          </a:p>
          <a:p>
            <a:pPr lvl="2"/>
            <a:r>
              <a:rPr lang="en-US" altLang="en-US" sz="1600" b="1" dirty="0" smtClean="0">
                <a:latin typeface="Times New Roman" panose="02020603050405020304" pitchFamily="18" charset="0"/>
              </a:rPr>
              <a:t>Number of users,</a:t>
            </a:r>
          </a:p>
          <a:p>
            <a:pPr lvl="2"/>
            <a:r>
              <a:rPr lang="en-US" altLang="en-US" sz="1600" b="1" dirty="0" smtClean="0">
                <a:latin typeface="Times New Roman" panose="02020603050405020304" pitchFamily="18" charset="0"/>
              </a:rPr>
              <a:t>Types of transmission medium used, </a:t>
            </a:r>
          </a:p>
          <a:p>
            <a:pPr lvl="2"/>
            <a:r>
              <a:rPr lang="en-US" altLang="en-US" sz="1600" b="1" dirty="0" smtClean="0">
                <a:latin typeface="Times New Roman" panose="02020603050405020304" pitchFamily="18" charset="0"/>
              </a:rPr>
              <a:t>Capabilities of connected hardware,</a:t>
            </a:r>
          </a:p>
          <a:p>
            <a:pPr lvl="2"/>
            <a:r>
              <a:rPr lang="en-US" altLang="en-US" sz="1600" b="1" dirty="0" smtClean="0">
                <a:latin typeface="Times New Roman" panose="02020603050405020304" pitchFamily="18" charset="0"/>
              </a:rPr>
              <a:t>Efficiency of software.</a:t>
            </a:r>
            <a:endParaRPr lang="en-US" altLang="en-US" sz="1600" b="1" dirty="0">
              <a:latin typeface="Times New Roman" panose="02020603050405020304" pitchFamily="18" charset="0"/>
            </a:endParaRPr>
          </a:p>
          <a:p>
            <a:r>
              <a:rPr lang="en-US" altLang="en-US" b="1" dirty="0">
                <a:latin typeface="Times New Roman" panose="02020603050405020304" pitchFamily="18" charset="0"/>
              </a:rPr>
              <a:t>Reliability</a:t>
            </a:r>
          </a:p>
          <a:p>
            <a:pPr lvl="1"/>
            <a:r>
              <a:rPr lang="en-US" altLang="en-US" sz="2000" b="1" dirty="0">
                <a:latin typeface="Times New Roman" panose="02020603050405020304" pitchFamily="18" charset="0"/>
              </a:rPr>
              <a:t>Failure rate of network components</a:t>
            </a:r>
          </a:p>
          <a:p>
            <a:pPr lvl="1"/>
            <a:r>
              <a:rPr lang="en-US" altLang="en-US" sz="2000" b="1" dirty="0">
                <a:latin typeface="Times New Roman" panose="02020603050405020304" pitchFamily="18" charset="0"/>
              </a:rPr>
              <a:t>Measured in terms of availability/robustness</a:t>
            </a:r>
          </a:p>
          <a:p>
            <a:r>
              <a:rPr lang="en-US" altLang="en-US" b="1" dirty="0">
                <a:latin typeface="Times New Roman" panose="02020603050405020304" pitchFamily="18" charset="0"/>
              </a:rPr>
              <a:t>Security</a:t>
            </a:r>
          </a:p>
          <a:p>
            <a:pPr lvl="1"/>
            <a:r>
              <a:rPr lang="en-US" altLang="en-US" sz="2000" b="1" dirty="0">
                <a:latin typeface="Times New Roman" panose="02020603050405020304" pitchFamily="18" charset="0"/>
              </a:rPr>
              <a:t>Data protection against corruption/loss of data due to:</a:t>
            </a:r>
          </a:p>
          <a:p>
            <a:pPr lvl="3"/>
            <a:r>
              <a:rPr lang="en-US" altLang="en-US" sz="1600" b="1" dirty="0">
                <a:latin typeface="Times New Roman" panose="02020603050405020304" pitchFamily="18" charset="0"/>
              </a:rPr>
              <a:t>Errors</a:t>
            </a:r>
          </a:p>
          <a:p>
            <a:pPr lvl="3"/>
            <a:r>
              <a:rPr lang="en-US" altLang="en-US" sz="1600" b="1" dirty="0">
                <a:latin typeface="Times New Roman" panose="02020603050405020304" pitchFamily="18" charset="0"/>
              </a:rPr>
              <a:t>Malicious users</a:t>
            </a:r>
          </a:p>
        </p:txBody>
      </p:sp>
    </p:spTree>
    <p:extLst>
      <p:ext uri="{BB962C8B-B14F-4D97-AF65-F5344CB8AC3E}">
        <p14:creationId xmlns:p14="http://schemas.microsoft.com/office/powerpoint/2010/main" val="3376370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2439</Words>
  <Application>Microsoft Office PowerPoint</Application>
  <PresentationFormat>Widescreen</PresentationFormat>
  <Paragraphs>239</Paragraphs>
  <Slides>36</Slides>
  <Notes>15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36</vt:i4>
      </vt:variant>
    </vt:vector>
  </HeadingPairs>
  <TitlesOfParts>
    <vt:vector size="47" baseType="lpstr">
      <vt:lpstr>Arial</vt:lpstr>
      <vt:lpstr>Calibri</vt:lpstr>
      <vt:lpstr>Calibri Light</vt:lpstr>
      <vt:lpstr>McGrawHill-Italic</vt:lpstr>
      <vt:lpstr>Tahoma</vt:lpstr>
      <vt:lpstr>Times</vt:lpstr>
      <vt:lpstr>Times New Roman</vt:lpstr>
      <vt:lpstr>Wingdings</vt:lpstr>
      <vt:lpstr>Office Theme</vt:lpstr>
      <vt:lpstr>Blends</vt:lpstr>
      <vt:lpstr>1_Blends</vt:lpstr>
      <vt:lpstr>PowerPoint Presentation</vt:lpstr>
      <vt:lpstr>PowerPoint Presentation</vt:lpstr>
      <vt:lpstr>DATA COMMUNICATIONS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Interconnection of Networks: Internetwork</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Lnmiit</cp:lastModifiedBy>
  <cp:revision>58</cp:revision>
  <dcterms:created xsi:type="dcterms:W3CDTF">2019-12-27T14:26:19Z</dcterms:created>
  <dcterms:modified xsi:type="dcterms:W3CDTF">2023-01-05T09:19:55Z</dcterms:modified>
</cp:coreProperties>
</file>