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7A688-8F41-4633-AFB7-2A13555FECD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3D55-CAFC-4CD6-9571-803DD59B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18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53D55-CAFC-4CD6-9571-803DD59BBF1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29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1C27-D881-44AE-B190-F1B6329C53EE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3023-3175-4B65-8171-08D3AB844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34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1C27-D881-44AE-B190-F1B6329C53EE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3023-3175-4B65-8171-08D3AB844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6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1C27-D881-44AE-B190-F1B6329C53EE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3023-3175-4B65-8171-08D3AB844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1C27-D881-44AE-B190-F1B6329C53EE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3023-3175-4B65-8171-08D3AB844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2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1C27-D881-44AE-B190-F1B6329C53EE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3023-3175-4B65-8171-08D3AB844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1C27-D881-44AE-B190-F1B6329C53EE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3023-3175-4B65-8171-08D3AB844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7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1C27-D881-44AE-B190-F1B6329C53EE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3023-3175-4B65-8171-08D3AB844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35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1C27-D881-44AE-B190-F1B6329C53EE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3023-3175-4B65-8171-08D3AB844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0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1C27-D881-44AE-B190-F1B6329C53EE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3023-3175-4B65-8171-08D3AB844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1C27-D881-44AE-B190-F1B6329C53EE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3023-3175-4B65-8171-08D3AB844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1C27-D881-44AE-B190-F1B6329C53EE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3023-3175-4B65-8171-08D3AB844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6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1C27-D881-44AE-B190-F1B6329C53EE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93023-3175-4B65-8171-08D3AB844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Distance vector routing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2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 state routing (LSR)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6086" cy="4351338"/>
          </a:xfrm>
        </p:spPr>
        <p:txBody>
          <a:bodyPr/>
          <a:lstStyle/>
          <a:p>
            <a:r>
              <a:rPr lang="en-IN" dirty="0" smtClean="0"/>
              <a:t>IN LSR, </a:t>
            </a:r>
            <a:r>
              <a:rPr lang="en-US" dirty="0"/>
              <a:t>each node in the domain has the </a:t>
            </a:r>
            <a:r>
              <a:rPr lang="en-US" dirty="0" smtClean="0"/>
              <a:t>entire network topology information including: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list </a:t>
            </a:r>
            <a:r>
              <a:rPr lang="en-US" dirty="0"/>
              <a:t>of nodes and links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they are </a:t>
            </a:r>
            <a:r>
              <a:rPr lang="en-US" dirty="0" smtClean="0"/>
              <a:t>connected, </a:t>
            </a:r>
            <a:r>
              <a:rPr lang="en-US" dirty="0"/>
              <a:t>cost (metric), </a:t>
            </a:r>
            <a:r>
              <a:rPr lang="en-US" dirty="0" smtClean="0"/>
              <a:t>and condition </a:t>
            </a:r>
            <a:r>
              <a:rPr lang="en-US" dirty="0"/>
              <a:t>of the links (up or down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the node can use </a:t>
            </a:r>
            <a:r>
              <a:rPr lang="en-US" dirty="0" err="1"/>
              <a:t>Dijkstra's</a:t>
            </a:r>
            <a:r>
              <a:rPr lang="en-US" dirty="0"/>
              <a:t> algorithm to build </a:t>
            </a:r>
            <a:r>
              <a:rPr lang="en-US" dirty="0" smtClean="0"/>
              <a:t>a routing </a:t>
            </a:r>
            <a:r>
              <a:rPr lang="en-US" dirty="0"/>
              <a:t>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55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57" y="613394"/>
            <a:ext cx="9275665" cy="54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No node </a:t>
            </a:r>
            <a:r>
              <a:rPr lang="en-IN" dirty="0" smtClean="0"/>
              <a:t>can </a:t>
            </a:r>
            <a:r>
              <a:rPr lang="en-US" dirty="0" smtClean="0"/>
              <a:t>know </a:t>
            </a:r>
            <a:r>
              <a:rPr lang="en-US" dirty="0"/>
              <a:t>the topology at the beginning or after a change somewhere in the network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LSR algorithm initializes with a simple assumption that:</a:t>
            </a:r>
          </a:p>
          <a:p>
            <a:pPr lvl="1" algn="just"/>
            <a:r>
              <a:rPr lang="en-US" dirty="0"/>
              <a:t>Initially, global knowledge about </a:t>
            </a:r>
            <a:r>
              <a:rPr lang="en-US" dirty="0" smtClean="0"/>
              <a:t>the topology </a:t>
            </a:r>
            <a:r>
              <a:rPr lang="en-US" dirty="0"/>
              <a:t>is not clear, </a:t>
            </a:r>
            <a:r>
              <a:rPr lang="en-US" dirty="0" smtClean="0"/>
              <a:t>but each </a:t>
            </a:r>
            <a:r>
              <a:rPr lang="en-US" dirty="0"/>
              <a:t>node has some partial knowledge: it knows the state </a:t>
            </a:r>
            <a:r>
              <a:rPr lang="en-US" dirty="0" smtClean="0"/>
              <a:t>(condition, and </a:t>
            </a:r>
            <a:r>
              <a:rPr lang="en-US" dirty="0"/>
              <a:t>cost) of its links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Afterwards, the whole topology can be compiled from </a:t>
            </a:r>
            <a:r>
              <a:rPr lang="en-US" dirty="0" smtClean="0"/>
              <a:t>the partial </a:t>
            </a:r>
            <a:r>
              <a:rPr lang="en-US" dirty="0"/>
              <a:t>knowledge of each node.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14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81" y="326828"/>
            <a:ext cx="8485761" cy="4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04800"/>
            <a:ext cx="11179629" cy="6444343"/>
          </a:xfrm>
        </p:spPr>
        <p:txBody>
          <a:bodyPr>
            <a:normAutofit fontScale="92500" lnSpcReduction="10000"/>
          </a:bodyPr>
          <a:lstStyle/>
          <a:p>
            <a:r>
              <a:rPr lang="en-IN" b="1" i="1" dirty="0"/>
              <a:t>Building Routing </a:t>
            </a:r>
            <a:r>
              <a:rPr lang="en-IN" b="1" i="1" dirty="0" smtClean="0"/>
              <a:t>Tables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In </a:t>
            </a:r>
            <a:r>
              <a:rPr lang="en-US" sz="2800" dirty="0" smtClean="0"/>
              <a:t>LSR, </a:t>
            </a:r>
            <a:r>
              <a:rPr lang="en-US" sz="2800" dirty="0"/>
              <a:t>four sets of actions are required to ensure that each node has </a:t>
            </a:r>
            <a:r>
              <a:rPr lang="en-US" sz="2800" dirty="0" smtClean="0"/>
              <a:t>the routing </a:t>
            </a:r>
            <a:r>
              <a:rPr lang="en-US" sz="2800" dirty="0"/>
              <a:t>table showing the least-cost node to every other node</a:t>
            </a:r>
            <a:r>
              <a:rPr lang="en-US" sz="2800" dirty="0" smtClean="0"/>
              <a:t>.</a:t>
            </a:r>
          </a:p>
          <a:p>
            <a:pPr lvl="2"/>
            <a:r>
              <a:rPr lang="en-IN" sz="2400" dirty="0" smtClean="0"/>
              <a:t>Creation of link </a:t>
            </a:r>
            <a:r>
              <a:rPr lang="en-IN" sz="2400" dirty="0"/>
              <a:t>state packet (LSP</a:t>
            </a:r>
            <a:r>
              <a:rPr lang="en-IN" sz="2400" dirty="0" smtClean="0"/>
              <a:t>)</a:t>
            </a:r>
          </a:p>
          <a:p>
            <a:pPr lvl="2"/>
            <a:r>
              <a:rPr lang="en-US" sz="2400" dirty="0" smtClean="0"/>
              <a:t>Disseminate LSPs </a:t>
            </a:r>
            <a:r>
              <a:rPr lang="en-US" sz="2400" dirty="0"/>
              <a:t>to every other router, called </a:t>
            </a:r>
            <a:r>
              <a:rPr lang="en-US" sz="2400" b="1" dirty="0" smtClean="0"/>
              <a:t>flooding</a:t>
            </a:r>
          </a:p>
          <a:p>
            <a:pPr lvl="2"/>
            <a:r>
              <a:rPr lang="en-US" sz="2400" dirty="0"/>
              <a:t>Formation of a shortest path tree for each node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Calculation </a:t>
            </a:r>
            <a:r>
              <a:rPr lang="en-US" sz="2400" dirty="0"/>
              <a:t>of a routing table </a:t>
            </a:r>
            <a:r>
              <a:rPr lang="en-US" sz="2400" dirty="0" smtClean="0"/>
              <a:t>based </a:t>
            </a:r>
            <a:r>
              <a:rPr lang="en-US" sz="2400" dirty="0"/>
              <a:t>on the shortest path tree</a:t>
            </a:r>
            <a:r>
              <a:rPr lang="en-US" sz="2400" dirty="0" smtClean="0"/>
              <a:t>.</a:t>
            </a:r>
          </a:p>
          <a:p>
            <a:pPr marL="228600" lvl="2">
              <a:spcBef>
                <a:spcPts val="1000"/>
              </a:spcBef>
            </a:pPr>
            <a:r>
              <a:rPr lang="en-US" sz="2800" b="1" i="1" dirty="0"/>
              <a:t>Creation of Link State Packet (LSP</a:t>
            </a:r>
            <a:r>
              <a:rPr lang="en-US" sz="2800" b="1" i="1" dirty="0" smtClean="0"/>
              <a:t>)</a:t>
            </a:r>
          </a:p>
          <a:p>
            <a:pPr marL="685800" lvl="3">
              <a:spcBef>
                <a:spcPts val="1000"/>
              </a:spcBef>
            </a:pPr>
            <a:r>
              <a:rPr lang="en-US" sz="2400" dirty="0"/>
              <a:t>A link state packet can </a:t>
            </a:r>
            <a:r>
              <a:rPr lang="en-US" sz="2400" dirty="0"/>
              <a:t>carry </a:t>
            </a:r>
            <a:r>
              <a:rPr lang="en-US" sz="2400" dirty="0"/>
              <a:t>the node identity, the list of links, a sequence number, and age</a:t>
            </a:r>
            <a:r>
              <a:rPr lang="en-US" sz="2400" dirty="0"/>
              <a:t>.</a:t>
            </a:r>
          </a:p>
          <a:p>
            <a:pPr marL="685800" lvl="3">
              <a:spcBef>
                <a:spcPts val="1000"/>
              </a:spcBef>
            </a:pPr>
            <a:r>
              <a:rPr lang="en-US" sz="2400" dirty="0"/>
              <a:t>Via the node identity and the list of links, a node can create the topology map.</a:t>
            </a:r>
          </a:p>
          <a:p>
            <a:pPr marL="685800" lvl="3">
              <a:spcBef>
                <a:spcPts val="1000"/>
              </a:spcBef>
            </a:pPr>
            <a:r>
              <a:rPr lang="en-US" sz="2400" dirty="0"/>
              <a:t>The sequence number, facilitates flooding and distinguishes new LSPs </a:t>
            </a:r>
            <a:r>
              <a:rPr lang="en-US" sz="2400" dirty="0"/>
              <a:t>from </a:t>
            </a:r>
            <a:r>
              <a:rPr lang="en-US" sz="2400" dirty="0"/>
              <a:t>old ones</a:t>
            </a:r>
            <a:r>
              <a:rPr lang="en-US" sz="2400" dirty="0"/>
              <a:t>.</a:t>
            </a:r>
          </a:p>
          <a:p>
            <a:pPr marL="685800" lvl="3">
              <a:spcBef>
                <a:spcPts val="1000"/>
              </a:spcBef>
            </a:pPr>
            <a:r>
              <a:rPr lang="en-US" sz="2400" dirty="0"/>
              <a:t>The age, prevents </a:t>
            </a:r>
            <a:r>
              <a:rPr lang="en-US" sz="2400" dirty="0"/>
              <a:t>old LSPs from remaining in the domain for a long time</a:t>
            </a:r>
            <a:r>
              <a:rPr lang="en-US" sz="2400" dirty="0"/>
              <a:t>.</a:t>
            </a:r>
          </a:p>
          <a:p>
            <a:pPr marL="685800" lvl="3">
              <a:spcBef>
                <a:spcPts val="1000"/>
              </a:spcBef>
            </a:pPr>
            <a:r>
              <a:rPr lang="en-US" sz="2400" dirty="0"/>
              <a:t>LSPs are generated </a:t>
            </a:r>
            <a:r>
              <a:rPr lang="en-US" sz="2400" dirty="0"/>
              <a:t>on two </a:t>
            </a:r>
            <a:r>
              <a:rPr lang="en-US" sz="2400" dirty="0"/>
              <a:t>occasions</a:t>
            </a:r>
            <a:r>
              <a:rPr lang="en-US" sz="2400" dirty="0"/>
              <a:t>:</a:t>
            </a:r>
          </a:p>
          <a:p>
            <a:pPr marL="1143000" lvl="4">
              <a:spcBef>
                <a:spcPts val="1000"/>
              </a:spcBef>
            </a:pPr>
            <a:r>
              <a:rPr lang="en-US" sz="2400" dirty="0"/>
              <a:t>Periodic updates</a:t>
            </a:r>
          </a:p>
          <a:p>
            <a:pPr marL="1143000" lvl="4">
              <a:spcBef>
                <a:spcPts val="1000"/>
              </a:spcBef>
            </a:pPr>
            <a:r>
              <a:rPr lang="en-US" sz="2400" dirty="0"/>
              <a:t>Triggered updates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15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57" y="370115"/>
            <a:ext cx="11872686" cy="6487885"/>
          </a:xfrm>
        </p:spPr>
        <p:txBody>
          <a:bodyPr/>
          <a:lstStyle/>
          <a:p>
            <a:r>
              <a:rPr lang="en-IN" dirty="0"/>
              <a:t>Flooding of </a:t>
            </a:r>
            <a:r>
              <a:rPr lang="en-IN" dirty="0" smtClean="0"/>
              <a:t>LSPs</a:t>
            </a:r>
          </a:p>
          <a:p>
            <a:pPr algn="just"/>
            <a:r>
              <a:rPr lang="en-US" dirty="0"/>
              <a:t>After a node has prepared an LSP, it must be disseminated to </a:t>
            </a:r>
            <a:r>
              <a:rPr lang="en-US" dirty="0" smtClean="0"/>
              <a:t>all other </a:t>
            </a:r>
            <a:r>
              <a:rPr lang="en-US" dirty="0"/>
              <a:t>nodes, not only to its neighbors.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process is called flooding and based on </a:t>
            </a:r>
            <a:r>
              <a:rPr lang="en-US" dirty="0" smtClean="0"/>
              <a:t>the </a:t>
            </a:r>
            <a:r>
              <a:rPr lang="en-IN" dirty="0" smtClean="0"/>
              <a:t>following:</a:t>
            </a:r>
          </a:p>
          <a:p>
            <a:pPr lvl="1"/>
            <a:r>
              <a:rPr lang="en-US" dirty="0"/>
              <a:t>The creating node sends a copy of the LSP out of each 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node that receives an LSP compares it with the copy it may already have. If </a:t>
            </a:r>
            <a:r>
              <a:rPr lang="en-US" dirty="0" smtClean="0"/>
              <a:t>the newly </a:t>
            </a:r>
            <a:r>
              <a:rPr lang="en-US" dirty="0"/>
              <a:t>arrived LSP is older than the one it has (found by checking the </a:t>
            </a:r>
            <a:r>
              <a:rPr lang="en-US" dirty="0" smtClean="0"/>
              <a:t>sequence number</a:t>
            </a:r>
            <a:r>
              <a:rPr lang="en-US" dirty="0"/>
              <a:t>), it discards the LSP. If it is newer, the node does the following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It discards the old LSP and keeps the new one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It sends a copy of it out of each interface except the one from which the </a:t>
            </a:r>
            <a:r>
              <a:rPr lang="en-US" dirty="0" smtClean="0"/>
              <a:t>packet arrived</a:t>
            </a:r>
            <a:r>
              <a:rPr lang="en-US" dirty="0"/>
              <a:t>. This guarantees that flooding stops somewhere in the domain (where </a:t>
            </a:r>
            <a:r>
              <a:rPr lang="en-US" dirty="0" smtClean="0"/>
              <a:t>a node </a:t>
            </a:r>
            <a:r>
              <a:rPr lang="en-US" dirty="0"/>
              <a:t>has only one interface).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23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304800"/>
            <a:ext cx="11509828" cy="5872163"/>
          </a:xfrm>
        </p:spPr>
        <p:txBody>
          <a:bodyPr/>
          <a:lstStyle/>
          <a:p>
            <a:r>
              <a:rPr lang="en-US" dirty="0"/>
              <a:t>Formation of Shortest Path Tree: </a:t>
            </a:r>
            <a:r>
              <a:rPr lang="en-US" dirty="0" err="1"/>
              <a:t>Dijkstra</a:t>
            </a:r>
            <a:r>
              <a:rPr lang="en-US" dirty="0"/>
              <a:t> </a:t>
            </a:r>
            <a:r>
              <a:rPr lang="en-US" dirty="0" smtClean="0"/>
              <a:t>Algorithm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After receiving all LSPs, </a:t>
            </a:r>
            <a:r>
              <a:rPr lang="en-US" dirty="0" smtClean="0"/>
              <a:t>each node </a:t>
            </a:r>
            <a:r>
              <a:rPr lang="en-US" dirty="0"/>
              <a:t>will have a copy of the whole topology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 topology is not sufficient </a:t>
            </a:r>
            <a:r>
              <a:rPr lang="en-US" dirty="0" smtClean="0"/>
              <a:t>to find </a:t>
            </a:r>
            <a:r>
              <a:rPr lang="en-US" dirty="0"/>
              <a:t>the shortest path to every other node; a shortest path tree is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0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00" y="843156"/>
            <a:ext cx="7434027" cy="51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78057" cy="63957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74971" y="173951"/>
            <a:ext cx="561702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</a:rPr>
              <a:t>We make node A the root of the tree and move it to the tentative list. Our two lists </a:t>
            </a:r>
            <a:r>
              <a:rPr lang="en-US" dirty="0" smtClean="0">
                <a:latin typeface="Times New Roman" panose="02020603050405020304" pitchFamily="18" charset="0"/>
              </a:rPr>
              <a:t>are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IN" dirty="0" smtClean="0"/>
              <a:t>       </a:t>
            </a:r>
            <a:r>
              <a:rPr lang="en-IN" b="1" dirty="0" smtClean="0"/>
              <a:t>Permanent </a:t>
            </a:r>
            <a:r>
              <a:rPr lang="en-IN" b="1" dirty="0"/>
              <a:t>list: </a:t>
            </a:r>
            <a:r>
              <a:rPr lang="en-IN" b="1" dirty="0" smtClean="0"/>
              <a:t>empty       </a:t>
            </a:r>
            <a:r>
              <a:rPr lang="en-IN" b="1" dirty="0"/>
              <a:t>Tentative list: A(O</a:t>
            </a:r>
            <a:r>
              <a:rPr lang="en-IN" b="1" dirty="0" smtClean="0"/>
              <a:t>)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Node A has the shortest cumulative cost from all nodes in the tentative list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move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to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permanent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list and add all neighbors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A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the tentative list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IN" dirty="0"/>
              <a:t>Our new lists </a:t>
            </a:r>
            <a:r>
              <a:rPr lang="en-IN" dirty="0" smtClean="0"/>
              <a:t>are</a:t>
            </a:r>
          </a:p>
          <a:p>
            <a:pPr algn="just">
              <a:spcAft>
                <a:spcPts val="1200"/>
              </a:spcAft>
            </a:pPr>
            <a:r>
              <a:rPr lang="en-IN" b="1" dirty="0" smtClean="0"/>
              <a:t>      Permanent </a:t>
            </a:r>
            <a:r>
              <a:rPr lang="en-IN" b="1" dirty="0"/>
              <a:t>list: A(O) </a:t>
            </a:r>
            <a:r>
              <a:rPr lang="en-IN" b="1" dirty="0" smtClean="0"/>
              <a:t>     Tentative </a:t>
            </a:r>
            <a:r>
              <a:rPr lang="en-IN" b="1" dirty="0"/>
              <a:t>list: B(5), C(2), D(3</a:t>
            </a:r>
            <a:r>
              <a:rPr lang="en-IN" b="1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Node C has the shortest cumulative cost from all nodes in the tentative list. We </a:t>
            </a:r>
            <a:r>
              <a:rPr lang="en-US" dirty="0" smtClean="0"/>
              <a:t>move C </a:t>
            </a:r>
            <a:r>
              <a:rPr lang="en-US" dirty="0"/>
              <a:t>to the permanent list</a:t>
            </a:r>
            <a:r>
              <a:rPr lang="en-US" dirty="0" smtClean="0"/>
              <a:t>. 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Node C has three neighbors, but node A is already </a:t>
            </a:r>
            <a:r>
              <a:rPr lang="en-US" dirty="0" smtClean="0"/>
              <a:t>processed, which </a:t>
            </a:r>
            <a:r>
              <a:rPr lang="en-US" dirty="0"/>
              <a:t>makes the unprocessed neighbors just B and E</a:t>
            </a:r>
            <a:r>
              <a:rPr lang="en-US" dirty="0" smtClean="0"/>
              <a:t>. </a:t>
            </a:r>
            <a:r>
              <a:rPr lang="en-IN" dirty="0" smtClean="0"/>
              <a:t>B </a:t>
            </a:r>
            <a:r>
              <a:rPr lang="en-IN" dirty="0"/>
              <a:t>is </a:t>
            </a:r>
            <a:r>
              <a:rPr lang="en-IN" dirty="0" smtClean="0"/>
              <a:t>already </a:t>
            </a:r>
            <a:r>
              <a:rPr lang="en-US" dirty="0" smtClean="0"/>
              <a:t>in </a:t>
            </a:r>
            <a:r>
              <a:rPr lang="en-US" dirty="0"/>
              <a:t>the tentative list with a cumulative cost of 5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spcAft>
                <a:spcPts val="600"/>
              </a:spcAft>
            </a:pPr>
            <a:r>
              <a:rPr lang="en-US" dirty="0" smtClean="0"/>
              <a:t>Node </a:t>
            </a:r>
            <a:r>
              <a:rPr lang="en-US" dirty="0"/>
              <a:t>A could also reach node </a:t>
            </a:r>
            <a:r>
              <a:rPr lang="en-US" dirty="0" smtClean="0"/>
              <a:t>B through </a:t>
            </a:r>
            <a:r>
              <a:rPr lang="en-US" dirty="0"/>
              <a:t>C with a cumulative cost of 6. Since 5 is less than 6, we keep node B with </a:t>
            </a:r>
            <a:r>
              <a:rPr lang="en-US" dirty="0" smtClean="0"/>
              <a:t>a cumulative </a:t>
            </a:r>
            <a:r>
              <a:rPr lang="en-US" dirty="0"/>
              <a:t>cost of 5 in the tentative list and do not replace it. Our new lists </a:t>
            </a:r>
            <a:r>
              <a:rPr lang="en-US" dirty="0" smtClean="0"/>
              <a:t>are</a:t>
            </a:r>
          </a:p>
          <a:p>
            <a:pPr algn="just">
              <a:spcAft>
                <a:spcPts val="1200"/>
              </a:spcAft>
            </a:pPr>
            <a:r>
              <a:rPr lang="en-US" b="1" dirty="0" smtClean="0"/>
              <a:t>   Permanent </a:t>
            </a:r>
            <a:r>
              <a:rPr lang="en-US" b="1" dirty="0"/>
              <a:t>list: A(O), </a:t>
            </a:r>
            <a:r>
              <a:rPr lang="en-US" b="1" dirty="0"/>
              <a:t>C(2</a:t>
            </a:r>
            <a:r>
              <a:rPr lang="en-US" b="1" dirty="0"/>
              <a:t>) </a:t>
            </a:r>
            <a:r>
              <a:rPr lang="en-US" b="1" dirty="0" smtClean="0"/>
              <a:t> Tentative </a:t>
            </a:r>
            <a:r>
              <a:rPr lang="en-US" b="1" dirty="0"/>
              <a:t>list: B(5), </a:t>
            </a:r>
            <a:r>
              <a:rPr lang="en-US" b="1" dirty="0" smtClean="0"/>
              <a:t>D(3</a:t>
            </a:r>
            <a:r>
              <a:rPr lang="en-US" b="1" dirty="0"/>
              <a:t>), E(6)</a:t>
            </a:r>
          </a:p>
          <a:p>
            <a:pPr algn="just"/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94" y="349239"/>
            <a:ext cx="9885264" cy="60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0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DVR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Each router prepares its routing table. By their local knowledge. each router knows about-</a:t>
            </a:r>
          </a:p>
          <a:p>
            <a:pPr marL="0" indent="0" fontAlgn="base">
              <a:buNone/>
            </a:pPr>
            <a:endParaRPr lang="en-US" dirty="0"/>
          </a:p>
          <a:p>
            <a:pPr lvl="1" fontAlgn="base"/>
            <a:r>
              <a:rPr lang="en-US" dirty="0"/>
              <a:t>All the routers present in the network</a:t>
            </a:r>
          </a:p>
          <a:p>
            <a:pPr lvl="1" fontAlgn="base"/>
            <a:r>
              <a:rPr lang="en-US" dirty="0"/>
              <a:t>Distance to its neighboring routers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706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272" y="2005875"/>
            <a:ext cx="3803456" cy="28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Each router exchanges its distance vector with its neighboring routers.</a:t>
            </a:r>
          </a:p>
          <a:p>
            <a:pPr fontAlgn="base"/>
            <a:r>
              <a:rPr lang="en-US" dirty="0"/>
              <a:t>Each router prepares a new routing table using the distance vectors it has obtained from its neighbors.</a:t>
            </a:r>
          </a:p>
          <a:p>
            <a:pPr fontAlgn="base"/>
            <a:r>
              <a:rPr lang="en-US" dirty="0"/>
              <a:t>This step is repeated for (n-2) times if there are n routers in the network.</a:t>
            </a:r>
          </a:p>
          <a:p>
            <a:pPr fontAlgn="base"/>
            <a:r>
              <a:rPr lang="en-US" dirty="0"/>
              <a:t>After this, routing tables converge / become stable.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6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628" y="323623"/>
            <a:ext cx="3106737" cy="25281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114" y="4378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Consider-</a:t>
            </a:r>
          </a:p>
          <a:p>
            <a:pPr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There is a network consisting of 4 routers.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weights are mentioned on the edges.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Weights could be distances or costs or delays.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114" y="2719365"/>
            <a:ext cx="81425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/>
              </a:rPr>
              <a:t>Step-01:</a:t>
            </a:r>
            <a:endParaRPr lang="en-US" b="1" i="0" dirty="0">
              <a:solidFill>
                <a:srgbClr val="303030"/>
              </a:solidFill>
              <a:effectLst/>
              <a:latin typeface="Roboto Condensed"/>
            </a:endParaRP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Each router prepares its routing table using its local knowledge.</a:t>
            </a:r>
          </a:p>
          <a:p>
            <a:pPr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Routing table prepared by each router is shown-</a:t>
            </a:r>
          </a:p>
        </p:txBody>
      </p:sp>
    </p:spTree>
    <p:extLst>
      <p:ext uri="{BB962C8B-B14F-4D97-AF65-F5344CB8AC3E}">
        <p14:creationId xmlns:p14="http://schemas.microsoft.com/office/powerpoint/2010/main" val="213829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005" y="385020"/>
            <a:ext cx="1535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i="0" u="sng" dirty="0">
                <a:solidFill>
                  <a:srgbClr val="303030"/>
                </a:solidFill>
                <a:effectLst/>
                <a:latin typeface="Roboto Condensed"/>
              </a:rPr>
              <a:t>At Router A-</a:t>
            </a:r>
            <a:endParaRPr lang="en-IN" b="1" i="0" dirty="0">
              <a:solidFill>
                <a:srgbClr val="303030"/>
              </a:solidFill>
              <a:effectLst/>
              <a:latin typeface="Roboto Condens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5" y="932543"/>
            <a:ext cx="4152900" cy="201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53023" y="38502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i="0" u="sng" dirty="0">
                <a:solidFill>
                  <a:srgbClr val="303030"/>
                </a:solidFill>
                <a:effectLst/>
                <a:latin typeface="Roboto Condensed"/>
              </a:rPr>
              <a:t>At Router B-</a:t>
            </a:r>
            <a:endParaRPr lang="en-IN" b="1" i="0" dirty="0">
              <a:solidFill>
                <a:srgbClr val="303030"/>
              </a:solidFill>
              <a:effectLst/>
              <a:latin typeface="Roboto Condense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485" y="937580"/>
            <a:ext cx="4229100" cy="2028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5594" y="3011714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i="0" u="sng" dirty="0">
                <a:solidFill>
                  <a:srgbClr val="303030"/>
                </a:solidFill>
                <a:effectLst/>
                <a:latin typeface="Roboto Condensed"/>
              </a:rPr>
              <a:t>At Router C-</a:t>
            </a:r>
            <a:endParaRPr lang="en-IN" b="1" i="0" dirty="0">
              <a:solidFill>
                <a:srgbClr val="303030"/>
              </a:solidFill>
              <a:effectLst/>
              <a:latin typeface="Roboto Condense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80" y="3576801"/>
            <a:ext cx="4162425" cy="2047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53023" y="3011714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i="0" u="sng" dirty="0">
                <a:solidFill>
                  <a:srgbClr val="303030"/>
                </a:solidFill>
                <a:effectLst/>
                <a:latin typeface="Roboto Condensed"/>
              </a:rPr>
              <a:t>At Router D-</a:t>
            </a:r>
            <a:endParaRPr lang="en-IN" b="1" i="0" dirty="0">
              <a:solidFill>
                <a:srgbClr val="303030"/>
              </a:solidFill>
              <a:effectLst/>
              <a:latin typeface="Roboto Condense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535" y="3576801"/>
            <a:ext cx="4191000" cy="2114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F9280-3341-9847-2EC0-B5CF4E4A7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1585" y="1027445"/>
            <a:ext cx="3106737" cy="25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7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8628" y="492036"/>
            <a:ext cx="10522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/>
              </a:rPr>
              <a:t>Step-02:</a:t>
            </a:r>
            <a:endParaRPr lang="en-US" b="1" i="0" dirty="0">
              <a:solidFill>
                <a:srgbClr val="303030"/>
              </a:solidFill>
              <a:effectLst/>
              <a:latin typeface="Roboto Condensed"/>
            </a:endParaRP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Each router exchanges its distance vector obtained in Step-01 with its neighbors.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After exchanging the distance vectors, each router prepares a new routing table.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38627" y="1863022"/>
            <a:ext cx="8432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/>
              </a:rPr>
              <a:t>At Router A-</a:t>
            </a:r>
            <a:endParaRPr lang="en-US" b="1" i="0" dirty="0">
              <a:solidFill>
                <a:srgbClr val="303030"/>
              </a:solidFill>
              <a:effectLst/>
              <a:latin typeface="Roboto Condensed"/>
            </a:endParaRP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Router A receives distance vectors from its neighbors B and 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Router A prepares a new routing table as-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5" y="3234007"/>
            <a:ext cx="4129318" cy="25281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12343" y="3234007"/>
            <a:ext cx="7779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Cost of reaching destination B from router A = min { 2+0 , 1+7 } = 2 via B.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Cost of reaching destination C from router A = min { 2+3 , 1+11 } = 5 via B.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Cost of reaching destination D from router A = min { 2+7 , 1+0 } = 1 via D.</a:t>
            </a:r>
          </a:p>
        </p:txBody>
      </p:sp>
    </p:spTree>
    <p:extLst>
      <p:ext uri="{BB962C8B-B14F-4D97-AF65-F5344CB8AC3E}">
        <p14:creationId xmlns:p14="http://schemas.microsoft.com/office/powerpoint/2010/main" val="347322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177" y="515648"/>
            <a:ext cx="4391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Thus, the new routing table at router A is-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75" y="1007481"/>
            <a:ext cx="4352925" cy="2143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2177" y="3378983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u="sng" dirty="0">
                <a:solidFill>
                  <a:srgbClr val="303030"/>
                </a:solidFill>
                <a:latin typeface="Roboto Condensed"/>
              </a:rPr>
              <a:t>At Router B-</a:t>
            </a:r>
            <a:endParaRPr lang="en-IN" b="1" i="0" dirty="0">
              <a:solidFill>
                <a:srgbClr val="303030"/>
              </a:solidFill>
              <a:effectLst/>
              <a:latin typeface="Roboto Condense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2176" y="3976692"/>
            <a:ext cx="9205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 Router B receives distance vectors from its neighbors A, C and D</a:t>
            </a:r>
            <a:r>
              <a:rPr lang="en-US" dirty="0" smtClean="0">
                <a:solidFill>
                  <a:srgbClr val="303030"/>
                </a:solidFill>
                <a:latin typeface="Arimo"/>
              </a:rPr>
              <a:t>.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176" y="4574401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u="sng" dirty="0">
                <a:solidFill>
                  <a:srgbClr val="303030"/>
                </a:solidFill>
                <a:latin typeface="Roboto Condensed"/>
              </a:rPr>
              <a:t>At Router C-</a:t>
            </a:r>
            <a:endParaRPr lang="en-IN" b="1" i="0" dirty="0">
              <a:solidFill>
                <a:srgbClr val="303030"/>
              </a:solidFill>
              <a:effectLst/>
              <a:latin typeface="Roboto Condense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2175" y="5167404"/>
            <a:ext cx="7028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 Router C receives distance vectors from its neighbors B and D.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2175" y="5708062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u="sng" dirty="0">
                <a:solidFill>
                  <a:srgbClr val="303030"/>
                </a:solidFill>
                <a:latin typeface="Roboto Condensed"/>
              </a:rPr>
              <a:t>At Router D-</a:t>
            </a:r>
            <a:endParaRPr lang="en-IN" b="1" i="0" dirty="0">
              <a:solidFill>
                <a:srgbClr val="303030"/>
              </a:solidFill>
              <a:effectLst/>
              <a:latin typeface="Roboto Condense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175" y="6168929"/>
            <a:ext cx="7188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 Router D receives distance vectors from its neighbors A, B and C.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8423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10515600" cy="955675"/>
          </a:xfrm>
        </p:spPr>
        <p:txBody>
          <a:bodyPr/>
          <a:lstStyle/>
          <a:p>
            <a:r>
              <a:rPr lang="en-IN" dirty="0" smtClean="0"/>
              <a:t>RIP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9543"/>
            <a:ext cx="11208657" cy="5537200"/>
          </a:xfrm>
        </p:spPr>
        <p:txBody>
          <a:bodyPr>
            <a:normAutofit/>
          </a:bodyPr>
          <a:lstStyle/>
          <a:p>
            <a:r>
              <a:rPr lang="en-US" dirty="0" smtClean="0"/>
              <a:t>RIP is </a:t>
            </a:r>
            <a:r>
              <a:rPr lang="en-US" dirty="0"/>
              <a:t>an </a:t>
            </a:r>
            <a:r>
              <a:rPr lang="en-US" dirty="0" err="1"/>
              <a:t>intradomain</a:t>
            </a:r>
            <a:r>
              <a:rPr lang="en-US" dirty="0"/>
              <a:t> routing protocol </a:t>
            </a:r>
            <a:r>
              <a:rPr lang="en-US" dirty="0" smtClean="0"/>
              <a:t>used </a:t>
            </a:r>
            <a:r>
              <a:rPr lang="en-IN" dirty="0" smtClean="0"/>
              <a:t>inside </a:t>
            </a:r>
            <a:r>
              <a:rPr lang="en-IN" dirty="0"/>
              <a:t>an autonomous system</a:t>
            </a:r>
            <a:r>
              <a:rPr lang="en-IN" dirty="0" smtClean="0"/>
              <a:t>.</a:t>
            </a:r>
          </a:p>
          <a:p>
            <a:r>
              <a:rPr lang="en-US" dirty="0"/>
              <a:t>It is a very simple protocol based on distance </a:t>
            </a:r>
            <a:r>
              <a:rPr lang="en-US" dirty="0" smtClean="0"/>
              <a:t>vector </a:t>
            </a:r>
            <a:r>
              <a:rPr lang="en-IN" dirty="0" smtClean="0"/>
              <a:t>routing.</a:t>
            </a:r>
          </a:p>
          <a:p>
            <a:r>
              <a:rPr lang="en-US" dirty="0"/>
              <a:t>RIP </a:t>
            </a:r>
            <a:r>
              <a:rPr lang="en-US" dirty="0" smtClean="0"/>
              <a:t>implements </a:t>
            </a:r>
            <a:r>
              <a:rPr lang="en-US" dirty="0"/>
              <a:t>distance vector routing directly with some considerations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/>
              <a:t>In an autonomous system, we are dealing with routers and networks (links). </a:t>
            </a:r>
            <a:r>
              <a:rPr lang="en-US" dirty="0" smtClean="0"/>
              <a:t>The routers </a:t>
            </a:r>
            <a:r>
              <a:rPr lang="en-US" dirty="0"/>
              <a:t>have routing tables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/>
              <a:t>The destination in a routing table is a network, which means the first </a:t>
            </a:r>
            <a:r>
              <a:rPr lang="en-US" dirty="0" smtClean="0"/>
              <a:t>column defines </a:t>
            </a:r>
            <a:r>
              <a:rPr lang="en-US" dirty="0"/>
              <a:t>a network address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The metric used by RIP is the distance is defined as the number of links (networks) to reach the destination</a:t>
            </a:r>
            <a:r>
              <a:rPr lang="en-US" dirty="0"/>
              <a:t>. </a:t>
            </a:r>
            <a:r>
              <a:rPr lang="en-US" dirty="0" smtClean="0"/>
              <a:t>The metric </a:t>
            </a:r>
            <a:r>
              <a:rPr lang="en-US" dirty="0"/>
              <a:t>in RIP is </a:t>
            </a:r>
            <a:r>
              <a:rPr lang="en-US" dirty="0" smtClean="0"/>
              <a:t>called a </a:t>
            </a:r>
            <a:r>
              <a:rPr lang="en-US" dirty="0"/>
              <a:t>hop count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Infinity is defined as 16, which means that any route in an autonomous system </a:t>
            </a:r>
            <a:r>
              <a:rPr lang="en-US" dirty="0" smtClean="0"/>
              <a:t>using RIP </a:t>
            </a:r>
            <a:r>
              <a:rPr lang="en-US" dirty="0"/>
              <a:t>cannot have more than 15 hops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The next-node column defines the address of the router to which the packet is to </a:t>
            </a:r>
            <a:r>
              <a:rPr lang="en-US" dirty="0" smtClean="0"/>
              <a:t>be sent </a:t>
            </a:r>
            <a:r>
              <a:rPr lang="en-US" dirty="0"/>
              <a:t>to reach its destination.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5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14"/>
            <a:ext cx="6705600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5943" y="217714"/>
            <a:ext cx="554445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</a:rPr>
              <a:t>Figure 22.19 shows an autonomous </a:t>
            </a:r>
            <a:r>
              <a:rPr lang="en-US" dirty="0" smtClean="0">
                <a:latin typeface="Times New Roman" panose="02020603050405020304" pitchFamily="18" charset="0"/>
              </a:rPr>
              <a:t>system (AS) </a:t>
            </a:r>
            <a:r>
              <a:rPr lang="en-US" dirty="0">
                <a:latin typeface="Times New Roman" panose="02020603050405020304" pitchFamily="18" charset="0"/>
              </a:rPr>
              <a:t>with seven networks and four routers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IN" dirty="0">
                <a:latin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</a:rPr>
              <a:t>table </a:t>
            </a:r>
            <a:r>
              <a:rPr lang="en-US" dirty="0">
                <a:latin typeface="Times New Roman" panose="02020603050405020304" pitchFamily="18" charset="0"/>
              </a:rPr>
              <a:t>of each router is also shown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dirty="0" smtClean="0">
                <a:latin typeface="Times New Roman" panose="02020603050405020304" pitchFamily="18" charset="0"/>
              </a:rPr>
              <a:t>Lets look </a:t>
            </a:r>
            <a:r>
              <a:rPr lang="en-US" dirty="0">
                <a:latin typeface="Times New Roman" panose="02020603050405020304" pitchFamily="18" charset="0"/>
              </a:rPr>
              <a:t>at the routing table for </a:t>
            </a:r>
            <a:r>
              <a:rPr lang="en-US" dirty="0" err="1">
                <a:latin typeface="Times New Roman" panose="02020603050405020304" pitchFamily="18" charset="0"/>
              </a:rPr>
              <a:t>Rl</a:t>
            </a:r>
            <a:r>
              <a:rPr lang="en-US" dirty="0">
                <a:latin typeface="Times New Roman" panose="02020603050405020304" pitchFamily="18" charset="0"/>
              </a:rPr>
              <a:t>. The table </a:t>
            </a:r>
            <a:r>
              <a:rPr lang="en-US" dirty="0" smtClean="0">
                <a:latin typeface="Times New Roman" panose="02020603050405020304" pitchFamily="18" charset="0"/>
              </a:rPr>
              <a:t>has seven </a:t>
            </a:r>
            <a:r>
              <a:rPr lang="en-US" dirty="0">
                <a:latin typeface="Times New Roman" panose="02020603050405020304" pitchFamily="18" charset="0"/>
              </a:rPr>
              <a:t>entries to show how to reach each network in the </a:t>
            </a:r>
            <a:r>
              <a:rPr lang="en-US" dirty="0" smtClean="0">
                <a:latin typeface="Times New Roman" panose="02020603050405020304" pitchFamily="18" charset="0"/>
              </a:rPr>
              <a:t>AS.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</a:rPr>
              <a:t>Router </a:t>
            </a:r>
            <a:r>
              <a:rPr lang="en-US" dirty="0" err="1">
                <a:latin typeface="Times New Roman" panose="02020603050405020304" pitchFamily="18" charset="0"/>
              </a:rPr>
              <a:t>Rl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is directly </a:t>
            </a:r>
            <a:r>
              <a:rPr lang="en-US" dirty="0">
                <a:latin typeface="Times New Roman" panose="02020603050405020304" pitchFamily="18" charset="0"/>
              </a:rPr>
              <a:t>connected to networks 130.10.0.0 and 130.11.0.0, which means that there are </a:t>
            </a:r>
            <a:r>
              <a:rPr lang="en-US" dirty="0" smtClean="0">
                <a:latin typeface="Times New Roman" panose="02020603050405020304" pitchFamily="18" charset="0"/>
              </a:rPr>
              <a:t>no next-hop </a:t>
            </a:r>
            <a:r>
              <a:rPr lang="en-US" dirty="0">
                <a:latin typeface="Times New Roman" panose="02020603050405020304" pitchFamily="18" charset="0"/>
              </a:rPr>
              <a:t>entries for these two networks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</a:rPr>
              <a:t>To send a packet to one of the three networks </a:t>
            </a:r>
            <a:r>
              <a:rPr lang="en-US" dirty="0" smtClean="0">
                <a:latin typeface="Times New Roman" panose="02020603050405020304" pitchFamily="18" charset="0"/>
              </a:rPr>
              <a:t>at the </a:t>
            </a:r>
            <a:r>
              <a:rPr lang="en-US" dirty="0">
                <a:latin typeface="Times New Roman" panose="02020603050405020304" pitchFamily="18" charset="0"/>
              </a:rPr>
              <a:t>far left, router </a:t>
            </a:r>
            <a:r>
              <a:rPr lang="en-US" dirty="0" err="1">
                <a:latin typeface="Times New Roman" panose="02020603050405020304" pitchFamily="18" charset="0"/>
              </a:rPr>
              <a:t>Rl</a:t>
            </a:r>
            <a:r>
              <a:rPr lang="en-US" dirty="0">
                <a:latin typeface="Times New Roman" panose="02020603050405020304" pitchFamily="18" charset="0"/>
              </a:rPr>
              <a:t> needs to deliver the packet to R2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</a:rPr>
              <a:t>The next-node entry for </a:t>
            </a:r>
            <a:r>
              <a:rPr lang="en-US" dirty="0" smtClean="0">
                <a:latin typeface="Times New Roman" panose="02020603050405020304" pitchFamily="18" charset="0"/>
              </a:rPr>
              <a:t>these three </a:t>
            </a:r>
            <a:r>
              <a:rPr lang="en-US" dirty="0">
                <a:latin typeface="Times New Roman" panose="02020603050405020304" pitchFamily="18" charset="0"/>
              </a:rPr>
              <a:t>networks is the interface of router R2 with IP address 130.10.0.1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To send a </a:t>
            </a:r>
            <a:r>
              <a:rPr lang="en-US" dirty="0" smtClean="0">
                <a:latin typeface="Times New Roman" panose="02020603050405020304" pitchFamily="18" charset="0"/>
              </a:rPr>
              <a:t>packet to </a:t>
            </a:r>
            <a:r>
              <a:rPr lang="en-US" dirty="0">
                <a:latin typeface="Times New Roman" panose="02020603050405020304" pitchFamily="18" charset="0"/>
              </a:rPr>
              <a:t>the two networks at the far right, router </a:t>
            </a:r>
            <a:r>
              <a:rPr lang="en-US" dirty="0" err="1">
                <a:latin typeface="Times New Roman" panose="02020603050405020304" pitchFamily="18" charset="0"/>
              </a:rPr>
              <a:t>Rl</a:t>
            </a:r>
            <a:r>
              <a:rPr lang="en-US" dirty="0">
                <a:latin typeface="Times New Roman" panose="02020603050405020304" pitchFamily="18" charset="0"/>
              </a:rPr>
              <a:t> needs to send the packet to the interface </a:t>
            </a:r>
            <a:r>
              <a:rPr lang="en-US" dirty="0" smtClean="0">
                <a:latin typeface="Times New Roman" panose="02020603050405020304" pitchFamily="18" charset="0"/>
              </a:rPr>
              <a:t>of router </a:t>
            </a:r>
            <a:r>
              <a:rPr lang="en-US" dirty="0">
                <a:latin typeface="Times New Roman" panose="02020603050405020304" pitchFamily="18" charset="0"/>
              </a:rPr>
              <a:t>R4 with IP address 130.11.0.1.</a:t>
            </a:r>
          </a:p>
        </p:txBody>
      </p:sp>
    </p:spTree>
    <p:extLst>
      <p:ext uri="{BB962C8B-B14F-4D97-AF65-F5344CB8AC3E}">
        <p14:creationId xmlns:p14="http://schemas.microsoft.com/office/powerpoint/2010/main" val="14620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1222</Words>
  <Application>Microsoft Office PowerPoint</Application>
  <PresentationFormat>Widescreen</PresentationFormat>
  <Paragraphs>104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Arimo</vt:lpstr>
      <vt:lpstr>Calibri</vt:lpstr>
      <vt:lpstr>Calibri Light</vt:lpstr>
      <vt:lpstr>Roboto Condensed</vt:lpstr>
      <vt:lpstr>Tahoma</vt:lpstr>
      <vt:lpstr>Times New Roman</vt:lpstr>
      <vt:lpstr>Office Theme</vt:lpstr>
      <vt:lpstr>Distance vector routing</vt:lpstr>
      <vt:lpstr>DVR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RIP</vt:lpstr>
      <vt:lpstr>PowerPoint Presentation</vt:lpstr>
      <vt:lpstr>Link state routing (LSR)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vector routing</dc:title>
  <dc:creator>Lnmiit</dc:creator>
  <cp:lastModifiedBy>Lnmiit</cp:lastModifiedBy>
  <cp:revision>20</cp:revision>
  <dcterms:created xsi:type="dcterms:W3CDTF">2023-04-03T08:22:25Z</dcterms:created>
  <dcterms:modified xsi:type="dcterms:W3CDTF">2023-04-05T08:07:51Z</dcterms:modified>
</cp:coreProperties>
</file>