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4"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98" r:id="rId20"/>
    <p:sldId id="299" r:id="rId21"/>
    <p:sldId id="300" r:id="rId22"/>
    <p:sldId id="301" r:id="rId23"/>
    <p:sldId id="302" r:id="rId24"/>
    <p:sldId id="303" r:id="rId25"/>
    <p:sldId id="282" r:id="rId26"/>
    <p:sldId id="283" r:id="rId27"/>
    <p:sldId id="284" r:id="rId28"/>
    <p:sldId id="285" r:id="rId29"/>
    <p:sldId id="286" r:id="rId30"/>
    <p:sldId id="287" r:id="rId31"/>
    <p:sldId id="288" r:id="rId32"/>
    <p:sldId id="304" r:id="rId33"/>
    <p:sldId id="289" r:id="rId34"/>
    <p:sldId id="290" r:id="rId35"/>
    <p:sldId id="291" r:id="rId36"/>
    <p:sldId id="292" r:id="rId37"/>
    <p:sldId id="293" r:id="rId38"/>
    <p:sldId id="294" r:id="rId39"/>
    <p:sldId id="295" r:id="rId40"/>
    <p:sldId id="296" r:id="rId41"/>
    <p:sldId id="297" r:id="rId42"/>
    <p:sldId id="305" r:id="rId43"/>
    <p:sldId id="306" r:id="rId44"/>
    <p:sldId id="307" r:id="rId45"/>
    <p:sldId id="308" r:id="rId46"/>
    <p:sldId id="309" r:id="rId47"/>
    <p:sldId id="310" r:id="rId48"/>
    <p:sldId id="312" r:id="rId49"/>
    <p:sldId id="313" r:id="rId50"/>
    <p:sldId id="311" r:id="rId51"/>
    <p:sldId id="314" r:id="rId52"/>
    <p:sldId id="315" r:id="rId53"/>
    <p:sldId id="316" r:id="rId54"/>
    <p:sldId id="31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F5A02-A1C2-43DA-BED2-BA240BC4FB02}" type="datetimeFigureOut">
              <a:rPr lang="en-IN" smtClean="0"/>
              <a:t>25-01-2023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594BB-1A76-4BFF-B94B-4BB0D38A3691}" type="slidenum">
              <a:rPr lang="en-IN" smtClean="0"/>
              <a:t>‹#›</a:t>
            </a:fld>
            <a:endParaRPr lang="en-IN"/>
          </a:p>
        </p:txBody>
      </p:sp>
    </p:spTree>
    <p:extLst>
      <p:ext uri="{BB962C8B-B14F-4D97-AF65-F5344CB8AC3E}">
        <p14:creationId xmlns:p14="http://schemas.microsoft.com/office/powerpoint/2010/main" val="249640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F4A58A-2D9D-427F-882F-4CC07A999083}" type="slidenum">
              <a:rPr lang="en-US" altLang="en-US"/>
              <a:pPr/>
              <a:t>2</a:t>
            </a:fld>
            <a:endParaRPr lang="en-US" altLang="en-US"/>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3503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9552D-E675-4A66-9C55-2E0B8F817110}" type="slidenum">
              <a:rPr lang="en-US" altLang="en-US"/>
              <a:pPr/>
              <a:t>15</a:t>
            </a:fld>
            <a:endParaRPr lang="en-US" alt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1088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B3E69-E9D2-43B7-9BCF-E59975D45252}" type="slidenum">
              <a:rPr lang="en-US" altLang="en-US"/>
              <a:pPr/>
              <a:t>17</a:t>
            </a:fld>
            <a:endParaRPr lang="en-US" alt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6247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4D535-44CC-4D17-B047-A265E9EFA523}" type="slidenum">
              <a:rPr lang="en-US" altLang="en-US"/>
              <a:pPr/>
              <a:t>18</a:t>
            </a:fld>
            <a:endParaRPr lang="en-US" alt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949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B9004-16BD-476B-B460-FEA5DC8AE9B7}" type="slidenum">
              <a:rPr lang="en-US" altLang="en-US"/>
              <a:pPr/>
              <a:t>3</a:t>
            </a:fld>
            <a:endParaRPr lang="en-US" alt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60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8D74E-4CD0-48DF-BC38-861BE45D7466}" type="slidenum">
              <a:rPr lang="en-US" altLang="en-US"/>
              <a:pPr/>
              <a:t>7</a:t>
            </a:fld>
            <a:endParaRPr lang="en-US" alt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433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67F60-37AC-4A26-8F06-39E7DE074FB8}" type="slidenum">
              <a:rPr lang="en-US" altLang="en-US"/>
              <a:pPr/>
              <a:t>8</a:t>
            </a:fld>
            <a:endParaRPr lang="en-US" alt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208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8B491-4E80-4706-B845-5A51C26B07A6}" type="slidenum">
              <a:rPr lang="en-US" altLang="en-US"/>
              <a:pPr/>
              <a:t>9</a:t>
            </a:fld>
            <a:endParaRPr lang="en-US" alt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599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D9212-AB4B-4608-A99E-12BD60E21DC4}" type="slidenum">
              <a:rPr lang="en-US" altLang="en-US"/>
              <a:pPr/>
              <a:t>10</a:t>
            </a:fld>
            <a:endParaRPr lang="en-US" altLang="en-US"/>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9059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2077A-F97E-48EC-8AFC-4D272E0404F1}" type="slidenum">
              <a:rPr lang="en-US" altLang="en-US"/>
              <a:pPr/>
              <a:t>11</a:t>
            </a:fld>
            <a:endParaRPr lang="en-US" alt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0290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2CE48-D2C4-4C6D-B402-C6332C7C1308}" type="slidenum">
              <a:rPr lang="en-US" altLang="en-US"/>
              <a:pPr/>
              <a:t>12</a:t>
            </a:fld>
            <a:endParaRPr lang="en-US" alt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358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44EA2-495D-43F6-9F36-DA9587062B26}" type="slidenum">
              <a:rPr lang="en-US" altLang="en-US"/>
              <a:pPr/>
              <a:t>13</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0998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33D7B-BB2F-4CB6-9FE6-4AED784BD354}"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93346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3D7B-BB2F-4CB6-9FE6-4AED784BD354}"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33716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3D7B-BB2F-4CB6-9FE6-4AED784BD354}"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400912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3D7B-BB2F-4CB6-9FE6-4AED784BD354}"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323451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E33D7B-BB2F-4CB6-9FE6-4AED784BD354}"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314894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E33D7B-BB2F-4CB6-9FE6-4AED784BD354}"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14869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E33D7B-BB2F-4CB6-9FE6-4AED784BD354}" type="datetimeFigureOut">
              <a:rPr lang="en-IN" smtClean="0"/>
              <a:t>25-01-2023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350495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E33D7B-BB2F-4CB6-9FE6-4AED784BD354}" type="datetimeFigureOut">
              <a:rPr lang="en-IN" smtClean="0"/>
              <a:t>25-01-2023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198498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33D7B-BB2F-4CB6-9FE6-4AED784BD354}" type="datetimeFigureOut">
              <a:rPr lang="en-IN" smtClean="0"/>
              <a:t>25-01-2023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83322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33D7B-BB2F-4CB6-9FE6-4AED784BD354}"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200044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33D7B-BB2F-4CB6-9FE6-4AED784BD354}"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187949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33D7B-BB2F-4CB6-9FE6-4AED784BD354}" type="datetimeFigureOut">
              <a:rPr lang="en-IN" smtClean="0"/>
              <a:t>25-01-2023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E6C1-FB30-4869-8CC1-3C6E0A12A19D}" type="slidenum">
              <a:rPr lang="en-IN" smtClean="0"/>
              <a:t>‹#›</a:t>
            </a:fld>
            <a:endParaRPr lang="en-IN"/>
          </a:p>
        </p:txBody>
      </p:sp>
    </p:spTree>
    <p:extLst>
      <p:ext uri="{BB962C8B-B14F-4D97-AF65-F5344CB8AC3E}">
        <p14:creationId xmlns:p14="http://schemas.microsoft.com/office/powerpoint/2010/main" val="391701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bwMode="auto">
          <a:xfrm>
            <a:off x="1595120" y="2084598"/>
            <a:ext cx="9144000" cy="219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i="0" baseline="0" dirty="0">
                <a:solidFill>
                  <a:schemeClr val="tx2"/>
                </a:solidFill>
                <a:latin typeface="Arial" panose="020B0604020202020204" pitchFamily="34" charset="0"/>
              </a:rPr>
              <a:t>Chapter 3</a:t>
            </a:r>
          </a:p>
          <a:p>
            <a:pPr algn="ctr"/>
            <a:endParaRPr lang="en-US" altLang="en-US" sz="2000" i="0" baseline="0" dirty="0">
              <a:solidFill>
                <a:schemeClr val="tx2"/>
              </a:solidFill>
              <a:latin typeface="Arial" panose="020B0604020202020204" pitchFamily="34" charset="0"/>
            </a:endParaRPr>
          </a:p>
          <a:p>
            <a:pPr algn="ctr"/>
            <a:r>
              <a:rPr lang="en-US" altLang="en-US" sz="4400" i="0" baseline="0" dirty="0">
                <a:latin typeface="Arial" panose="020B0604020202020204" pitchFamily="34" charset="0"/>
              </a:rPr>
              <a:t>Data and </a:t>
            </a:r>
            <a:r>
              <a:rPr lang="en-US" altLang="en-US" sz="4400" i="0" baseline="0" dirty="0" smtClean="0">
                <a:latin typeface="Arial" panose="020B0604020202020204" pitchFamily="34" charset="0"/>
              </a:rPr>
              <a:t>Signals </a:t>
            </a:r>
            <a:br>
              <a:rPr lang="en-US" altLang="en-US" sz="4400" i="0" baseline="0" dirty="0" smtClean="0">
                <a:latin typeface="Arial" panose="020B0604020202020204" pitchFamily="34" charset="0"/>
              </a:rPr>
            </a:br>
            <a:r>
              <a:rPr lang="en-US" altLang="en-US" sz="4400" i="0" baseline="0" dirty="0" smtClean="0">
                <a:latin typeface="Arial" panose="020B0604020202020204" pitchFamily="34" charset="0"/>
              </a:rPr>
              <a:t>(Transmission Impairments)</a:t>
            </a:r>
            <a:endParaRPr lang="en-US" altLang="en-US" sz="4400" i="0" baseline="0" dirty="0">
              <a:latin typeface="Arial" panose="020B0604020202020204" pitchFamily="34" charset="0"/>
            </a:endParaRPr>
          </a:p>
        </p:txBody>
      </p:sp>
    </p:spTree>
    <p:extLst>
      <p:ext uri="{BB962C8B-B14F-4D97-AF65-F5344CB8AC3E}">
        <p14:creationId xmlns:p14="http://schemas.microsoft.com/office/powerpoint/2010/main" val="2139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D3E329C7-9B94-43F8-85D9-723FD4691F99}" type="slidenum">
              <a:rPr lang="en-US" altLang="en-US"/>
              <a:pPr/>
              <a:t>10</a:t>
            </a:fld>
            <a:endParaRPr lang="en-US" altLang="en-US"/>
          </a:p>
        </p:txBody>
      </p:sp>
      <p:sp>
        <p:nvSpPr>
          <p:cNvPr id="831490"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1" name="Rectangle 3"/>
          <p:cNvSpPr>
            <a:spLocks noChangeArrowheads="1"/>
          </p:cNvSpPr>
          <p:nvPr/>
        </p:nvSpPr>
        <p:spPr bwMode="ltGray">
          <a:xfrm>
            <a:off x="2273301" y="36099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1492" name="Group 4"/>
          <p:cNvGrpSpPr>
            <a:grpSpLocks/>
          </p:cNvGrpSpPr>
          <p:nvPr/>
        </p:nvGrpSpPr>
        <p:grpSpPr bwMode="auto">
          <a:xfrm>
            <a:off x="2014539" y="773113"/>
            <a:ext cx="738187" cy="474662"/>
            <a:chOff x="309" y="487"/>
            <a:chExt cx="465" cy="299"/>
          </a:xfrm>
        </p:grpSpPr>
        <p:sp>
          <p:nvSpPr>
            <p:cNvPr id="83149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1495"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6"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7"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8"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1499" name="Rectangle 11"/>
          <p:cNvSpPr>
            <a:spLocks noChangeArrowheads="1"/>
          </p:cNvSpPr>
          <p:nvPr/>
        </p:nvSpPr>
        <p:spPr bwMode="auto">
          <a:xfrm>
            <a:off x="330200" y="1368424"/>
            <a:ext cx="117144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t>One reason that engineers use the decibel to measure the changes in the strength of a signal is </a:t>
            </a:r>
            <a:r>
              <a:rPr lang="en-US" altLang="en-US" sz="2400" dirty="0" smtClean="0"/>
              <a:t>that,</a:t>
            </a:r>
          </a:p>
          <a:p>
            <a:pPr algn="just"/>
            <a:endParaRPr lang="en-US" altLang="en-US" sz="2400" dirty="0" smtClean="0"/>
          </a:p>
          <a:p>
            <a:pPr algn="just"/>
            <a:r>
              <a:rPr lang="en-US" altLang="en-US" sz="2400" dirty="0" smtClean="0"/>
              <a:t>decibel </a:t>
            </a:r>
            <a:r>
              <a:rPr lang="en-US" altLang="en-US" sz="2400" dirty="0"/>
              <a:t>numbers can be added (or subtracted) when we are measuring several points (cascading) instead of just two. </a:t>
            </a:r>
            <a:endParaRPr lang="en-US" altLang="en-US" sz="2400" dirty="0" smtClean="0"/>
          </a:p>
          <a:p>
            <a:pPr algn="just"/>
            <a:endParaRPr lang="en-US" altLang="en-US" sz="2400" dirty="0"/>
          </a:p>
          <a:p>
            <a:pPr algn="just"/>
            <a:r>
              <a:rPr lang="en-US" altLang="en-US" sz="2400" dirty="0" smtClean="0"/>
              <a:t>In </a:t>
            </a:r>
            <a:r>
              <a:rPr lang="en-US" altLang="en-US" sz="2400" dirty="0"/>
              <a:t>Figure 3.27 a signal travels from point 1 to point 4</a:t>
            </a:r>
            <a:r>
              <a:rPr lang="en-US" altLang="en-US" sz="2400" dirty="0" smtClean="0"/>
              <a:t>.</a:t>
            </a:r>
          </a:p>
          <a:p>
            <a:pPr algn="just"/>
            <a:endParaRPr lang="en-US" altLang="en-US" sz="2400" dirty="0" smtClean="0"/>
          </a:p>
          <a:p>
            <a:pPr algn="just"/>
            <a:endParaRPr lang="en-US" altLang="en-US" sz="2400" dirty="0" smtClean="0"/>
          </a:p>
          <a:p>
            <a:pPr algn="just"/>
            <a:endParaRPr lang="en-US" altLang="en-US" sz="2400" dirty="0" smtClean="0"/>
          </a:p>
          <a:p>
            <a:pPr algn="just"/>
            <a:r>
              <a:rPr lang="en-US" altLang="en-US" sz="2400" dirty="0" smtClean="0"/>
              <a:t> </a:t>
            </a:r>
          </a:p>
          <a:p>
            <a:pPr algn="just"/>
            <a:endParaRPr lang="en-US" altLang="en-US" sz="2400" dirty="0"/>
          </a:p>
          <a:p>
            <a:pPr algn="just"/>
            <a:endParaRPr lang="en-US" altLang="en-US" sz="2400" dirty="0" smtClean="0"/>
          </a:p>
          <a:p>
            <a:pPr algn="just"/>
            <a:endParaRPr lang="en-US" altLang="en-US" sz="2400" dirty="0"/>
          </a:p>
        </p:txBody>
      </p:sp>
      <p:sp>
        <p:nvSpPr>
          <p:cNvPr id="831500"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3.28</a:t>
            </a:r>
          </a:p>
        </p:txBody>
      </p:sp>
    </p:spTree>
    <p:extLst>
      <p:ext uri="{BB962C8B-B14F-4D97-AF65-F5344CB8AC3E}">
        <p14:creationId xmlns:p14="http://schemas.microsoft.com/office/powerpoint/2010/main" val="921114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4368CE9F-698F-49CF-BF5D-A31A96E6A39E}" type="slidenum">
              <a:rPr lang="en-US" altLang="en-US"/>
              <a:pPr/>
              <a:t>11</a:t>
            </a:fld>
            <a:endParaRPr lang="en-US" altLang="en-US"/>
          </a:p>
        </p:txBody>
      </p:sp>
      <p:sp>
        <p:nvSpPr>
          <p:cNvPr id="9881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81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8164" name="Text Box 4"/>
          <p:cNvSpPr txBox="1">
            <a:spLocks noChangeArrowheads="1"/>
          </p:cNvSpPr>
          <p:nvPr/>
        </p:nvSpPr>
        <p:spPr bwMode="auto">
          <a:xfrm>
            <a:off x="1828800" y="381001"/>
            <a:ext cx="43929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3.27  </a:t>
            </a:r>
            <a:r>
              <a:rPr lang="en-US" altLang="en-US" sz="2000"/>
              <a:t>Decibels for Example 3.28</a:t>
            </a:r>
          </a:p>
        </p:txBody>
      </p:sp>
      <p:sp>
        <p:nvSpPr>
          <p:cNvPr id="98816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9881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224" y="3666331"/>
            <a:ext cx="876617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7052" y="915987"/>
            <a:ext cx="11018520" cy="2462213"/>
          </a:xfrm>
          <a:prstGeom prst="rect">
            <a:avLst/>
          </a:prstGeom>
        </p:spPr>
        <p:txBody>
          <a:bodyPr wrap="square">
            <a:spAutoFit/>
          </a:bodyPr>
          <a:lstStyle/>
          <a:p>
            <a:pPr algn="just"/>
            <a:r>
              <a:rPr lang="en-US" altLang="en-US" sz="2200" dirty="0"/>
              <a:t>The signal is attenuated by the time it reaches point 2. Between points 2 and 3, the signal is amplified. Again, between points 3 and 4, the signal is attenuated. </a:t>
            </a:r>
          </a:p>
          <a:p>
            <a:pPr algn="just"/>
            <a:endParaRPr lang="en-US" altLang="en-US" sz="2200" dirty="0"/>
          </a:p>
          <a:p>
            <a:pPr algn="just"/>
            <a:r>
              <a:rPr lang="en-US" altLang="en-US" sz="2200" dirty="0"/>
              <a:t>We can find the resultant decibel value for the signal just by adding the decibel measurements between each set of </a:t>
            </a:r>
            <a:r>
              <a:rPr lang="en-US" altLang="en-US" sz="2200" dirty="0" smtClean="0"/>
              <a:t>points.</a:t>
            </a:r>
          </a:p>
          <a:p>
            <a:pPr algn="just"/>
            <a:endParaRPr lang="en-US" sz="2200" dirty="0"/>
          </a:p>
          <a:p>
            <a:pPr algn="just"/>
            <a:r>
              <a:rPr lang="en-US" sz="2200" dirty="0" smtClean="0"/>
              <a:t>In this case, the decibel value can be calculated as</a:t>
            </a:r>
            <a:endParaRPr lang="en-IN" sz="2200" dirty="0"/>
          </a:p>
        </p:txBody>
      </p:sp>
      <p:pic>
        <p:nvPicPr>
          <p:cNvPr id="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6369" y="2909740"/>
            <a:ext cx="3821113" cy="43180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380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9A401870-E354-49BD-9C70-639EC7AB512F}" type="slidenum">
              <a:rPr lang="en-US" altLang="en-US"/>
              <a:pPr/>
              <a:t>12</a:t>
            </a:fld>
            <a:endParaRPr lang="en-US" altLang="en-US"/>
          </a:p>
        </p:txBody>
      </p:sp>
      <p:sp>
        <p:nvSpPr>
          <p:cNvPr id="832514"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15"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2516" name="Group 4"/>
          <p:cNvGrpSpPr>
            <a:grpSpLocks/>
          </p:cNvGrpSpPr>
          <p:nvPr/>
        </p:nvGrpSpPr>
        <p:grpSpPr bwMode="auto">
          <a:xfrm>
            <a:off x="2014539" y="773113"/>
            <a:ext cx="738187" cy="474662"/>
            <a:chOff x="309" y="487"/>
            <a:chExt cx="465" cy="299"/>
          </a:xfrm>
        </p:grpSpPr>
        <p:sp>
          <p:nvSpPr>
            <p:cNvPr id="83251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1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2519"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20"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21"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22"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2523" name="Rectangle 11"/>
          <p:cNvSpPr>
            <a:spLocks noChangeArrowheads="1"/>
          </p:cNvSpPr>
          <p:nvPr/>
        </p:nvSpPr>
        <p:spPr bwMode="auto">
          <a:xfrm>
            <a:off x="1752600" y="1447800"/>
            <a:ext cx="85344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Sometimes the decibel is used to measure signal power in </a:t>
            </a:r>
            <a:r>
              <a:rPr lang="en-US" altLang="en-US" sz="2400" dirty="0" err="1"/>
              <a:t>milliwatts</a:t>
            </a:r>
            <a:r>
              <a:rPr lang="en-US" altLang="en-US" sz="2400" dirty="0"/>
              <a:t>. In this case, it is referred to as </a:t>
            </a:r>
            <a:r>
              <a:rPr lang="en-US" altLang="en-US" sz="2400" dirty="0" err="1">
                <a:solidFill>
                  <a:schemeClr val="hlink"/>
                </a:solidFill>
              </a:rPr>
              <a:t>dB</a:t>
            </a:r>
            <a:r>
              <a:rPr lang="en-US" altLang="en-US" sz="2400" baseline="-25000" dirty="0" err="1">
                <a:solidFill>
                  <a:schemeClr val="hlink"/>
                </a:solidFill>
              </a:rPr>
              <a:t>m</a:t>
            </a:r>
            <a:r>
              <a:rPr lang="en-US" altLang="en-US" sz="2400" dirty="0"/>
              <a:t> and is calculated as </a:t>
            </a:r>
            <a:r>
              <a:rPr lang="en-US" altLang="en-US" sz="2400" dirty="0" err="1"/>
              <a:t>dB</a:t>
            </a:r>
            <a:r>
              <a:rPr lang="en-US" altLang="en-US" sz="2400" baseline="-25000" dirty="0" err="1"/>
              <a:t>m</a:t>
            </a:r>
            <a:r>
              <a:rPr lang="en-US" altLang="en-US" sz="2400" dirty="0"/>
              <a:t> = 10 log10 P</a:t>
            </a:r>
            <a:r>
              <a:rPr lang="en-US" altLang="en-US" sz="2400" baseline="-25000" dirty="0"/>
              <a:t>m </a:t>
            </a:r>
            <a:r>
              <a:rPr lang="en-US" altLang="en-US" sz="2400" dirty="0"/>
              <a:t>, where P</a:t>
            </a:r>
            <a:r>
              <a:rPr lang="en-US" altLang="en-US" sz="2400" baseline="-25000" dirty="0"/>
              <a:t>m</a:t>
            </a:r>
            <a:r>
              <a:rPr lang="en-US" altLang="en-US" sz="2400" dirty="0"/>
              <a:t> is the power in </a:t>
            </a:r>
            <a:r>
              <a:rPr lang="en-US" altLang="en-US" sz="2400" dirty="0" err="1"/>
              <a:t>milliwatts</a:t>
            </a:r>
            <a:r>
              <a:rPr lang="en-US" altLang="en-US" sz="2400" dirty="0"/>
              <a:t>. Calculate the power of a signal with </a:t>
            </a:r>
            <a:r>
              <a:rPr lang="en-US" altLang="en-US" sz="2400" dirty="0" err="1"/>
              <a:t>dB</a:t>
            </a:r>
            <a:r>
              <a:rPr lang="en-US" altLang="en-US" sz="2400" baseline="-25000" dirty="0" err="1"/>
              <a:t>m</a:t>
            </a:r>
            <a:r>
              <a:rPr lang="en-US" altLang="en-US" sz="2400" dirty="0"/>
              <a:t> = −30.</a:t>
            </a:r>
          </a:p>
          <a:p>
            <a:pPr algn="just"/>
            <a:endParaRPr lang="en-US" altLang="en-US" dirty="0"/>
          </a:p>
          <a:p>
            <a:pPr algn="just"/>
            <a:r>
              <a:rPr lang="en-US" altLang="en-US" dirty="0">
                <a:solidFill>
                  <a:schemeClr val="hlink"/>
                </a:solidFill>
              </a:rPr>
              <a:t>Solution</a:t>
            </a:r>
          </a:p>
          <a:p>
            <a:pPr algn="just"/>
            <a:endParaRPr lang="en-US" altLang="en-US" dirty="0" smtClean="0"/>
          </a:p>
          <a:p>
            <a:pPr algn="just"/>
            <a:r>
              <a:rPr lang="en-US" altLang="en-US" sz="2400" dirty="0" smtClean="0"/>
              <a:t>We </a:t>
            </a:r>
            <a:r>
              <a:rPr lang="en-US" altLang="en-US" sz="2400" dirty="0"/>
              <a:t>can calculate the power in the signal as</a:t>
            </a:r>
          </a:p>
        </p:txBody>
      </p:sp>
      <p:sp>
        <p:nvSpPr>
          <p:cNvPr id="832524"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3.29</a:t>
            </a:r>
          </a:p>
        </p:txBody>
      </p:sp>
      <p:pic>
        <p:nvPicPr>
          <p:cNvPr id="8325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538" y="5073650"/>
            <a:ext cx="4945062" cy="869950"/>
          </a:xfrm>
          <a:prstGeom prst="rect">
            <a:avLst/>
          </a:prstGeom>
          <a:noFill/>
          <a:ln w="57150" cmpd="thickThin">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52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D6C13810-4CFB-444B-A33D-A573F73EC342}" type="slidenum">
              <a:rPr lang="en-US" altLang="en-US"/>
              <a:pPr/>
              <a:t>13</a:t>
            </a:fld>
            <a:endParaRPr lang="en-US" altLang="en-US"/>
          </a:p>
        </p:txBody>
      </p:sp>
      <p:sp>
        <p:nvSpPr>
          <p:cNvPr id="986114"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15"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986116" name="Group 4"/>
          <p:cNvGrpSpPr>
            <a:grpSpLocks/>
          </p:cNvGrpSpPr>
          <p:nvPr/>
        </p:nvGrpSpPr>
        <p:grpSpPr bwMode="auto">
          <a:xfrm>
            <a:off x="2014539" y="773113"/>
            <a:ext cx="738187" cy="474662"/>
            <a:chOff x="309" y="487"/>
            <a:chExt cx="465" cy="299"/>
          </a:xfrm>
        </p:grpSpPr>
        <p:sp>
          <p:nvSpPr>
            <p:cNvPr id="98611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1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986119"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20"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21"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22"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6123" name="Rectangle 11"/>
          <p:cNvSpPr>
            <a:spLocks noChangeArrowheads="1"/>
          </p:cNvSpPr>
          <p:nvPr/>
        </p:nvSpPr>
        <p:spPr bwMode="auto">
          <a:xfrm>
            <a:off x="1487806" y="1573211"/>
            <a:ext cx="97491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t>The loss in a cable is usually defined in decibels per kilometer (dB/km). If the signal at the beginning of a cable with −0.3 dB/km has a power of 2 </a:t>
            </a:r>
            <a:r>
              <a:rPr lang="en-US" altLang="en-US" sz="2400" dirty="0" err="1"/>
              <a:t>mW</a:t>
            </a:r>
            <a:r>
              <a:rPr lang="en-US" altLang="en-US" sz="2400" dirty="0"/>
              <a:t>, what is the power of the signal at 5 km?</a:t>
            </a:r>
          </a:p>
          <a:p>
            <a:pPr algn="just"/>
            <a:r>
              <a:rPr lang="en-US" altLang="en-US" sz="2400" dirty="0">
                <a:solidFill>
                  <a:schemeClr val="hlink"/>
                </a:solidFill>
              </a:rPr>
              <a:t>Solution</a:t>
            </a:r>
          </a:p>
          <a:p>
            <a:pPr algn="just"/>
            <a:r>
              <a:rPr lang="en-US" altLang="en-US" sz="2400" dirty="0"/>
              <a:t>The loss in the cable in decibels is 5 × (−0.3) = −1.5 </a:t>
            </a:r>
            <a:r>
              <a:rPr lang="en-US" altLang="en-US" sz="2400" dirty="0" err="1"/>
              <a:t>dB.</a:t>
            </a:r>
            <a:r>
              <a:rPr lang="en-US" altLang="en-US" sz="2400" dirty="0"/>
              <a:t> We can calculate the power as</a:t>
            </a:r>
          </a:p>
        </p:txBody>
      </p:sp>
      <p:sp>
        <p:nvSpPr>
          <p:cNvPr id="986124"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3.30</a:t>
            </a:r>
          </a:p>
        </p:txBody>
      </p:sp>
      <p:pic>
        <p:nvPicPr>
          <p:cNvPr id="9861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639" y="4343400"/>
            <a:ext cx="4022725" cy="18986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606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FA4A04B8-C219-4BBF-894C-1027C3AD8BB0}" type="slidenum">
              <a:rPr lang="en-US" altLang="en-US"/>
              <a:pPr/>
              <a:t>14</a:t>
            </a:fld>
            <a:endParaRPr lang="en-US" altLang="en-US"/>
          </a:p>
        </p:txBody>
      </p:sp>
      <p:sp>
        <p:nvSpPr>
          <p:cNvPr id="1014786" name="Rectangle 2"/>
          <p:cNvSpPr>
            <a:spLocks noGrp="1" noChangeArrowheads="1"/>
          </p:cNvSpPr>
          <p:nvPr>
            <p:ph type="title"/>
          </p:nvPr>
        </p:nvSpPr>
        <p:spPr bwMode="auto">
          <a:xfrm>
            <a:off x="838200" y="19685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Noise</a:t>
            </a:r>
          </a:p>
        </p:txBody>
      </p:sp>
      <p:sp>
        <p:nvSpPr>
          <p:cNvPr id="1014787" name="Rectangle 3"/>
          <p:cNvSpPr>
            <a:spLocks noGrp="1" noChangeArrowheads="1"/>
          </p:cNvSpPr>
          <p:nvPr>
            <p:ph type="body" idx="1"/>
          </p:nvPr>
        </p:nvSpPr>
        <p:spPr bwMode="auto">
          <a:xfrm>
            <a:off x="838200" y="1198880"/>
            <a:ext cx="10693400" cy="434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There are different types of </a:t>
            </a:r>
            <a:r>
              <a:rPr lang="en-US" altLang="en-US" dirty="0" smtClean="0"/>
              <a:t>noise</a:t>
            </a:r>
          </a:p>
          <a:p>
            <a:pPr marL="0" indent="0">
              <a:lnSpc>
                <a:spcPct val="90000"/>
              </a:lnSpc>
              <a:buNone/>
            </a:pPr>
            <a:endParaRPr lang="en-US" altLang="en-US" dirty="0"/>
          </a:p>
          <a:p>
            <a:pPr lvl="1">
              <a:lnSpc>
                <a:spcPct val="90000"/>
              </a:lnSpc>
            </a:pPr>
            <a:r>
              <a:rPr lang="en-US" altLang="en-US" dirty="0">
                <a:solidFill>
                  <a:schemeClr val="hlink"/>
                </a:solidFill>
              </a:rPr>
              <a:t>Thermal</a:t>
            </a:r>
            <a:r>
              <a:rPr lang="en-US" altLang="en-US" dirty="0"/>
              <a:t> </a:t>
            </a:r>
            <a:r>
              <a:rPr lang="en-US" altLang="en-US" dirty="0" smtClean="0"/>
              <a:t>– random motion of </a:t>
            </a:r>
            <a:r>
              <a:rPr lang="en-US" altLang="en-US" dirty="0"/>
              <a:t>electrons in the </a:t>
            </a:r>
            <a:r>
              <a:rPr lang="en-US" altLang="en-US" dirty="0" smtClean="0"/>
              <a:t>wire which </a:t>
            </a:r>
            <a:r>
              <a:rPr lang="en-US" altLang="en-US" dirty="0"/>
              <a:t>creates an extra </a:t>
            </a:r>
            <a:r>
              <a:rPr lang="en-US" altLang="en-US" dirty="0" smtClean="0"/>
              <a:t>signal not originally sent by transmitter.</a:t>
            </a:r>
          </a:p>
          <a:p>
            <a:pPr marL="457200" lvl="1" indent="0">
              <a:lnSpc>
                <a:spcPct val="90000"/>
              </a:lnSpc>
              <a:buNone/>
            </a:pPr>
            <a:endParaRPr lang="en-US" altLang="en-US" dirty="0"/>
          </a:p>
          <a:p>
            <a:pPr lvl="1"/>
            <a:r>
              <a:rPr lang="en-US" altLang="en-US" dirty="0" smtClean="0">
                <a:solidFill>
                  <a:schemeClr val="hlink"/>
                </a:solidFill>
              </a:rPr>
              <a:t>Crosstalk</a:t>
            </a:r>
            <a:r>
              <a:rPr lang="en-US" altLang="en-US" dirty="0" smtClean="0"/>
              <a:t> </a:t>
            </a:r>
            <a:r>
              <a:rPr lang="en-US" altLang="en-US" dirty="0"/>
              <a:t>- </a:t>
            </a:r>
            <a:r>
              <a:rPr lang="en-US" dirty="0"/>
              <a:t>Crosstalk is the effect of one wire on the </a:t>
            </a:r>
            <a:r>
              <a:rPr lang="en-US" dirty="0" smtClean="0"/>
              <a:t>other</a:t>
            </a:r>
            <a:r>
              <a:rPr lang="en-US" altLang="en-US" dirty="0" smtClean="0"/>
              <a:t>.</a:t>
            </a:r>
          </a:p>
          <a:p>
            <a:pPr lvl="1"/>
            <a:endParaRPr lang="en-US" altLang="en-US" dirty="0"/>
          </a:p>
          <a:p>
            <a:pPr lvl="1"/>
            <a:r>
              <a:rPr lang="en-US" altLang="en-US" dirty="0" smtClean="0">
                <a:solidFill>
                  <a:schemeClr val="hlink"/>
                </a:solidFill>
              </a:rPr>
              <a:t>Impulse</a:t>
            </a:r>
            <a:r>
              <a:rPr lang="en-US" altLang="en-US" dirty="0" smtClean="0"/>
              <a:t> – Spikes (a signal with high energy in a very short time) that comes from power lines, lightning, etc. </a:t>
            </a:r>
            <a:endParaRPr lang="en-US" altLang="en-US" dirty="0"/>
          </a:p>
        </p:txBody>
      </p:sp>
    </p:spTree>
    <p:extLst>
      <p:ext uri="{BB962C8B-B14F-4D97-AF65-F5344CB8AC3E}">
        <p14:creationId xmlns:p14="http://schemas.microsoft.com/office/powerpoint/2010/main" val="293526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B49EBFE6-4E4B-4D6B-9886-2FAAD5205372}" type="slidenum">
              <a:rPr lang="en-US" altLang="en-US"/>
              <a:pPr/>
              <a:t>15</a:t>
            </a:fld>
            <a:endParaRPr lang="en-US" altLang="en-US"/>
          </a:p>
        </p:txBody>
      </p:sp>
      <p:sp>
        <p:nvSpPr>
          <p:cNvPr id="7065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5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564" name="Text Box 4"/>
          <p:cNvSpPr txBox="1">
            <a:spLocks noChangeArrowheads="1"/>
          </p:cNvSpPr>
          <p:nvPr/>
        </p:nvSpPr>
        <p:spPr bwMode="auto">
          <a:xfrm>
            <a:off x="1828801" y="285751"/>
            <a:ext cx="2649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3.29  </a:t>
            </a:r>
            <a:r>
              <a:rPr lang="en-US" altLang="en-US" sz="3200"/>
              <a:t>Noise</a:t>
            </a:r>
          </a:p>
        </p:txBody>
      </p:sp>
      <p:sp>
        <p:nvSpPr>
          <p:cNvPr id="70656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065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408238"/>
            <a:ext cx="748665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254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8E01241F-958A-40AB-A344-86DCCD0E064B}" type="slidenum">
              <a:rPr lang="en-US" altLang="en-US"/>
              <a:pPr/>
              <a:t>16</a:t>
            </a:fld>
            <a:endParaRPr lang="en-US" altLang="en-US"/>
          </a:p>
        </p:txBody>
      </p:sp>
      <p:sp>
        <p:nvSpPr>
          <p:cNvPr id="1006594" name="Rectangle 2"/>
          <p:cNvSpPr>
            <a:spLocks noGrp="1" noChangeArrowheads="1"/>
          </p:cNvSpPr>
          <p:nvPr>
            <p:ph type="title"/>
          </p:nvPr>
        </p:nvSpPr>
        <p:spPr bwMode="auto">
          <a:xfrm>
            <a:off x="574040" y="3048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Signal to Noise Ratio (SNR)</a:t>
            </a:r>
          </a:p>
        </p:txBody>
      </p:sp>
      <p:sp>
        <p:nvSpPr>
          <p:cNvPr id="1006595" name="Rectangle 3"/>
          <p:cNvSpPr>
            <a:spLocks noGrp="1" noChangeArrowheads="1"/>
          </p:cNvSpPr>
          <p:nvPr>
            <p:ph type="body" idx="1"/>
          </p:nvPr>
        </p:nvSpPr>
        <p:spPr bwMode="auto">
          <a:xfrm>
            <a:off x="629920" y="1310640"/>
            <a:ext cx="1085088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To measure the quality of a system the SNR is often used. It indicates the strength of the signal </a:t>
            </a:r>
            <a:r>
              <a:rPr lang="en-US" altLang="en-US" dirty="0" err="1"/>
              <a:t>wrt</a:t>
            </a:r>
            <a:r>
              <a:rPr lang="en-US" altLang="en-US" dirty="0"/>
              <a:t> the noise power in the system. </a:t>
            </a:r>
          </a:p>
          <a:p>
            <a:r>
              <a:rPr lang="en-US" altLang="en-US" dirty="0"/>
              <a:t>It is the ratio between two powers.</a:t>
            </a:r>
          </a:p>
          <a:p>
            <a:r>
              <a:rPr lang="en-US" altLang="en-US" dirty="0"/>
              <a:t>It is usually given in dB and referred to as </a:t>
            </a:r>
            <a:r>
              <a:rPr lang="en-US" altLang="en-US" dirty="0" err="1"/>
              <a:t>SNR</a:t>
            </a:r>
            <a:r>
              <a:rPr lang="en-US" altLang="en-US" baseline="-25000" dirty="0" err="1"/>
              <a:t>dB</a:t>
            </a:r>
            <a:r>
              <a:rPr lang="en-US" altLang="en-US" baseline="-25000" dirty="0"/>
              <a:t>.</a:t>
            </a:r>
          </a:p>
        </p:txBody>
      </p:sp>
    </p:spTree>
    <p:extLst>
      <p:ext uri="{BB962C8B-B14F-4D97-AF65-F5344CB8AC3E}">
        <p14:creationId xmlns:p14="http://schemas.microsoft.com/office/powerpoint/2010/main" val="186780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85F94E93-13BB-459A-824C-3B4D9E32BE34}" type="slidenum">
              <a:rPr lang="en-US" altLang="en-US"/>
              <a:pPr/>
              <a:t>17</a:t>
            </a:fld>
            <a:endParaRPr lang="en-US" altLang="en-US"/>
          </a:p>
        </p:txBody>
      </p:sp>
      <p:sp>
        <p:nvSpPr>
          <p:cNvPr id="834562"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3"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4564" name="Group 4"/>
          <p:cNvGrpSpPr>
            <a:grpSpLocks/>
          </p:cNvGrpSpPr>
          <p:nvPr/>
        </p:nvGrpSpPr>
        <p:grpSpPr bwMode="auto">
          <a:xfrm>
            <a:off x="2014539" y="773113"/>
            <a:ext cx="738187" cy="474662"/>
            <a:chOff x="309" y="487"/>
            <a:chExt cx="465" cy="299"/>
          </a:xfrm>
        </p:grpSpPr>
        <p:sp>
          <p:nvSpPr>
            <p:cNvPr id="83456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4567"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8"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9"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70"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4571" name="Rectangle 11"/>
          <p:cNvSpPr>
            <a:spLocks noChangeArrowheads="1"/>
          </p:cNvSpPr>
          <p:nvPr/>
        </p:nvSpPr>
        <p:spPr bwMode="auto">
          <a:xfrm>
            <a:off x="1752600" y="1447800"/>
            <a:ext cx="8534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The power of a signal is 10 </a:t>
            </a:r>
            <a:r>
              <a:rPr lang="en-US" altLang="en-US" sz="2400" dirty="0" err="1"/>
              <a:t>mW</a:t>
            </a:r>
            <a:r>
              <a:rPr lang="en-US" altLang="en-US" sz="2400" dirty="0"/>
              <a:t> and the power of the noise is 1 </a:t>
            </a:r>
            <a:r>
              <a:rPr lang="en-US" altLang="en-US" sz="2400" dirty="0" err="1"/>
              <a:t>μW</a:t>
            </a:r>
            <a:r>
              <a:rPr lang="en-US" altLang="en-US" sz="2400" dirty="0"/>
              <a:t>; what are the values of SNR and </a:t>
            </a:r>
            <a:r>
              <a:rPr lang="en-US" altLang="en-US" sz="2400" dirty="0" err="1"/>
              <a:t>SNR</a:t>
            </a:r>
            <a:r>
              <a:rPr lang="en-US" altLang="en-US" sz="2400" baseline="-25000" dirty="0" err="1"/>
              <a:t>dB</a:t>
            </a:r>
            <a:r>
              <a:rPr lang="en-US" altLang="en-US" sz="2400" baseline="-25000" dirty="0"/>
              <a:t> </a:t>
            </a:r>
            <a:r>
              <a:rPr lang="en-US" altLang="en-US" sz="2400" dirty="0"/>
              <a:t>?</a:t>
            </a:r>
          </a:p>
          <a:p>
            <a:pPr algn="just"/>
            <a:endParaRPr lang="en-US" altLang="en-US" sz="2400" dirty="0"/>
          </a:p>
          <a:p>
            <a:pPr algn="just"/>
            <a:r>
              <a:rPr lang="en-US" altLang="en-US" sz="2400" dirty="0"/>
              <a:t>Solution</a:t>
            </a:r>
          </a:p>
          <a:p>
            <a:pPr algn="just"/>
            <a:r>
              <a:rPr lang="en-US" altLang="en-US" sz="2400" dirty="0"/>
              <a:t>The values of SNR and </a:t>
            </a:r>
            <a:r>
              <a:rPr lang="en-US" altLang="en-US" sz="2400" dirty="0" err="1" smtClean="0"/>
              <a:t>SNR</a:t>
            </a:r>
            <a:r>
              <a:rPr lang="en-US" altLang="en-US" sz="2400" baseline="-25000" dirty="0" err="1" smtClean="0"/>
              <a:t>dB</a:t>
            </a:r>
            <a:r>
              <a:rPr lang="en-US" altLang="en-US" sz="2400" dirty="0" smtClean="0"/>
              <a:t> </a:t>
            </a:r>
            <a:r>
              <a:rPr lang="en-US" altLang="en-US" sz="2400" dirty="0"/>
              <a:t>can be calculated as follows:</a:t>
            </a:r>
          </a:p>
        </p:txBody>
      </p:sp>
      <p:sp>
        <p:nvSpPr>
          <p:cNvPr id="834572"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3.31</a:t>
            </a:r>
          </a:p>
        </p:txBody>
      </p:sp>
      <p:pic>
        <p:nvPicPr>
          <p:cNvPr id="83457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4357688"/>
            <a:ext cx="5391150" cy="1052512"/>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569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CDCECD5D-967C-4A6B-9623-88A25964EAE5}" type="slidenum">
              <a:rPr lang="en-US" altLang="en-US"/>
              <a:pPr/>
              <a:t>18</a:t>
            </a:fld>
            <a:endParaRPr lang="en-US" altLang="en-US"/>
          </a:p>
        </p:txBody>
      </p:sp>
      <p:sp>
        <p:nvSpPr>
          <p:cNvPr id="835586"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87"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5588" name="Group 4"/>
          <p:cNvGrpSpPr>
            <a:grpSpLocks/>
          </p:cNvGrpSpPr>
          <p:nvPr/>
        </p:nvGrpSpPr>
        <p:grpSpPr bwMode="auto">
          <a:xfrm>
            <a:off x="2014539" y="773113"/>
            <a:ext cx="738187" cy="474662"/>
            <a:chOff x="309" y="487"/>
            <a:chExt cx="465" cy="299"/>
          </a:xfrm>
        </p:grpSpPr>
        <p:sp>
          <p:nvSpPr>
            <p:cNvPr id="83558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5591"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2"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3"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4"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5595" name="Rectangle 11"/>
          <p:cNvSpPr>
            <a:spLocks noChangeArrowheads="1"/>
          </p:cNvSpPr>
          <p:nvPr/>
        </p:nvSpPr>
        <p:spPr bwMode="auto">
          <a:xfrm>
            <a:off x="1752600" y="1447800"/>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The values of SNR and </a:t>
            </a:r>
            <a:r>
              <a:rPr lang="en-US" altLang="en-US" sz="2400" dirty="0" err="1" smtClean="0"/>
              <a:t>SNR</a:t>
            </a:r>
            <a:r>
              <a:rPr lang="en-US" altLang="en-US" sz="2400" baseline="-25000" dirty="0" err="1"/>
              <a:t>dB</a:t>
            </a:r>
            <a:r>
              <a:rPr lang="en-US" altLang="en-US" sz="2400" dirty="0" smtClean="0"/>
              <a:t> </a:t>
            </a:r>
            <a:r>
              <a:rPr lang="en-US" altLang="en-US" sz="2400" dirty="0"/>
              <a:t>for a noiseless channel are</a:t>
            </a:r>
          </a:p>
        </p:txBody>
      </p:sp>
      <p:sp>
        <p:nvSpPr>
          <p:cNvPr id="835596"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3.32</a:t>
            </a:r>
          </a:p>
        </p:txBody>
      </p:sp>
      <p:pic>
        <p:nvPicPr>
          <p:cNvPr id="8355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39" y="2811464"/>
            <a:ext cx="3159125" cy="9985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5599" name="Rectangle 15"/>
          <p:cNvSpPr>
            <a:spLocks noChangeArrowheads="1"/>
          </p:cNvSpPr>
          <p:nvPr/>
        </p:nvSpPr>
        <p:spPr bwMode="auto">
          <a:xfrm>
            <a:off x="1752600" y="4205288"/>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We can never achieve this ratio in real life; it is an ideal.</a:t>
            </a:r>
          </a:p>
        </p:txBody>
      </p:sp>
    </p:spTree>
    <p:extLst>
      <p:ext uri="{BB962C8B-B14F-4D97-AF65-F5344CB8AC3E}">
        <p14:creationId xmlns:p14="http://schemas.microsoft.com/office/powerpoint/2010/main" val="2086387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7600" y="174172"/>
            <a:ext cx="10072914" cy="6241142"/>
          </a:xfrm>
          <a:prstGeom prst="rect">
            <a:avLst/>
          </a:prstGeom>
        </p:spPr>
      </p:pic>
    </p:spTree>
    <p:extLst>
      <p:ext uri="{BB962C8B-B14F-4D97-AF65-F5344CB8AC3E}">
        <p14:creationId xmlns:p14="http://schemas.microsoft.com/office/powerpoint/2010/main" val="4254997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3.</a:t>
            </a:r>
            <a:fld id="{BD001DF5-21F0-448C-85A6-664385998AD5}" type="slidenum">
              <a:rPr lang="en-US" altLang="en-US"/>
              <a:pPr/>
              <a:t>2</a:t>
            </a:fld>
            <a:endParaRPr lang="en-US" altLang="en-US"/>
          </a:p>
        </p:txBody>
      </p:sp>
      <p:sp>
        <p:nvSpPr>
          <p:cNvPr id="801794" name="Rectangle 2"/>
          <p:cNvSpPr>
            <a:spLocks noChangeArrowheads="1"/>
          </p:cNvSpPr>
          <p:nvPr/>
        </p:nvSpPr>
        <p:spPr bwMode="auto">
          <a:xfrm>
            <a:off x="1513840" y="295336"/>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801795" name="Text Box 3"/>
          <p:cNvSpPr txBox="1">
            <a:spLocks noChangeArrowheads="1"/>
          </p:cNvSpPr>
          <p:nvPr/>
        </p:nvSpPr>
        <p:spPr bwMode="auto">
          <a:xfrm>
            <a:off x="1813561" y="408988"/>
            <a:ext cx="67262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3-4   TRANSMISSION IMPAIRMENT</a:t>
            </a:r>
          </a:p>
        </p:txBody>
      </p:sp>
      <p:sp>
        <p:nvSpPr>
          <p:cNvPr id="80179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01797" name="Rectangle 5"/>
          <p:cNvSpPr>
            <a:spLocks noChangeArrowheads="1"/>
          </p:cNvSpPr>
          <p:nvPr/>
        </p:nvSpPr>
        <p:spPr bwMode="auto">
          <a:xfrm>
            <a:off x="1513840" y="1469906"/>
            <a:ext cx="92862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400" dirty="0">
                <a:effectLst>
                  <a:outerShdw blurRad="38100" dist="38100" dir="2700000" algn="tl">
                    <a:srgbClr val="C0C0C0"/>
                  </a:outerShdw>
                </a:effectLst>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altLang="en-US" sz="2400" dirty="0">
                <a:solidFill>
                  <a:schemeClr val="hlink"/>
                </a:solidFill>
                <a:effectLst>
                  <a:outerShdw blurRad="38100" dist="38100" dir="2700000" algn="tl">
                    <a:srgbClr val="C0C0C0"/>
                  </a:outerShdw>
                </a:effectLst>
              </a:rPr>
              <a:t>attenuation</a:t>
            </a:r>
            <a:r>
              <a:rPr lang="en-US" altLang="en-US" sz="2400" dirty="0">
                <a:effectLst>
                  <a:outerShdw blurRad="38100" dist="38100" dir="2700000" algn="tl">
                    <a:srgbClr val="C0C0C0"/>
                  </a:outerShdw>
                </a:effectLst>
              </a:rPr>
              <a:t>, </a:t>
            </a:r>
            <a:r>
              <a:rPr lang="en-US" altLang="en-US" sz="2400" dirty="0">
                <a:solidFill>
                  <a:schemeClr val="hlink"/>
                </a:solidFill>
                <a:effectLst>
                  <a:outerShdw blurRad="38100" dist="38100" dir="2700000" algn="tl">
                    <a:srgbClr val="C0C0C0"/>
                  </a:outerShdw>
                </a:effectLst>
              </a:rPr>
              <a:t>distortion</a:t>
            </a:r>
            <a:r>
              <a:rPr lang="en-US" altLang="en-US" sz="2400" dirty="0">
                <a:effectLst>
                  <a:outerShdw blurRad="38100" dist="38100" dir="2700000" algn="tl">
                    <a:srgbClr val="C0C0C0"/>
                  </a:outerShdw>
                </a:effectLst>
              </a:rPr>
              <a:t>, and </a:t>
            </a:r>
            <a:r>
              <a:rPr lang="en-US" altLang="en-US" sz="2400" dirty="0">
                <a:solidFill>
                  <a:schemeClr val="hlink"/>
                </a:solidFill>
                <a:effectLst>
                  <a:outerShdw blurRad="38100" dist="38100" dir="2700000" algn="tl">
                    <a:srgbClr val="C0C0C0"/>
                  </a:outerShdw>
                </a:effectLst>
              </a:rPr>
              <a:t>noise</a:t>
            </a:r>
            <a:r>
              <a:rPr lang="en-US" altLang="en-US" sz="2400" dirty="0">
                <a:effectLst>
                  <a:outerShdw blurRad="38100" dist="38100" dir="2700000" algn="tl">
                    <a:srgbClr val="C0C0C0"/>
                  </a:outerShdw>
                </a:effectLst>
              </a:rPr>
              <a:t>.</a:t>
            </a:r>
          </a:p>
        </p:txBody>
      </p:sp>
      <p:sp>
        <p:nvSpPr>
          <p:cNvPr id="801798" name="Rectangle 6"/>
          <p:cNvSpPr>
            <a:spLocks noChangeArrowheads="1"/>
          </p:cNvSpPr>
          <p:nvPr/>
        </p:nvSpPr>
        <p:spPr bwMode="auto">
          <a:xfrm>
            <a:off x="1676400" y="48196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Char char="§"/>
            </a:pPr>
            <a:r>
              <a:rPr lang="en-US" altLang="en-US" sz="2400">
                <a:solidFill>
                  <a:srgbClr val="0033CC"/>
                </a:solidFill>
              </a:rPr>
              <a:t> Attenuation</a:t>
            </a:r>
            <a:endParaRPr lang="fr-FR" altLang="en-US" sz="2400">
              <a:solidFill>
                <a:srgbClr val="0033CC"/>
              </a:solidFill>
            </a:endParaRPr>
          </a:p>
          <a:p>
            <a:pPr>
              <a:buClr>
                <a:schemeClr val="tx1"/>
              </a:buClr>
              <a:buSzPct val="117000"/>
              <a:buFont typeface="Wingdings" panose="05000000000000000000" pitchFamily="2" charset="2"/>
              <a:buChar char="§"/>
            </a:pPr>
            <a:r>
              <a:rPr lang="fr-FR" altLang="en-US" sz="2400">
                <a:solidFill>
                  <a:srgbClr val="0033CC"/>
                </a:solidFill>
              </a:rPr>
              <a:t> Distortion </a:t>
            </a:r>
          </a:p>
          <a:p>
            <a:pPr>
              <a:buClr>
                <a:schemeClr val="tx1"/>
              </a:buClr>
              <a:buSzPct val="117000"/>
              <a:buFont typeface="Wingdings" panose="05000000000000000000" pitchFamily="2" charset="2"/>
              <a:buChar char="§"/>
            </a:pPr>
            <a:r>
              <a:rPr lang="fr-FR" altLang="en-US" sz="2400">
                <a:solidFill>
                  <a:srgbClr val="0033CC"/>
                </a:solidFill>
              </a:rPr>
              <a:t> </a:t>
            </a:r>
            <a:r>
              <a:rPr lang="en-US" altLang="en-US" sz="2400">
                <a:solidFill>
                  <a:srgbClr val="0033CC"/>
                </a:solidFill>
              </a:rPr>
              <a:t>Noise</a:t>
            </a:r>
          </a:p>
        </p:txBody>
      </p:sp>
      <p:sp>
        <p:nvSpPr>
          <p:cNvPr id="801799" name="Text Box 7"/>
          <p:cNvSpPr txBox="1">
            <a:spLocks noChangeArrowheads="1"/>
          </p:cNvSpPr>
          <p:nvPr/>
        </p:nvSpPr>
        <p:spPr bwMode="auto">
          <a:xfrm>
            <a:off x="1513840" y="4298615"/>
            <a:ext cx="3128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856324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743" y="319314"/>
            <a:ext cx="8447314" cy="6099421"/>
          </a:xfrm>
          <a:prstGeom prst="rect">
            <a:avLst/>
          </a:prstGeom>
        </p:spPr>
      </p:pic>
      <p:sp>
        <p:nvSpPr>
          <p:cNvPr id="3" name="Rectangle 2"/>
          <p:cNvSpPr/>
          <p:nvPr/>
        </p:nvSpPr>
        <p:spPr>
          <a:xfrm>
            <a:off x="7010400" y="1508036"/>
            <a:ext cx="4833257" cy="1631216"/>
          </a:xfrm>
          <a:prstGeom prst="rect">
            <a:avLst/>
          </a:prstGeom>
        </p:spPr>
        <p:txBody>
          <a:bodyPr wrap="square">
            <a:spAutoFit/>
          </a:bodyPr>
          <a:lstStyle/>
          <a:p>
            <a:r>
              <a:rPr lang="en-US" sz="2000" dirty="0">
                <a:latin typeface="Times New Roman" panose="02020603050405020304" pitchFamily="18" charset="0"/>
              </a:rPr>
              <a:t>We send 1 bit per level in part a of the figure and 2 bits per level in part b of </a:t>
            </a:r>
            <a:r>
              <a:rPr lang="en-US" sz="2000" dirty="0" smtClean="0">
                <a:latin typeface="Times New Roman" panose="02020603050405020304" pitchFamily="18" charset="0"/>
              </a:rPr>
              <a:t>the figure</a:t>
            </a:r>
            <a:r>
              <a:rPr lang="en-US" sz="2000" dirty="0">
                <a:latin typeface="Times New Roman" panose="02020603050405020304" pitchFamily="18" charset="0"/>
              </a:rPr>
              <a:t>. </a:t>
            </a:r>
            <a:endParaRPr lang="en-US" sz="2000" dirty="0" smtClean="0">
              <a:latin typeface="Times New Roman" panose="02020603050405020304" pitchFamily="18" charset="0"/>
            </a:endParaRPr>
          </a:p>
          <a:p>
            <a:endParaRPr lang="en-US" sz="2000" dirty="0">
              <a:latin typeface="Times New Roman" panose="02020603050405020304" pitchFamily="18" charset="0"/>
            </a:endParaRPr>
          </a:p>
          <a:p>
            <a:r>
              <a:rPr lang="en-US" sz="2000" dirty="0" smtClean="0">
                <a:latin typeface="Times New Roman" panose="02020603050405020304" pitchFamily="18" charset="0"/>
              </a:rPr>
              <a:t>In </a:t>
            </a:r>
            <a:r>
              <a:rPr lang="en-US" sz="2000" dirty="0">
                <a:latin typeface="Times New Roman" panose="02020603050405020304" pitchFamily="18" charset="0"/>
              </a:rPr>
              <a:t>general, if a signal has </a:t>
            </a:r>
            <a:r>
              <a:rPr lang="en-US" sz="2000" i="1" dirty="0">
                <a:latin typeface="Times New Roman" panose="02020603050405020304" pitchFamily="18" charset="0"/>
              </a:rPr>
              <a:t>L </a:t>
            </a:r>
            <a:r>
              <a:rPr lang="en-US" sz="2000" dirty="0">
                <a:latin typeface="Times New Roman" panose="02020603050405020304" pitchFamily="18" charset="0"/>
              </a:rPr>
              <a:t>levels, each level needs </a:t>
            </a:r>
            <a:r>
              <a:rPr lang="en-US" sz="2000" i="1" dirty="0">
                <a:latin typeface="Times New Roman" panose="02020603050405020304" pitchFamily="18" charset="0"/>
              </a:rPr>
              <a:t>log</a:t>
            </a:r>
            <a:r>
              <a:rPr lang="en-US" sz="2000" i="1" baseline="-25000" dirty="0">
                <a:latin typeface="Times New Roman" panose="02020603050405020304" pitchFamily="18" charset="0"/>
              </a:rPr>
              <a:t>2</a:t>
            </a:r>
            <a:r>
              <a:rPr lang="en-US" sz="2000" i="1" dirty="0">
                <a:latin typeface="Times New Roman" panose="02020603050405020304" pitchFamily="18" charset="0"/>
              </a:rPr>
              <a:t>L </a:t>
            </a:r>
            <a:r>
              <a:rPr lang="en-US" sz="2000" dirty="0">
                <a:latin typeface="Times New Roman" panose="02020603050405020304" pitchFamily="18" charset="0"/>
              </a:rPr>
              <a:t>bits.</a:t>
            </a:r>
            <a:endParaRPr lang="en-IN" sz="2000" dirty="0"/>
          </a:p>
        </p:txBody>
      </p:sp>
    </p:spTree>
    <p:extLst>
      <p:ext uri="{BB962C8B-B14F-4D97-AF65-F5344CB8AC3E}">
        <p14:creationId xmlns:p14="http://schemas.microsoft.com/office/powerpoint/2010/main" val="2109979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38079" y="1064158"/>
            <a:ext cx="8341670" cy="4523841"/>
          </a:xfrm>
          <a:prstGeom prst="rect">
            <a:avLst/>
          </a:prstGeom>
        </p:spPr>
      </p:pic>
    </p:spTree>
    <p:extLst>
      <p:ext uri="{BB962C8B-B14F-4D97-AF65-F5344CB8AC3E}">
        <p14:creationId xmlns:p14="http://schemas.microsoft.com/office/powerpoint/2010/main" val="1075002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4343" y="522514"/>
            <a:ext cx="9171167" cy="5530064"/>
          </a:xfrm>
          <a:prstGeom prst="rect">
            <a:avLst/>
          </a:prstGeom>
        </p:spPr>
      </p:pic>
    </p:spTree>
    <p:extLst>
      <p:ext uri="{BB962C8B-B14F-4D97-AF65-F5344CB8AC3E}">
        <p14:creationId xmlns:p14="http://schemas.microsoft.com/office/powerpoint/2010/main" val="2993494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3029" y="595086"/>
            <a:ext cx="8815407" cy="5258859"/>
          </a:xfrm>
          <a:prstGeom prst="rect">
            <a:avLst/>
          </a:prstGeom>
        </p:spPr>
      </p:pic>
    </p:spTree>
    <p:extLst>
      <p:ext uri="{BB962C8B-B14F-4D97-AF65-F5344CB8AC3E}">
        <p14:creationId xmlns:p14="http://schemas.microsoft.com/office/powerpoint/2010/main" val="934462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3891" y="538370"/>
            <a:ext cx="8644217" cy="5520001"/>
          </a:xfrm>
          <a:prstGeom prst="rect">
            <a:avLst/>
          </a:prstGeom>
        </p:spPr>
      </p:pic>
    </p:spTree>
    <p:extLst>
      <p:ext uri="{BB962C8B-B14F-4D97-AF65-F5344CB8AC3E}">
        <p14:creationId xmlns:p14="http://schemas.microsoft.com/office/powerpoint/2010/main" val="151973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795"/>
          </a:xfrm>
        </p:spPr>
        <p:txBody>
          <a:bodyPr/>
          <a:lstStyle/>
          <a:p>
            <a:r>
              <a:rPr lang="en-IN" b="1" dirty="0"/>
              <a:t>DATA RATE LIMITS</a:t>
            </a:r>
            <a:endParaRPr lang="en-IN" dirty="0"/>
          </a:p>
        </p:txBody>
      </p:sp>
      <p:sp>
        <p:nvSpPr>
          <p:cNvPr id="3" name="Content Placeholder 2"/>
          <p:cNvSpPr>
            <a:spLocks noGrp="1"/>
          </p:cNvSpPr>
          <p:nvPr>
            <p:ph idx="1"/>
          </p:nvPr>
        </p:nvSpPr>
        <p:spPr>
          <a:xfrm>
            <a:off x="838200" y="1310640"/>
            <a:ext cx="11181080" cy="4866323"/>
          </a:xfrm>
        </p:spPr>
        <p:txBody>
          <a:bodyPr>
            <a:normAutofit lnSpcReduction="10000"/>
          </a:bodyPr>
          <a:lstStyle/>
          <a:p>
            <a:r>
              <a:rPr lang="en-US" dirty="0"/>
              <a:t>A very important consideration in data communications is how fast we can send data, </a:t>
            </a:r>
            <a:r>
              <a:rPr lang="en-US" dirty="0" smtClean="0"/>
              <a:t>in bits </a:t>
            </a:r>
            <a:r>
              <a:rPr lang="en-US" dirty="0"/>
              <a:t>per second. over a channel. Data rate depends on three factors</a:t>
            </a:r>
            <a:r>
              <a:rPr lang="en-US" dirty="0" smtClean="0"/>
              <a:t>:</a:t>
            </a:r>
          </a:p>
          <a:p>
            <a:endParaRPr lang="en-US" dirty="0"/>
          </a:p>
          <a:p>
            <a:pPr marL="0" indent="0">
              <a:buNone/>
            </a:pPr>
            <a:r>
              <a:rPr lang="en-IN" dirty="0" smtClean="0"/>
              <a:t>		1</a:t>
            </a:r>
            <a:r>
              <a:rPr lang="en-IN" dirty="0"/>
              <a:t>. The bandwidth available</a:t>
            </a:r>
          </a:p>
          <a:p>
            <a:pPr marL="0" indent="0">
              <a:buNone/>
            </a:pPr>
            <a:r>
              <a:rPr lang="en-US" dirty="0" smtClean="0"/>
              <a:t>		2</a:t>
            </a:r>
            <a:r>
              <a:rPr lang="en-US" dirty="0"/>
              <a:t>. The level of the signals we use</a:t>
            </a:r>
          </a:p>
          <a:p>
            <a:pPr marL="0" indent="0">
              <a:buNone/>
            </a:pPr>
            <a:r>
              <a:rPr lang="en-US" dirty="0" smtClean="0"/>
              <a:t>		3</a:t>
            </a:r>
            <a:r>
              <a:rPr lang="en-US" dirty="0"/>
              <a:t>. The quality of the channel (the level of noise</a:t>
            </a:r>
            <a:r>
              <a:rPr lang="en-US" dirty="0" smtClean="0"/>
              <a:t>)</a:t>
            </a:r>
          </a:p>
          <a:p>
            <a:pPr marL="0" indent="0">
              <a:buNone/>
            </a:pPr>
            <a:endParaRPr lang="en-US" dirty="0"/>
          </a:p>
          <a:p>
            <a:r>
              <a:rPr lang="en-US" dirty="0"/>
              <a:t>Two theoretical formulas were developed to calculate the data rate: one by </a:t>
            </a:r>
            <a:r>
              <a:rPr lang="en-US" dirty="0" err="1"/>
              <a:t>Nyquist</a:t>
            </a:r>
            <a:r>
              <a:rPr lang="en-US" dirty="0"/>
              <a:t> </a:t>
            </a:r>
            <a:r>
              <a:rPr lang="en-US" dirty="0" smtClean="0"/>
              <a:t>for a </a:t>
            </a:r>
            <a:r>
              <a:rPr lang="en-US" dirty="0"/>
              <a:t>noiseless channel. another by Shannon for a noisy channel.</a:t>
            </a:r>
            <a:endParaRPr lang="en-IN" dirty="0"/>
          </a:p>
        </p:txBody>
      </p:sp>
    </p:spTree>
    <p:extLst>
      <p:ext uri="{BB962C8B-B14F-4D97-AF65-F5344CB8AC3E}">
        <p14:creationId xmlns:p14="http://schemas.microsoft.com/office/powerpoint/2010/main" val="425559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Noiseless Channel: </a:t>
            </a:r>
            <a:r>
              <a:rPr lang="en-US" dirty="0" err="1"/>
              <a:t>Nyquist</a:t>
            </a:r>
            <a:r>
              <a:rPr lang="en-US" dirty="0"/>
              <a:t> Bit Rate</a:t>
            </a:r>
            <a:endParaRPr lang="en-IN" dirty="0"/>
          </a:p>
        </p:txBody>
      </p:sp>
      <p:sp>
        <p:nvSpPr>
          <p:cNvPr id="3" name="Content Placeholder 2"/>
          <p:cNvSpPr>
            <a:spLocks noGrp="1"/>
          </p:cNvSpPr>
          <p:nvPr>
            <p:ph idx="1"/>
          </p:nvPr>
        </p:nvSpPr>
        <p:spPr>
          <a:xfrm>
            <a:off x="838200" y="1690688"/>
            <a:ext cx="11069320" cy="4351338"/>
          </a:xfrm>
        </p:spPr>
        <p:txBody>
          <a:bodyPr/>
          <a:lstStyle/>
          <a:p>
            <a:r>
              <a:rPr lang="en-US" dirty="0"/>
              <a:t>For a noiseless channel, the </a:t>
            </a:r>
            <a:r>
              <a:rPr lang="en-US" dirty="0" err="1"/>
              <a:t>Nyquist</a:t>
            </a:r>
            <a:r>
              <a:rPr lang="en-US" dirty="0"/>
              <a:t> bit rate formula defines the theoretical </a:t>
            </a:r>
            <a:r>
              <a:rPr lang="en-US" dirty="0" smtClean="0"/>
              <a:t>maximum </a:t>
            </a:r>
            <a:r>
              <a:rPr lang="en-IN" dirty="0" smtClean="0"/>
              <a:t>bit rate</a:t>
            </a:r>
          </a:p>
          <a:p>
            <a:endParaRPr lang="en-IN" dirty="0" smtClean="0"/>
          </a:p>
          <a:p>
            <a:pPr marL="0" indent="0">
              <a:buNone/>
            </a:pPr>
            <a:r>
              <a:rPr lang="en-IN" dirty="0" smtClean="0"/>
              <a:t>			</a:t>
            </a:r>
            <a:r>
              <a:rPr lang="en-IN" dirty="0" err="1" smtClean="0"/>
              <a:t>BitRate</a:t>
            </a:r>
            <a:r>
              <a:rPr lang="en-IN" baseline="-25000" dirty="0" smtClean="0"/>
              <a:t> </a:t>
            </a:r>
            <a:r>
              <a:rPr lang="en-IN" dirty="0" smtClean="0"/>
              <a:t> = 2*BW*log</a:t>
            </a:r>
            <a:r>
              <a:rPr lang="en-IN" baseline="-25000" dirty="0" smtClean="0"/>
              <a:t>2</a:t>
            </a:r>
            <a:r>
              <a:rPr lang="en-IN" dirty="0" smtClean="0"/>
              <a:t>L</a:t>
            </a:r>
          </a:p>
          <a:p>
            <a:pPr marL="0" indent="0">
              <a:buNone/>
            </a:pPr>
            <a:endParaRPr lang="en-IN" dirty="0" smtClean="0"/>
          </a:p>
          <a:p>
            <a:r>
              <a:rPr lang="en-US" dirty="0" smtClean="0"/>
              <a:t>BW </a:t>
            </a:r>
            <a:r>
              <a:rPr lang="en-US" dirty="0"/>
              <a:t>is the bandwidth of the channel, </a:t>
            </a:r>
            <a:r>
              <a:rPr lang="en-US" i="1" dirty="0"/>
              <a:t>L </a:t>
            </a:r>
            <a:r>
              <a:rPr lang="en-US" dirty="0"/>
              <a:t>is the number of </a:t>
            </a:r>
            <a:r>
              <a:rPr lang="en-US" dirty="0" smtClean="0"/>
              <a:t>signal levels </a:t>
            </a:r>
            <a:r>
              <a:rPr lang="en-US" dirty="0"/>
              <a:t>used to represent data, and </a:t>
            </a:r>
            <a:r>
              <a:rPr lang="en-US" dirty="0" err="1"/>
              <a:t>BitRate</a:t>
            </a:r>
            <a:r>
              <a:rPr lang="en-US" dirty="0"/>
              <a:t> is the bit rate in bits per second.</a:t>
            </a:r>
            <a:endParaRPr lang="en-IN" baseline="-25000" dirty="0"/>
          </a:p>
        </p:txBody>
      </p:sp>
    </p:spTree>
    <p:extLst>
      <p:ext uri="{BB962C8B-B14F-4D97-AF65-F5344CB8AC3E}">
        <p14:creationId xmlns:p14="http://schemas.microsoft.com/office/powerpoint/2010/main" val="70902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375920"/>
            <a:ext cx="11643360" cy="6197600"/>
          </a:xfrm>
        </p:spPr>
        <p:txBody>
          <a:bodyPr/>
          <a:lstStyle/>
          <a:p>
            <a:r>
              <a:rPr lang="en-US" dirty="0"/>
              <a:t>According to the formula, we might think that, given a specific bandwidth, we </a:t>
            </a:r>
            <a:r>
              <a:rPr lang="en-US" dirty="0" smtClean="0"/>
              <a:t>can have </a:t>
            </a:r>
            <a:r>
              <a:rPr lang="en-US" dirty="0"/>
              <a:t>any bit rate we want by increasing the number of </a:t>
            </a:r>
            <a:r>
              <a:rPr lang="en-US" dirty="0" smtClean="0"/>
              <a:t>signal levels.</a:t>
            </a:r>
          </a:p>
          <a:p>
            <a:r>
              <a:rPr lang="en-US" dirty="0"/>
              <a:t>When we increase the number of </a:t>
            </a:r>
            <a:r>
              <a:rPr lang="en-US" dirty="0" smtClean="0"/>
              <a:t>signal levels, we </a:t>
            </a:r>
            <a:r>
              <a:rPr lang="en-US" dirty="0"/>
              <a:t>impose a burden on the receiver</a:t>
            </a:r>
            <a:r>
              <a:rPr lang="en-US" dirty="0" smtClean="0"/>
              <a:t>.</a:t>
            </a:r>
          </a:p>
          <a:p>
            <a:r>
              <a:rPr lang="en-US" dirty="0"/>
              <a:t>If the number of levels in a signal is just </a:t>
            </a:r>
            <a:r>
              <a:rPr lang="en-US" dirty="0" smtClean="0"/>
              <a:t>2, the </a:t>
            </a:r>
            <a:r>
              <a:rPr lang="en-US" dirty="0"/>
              <a:t>receiver can easily distinguish between a 0 and </a:t>
            </a:r>
            <a:r>
              <a:rPr lang="en-US" dirty="0" smtClean="0"/>
              <a:t>1.</a:t>
            </a:r>
          </a:p>
          <a:p>
            <a:r>
              <a:rPr lang="en-US" dirty="0"/>
              <a:t>If the level of a signal is 64, </a:t>
            </a:r>
            <a:r>
              <a:rPr lang="en-US" dirty="0" smtClean="0"/>
              <a:t>the receiver </a:t>
            </a:r>
            <a:r>
              <a:rPr lang="en-US" dirty="0"/>
              <a:t>must be very sophisticated to distinguish between 64 different levels. </a:t>
            </a:r>
            <a:endParaRPr lang="en-US" dirty="0" smtClean="0"/>
          </a:p>
          <a:p>
            <a:r>
              <a:rPr lang="en-US" dirty="0" smtClean="0"/>
              <a:t>In other words</a:t>
            </a:r>
            <a:r>
              <a:rPr lang="en-US" dirty="0"/>
              <a:t>, increasing the levels of a signal reduces the reliability of the system.</a:t>
            </a:r>
            <a:endParaRPr lang="en-IN" dirty="0"/>
          </a:p>
        </p:txBody>
      </p:sp>
    </p:spTree>
    <p:extLst>
      <p:ext uri="{BB962C8B-B14F-4D97-AF65-F5344CB8AC3E}">
        <p14:creationId xmlns:p14="http://schemas.microsoft.com/office/powerpoint/2010/main" val="4243744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23520"/>
            <a:ext cx="11612880" cy="5953443"/>
          </a:xfrm>
        </p:spPr>
        <p:txBody>
          <a:bodyPr/>
          <a:lstStyle/>
          <a:p>
            <a:r>
              <a:rPr lang="en-US" dirty="0"/>
              <a:t>Consider a noiseless channel with a bandwidth of 3000 Hz transmitting a signal with two </a:t>
            </a:r>
            <a:r>
              <a:rPr lang="en-US" dirty="0" smtClean="0"/>
              <a:t>signal levels</a:t>
            </a:r>
            <a:r>
              <a:rPr lang="en-US" dirty="0"/>
              <a:t>. The maximum bit rate can be calculated </a:t>
            </a:r>
            <a:r>
              <a:rPr lang="en-US" dirty="0" smtClean="0"/>
              <a:t>as.</a:t>
            </a:r>
          </a:p>
          <a:p>
            <a:pPr marL="0" indent="0">
              <a:buNone/>
            </a:pPr>
            <a:endParaRPr lang="en-US" dirty="0" smtClean="0"/>
          </a:p>
          <a:p>
            <a:r>
              <a:rPr lang="en-US" dirty="0"/>
              <a:t>Consider the same noiseless channel transmitting a signal with four signal levels (for each </a:t>
            </a:r>
            <a:r>
              <a:rPr lang="en-US" dirty="0" smtClean="0"/>
              <a:t>level, we </a:t>
            </a:r>
            <a:r>
              <a:rPr lang="en-US" dirty="0"/>
              <a:t>send 2 bits). The maximum bit rate can be calculated </a:t>
            </a:r>
            <a:r>
              <a:rPr lang="en-US" dirty="0" smtClean="0"/>
              <a:t>as</a:t>
            </a:r>
          </a:p>
          <a:p>
            <a:endParaRPr lang="en-US" dirty="0" smtClean="0"/>
          </a:p>
          <a:p>
            <a:r>
              <a:rPr lang="en-US" dirty="0"/>
              <a:t>We need to send 265 kbps over a noiseless channel with a bandwidth of 20 kHz. How many </a:t>
            </a:r>
            <a:r>
              <a:rPr lang="en-US" dirty="0" smtClean="0"/>
              <a:t>signal levels </a:t>
            </a:r>
            <a:r>
              <a:rPr lang="en-IN" dirty="0" smtClean="0"/>
              <a:t>do </a:t>
            </a:r>
            <a:r>
              <a:rPr lang="en-IN" dirty="0"/>
              <a:t>we need?</a:t>
            </a:r>
          </a:p>
        </p:txBody>
      </p:sp>
      <p:pic>
        <p:nvPicPr>
          <p:cNvPr id="2" name="Picture 1"/>
          <p:cNvPicPr>
            <a:picLocks noChangeAspect="1"/>
          </p:cNvPicPr>
          <p:nvPr/>
        </p:nvPicPr>
        <p:blipFill>
          <a:blip r:embed="rId2"/>
          <a:stretch>
            <a:fillRect/>
          </a:stretch>
        </p:blipFill>
        <p:spPr>
          <a:xfrm>
            <a:off x="4134284" y="1290022"/>
            <a:ext cx="3284803" cy="388125"/>
          </a:xfrm>
          <a:prstGeom prst="rect">
            <a:avLst/>
          </a:prstGeom>
        </p:spPr>
      </p:pic>
      <p:pic>
        <p:nvPicPr>
          <p:cNvPr id="4" name="Picture 3"/>
          <p:cNvPicPr>
            <a:picLocks noChangeAspect="1"/>
          </p:cNvPicPr>
          <p:nvPr/>
        </p:nvPicPr>
        <p:blipFill>
          <a:blip r:embed="rId3"/>
          <a:stretch>
            <a:fillRect/>
          </a:stretch>
        </p:blipFill>
        <p:spPr>
          <a:xfrm>
            <a:off x="4134284" y="2812116"/>
            <a:ext cx="3414466" cy="388125"/>
          </a:xfrm>
          <a:prstGeom prst="rect">
            <a:avLst/>
          </a:prstGeom>
        </p:spPr>
      </p:pic>
      <p:pic>
        <p:nvPicPr>
          <p:cNvPr id="5" name="Picture 4"/>
          <p:cNvPicPr>
            <a:picLocks noChangeAspect="1"/>
          </p:cNvPicPr>
          <p:nvPr/>
        </p:nvPicPr>
        <p:blipFill>
          <a:blip r:embed="rId4"/>
          <a:stretch>
            <a:fillRect/>
          </a:stretch>
        </p:blipFill>
        <p:spPr>
          <a:xfrm>
            <a:off x="2279317" y="4334210"/>
            <a:ext cx="7952680" cy="2188594"/>
          </a:xfrm>
          <a:prstGeom prst="rect">
            <a:avLst/>
          </a:prstGeom>
        </p:spPr>
      </p:pic>
    </p:spTree>
    <p:extLst>
      <p:ext uri="{BB962C8B-B14F-4D97-AF65-F5344CB8AC3E}">
        <p14:creationId xmlns:p14="http://schemas.microsoft.com/office/powerpoint/2010/main" val="1496387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lstStyle/>
          <a:p>
            <a:r>
              <a:rPr lang="en-IN" dirty="0"/>
              <a:t>Noisy Channel: Shannon Capacity</a:t>
            </a:r>
          </a:p>
        </p:txBody>
      </p:sp>
      <p:sp>
        <p:nvSpPr>
          <p:cNvPr id="3" name="Content Placeholder 2"/>
          <p:cNvSpPr>
            <a:spLocks noGrp="1"/>
          </p:cNvSpPr>
          <p:nvPr>
            <p:ph idx="1"/>
          </p:nvPr>
        </p:nvSpPr>
        <p:spPr>
          <a:xfrm>
            <a:off x="838200" y="1341120"/>
            <a:ext cx="10515600" cy="4835843"/>
          </a:xfrm>
        </p:spPr>
        <p:txBody>
          <a:bodyPr/>
          <a:lstStyle/>
          <a:p>
            <a:r>
              <a:rPr lang="en-US" dirty="0"/>
              <a:t>In reality, we cannot have a noiseless channel; the channel is always noisy. </a:t>
            </a:r>
            <a:endParaRPr lang="en-US" dirty="0" smtClean="0"/>
          </a:p>
          <a:p>
            <a:r>
              <a:rPr lang="en-US" dirty="0" smtClean="0"/>
              <a:t>In 1944, Claude </a:t>
            </a:r>
            <a:r>
              <a:rPr lang="en-US" dirty="0"/>
              <a:t>Shannon introduced a formula, called the Shannon capacity, to determine </a:t>
            </a:r>
            <a:r>
              <a:rPr lang="en-US" dirty="0" smtClean="0"/>
              <a:t>the theoretical </a:t>
            </a:r>
            <a:r>
              <a:rPr lang="en-US" dirty="0"/>
              <a:t>highest data rate for a noisy channel</a:t>
            </a:r>
            <a:r>
              <a:rPr lang="en-US" dirty="0" smtClean="0"/>
              <a:t>:</a:t>
            </a:r>
          </a:p>
          <a:p>
            <a:pPr marL="0" indent="0" algn="ctr">
              <a:buNone/>
            </a:pPr>
            <a:r>
              <a:rPr lang="en-US" dirty="0"/>
              <a:t>Capacity =bandwidth X log</a:t>
            </a:r>
            <a:r>
              <a:rPr lang="en-US" baseline="-25000" dirty="0"/>
              <a:t>2</a:t>
            </a:r>
            <a:r>
              <a:rPr lang="en-US" dirty="0"/>
              <a:t> (1 +SNR)</a:t>
            </a:r>
            <a:endParaRPr lang="en-IN" dirty="0"/>
          </a:p>
        </p:txBody>
      </p:sp>
    </p:spTree>
    <p:extLst>
      <p:ext uri="{BB962C8B-B14F-4D97-AF65-F5344CB8AC3E}">
        <p14:creationId xmlns:p14="http://schemas.microsoft.com/office/powerpoint/2010/main" val="645591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FB28008D-A8F5-48D7-8B5C-A6DCEC40A5D4}" type="slidenum">
              <a:rPr lang="en-US" altLang="en-US"/>
              <a:pPr/>
              <a:t>3</a:t>
            </a:fld>
            <a:endParaRPr lang="en-US" altLang="en-US"/>
          </a:p>
        </p:txBody>
      </p:sp>
      <p:sp>
        <p:nvSpPr>
          <p:cNvPr id="70246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246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2468" name="Text Box 4"/>
          <p:cNvSpPr txBox="1">
            <a:spLocks noChangeArrowheads="1"/>
          </p:cNvSpPr>
          <p:nvPr/>
        </p:nvSpPr>
        <p:spPr bwMode="auto">
          <a:xfrm>
            <a:off x="1828800" y="762000"/>
            <a:ext cx="411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3.25  </a:t>
            </a:r>
            <a:r>
              <a:rPr lang="en-US" altLang="en-US" sz="2000"/>
              <a:t>Causes of impairment</a:t>
            </a:r>
          </a:p>
        </p:txBody>
      </p:sp>
      <p:sp>
        <p:nvSpPr>
          <p:cNvPr id="7024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02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6" y="2286000"/>
            <a:ext cx="7019925"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523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640" y="162560"/>
            <a:ext cx="11059160" cy="6014403"/>
          </a:xfrm>
        </p:spPr>
        <p:txBody>
          <a:bodyPr/>
          <a:lstStyle/>
          <a:p>
            <a:r>
              <a:rPr lang="en-IN" dirty="0" smtClean="0"/>
              <a:t>In the </a:t>
            </a:r>
            <a:r>
              <a:rPr lang="en-US" dirty="0" smtClean="0"/>
              <a:t>Shannon </a:t>
            </a:r>
            <a:r>
              <a:rPr lang="en-US" dirty="0"/>
              <a:t>formula there is no indication of the signal level, which means that no </a:t>
            </a:r>
            <a:r>
              <a:rPr lang="en-US" dirty="0" smtClean="0"/>
              <a:t>matter how </a:t>
            </a:r>
            <a:r>
              <a:rPr lang="en-US" dirty="0"/>
              <a:t>many levels we have, we cannot achieve a data rate higher than the capacity of </a:t>
            </a:r>
            <a:r>
              <a:rPr lang="en-US" dirty="0" smtClean="0"/>
              <a:t>the </a:t>
            </a:r>
            <a:r>
              <a:rPr lang="en-IN" dirty="0" smtClean="0"/>
              <a:t>channel.</a:t>
            </a:r>
          </a:p>
          <a:p>
            <a:r>
              <a:rPr lang="en-US" dirty="0" smtClean="0"/>
              <a:t>The </a:t>
            </a:r>
            <a:r>
              <a:rPr lang="en-US" dirty="0"/>
              <a:t>formula defines a characteristic of the channel, not the </a:t>
            </a:r>
            <a:r>
              <a:rPr lang="en-US" dirty="0" smtClean="0"/>
              <a:t>method </a:t>
            </a:r>
            <a:r>
              <a:rPr lang="en-IN" dirty="0" smtClean="0"/>
              <a:t>of </a:t>
            </a:r>
            <a:r>
              <a:rPr lang="en-IN" dirty="0"/>
              <a:t>transmission</a:t>
            </a:r>
            <a:r>
              <a:rPr lang="en-IN" dirty="0" smtClean="0"/>
              <a:t>.</a:t>
            </a:r>
          </a:p>
          <a:p>
            <a:pPr marL="0" indent="0">
              <a:buNone/>
            </a:pPr>
            <a:endParaRPr lang="en-IN" dirty="0"/>
          </a:p>
          <a:p>
            <a:pPr marL="0" indent="0">
              <a:buNone/>
            </a:pPr>
            <a:r>
              <a:rPr lang="en-US" dirty="0"/>
              <a:t>Consider an extremely noisy channel in which the value of the signal-to-noise ratio is </a:t>
            </a:r>
            <a:r>
              <a:rPr lang="en-US" dirty="0" smtClean="0"/>
              <a:t>almost zero</a:t>
            </a:r>
            <a:r>
              <a:rPr lang="en-US" dirty="0"/>
              <a:t>. In other words, the noise is so strong that the signal is faint. For this channel the capacity </a:t>
            </a:r>
            <a:r>
              <a:rPr lang="en-US" dirty="0" smtClean="0"/>
              <a:t>C </a:t>
            </a:r>
            <a:r>
              <a:rPr lang="en-IN" dirty="0" smtClean="0"/>
              <a:t>is </a:t>
            </a:r>
            <a:r>
              <a:rPr lang="en-IN" dirty="0"/>
              <a:t>calculated </a:t>
            </a:r>
            <a:r>
              <a:rPr lang="en-IN" dirty="0" smtClean="0"/>
              <a:t>as</a:t>
            </a:r>
          </a:p>
          <a:p>
            <a:pPr marL="0" indent="0">
              <a:buNone/>
            </a:pPr>
            <a:endParaRPr lang="en-IN" dirty="0"/>
          </a:p>
          <a:p>
            <a:pPr marL="0" indent="0">
              <a:buNone/>
            </a:pPr>
            <a:r>
              <a:rPr lang="en-US" dirty="0"/>
              <a:t>Capacity =bandwidth X log</a:t>
            </a:r>
            <a:r>
              <a:rPr lang="en-US" baseline="-25000" dirty="0"/>
              <a:t>2</a:t>
            </a:r>
            <a:r>
              <a:rPr lang="en-US" dirty="0"/>
              <a:t> (1 </a:t>
            </a:r>
            <a:r>
              <a:rPr lang="en-US" dirty="0" smtClean="0"/>
              <a:t>+SNR) = bandwidth</a:t>
            </a:r>
            <a:r>
              <a:rPr lang="en-US" dirty="0"/>
              <a:t> X log</a:t>
            </a:r>
            <a:r>
              <a:rPr lang="en-US" baseline="-25000" dirty="0"/>
              <a:t>2</a:t>
            </a:r>
            <a:r>
              <a:rPr lang="en-US" dirty="0"/>
              <a:t> (1 </a:t>
            </a:r>
            <a:r>
              <a:rPr lang="en-US" dirty="0" smtClean="0"/>
              <a:t>+0) = 0</a:t>
            </a:r>
          </a:p>
          <a:p>
            <a:pPr marL="0" indent="0">
              <a:buNone/>
            </a:pPr>
            <a:endParaRPr lang="en-US" dirty="0"/>
          </a:p>
          <a:p>
            <a:pPr marL="0" indent="0">
              <a:buNone/>
            </a:pPr>
            <a:r>
              <a:rPr lang="en-US" dirty="0" smtClean="0"/>
              <a:t>We </a:t>
            </a:r>
            <a:r>
              <a:rPr lang="en-US" dirty="0"/>
              <a:t>cannot receive any data through this channel.</a:t>
            </a:r>
            <a:endParaRPr lang="en-IN" dirty="0"/>
          </a:p>
        </p:txBody>
      </p:sp>
    </p:spTree>
    <p:extLst>
      <p:ext uri="{BB962C8B-B14F-4D97-AF65-F5344CB8AC3E}">
        <p14:creationId xmlns:p14="http://schemas.microsoft.com/office/powerpoint/2010/main" val="3627876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000"/>
            <a:ext cx="10515600" cy="5922963"/>
          </a:xfrm>
        </p:spPr>
        <p:txBody>
          <a:bodyPr>
            <a:normAutofit/>
          </a:bodyPr>
          <a:lstStyle/>
          <a:p>
            <a:pPr algn="just"/>
            <a:r>
              <a:rPr lang="en-US" sz="2400" dirty="0"/>
              <a:t>We can calculate the theoretical highest bit rate of a regular telephone line. A telephone line </a:t>
            </a:r>
            <a:r>
              <a:rPr lang="en-US" sz="2400" dirty="0" smtClean="0"/>
              <a:t>normally has </a:t>
            </a:r>
            <a:r>
              <a:rPr lang="en-US" sz="2400" dirty="0"/>
              <a:t>a bandwidth of 3000 Hz </a:t>
            </a:r>
            <a:r>
              <a:rPr lang="en-US" sz="2400" dirty="0" smtClean="0"/>
              <a:t>assigned </a:t>
            </a:r>
            <a:r>
              <a:rPr lang="en-US" sz="2400" dirty="0"/>
              <a:t>for data communications. The </a:t>
            </a:r>
            <a:r>
              <a:rPr lang="en-US" sz="2400" dirty="0" smtClean="0"/>
              <a:t>signal-to-noise </a:t>
            </a:r>
            <a:r>
              <a:rPr lang="en-US" sz="2400" dirty="0"/>
              <a:t>ratio is usually 3162. For this channel the capacity is calculated </a:t>
            </a:r>
            <a:r>
              <a:rPr lang="en-US" sz="2400" dirty="0" smtClean="0"/>
              <a:t>as</a:t>
            </a:r>
          </a:p>
          <a:p>
            <a:endParaRPr lang="en-US" dirty="0" smtClean="0"/>
          </a:p>
          <a:p>
            <a:endParaRPr lang="en-US" dirty="0"/>
          </a:p>
          <a:p>
            <a:pPr marL="0" indent="0">
              <a:buNone/>
            </a:pPr>
            <a:endParaRPr lang="en-US" dirty="0" smtClean="0"/>
          </a:p>
          <a:p>
            <a:r>
              <a:rPr lang="en-US" sz="2400" dirty="0" smtClean="0"/>
              <a:t>The </a:t>
            </a:r>
            <a:r>
              <a:rPr lang="en-US" sz="2400" dirty="0"/>
              <a:t>signal-to-noise ratio is often given in decibels. Assume that </a:t>
            </a:r>
            <a:r>
              <a:rPr lang="en-US" sz="2400" dirty="0" err="1" smtClean="0"/>
              <a:t>SNR</a:t>
            </a:r>
            <a:r>
              <a:rPr lang="en-US" sz="2400" baseline="-25000" dirty="0" err="1" smtClean="0"/>
              <a:t>db</a:t>
            </a:r>
            <a:r>
              <a:rPr lang="en-US" sz="2400" dirty="0" smtClean="0"/>
              <a:t> </a:t>
            </a:r>
            <a:r>
              <a:rPr lang="en-US" sz="2400" dirty="0"/>
              <a:t>= 36 and the </a:t>
            </a:r>
            <a:r>
              <a:rPr lang="en-US" sz="2400" dirty="0" smtClean="0"/>
              <a:t>channel bandwidth </a:t>
            </a:r>
            <a:r>
              <a:rPr lang="en-US" sz="2400" dirty="0"/>
              <a:t>is 2 </a:t>
            </a:r>
            <a:r>
              <a:rPr lang="en-US" sz="2400" dirty="0" err="1"/>
              <a:t>MHz.</a:t>
            </a:r>
            <a:r>
              <a:rPr lang="en-US" sz="2400" dirty="0"/>
              <a:t> The theoretical channel capacity can be </a:t>
            </a:r>
            <a:r>
              <a:rPr lang="en-US" sz="2400" dirty="0" smtClean="0"/>
              <a:t>calculated as:</a:t>
            </a:r>
          </a:p>
          <a:p>
            <a:pPr marL="0" indent="0">
              <a:buNone/>
            </a:pPr>
            <a:endParaRPr lang="en-US" dirty="0" smtClean="0"/>
          </a:p>
        </p:txBody>
      </p:sp>
      <p:pic>
        <p:nvPicPr>
          <p:cNvPr id="2" name="Picture 1"/>
          <p:cNvPicPr>
            <a:picLocks noChangeAspect="1"/>
          </p:cNvPicPr>
          <p:nvPr/>
        </p:nvPicPr>
        <p:blipFill>
          <a:blip r:embed="rId2"/>
          <a:stretch>
            <a:fillRect/>
          </a:stretch>
        </p:blipFill>
        <p:spPr>
          <a:xfrm>
            <a:off x="1059543" y="1659565"/>
            <a:ext cx="10101942" cy="1664206"/>
          </a:xfrm>
          <a:prstGeom prst="rect">
            <a:avLst/>
          </a:prstGeom>
        </p:spPr>
      </p:pic>
      <p:pic>
        <p:nvPicPr>
          <p:cNvPr id="4" name="Picture 3"/>
          <p:cNvPicPr>
            <a:picLocks noChangeAspect="1"/>
          </p:cNvPicPr>
          <p:nvPr/>
        </p:nvPicPr>
        <p:blipFill>
          <a:blip r:embed="rId3"/>
          <a:stretch>
            <a:fillRect/>
          </a:stretch>
        </p:blipFill>
        <p:spPr>
          <a:xfrm>
            <a:off x="2631216" y="4598709"/>
            <a:ext cx="6958595" cy="830156"/>
          </a:xfrm>
          <a:prstGeom prst="rect">
            <a:avLst/>
          </a:prstGeom>
        </p:spPr>
      </p:pic>
    </p:spTree>
    <p:extLst>
      <p:ext uri="{BB962C8B-B14F-4D97-AF65-F5344CB8AC3E}">
        <p14:creationId xmlns:p14="http://schemas.microsoft.com/office/powerpoint/2010/main" val="3554445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4239" y="1103087"/>
            <a:ext cx="9156332" cy="4001158"/>
          </a:xfrm>
          <a:prstGeom prst="rect">
            <a:avLst/>
          </a:prstGeom>
        </p:spPr>
      </p:pic>
    </p:spTree>
    <p:extLst>
      <p:ext uri="{BB962C8B-B14F-4D97-AF65-F5344CB8AC3E}">
        <p14:creationId xmlns:p14="http://schemas.microsoft.com/office/powerpoint/2010/main" val="3920857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480" y="355600"/>
            <a:ext cx="11673840" cy="6350000"/>
          </a:xfrm>
        </p:spPr>
        <p:txBody>
          <a:bodyPr>
            <a:normAutofit/>
          </a:bodyPr>
          <a:lstStyle/>
          <a:p>
            <a:pPr marL="0" indent="0">
              <a:buNone/>
            </a:pPr>
            <a:r>
              <a:rPr lang="en-IN" sz="3400" b="1" dirty="0"/>
              <a:t>Using Both Limits</a:t>
            </a:r>
          </a:p>
          <a:p>
            <a:r>
              <a:rPr lang="en-US" dirty="0"/>
              <a:t>In practice, we need to use both methods to find the limits and signal levels. Let us </a:t>
            </a:r>
            <a:r>
              <a:rPr lang="en-US" dirty="0" smtClean="0"/>
              <a:t>show </a:t>
            </a:r>
            <a:r>
              <a:rPr lang="en-IN" dirty="0" smtClean="0"/>
              <a:t>this </a:t>
            </a:r>
            <a:r>
              <a:rPr lang="en-IN" dirty="0"/>
              <a:t>with an example</a:t>
            </a:r>
            <a:r>
              <a:rPr lang="en-IN" dirty="0" smtClean="0"/>
              <a:t>.</a:t>
            </a:r>
          </a:p>
          <a:p>
            <a:pPr marL="0" indent="0">
              <a:buNone/>
            </a:pPr>
            <a:endParaRPr lang="en-IN" dirty="0"/>
          </a:p>
          <a:p>
            <a:r>
              <a:rPr lang="en-US" dirty="0"/>
              <a:t>We have a channel with a </a:t>
            </a:r>
            <a:r>
              <a:rPr lang="en-US" dirty="0" smtClean="0"/>
              <a:t>1-MHz </a:t>
            </a:r>
            <a:r>
              <a:rPr lang="en-US" dirty="0"/>
              <a:t>bandwidth. The SNR for this channel is 63. What are the </a:t>
            </a:r>
            <a:r>
              <a:rPr lang="en-US" dirty="0" smtClean="0"/>
              <a:t>appropriate bit </a:t>
            </a:r>
            <a:r>
              <a:rPr lang="en-US" dirty="0"/>
              <a:t>rate and signal </a:t>
            </a:r>
            <a:r>
              <a:rPr lang="en-US" dirty="0" smtClean="0"/>
              <a:t>level?</a:t>
            </a:r>
          </a:p>
          <a:p>
            <a:pPr marL="0" indent="0">
              <a:buNone/>
            </a:pPr>
            <a:r>
              <a:rPr lang="en-US" dirty="0" smtClean="0"/>
              <a:t>   C =BW </a:t>
            </a:r>
            <a:r>
              <a:rPr lang="en-US" dirty="0"/>
              <a:t>X log</a:t>
            </a:r>
            <a:r>
              <a:rPr lang="en-US" baseline="-25000" dirty="0"/>
              <a:t>2</a:t>
            </a:r>
            <a:r>
              <a:rPr lang="en-US" dirty="0"/>
              <a:t> (1 +SNR</a:t>
            </a:r>
            <a:r>
              <a:rPr lang="en-US" dirty="0" smtClean="0"/>
              <a:t>) = 6Mbps</a:t>
            </a:r>
          </a:p>
          <a:p>
            <a:pPr marL="0" indent="0">
              <a:buNone/>
            </a:pPr>
            <a:endParaRPr lang="en-US" dirty="0"/>
          </a:p>
          <a:p>
            <a:pPr marL="0" indent="0">
              <a:buNone/>
            </a:pPr>
            <a:r>
              <a:rPr lang="en-US" dirty="0" smtClean="0"/>
              <a:t>The </a:t>
            </a:r>
            <a:r>
              <a:rPr lang="en-US" dirty="0"/>
              <a:t>Shannon formula gives us 6 Mbps, the upper limit. For better performance we </a:t>
            </a:r>
            <a:r>
              <a:rPr lang="en-US" dirty="0" smtClean="0"/>
              <a:t>choose something </a:t>
            </a:r>
            <a:r>
              <a:rPr lang="en-US" dirty="0"/>
              <a:t>lower, 4 Mbps, for example. Then we use the </a:t>
            </a:r>
            <a:r>
              <a:rPr lang="en-US" dirty="0" err="1"/>
              <a:t>Nyquist</a:t>
            </a:r>
            <a:r>
              <a:rPr lang="en-US" dirty="0"/>
              <a:t> formula to find the number </a:t>
            </a:r>
            <a:r>
              <a:rPr lang="en-US" dirty="0" smtClean="0"/>
              <a:t>of </a:t>
            </a:r>
            <a:r>
              <a:rPr lang="en-IN" dirty="0" smtClean="0"/>
              <a:t>signal </a:t>
            </a:r>
            <a:r>
              <a:rPr lang="en-IN" dirty="0"/>
              <a:t>levels</a:t>
            </a:r>
            <a:r>
              <a:rPr lang="en-IN" dirty="0" smtClean="0"/>
              <a:t>.</a:t>
            </a:r>
          </a:p>
          <a:p>
            <a:pPr marL="0" indent="0">
              <a:buNone/>
            </a:pPr>
            <a:r>
              <a:rPr lang="en-IN" dirty="0" err="1"/>
              <a:t>BitRate</a:t>
            </a:r>
            <a:r>
              <a:rPr lang="en-IN" baseline="-25000" dirty="0"/>
              <a:t> </a:t>
            </a:r>
            <a:r>
              <a:rPr lang="en-IN" dirty="0"/>
              <a:t> = </a:t>
            </a:r>
            <a:r>
              <a:rPr lang="en-IN" dirty="0" smtClean="0"/>
              <a:t>2*BW*log</a:t>
            </a:r>
            <a:r>
              <a:rPr lang="en-IN" baseline="-25000" dirty="0" smtClean="0"/>
              <a:t>2</a:t>
            </a:r>
            <a:r>
              <a:rPr lang="en-IN" dirty="0" smtClean="0"/>
              <a:t>L =&gt;  4Mbps =2*1MHz*log</a:t>
            </a:r>
            <a:r>
              <a:rPr lang="en-IN" baseline="-25000" dirty="0" smtClean="0"/>
              <a:t>2</a:t>
            </a:r>
            <a:r>
              <a:rPr lang="en-IN" dirty="0" smtClean="0"/>
              <a:t>L =&gt; L=4</a:t>
            </a:r>
            <a:endParaRPr lang="en-IN" dirty="0"/>
          </a:p>
        </p:txBody>
      </p:sp>
    </p:spTree>
    <p:extLst>
      <p:ext uri="{BB962C8B-B14F-4D97-AF65-F5344CB8AC3E}">
        <p14:creationId xmlns:p14="http://schemas.microsoft.com/office/powerpoint/2010/main" val="1368989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Shannon capacity gives us the upper limit;</a:t>
            </a:r>
          </a:p>
          <a:p>
            <a:r>
              <a:rPr lang="en-US" dirty="0"/>
              <a:t>the </a:t>
            </a:r>
            <a:r>
              <a:rPr lang="en-US" dirty="0" err="1"/>
              <a:t>Nyquist</a:t>
            </a:r>
            <a:r>
              <a:rPr lang="en-US" dirty="0"/>
              <a:t> formula tells us how many signal levels we need</a:t>
            </a:r>
            <a:endParaRPr lang="en-IN" dirty="0"/>
          </a:p>
        </p:txBody>
      </p:sp>
    </p:spTree>
    <p:extLst>
      <p:ext uri="{BB962C8B-B14F-4D97-AF65-F5344CB8AC3E}">
        <p14:creationId xmlns:p14="http://schemas.microsoft.com/office/powerpoint/2010/main" val="491938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5835"/>
          </a:xfrm>
        </p:spPr>
        <p:txBody>
          <a:bodyPr/>
          <a:lstStyle/>
          <a:p>
            <a:r>
              <a:rPr lang="en-IN" dirty="0" smtClean="0"/>
              <a:t>Performance</a:t>
            </a:r>
            <a:endParaRPr lang="en-IN" dirty="0"/>
          </a:p>
        </p:txBody>
      </p:sp>
      <p:sp>
        <p:nvSpPr>
          <p:cNvPr id="3" name="Content Placeholder 2"/>
          <p:cNvSpPr>
            <a:spLocks noGrp="1"/>
          </p:cNvSpPr>
          <p:nvPr>
            <p:ph idx="1"/>
          </p:nvPr>
        </p:nvSpPr>
        <p:spPr>
          <a:xfrm>
            <a:off x="838200" y="1330960"/>
            <a:ext cx="11201400" cy="4846003"/>
          </a:xfrm>
        </p:spPr>
        <p:txBody>
          <a:bodyPr/>
          <a:lstStyle/>
          <a:p>
            <a:pPr marL="0" indent="0">
              <a:buNone/>
            </a:pPr>
            <a:r>
              <a:rPr lang="en-IN" b="1" dirty="0" smtClean="0"/>
              <a:t>Bandwidth</a:t>
            </a:r>
          </a:p>
          <a:p>
            <a:pPr marL="0" indent="0">
              <a:buNone/>
            </a:pPr>
            <a:r>
              <a:rPr lang="en-IN" dirty="0" smtClean="0"/>
              <a:t>-- </a:t>
            </a:r>
            <a:r>
              <a:rPr lang="en-IN" b="1" i="1" dirty="0"/>
              <a:t>Bandwidth in </a:t>
            </a:r>
            <a:r>
              <a:rPr lang="en-IN" b="1" i="1" dirty="0" smtClean="0"/>
              <a:t>Hertz</a:t>
            </a:r>
            <a:r>
              <a:rPr lang="en-IN" i="1" dirty="0" smtClean="0"/>
              <a:t> (range of frequencies a channel can pass)</a:t>
            </a:r>
          </a:p>
          <a:p>
            <a:pPr marL="0" indent="0">
              <a:buNone/>
            </a:pPr>
            <a:r>
              <a:rPr lang="en-IN" i="1" dirty="0" smtClean="0"/>
              <a:t>	* </a:t>
            </a:r>
            <a:r>
              <a:rPr lang="en-US" i="1" dirty="0"/>
              <a:t>For </a:t>
            </a:r>
            <a:r>
              <a:rPr lang="en-US" i="1" dirty="0" smtClean="0"/>
              <a:t>example, we </a:t>
            </a:r>
            <a:r>
              <a:rPr lang="en-US" i="1" dirty="0"/>
              <a:t>can say the bandwidth of a subscriber </a:t>
            </a:r>
            <a:r>
              <a:rPr lang="en-US" i="1" dirty="0" smtClean="0"/>
              <a:t>telephone </a:t>
            </a:r>
            <a:r>
              <a:rPr lang="en-US" i="1" dirty="0"/>
              <a:t>line is 4 kHz.</a:t>
            </a:r>
            <a:endParaRPr lang="en-IN" i="1" dirty="0" smtClean="0"/>
          </a:p>
          <a:p>
            <a:pPr marL="0" indent="0">
              <a:buNone/>
            </a:pPr>
            <a:r>
              <a:rPr lang="en-IN" i="1" dirty="0" smtClean="0"/>
              <a:t>-- </a:t>
            </a:r>
            <a:r>
              <a:rPr lang="en-US" b="1" i="1" dirty="0"/>
              <a:t>Bandwidth in Bits per </a:t>
            </a:r>
            <a:r>
              <a:rPr lang="en-US" b="1" i="1" dirty="0" smtClean="0"/>
              <a:t>Seconds </a:t>
            </a:r>
            <a:r>
              <a:rPr lang="en-US" i="1" dirty="0" smtClean="0"/>
              <a:t>(</a:t>
            </a:r>
            <a:r>
              <a:rPr lang="en-US" i="1" dirty="0"/>
              <a:t>number of bits per second that a channel, </a:t>
            </a:r>
            <a:r>
              <a:rPr lang="en-US" i="1" dirty="0" smtClean="0"/>
              <a:t>a link</a:t>
            </a:r>
            <a:r>
              <a:rPr lang="en-US" i="1" dirty="0"/>
              <a:t>, or even a network can transmit</a:t>
            </a:r>
            <a:r>
              <a:rPr lang="en-US" dirty="0" smtClean="0"/>
              <a:t>.</a:t>
            </a:r>
            <a:r>
              <a:rPr lang="en-US" i="1" dirty="0" smtClean="0"/>
              <a:t>)</a:t>
            </a:r>
          </a:p>
          <a:p>
            <a:pPr marL="0" indent="0">
              <a:buNone/>
            </a:pPr>
            <a:r>
              <a:rPr lang="en-US" dirty="0" smtClean="0"/>
              <a:t>	* For </a:t>
            </a:r>
            <a:r>
              <a:rPr lang="en-US" dirty="0"/>
              <a:t>example, one can say the bandwidth of a </a:t>
            </a:r>
            <a:r>
              <a:rPr lang="en-US" dirty="0" smtClean="0"/>
              <a:t>Fast Ethernet </a:t>
            </a:r>
            <a:r>
              <a:rPr lang="en-US" dirty="0"/>
              <a:t>network (or the links in this network) is a maximum of 100 Mbps. This </a:t>
            </a:r>
            <a:r>
              <a:rPr lang="en-US" dirty="0" smtClean="0"/>
              <a:t>means that </a:t>
            </a:r>
            <a:r>
              <a:rPr lang="en-US" dirty="0"/>
              <a:t>this network can send 100 Mbps.</a:t>
            </a:r>
            <a:endParaRPr lang="en-IN" dirty="0"/>
          </a:p>
        </p:txBody>
      </p:sp>
    </p:spTree>
    <p:extLst>
      <p:ext uri="{BB962C8B-B14F-4D97-AF65-F5344CB8AC3E}">
        <p14:creationId xmlns:p14="http://schemas.microsoft.com/office/powerpoint/2010/main" val="2724043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334646"/>
            <a:ext cx="10515600" cy="129812"/>
          </a:xfrm>
        </p:spPr>
        <p:txBody>
          <a:bodyPr>
            <a:normAutofit fontScale="90000"/>
          </a:bodyPr>
          <a:lstStyle/>
          <a:p>
            <a:r>
              <a:rPr lang="en-IN" dirty="0" smtClean="0"/>
              <a:t>Throughput</a:t>
            </a:r>
            <a:endParaRPr lang="en-IN" dirty="0"/>
          </a:p>
        </p:txBody>
      </p:sp>
      <p:sp>
        <p:nvSpPr>
          <p:cNvPr id="3" name="Content Placeholder 2"/>
          <p:cNvSpPr>
            <a:spLocks noGrp="1"/>
          </p:cNvSpPr>
          <p:nvPr>
            <p:ph idx="1"/>
          </p:nvPr>
        </p:nvSpPr>
        <p:spPr>
          <a:xfrm>
            <a:off x="406400" y="856343"/>
            <a:ext cx="11643360" cy="5320620"/>
          </a:xfrm>
        </p:spPr>
        <p:txBody>
          <a:bodyPr/>
          <a:lstStyle/>
          <a:p>
            <a:r>
              <a:rPr lang="en-US" dirty="0"/>
              <a:t>The throughput is a measure of how fast we can actually send data through a network</a:t>
            </a:r>
            <a:r>
              <a:rPr lang="en-US" dirty="0" smtClean="0"/>
              <a:t>.</a:t>
            </a:r>
          </a:p>
          <a:p>
            <a:r>
              <a:rPr lang="en-IN" dirty="0" smtClean="0"/>
              <a:t>Bandwidth </a:t>
            </a:r>
            <a:r>
              <a:rPr lang="en-IN" dirty="0"/>
              <a:t>is a </a:t>
            </a:r>
            <a:r>
              <a:rPr lang="en-IN" dirty="0" smtClean="0"/>
              <a:t>potential </a:t>
            </a:r>
            <a:r>
              <a:rPr lang="en-US" dirty="0" smtClean="0"/>
              <a:t>measurement </a:t>
            </a:r>
            <a:r>
              <a:rPr lang="en-US" dirty="0"/>
              <a:t>of a link; the throughput is an actual measurement of how fast we </a:t>
            </a:r>
            <a:r>
              <a:rPr lang="en-US" dirty="0" smtClean="0"/>
              <a:t>can </a:t>
            </a:r>
            <a:r>
              <a:rPr lang="en-IN" dirty="0" smtClean="0"/>
              <a:t>send </a:t>
            </a:r>
            <a:r>
              <a:rPr lang="en-IN" dirty="0"/>
              <a:t>data</a:t>
            </a:r>
            <a:r>
              <a:rPr lang="en-IN" dirty="0" smtClean="0"/>
              <a:t>.</a:t>
            </a:r>
          </a:p>
          <a:p>
            <a:pPr marL="0" indent="0">
              <a:buNone/>
            </a:pPr>
            <a:endParaRPr lang="en-IN" dirty="0" smtClean="0"/>
          </a:p>
          <a:p>
            <a:pPr marL="0" indent="0">
              <a:buNone/>
            </a:pPr>
            <a:r>
              <a:rPr lang="en-US" dirty="0" smtClean="0"/>
              <a:t>A </a:t>
            </a:r>
            <a:r>
              <a:rPr lang="en-US" dirty="0"/>
              <a:t>network with bandwidth of 10 Mbps can pass only an average of 12,000 frames per </a:t>
            </a:r>
            <a:r>
              <a:rPr lang="en-US" dirty="0" smtClean="0"/>
              <a:t>minute with </a:t>
            </a:r>
            <a:r>
              <a:rPr lang="en-US" dirty="0"/>
              <a:t>each frame carrying an average of 10,000 bits. What is the throughput of this network?</a:t>
            </a:r>
            <a:endParaRPr lang="en-IN" dirty="0"/>
          </a:p>
        </p:txBody>
      </p:sp>
      <p:pic>
        <p:nvPicPr>
          <p:cNvPr id="4" name="Picture 3"/>
          <p:cNvPicPr>
            <a:picLocks noChangeAspect="1"/>
          </p:cNvPicPr>
          <p:nvPr/>
        </p:nvPicPr>
        <p:blipFill>
          <a:blip r:embed="rId2"/>
          <a:stretch>
            <a:fillRect/>
          </a:stretch>
        </p:blipFill>
        <p:spPr>
          <a:xfrm>
            <a:off x="2824256" y="4442400"/>
            <a:ext cx="6958595" cy="2016094"/>
          </a:xfrm>
          <a:prstGeom prst="rect">
            <a:avLst/>
          </a:prstGeom>
        </p:spPr>
      </p:pic>
    </p:spTree>
    <p:extLst>
      <p:ext uri="{BB962C8B-B14F-4D97-AF65-F5344CB8AC3E}">
        <p14:creationId xmlns:p14="http://schemas.microsoft.com/office/powerpoint/2010/main" val="2792733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243205"/>
            <a:ext cx="10515600" cy="1325563"/>
          </a:xfrm>
        </p:spPr>
        <p:txBody>
          <a:bodyPr/>
          <a:lstStyle/>
          <a:p>
            <a:r>
              <a:rPr lang="en-IN" dirty="0" smtClean="0"/>
              <a:t>Latency</a:t>
            </a:r>
            <a:endParaRPr lang="en-IN" dirty="0"/>
          </a:p>
        </p:txBody>
      </p:sp>
      <p:sp>
        <p:nvSpPr>
          <p:cNvPr id="3" name="Content Placeholder 2"/>
          <p:cNvSpPr>
            <a:spLocks noGrp="1"/>
          </p:cNvSpPr>
          <p:nvPr>
            <p:ph idx="1"/>
          </p:nvPr>
        </p:nvSpPr>
        <p:spPr>
          <a:xfrm>
            <a:off x="121920" y="1825625"/>
            <a:ext cx="11948160" cy="4351338"/>
          </a:xfrm>
        </p:spPr>
        <p:txBody>
          <a:bodyPr/>
          <a:lstStyle/>
          <a:p>
            <a:r>
              <a:rPr lang="en-US" dirty="0"/>
              <a:t>The latency or delay defines how long it takes for an entire message to </a:t>
            </a:r>
            <a:r>
              <a:rPr lang="en-US" dirty="0" smtClean="0"/>
              <a:t>completely arrive </a:t>
            </a:r>
            <a:r>
              <a:rPr lang="en-US" dirty="0"/>
              <a:t>at the destination from the time the first bit is sent out from the source</a:t>
            </a:r>
            <a:r>
              <a:rPr lang="en-US" dirty="0" smtClean="0"/>
              <a:t>.</a:t>
            </a:r>
          </a:p>
          <a:p>
            <a:pPr marL="0" indent="0">
              <a:buNone/>
            </a:pPr>
            <a:endParaRPr lang="en-US" dirty="0" smtClean="0"/>
          </a:p>
          <a:p>
            <a:pPr marL="0" indent="0">
              <a:buNone/>
            </a:pPr>
            <a:r>
              <a:rPr lang="en-US" dirty="0"/>
              <a:t>Latency =propagation time +transmission time +queuing time + processing </a:t>
            </a:r>
            <a:r>
              <a:rPr lang="en-US" dirty="0" smtClean="0"/>
              <a:t>delay</a:t>
            </a:r>
            <a:endParaRPr lang="en-IN" dirty="0"/>
          </a:p>
        </p:txBody>
      </p:sp>
    </p:spTree>
    <p:extLst>
      <p:ext uri="{BB962C8B-B14F-4D97-AF65-F5344CB8AC3E}">
        <p14:creationId xmlns:p14="http://schemas.microsoft.com/office/powerpoint/2010/main" val="3083810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Propagation Time</a:t>
            </a:r>
            <a:endParaRPr lang="en-IN" dirty="0"/>
          </a:p>
        </p:txBody>
      </p:sp>
      <p:sp>
        <p:nvSpPr>
          <p:cNvPr id="3" name="Content Placeholder 2"/>
          <p:cNvSpPr>
            <a:spLocks noGrp="1"/>
          </p:cNvSpPr>
          <p:nvPr>
            <p:ph idx="1"/>
          </p:nvPr>
        </p:nvSpPr>
        <p:spPr>
          <a:xfrm>
            <a:off x="838200" y="1825625"/>
            <a:ext cx="11140440" cy="4351338"/>
          </a:xfrm>
        </p:spPr>
        <p:txBody>
          <a:bodyPr/>
          <a:lstStyle/>
          <a:p>
            <a:r>
              <a:rPr lang="en-US" dirty="0" smtClean="0"/>
              <a:t>Propagation </a:t>
            </a:r>
            <a:r>
              <a:rPr lang="en-US" dirty="0"/>
              <a:t>time measures the time required for a bit to travel from the source to </a:t>
            </a:r>
            <a:r>
              <a:rPr lang="en-US" dirty="0" smtClean="0"/>
              <a:t>the destination</a:t>
            </a:r>
            <a:r>
              <a:rPr lang="en-US" dirty="0"/>
              <a:t>. </a:t>
            </a:r>
            <a:endParaRPr lang="en-US" dirty="0" smtClean="0"/>
          </a:p>
          <a:p>
            <a:r>
              <a:rPr lang="en-US" dirty="0" smtClean="0"/>
              <a:t>The </a:t>
            </a:r>
            <a:r>
              <a:rPr lang="en-US" dirty="0"/>
              <a:t>propagation time is calculated by dividing the distance by the </a:t>
            </a:r>
            <a:r>
              <a:rPr lang="en-US" dirty="0" smtClean="0"/>
              <a:t>propagation </a:t>
            </a:r>
            <a:r>
              <a:rPr lang="en-IN" dirty="0" smtClean="0"/>
              <a:t>speed.</a:t>
            </a:r>
          </a:p>
          <a:p>
            <a:r>
              <a:rPr lang="en-US" dirty="0"/>
              <a:t>The propagation speed of electromagnetic signals depends on the medium and </a:t>
            </a:r>
            <a:r>
              <a:rPr lang="en-US" dirty="0" smtClean="0"/>
              <a:t>on the </a:t>
            </a:r>
            <a:r>
              <a:rPr lang="en-US" dirty="0"/>
              <a:t>frequency of the </a:t>
            </a:r>
            <a:r>
              <a:rPr lang="en-US" dirty="0" smtClean="0"/>
              <a:t>signal.</a:t>
            </a:r>
          </a:p>
          <a:p>
            <a:r>
              <a:rPr lang="en-US" dirty="0" smtClean="0"/>
              <a:t>For </a:t>
            </a:r>
            <a:r>
              <a:rPr lang="en-US" dirty="0"/>
              <a:t>example, in a vacuum, light is propagated with a </a:t>
            </a:r>
            <a:r>
              <a:rPr lang="en-US" dirty="0" smtClean="0"/>
              <a:t>speed of </a:t>
            </a:r>
            <a:r>
              <a:rPr lang="en-US" dirty="0"/>
              <a:t>3 x 10</a:t>
            </a:r>
            <a:r>
              <a:rPr lang="en-US" baseline="30000" dirty="0"/>
              <a:t>8</a:t>
            </a:r>
            <a:r>
              <a:rPr lang="en-US" dirty="0"/>
              <a:t> </a:t>
            </a:r>
            <a:r>
              <a:rPr lang="en-US" dirty="0" smtClean="0"/>
              <a:t>m/s</a:t>
            </a:r>
            <a:r>
              <a:rPr lang="en-US" dirty="0"/>
              <a:t>. It is lower in air; it is much lower in cable.</a:t>
            </a:r>
            <a:endParaRPr lang="en-IN" dirty="0"/>
          </a:p>
        </p:txBody>
      </p:sp>
    </p:spTree>
    <p:extLst>
      <p:ext uri="{BB962C8B-B14F-4D97-AF65-F5344CB8AC3E}">
        <p14:creationId xmlns:p14="http://schemas.microsoft.com/office/powerpoint/2010/main" val="3273751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What is the propagation time if the distance between the two points is 12,000 km? Assume </a:t>
            </a:r>
            <a:r>
              <a:rPr lang="en-US" dirty="0" smtClean="0"/>
              <a:t>the propagation </a:t>
            </a:r>
            <a:r>
              <a:rPr lang="en-US" dirty="0"/>
              <a:t>speed to be 2.4 x </a:t>
            </a:r>
            <a:r>
              <a:rPr lang="en-US" dirty="0" smtClean="0"/>
              <a:t>10</a:t>
            </a:r>
            <a:r>
              <a:rPr lang="en-US" baseline="30000" dirty="0"/>
              <a:t>8</a:t>
            </a:r>
            <a:r>
              <a:rPr lang="en-US" dirty="0" smtClean="0"/>
              <a:t> m/s </a:t>
            </a:r>
            <a:r>
              <a:rPr lang="en-US" dirty="0"/>
              <a:t>in cable.</a:t>
            </a:r>
            <a:endParaRPr lang="en-IN" dirty="0"/>
          </a:p>
        </p:txBody>
      </p:sp>
      <p:pic>
        <p:nvPicPr>
          <p:cNvPr id="4" name="Picture 3"/>
          <p:cNvPicPr>
            <a:picLocks noChangeAspect="1"/>
          </p:cNvPicPr>
          <p:nvPr/>
        </p:nvPicPr>
        <p:blipFill>
          <a:blip r:embed="rId2"/>
          <a:stretch>
            <a:fillRect/>
          </a:stretch>
        </p:blipFill>
        <p:spPr>
          <a:xfrm>
            <a:off x="2452914" y="3294742"/>
            <a:ext cx="7667152" cy="2088644"/>
          </a:xfrm>
          <a:prstGeom prst="rect">
            <a:avLst/>
          </a:prstGeom>
        </p:spPr>
      </p:pic>
    </p:spTree>
    <p:extLst>
      <p:ext uri="{BB962C8B-B14F-4D97-AF65-F5344CB8AC3E}">
        <p14:creationId xmlns:p14="http://schemas.microsoft.com/office/powerpoint/2010/main" val="3924520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FCBF8A23-4059-44B0-8818-90578AEC0859}" type="slidenum">
              <a:rPr lang="en-US" altLang="en-US"/>
              <a:pPr/>
              <a:t>4</a:t>
            </a:fld>
            <a:endParaRPr lang="en-US" altLang="en-US"/>
          </a:p>
        </p:txBody>
      </p:sp>
      <p:sp>
        <p:nvSpPr>
          <p:cNvPr id="1009666" name="Rectangle 2"/>
          <p:cNvSpPr>
            <a:spLocks noGrp="1" noChangeArrowheads="1"/>
          </p:cNvSpPr>
          <p:nvPr>
            <p:ph type="title"/>
          </p:nvPr>
        </p:nvSpPr>
        <p:spPr bwMode="auto">
          <a:xfrm>
            <a:off x="441960" y="387985"/>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Attenuation</a:t>
            </a:r>
          </a:p>
        </p:txBody>
      </p:sp>
      <p:sp>
        <p:nvSpPr>
          <p:cNvPr id="1009667" name="Rectangle 3"/>
          <p:cNvSpPr>
            <a:spLocks noGrp="1" noChangeArrowheads="1"/>
          </p:cNvSpPr>
          <p:nvPr>
            <p:ph type="body" idx="1"/>
          </p:nvPr>
        </p:nvSpPr>
        <p:spPr bwMode="auto">
          <a:xfrm>
            <a:off x="441960" y="1386840"/>
            <a:ext cx="113538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Means loss of energy -&gt; weaker signal</a:t>
            </a:r>
          </a:p>
          <a:p>
            <a:r>
              <a:rPr lang="en-US" altLang="en-US" dirty="0"/>
              <a:t>When a signal travels through a medium it </a:t>
            </a:r>
            <a:r>
              <a:rPr lang="en-US" altLang="en-US" dirty="0" smtClean="0"/>
              <a:t>loses some of its energy in  </a:t>
            </a:r>
            <a:r>
              <a:rPr lang="en-US" altLang="en-US" dirty="0"/>
              <a:t>overcoming the resistance of the </a:t>
            </a:r>
            <a:r>
              <a:rPr lang="en-US" altLang="en-US" dirty="0" smtClean="0"/>
              <a:t>medium.</a:t>
            </a:r>
          </a:p>
          <a:p>
            <a:r>
              <a:rPr lang="en-US" dirty="0"/>
              <a:t>That is why a wire carrying electric signals gets </a:t>
            </a:r>
            <a:r>
              <a:rPr lang="en-US" dirty="0" smtClean="0"/>
              <a:t>warm after a while</a:t>
            </a:r>
            <a:r>
              <a:rPr lang="en-US" dirty="0"/>
              <a:t>. Some of the electrical energy in the signal is converted to heat.</a:t>
            </a:r>
            <a:endParaRPr lang="en-US" altLang="en-US" dirty="0"/>
          </a:p>
          <a:p>
            <a:r>
              <a:rPr lang="en-IN" dirty="0"/>
              <a:t>To </a:t>
            </a:r>
            <a:r>
              <a:rPr lang="en-IN" dirty="0" smtClean="0"/>
              <a:t>compensate </a:t>
            </a:r>
            <a:r>
              <a:rPr lang="en-US" dirty="0" smtClean="0"/>
              <a:t>for </a:t>
            </a:r>
            <a:r>
              <a:rPr lang="en-US" dirty="0"/>
              <a:t>this loss, amplifiers are used to amplify the signal</a:t>
            </a:r>
            <a:r>
              <a:rPr lang="en-US" dirty="0" smtClean="0"/>
              <a:t>.</a:t>
            </a:r>
            <a:endParaRPr lang="en-US" altLang="en-US" dirty="0"/>
          </a:p>
        </p:txBody>
      </p:sp>
    </p:spTree>
    <p:extLst>
      <p:ext uri="{BB962C8B-B14F-4D97-AF65-F5344CB8AC3E}">
        <p14:creationId xmlns:p14="http://schemas.microsoft.com/office/powerpoint/2010/main" val="2926265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40" y="0"/>
            <a:ext cx="10515600" cy="1325563"/>
          </a:xfrm>
        </p:spPr>
        <p:txBody>
          <a:bodyPr/>
          <a:lstStyle/>
          <a:p>
            <a:r>
              <a:rPr lang="en-IN" i="1" dirty="0" smtClean="0"/>
              <a:t>Transmission </a:t>
            </a:r>
            <a:r>
              <a:rPr lang="en-IN" i="1" dirty="0"/>
              <a:t>Time</a:t>
            </a:r>
            <a:endParaRPr lang="en-IN" dirty="0"/>
          </a:p>
        </p:txBody>
      </p:sp>
      <p:sp>
        <p:nvSpPr>
          <p:cNvPr id="3" name="Content Placeholder 2"/>
          <p:cNvSpPr>
            <a:spLocks noGrp="1"/>
          </p:cNvSpPr>
          <p:nvPr>
            <p:ph idx="1"/>
          </p:nvPr>
        </p:nvSpPr>
        <p:spPr>
          <a:xfrm>
            <a:off x="218440" y="932925"/>
            <a:ext cx="11877040" cy="4351338"/>
          </a:xfrm>
        </p:spPr>
        <p:txBody>
          <a:bodyPr/>
          <a:lstStyle/>
          <a:p>
            <a:r>
              <a:rPr lang="en-IN" dirty="0" smtClean="0"/>
              <a:t>The time taken by host to put the packet on outgoing link is called Transmission Time.</a:t>
            </a:r>
          </a:p>
          <a:p>
            <a:pPr marL="0" indent="0">
              <a:buNone/>
            </a:pPr>
            <a:r>
              <a:rPr lang="en-IN" dirty="0"/>
              <a:t>Transmission </a:t>
            </a:r>
            <a:r>
              <a:rPr lang="en-IN" dirty="0" smtClean="0"/>
              <a:t>Time = Message Size/ </a:t>
            </a:r>
            <a:r>
              <a:rPr lang="en-IN" dirty="0" err="1" smtClean="0"/>
              <a:t>Bw</a:t>
            </a:r>
            <a:endParaRPr lang="en-IN" dirty="0" smtClean="0"/>
          </a:p>
          <a:p>
            <a:r>
              <a:rPr lang="en-US" dirty="0"/>
              <a:t>What are the propagation time and the transmission time for a 2.5-kbyte message (an e-mail) </a:t>
            </a:r>
            <a:r>
              <a:rPr lang="en-US" dirty="0" smtClean="0"/>
              <a:t>if the </a:t>
            </a:r>
            <a:r>
              <a:rPr lang="en-US" dirty="0"/>
              <a:t>bandwidth of the network is 1 </a:t>
            </a:r>
            <a:r>
              <a:rPr lang="en-US" dirty="0" err="1"/>
              <a:t>Gbps</a:t>
            </a:r>
            <a:r>
              <a:rPr lang="en-US" dirty="0"/>
              <a:t>? Assume that the distance between the sender and </a:t>
            </a:r>
            <a:r>
              <a:rPr lang="en-US" dirty="0" smtClean="0"/>
              <a:t>the receiver </a:t>
            </a:r>
            <a:r>
              <a:rPr lang="en-US" dirty="0"/>
              <a:t>is 12,000 km and that light travels at 2.4 x 10</a:t>
            </a:r>
            <a:r>
              <a:rPr lang="en-US" baseline="30000" dirty="0"/>
              <a:t>8</a:t>
            </a:r>
            <a:r>
              <a:rPr lang="en-US" dirty="0"/>
              <a:t> </a:t>
            </a:r>
            <a:r>
              <a:rPr lang="en-US" i="1" dirty="0" err="1"/>
              <a:t>mls</a:t>
            </a:r>
            <a:r>
              <a:rPr lang="en-US" i="1" dirty="0"/>
              <a:t>.</a:t>
            </a:r>
            <a:endParaRPr lang="en-IN" dirty="0"/>
          </a:p>
        </p:txBody>
      </p:sp>
      <p:pic>
        <p:nvPicPr>
          <p:cNvPr id="4" name="Picture 3"/>
          <p:cNvPicPr>
            <a:picLocks noChangeAspect="1"/>
          </p:cNvPicPr>
          <p:nvPr/>
        </p:nvPicPr>
        <p:blipFill>
          <a:blip r:embed="rId2"/>
          <a:stretch>
            <a:fillRect/>
          </a:stretch>
        </p:blipFill>
        <p:spPr>
          <a:xfrm>
            <a:off x="2783778" y="4001294"/>
            <a:ext cx="7001816" cy="2565938"/>
          </a:xfrm>
          <a:prstGeom prst="rect">
            <a:avLst/>
          </a:prstGeom>
        </p:spPr>
      </p:pic>
    </p:spTree>
    <p:extLst>
      <p:ext uri="{BB962C8B-B14F-4D97-AF65-F5344CB8AC3E}">
        <p14:creationId xmlns:p14="http://schemas.microsoft.com/office/powerpoint/2010/main" val="1159094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Queuing and Processing </a:t>
            </a:r>
            <a:r>
              <a:rPr lang="en-IN" i="1" dirty="0"/>
              <a:t>Time</a:t>
            </a:r>
            <a:endParaRPr lang="en-IN" dirty="0"/>
          </a:p>
        </p:txBody>
      </p:sp>
      <p:sp>
        <p:nvSpPr>
          <p:cNvPr id="3" name="Content Placeholder 2"/>
          <p:cNvSpPr>
            <a:spLocks noGrp="1"/>
          </p:cNvSpPr>
          <p:nvPr>
            <p:ph idx="1"/>
          </p:nvPr>
        </p:nvSpPr>
        <p:spPr>
          <a:xfrm>
            <a:off x="838200" y="1825625"/>
            <a:ext cx="11059160" cy="4351338"/>
          </a:xfrm>
        </p:spPr>
        <p:txBody>
          <a:bodyPr>
            <a:normAutofit/>
          </a:bodyPr>
          <a:lstStyle/>
          <a:p>
            <a:r>
              <a:rPr lang="en-US" dirty="0" smtClean="0"/>
              <a:t>The </a:t>
            </a:r>
            <a:r>
              <a:rPr lang="en-US" dirty="0"/>
              <a:t>time needed for each </a:t>
            </a:r>
            <a:r>
              <a:rPr lang="en-US" dirty="0" smtClean="0"/>
              <a:t>intermediate or </a:t>
            </a:r>
            <a:r>
              <a:rPr lang="en-US" dirty="0"/>
              <a:t>end device to hold the message before it can be processed</a:t>
            </a:r>
            <a:r>
              <a:rPr lang="en-US" dirty="0" smtClean="0"/>
              <a:t>.</a:t>
            </a:r>
          </a:p>
          <a:p>
            <a:r>
              <a:rPr lang="en-IN" dirty="0"/>
              <a:t>The queuing time </a:t>
            </a:r>
            <a:r>
              <a:rPr lang="en-IN" dirty="0" smtClean="0"/>
              <a:t>is </a:t>
            </a:r>
            <a:r>
              <a:rPr lang="en-US" dirty="0" smtClean="0"/>
              <a:t>not </a:t>
            </a:r>
            <a:r>
              <a:rPr lang="en-US" dirty="0"/>
              <a:t>a fixed factor; it changes with the load imposed on the network</a:t>
            </a:r>
            <a:r>
              <a:rPr lang="en-US" dirty="0" smtClean="0"/>
              <a:t>.</a:t>
            </a:r>
          </a:p>
          <a:p>
            <a:r>
              <a:rPr lang="en-IN" dirty="0"/>
              <a:t>When there </a:t>
            </a:r>
            <a:r>
              <a:rPr lang="en-IN" dirty="0" smtClean="0"/>
              <a:t>is </a:t>
            </a:r>
            <a:r>
              <a:rPr lang="en-US" dirty="0" smtClean="0"/>
              <a:t>heavy </a:t>
            </a:r>
            <a:r>
              <a:rPr lang="en-US" dirty="0"/>
              <a:t>traffic on the network, the queuing time increases</a:t>
            </a:r>
            <a:r>
              <a:rPr lang="en-US" dirty="0" smtClean="0"/>
              <a:t>.</a:t>
            </a:r>
          </a:p>
          <a:p>
            <a:r>
              <a:rPr lang="en-US" dirty="0" smtClean="0"/>
              <a:t>An </a:t>
            </a:r>
            <a:r>
              <a:rPr lang="en-US" dirty="0"/>
              <a:t>intermediate device, </a:t>
            </a:r>
            <a:r>
              <a:rPr lang="en-US" dirty="0" smtClean="0"/>
              <a:t>such as </a:t>
            </a:r>
            <a:r>
              <a:rPr lang="en-US" dirty="0"/>
              <a:t>a router, queues the arrived messages and processes them one by one. </a:t>
            </a:r>
            <a:endParaRPr lang="en-US" dirty="0" smtClean="0"/>
          </a:p>
          <a:p>
            <a:r>
              <a:rPr lang="en-US" dirty="0" smtClean="0"/>
              <a:t>If </a:t>
            </a:r>
            <a:r>
              <a:rPr lang="en-US"/>
              <a:t>there </a:t>
            </a:r>
            <a:r>
              <a:rPr lang="en-US" smtClean="0"/>
              <a:t>are many </a:t>
            </a:r>
            <a:r>
              <a:rPr lang="en-US" dirty="0"/>
              <a:t>messages, each message will have to wait.</a:t>
            </a:r>
            <a:endParaRPr lang="en-IN" dirty="0"/>
          </a:p>
        </p:txBody>
      </p:sp>
    </p:spTree>
    <p:extLst>
      <p:ext uri="{BB962C8B-B14F-4D97-AF65-F5344CB8AC3E}">
        <p14:creationId xmlns:p14="http://schemas.microsoft.com/office/powerpoint/2010/main" val="2134738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0286" y="682171"/>
            <a:ext cx="4354286" cy="667657"/>
          </a:xfrm>
          <a:prstGeom prst="rect">
            <a:avLst/>
          </a:prstGeom>
        </p:spPr>
      </p:pic>
      <p:sp>
        <p:nvSpPr>
          <p:cNvPr id="3" name="Content Placeholder 2"/>
          <p:cNvSpPr>
            <a:spLocks noGrp="1"/>
          </p:cNvSpPr>
          <p:nvPr>
            <p:ph idx="1"/>
          </p:nvPr>
        </p:nvSpPr>
        <p:spPr/>
        <p:txBody>
          <a:bodyPr/>
          <a:lstStyle/>
          <a:p>
            <a:r>
              <a:rPr lang="en-US" dirty="0"/>
              <a:t>Bandwidth and delay are two performance metrics of a link</a:t>
            </a:r>
            <a:r>
              <a:rPr lang="en-US" dirty="0" smtClean="0"/>
              <a:t>.</a:t>
            </a:r>
          </a:p>
          <a:p>
            <a:r>
              <a:rPr lang="en-US" dirty="0" smtClean="0"/>
              <a:t>But their product is i.e., </a:t>
            </a:r>
            <a:r>
              <a:rPr lang="en-IN" dirty="0"/>
              <a:t>the bandwidth-delay </a:t>
            </a:r>
            <a:r>
              <a:rPr lang="en-IN" dirty="0" smtClean="0"/>
              <a:t>product, is highly essential for communication.</a:t>
            </a:r>
          </a:p>
          <a:p>
            <a:r>
              <a:rPr lang="en-US" dirty="0"/>
              <a:t>Let us elaborate on this issue, </a:t>
            </a:r>
            <a:r>
              <a:rPr lang="en-US" dirty="0" smtClean="0"/>
              <a:t>using two </a:t>
            </a:r>
            <a:r>
              <a:rPr lang="en-US" dirty="0"/>
              <a:t>hypothetical cases as examples.</a:t>
            </a:r>
            <a:endParaRPr lang="en-IN" dirty="0"/>
          </a:p>
        </p:txBody>
      </p:sp>
    </p:spTree>
    <p:extLst>
      <p:ext uri="{BB962C8B-B14F-4D97-AF65-F5344CB8AC3E}">
        <p14:creationId xmlns:p14="http://schemas.microsoft.com/office/powerpoint/2010/main" val="30277466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90287"/>
            <a:ext cx="7503886" cy="5965371"/>
          </a:xfrm>
          <a:prstGeom prst="rect">
            <a:avLst/>
          </a:prstGeom>
        </p:spPr>
      </p:pic>
      <p:sp>
        <p:nvSpPr>
          <p:cNvPr id="5" name="Rectangle 4"/>
          <p:cNvSpPr/>
          <p:nvPr/>
        </p:nvSpPr>
        <p:spPr>
          <a:xfrm>
            <a:off x="7082971" y="290287"/>
            <a:ext cx="4891316" cy="6001643"/>
          </a:xfrm>
          <a:prstGeom prst="rect">
            <a:avLst/>
          </a:prstGeom>
        </p:spPr>
        <p:txBody>
          <a:bodyPr wrap="square">
            <a:spAutoFit/>
          </a:bodyPr>
          <a:lstStyle/>
          <a:p>
            <a:pPr algn="just"/>
            <a:r>
              <a:rPr lang="en-US" sz="2400" dirty="0" smtClean="0">
                <a:latin typeface="Times New Roman" panose="02020603050405020304" pitchFamily="18" charset="0"/>
              </a:rPr>
              <a:t>Assume </a:t>
            </a:r>
            <a:r>
              <a:rPr lang="en-US" sz="2400" dirty="0">
                <a:latin typeface="Times New Roman" panose="02020603050405020304" pitchFamily="18" charset="0"/>
              </a:rPr>
              <a:t>that we have a link with a bandwidth of 1 bps (unrealistic, but </a:t>
            </a:r>
            <a:r>
              <a:rPr lang="en-US" sz="2400" dirty="0" smtClean="0">
                <a:latin typeface="Times New Roman" panose="02020603050405020304" pitchFamily="18" charset="0"/>
              </a:rPr>
              <a:t>good for </a:t>
            </a:r>
            <a:r>
              <a:rPr lang="en-US" sz="2400" dirty="0">
                <a:latin typeface="Times New Roman" panose="02020603050405020304" pitchFamily="18" charset="0"/>
              </a:rPr>
              <a:t>demonstration purposes).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pPr algn="just"/>
            <a:r>
              <a:rPr lang="en-US" sz="2400" dirty="0" smtClean="0">
                <a:latin typeface="Times New Roman" panose="02020603050405020304" pitchFamily="18" charset="0"/>
              </a:rPr>
              <a:t>We </a:t>
            </a:r>
            <a:r>
              <a:rPr lang="en-US" sz="2400" dirty="0">
                <a:latin typeface="Times New Roman" panose="02020603050405020304" pitchFamily="18" charset="0"/>
              </a:rPr>
              <a:t>also assume that the delay of the link is 5 s (</a:t>
            </a:r>
            <a:r>
              <a:rPr lang="en-US" sz="2400" dirty="0" smtClean="0">
                <a:latin typeface="Times New Roman" panose="02020603050405020304" pitchFamily="18" charset="0"/>
              </a:rPr>
              <a:t>also unrealistic</a:t>
            </a:r>
            <a:r>
              <a:rPr lang="en-US" sz="2400" dirty="0">
                <a:latin typeface="Times New Roman" panose="02020603050405020304" pitchFamily="18" charset="0"/>
              </a:rPr>
              <a:t>). </a:t>
            </a:r>
            <a:endParaRPr lang="en-US" sz="2400" dirty="0" smtClean="0">
              <a:latin typeface="Times New Roman" panose="02020603050405020304" pitchFamily="18" charset="0"/>
            </a:endParaRPr>
          </a:p>
          <a:p>
            <a:pPr algn="just"/>
            <a:endParaRPr lang="en-US" sz="2400" dirty="0">
              <a:latin typeface="Times New Roman" panose="02020603050405020304" pitchFamily="18" charset="0"/>
            </a:endParaRPr>
          </a:p>
          <a:p>
            <a:pPr algn="just"/>
            <a:r>
              <a:rPr lang="en-US" sz="2400" dirty="0" smtClean="0">
                <a:latin typeface="Times New Roman" panose="02020603050405020304" pitchFamily="18" charset="0"/>
              </a:rPr>
              <a:t>We </a:t>
            </a:r>
            <a:r>
              <a:rPr lang="en-US" sz="2400" dirty="0">
                <a:latin typeface="Times New Roman" panose="02020603050405020304" pitchFamily="18" charset="0"/>
              </a:rPr>
              <a:t>want to see what the bandwidth-delay product means in this case</a:t>
            </a:r>
            <a:r>
              <a:rPr lang="en-US" sz="2400" dirty="0" smtClean="0">
                <a:latin typeface="Times New Roman" panose="02020603050405020304" pitchFamily="18" charset="0"/>
              </a:rPr>
              <a:t>.</a:t>
            </a:r>
          </a:p>
          <a:p>
            <a:pPr algn="just"/>
            <a:endParaRPr lang="en-US" sz="2400" dirty="0">
              <a:latin typeface="Times New Roman" panose="02020603050405020304" pitchFamily="18" charset="0"/>
            </a:endParaRPr>
          </a:p>
          <a:p>
            <a:r>
              <a:rPr lang="en-US" sz="2400" dirty="0">
                <a:latin typeface="Times New Roman" panose="02020603050405020304" pitchFamily="18" charset="0"/>
              </a:rPr>
              <a:t>Looking at figure, we can say that this product 1 x 5 is the maximum number </a:t>
            </a:r>
            <a:r>
              <a:rPr lang="en-US" sz="2400" dirty="0" smtClean="0">
                <a:latin typeface="Times New Roman" panose="02020603050405020304" pitchFamily="18" charset="0"/>
              </a:rPr>
              <a:t>of bits </a:t>
            </a:r>
            <a:r>
              <a:rPr lang="en-US" sz="2400" dirty="0">
                <a:latin typeface="Times New Roman" panose="02020603050405020304" pitchFamily="18" charset="0"/>
              </a:rPr>
              <a:t>that can fill the link.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2400" b="1" dirty="0" smtClean="0">
                <a:latin typeface="Times New Roman" panose="02020603050405020304" pitchFamily="18" charset="0"/>
              </a:rPr>
              <a:t>There </a:t>
            </a:r>
            <a:r>
              <a:rPr lang="en-US" sz="2400" b="1" dirty="0">
                <a:latin typeface="Times New Roman" panose="02020603050405020304" pitchFamily="18" charset="0"/>
              </a:rPr>
              <a:t>can be no more than 5 bits at any time on the link.</a:t>
            </a:r>
            <a:endParaRPr lang="en-IN" sz="2400" b="1" dirty="0">
              <a:latin typeface="Times New Roman" panose="02020603050405020304" pitchFamily="18" charset="0"/>
            </a:endParaRPr>
          </a:p>
        </p:txBody>
      </p:sp>
      <p:sp>
        <p:nvSpPr>
          <p:cNvPr id="6" name="Rectangle 5"/>
          <p:cNvSpPr/>
          <p:nvPr/>
        </p:nvSpPr>
        <p:spPr>
          <a:xfrm>
            <a:off x="2399649" y="6205243"/>
            <a:ext cx="2704587" cy="369332"/>
          </a:xfrm>
          <a:prstGeom prst="rect">
            <a:avLst/>
          </a:prstGeom>
        </p:spPr>
        <p:txBody>
          <a:bodyPr wrap="none">
            <a:spAutoFit/>
          </a:bodyPr>
          <a:lstStyle/>
          <a:p>
            <a:r>
              <a:rPr lang="en-US" dirty="0">
                <a:latin typeface="Times New Roman" panose="02020603050405020304" pitchFamily="18" charset="0"/>
              </a:rPr>
              <a:t>Figure 3.31 shows </a:t>
            </a:r>
            <a:r>
              <a:rPr lang="en-US" dirty="0" smtClean="0">
                <a:latin typeface="Times New Roman" panose="02020603050405020304" pitchFamily="18" charset="0"/>
              </a:rPr>
              <a:t>CASE 1</a:t>
            </a:r>
            <a:endParaRPr lang="en-IN" dirty="0"/>
          </a:p>
        </p:txBody>
      </p:sp>
    </p:spTree>
    <p:extLst>
      <p:ext uri="{BB962C8B-B14F-4D97-AF65-F5344CB8AC3E}">
        <p14:creationId xmlns:p14="http://schemas.microsoft.com/office/powerpoint/2010/main" val="10646358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5165" y="1121812"/>
            <a:ext cx="8341670" cy="4614376"/>
          </a:xfrm>
          <a:prstGeom prst="rect">
            <a:avLst/>
          </a:prstGeom>
        </p:spPr>
      </p:pic>
    </p:spTree>
    <p:extLst>
      <p:ext uri="{BB962C8B-B14F-4D97-AF65-F5344CB8AC3E}">
        <p14:creationId xmlns:p14="http://schemas.microsoft.com/office/powerpoint/2010/main" val="9834570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61256"/>
            <a:ext cx="7126514" cy="5805715"/>
          </a:xfrm>
          <a:prstGeom prst="rect">
            <a:avLst/>
          </a:prstGeom>
        </p:spPr>
      </p:pic>
      <p:sp>
        <p:nvSpPr>
          <p:cNvPr id="3" name="Rectangle 2"/>
          <p:cNvSpPr/>
          <p:nvPr/>
        </p:nvSpPr>
        <p:spPr>
          <a:xfrm>
            <a:off x="2138392" y="6190728"/>
            <a:ext cx="2704587" cy="369332"/>
          </a:xfrm>
          <a:prstGeom prst="rect">
            <a:avLst/>
          </a:prstGeom>
        </p:spPr>
        <p:txBody>
          <a:bodyPr wrap="none">
            <a:spAutoFit/>
          </a:bodyPr>
          <a:lstStyle/>
          <a:p>
            <a:r>
              <a:rPr lang="en-US" dirty="0">
                <a:latin typeface="Times New Roman" panose="02020603050405020304" pitchFamily="18" charset="0"/>
              </a:rPr>
              <a:t>Figure </a:t>
            </a:r>
            <a:r>
              <a:rPr lang="en-US" dirty="0" smtClean="0">
                <a:latin typeface="Times New Roman" panose="02020603050405020304" pitchFamily="18" charset="0"/>
              </a:rPr>
              <a:t>3.32 </a:t>
            </a:r>
            <a:r>
              <a:rPr lang="en-US" dirty="0">
                <a:latin typeface="Times New Roman" panose="02020603050405020304" pitchFamily="18" charset="0"/>
              </a:rPr>
              <a:t>shows </a:t>
            </a:r>
            <a:r>
              <a:rPr lang="en-US" dirty="0" smtClean="0">
                <a:latin typeface="Times New Roman" panose="02020603050405020304" pitchFamily="18" charset="0"/>
              </a:rPr>
              <a:t>CASE 2</a:t>
            </a:r>
            <a:endParaRPr lang="en-IN" dirty="0"/>
          </a:p>
        </p:txBody>
      </p:sp>
      <p:sp>
        <p:nvSpPr>
          <p:cNvPr id="4" name="Rectangle 3"/>
          <p:cNvSpPr/>
          <p:nvPr/>
        </p:nvSpPr>
        <p:spPr>
          <a:xfrm>
            <a:off x="7271657" y="261256"/>
            <a:ext cx="4920343" cy="3046988"/>
          </a:xfrm>
          <a:prstGeom prst="rect">
            <a:avLst/>
          </a:prstGeom>
        </p:spPr>
        <p:txBody>
          <a:bodyPr wrap="square">
            <a:spAutoFit/>
          </a:bodyPr>
          <a:lstStyle/>
          <a:p>
            <a:pPr algn="just"/>
            <a:r>
              <a:rPr lang="en-US" sz="2400" dirty="0">
                <a:latin typeface="Times New Roman" panose="02020603050405020304" pitchFamily="18" charset="0"/>
              </a:rPr>
              <a:t>Now assume we have a bandwidth of </a:t>
            </a:r>
            <a:r>
              <a:rPr lang="en-US" sz="2400" dirty="0" smtClean="0">
                <a:latin typeface="Times New Roman" panose="02020603050405020304" pitchFamily="18" charset="0"/>
              </a:rPr>
              <a:t>5 </a:t>
            </a:r>
            <a:r>
              <a:rPr lang="en-US" sz="2400" dirty="0">
                <a:latin typeface="Times New Roman" panose="02020603050405020304" pitchFamily="18" charset="0"/>
              </a:rPr>
              <a:t>bps. Figure 3.32 shows that </a:t>
            </a:r>
            <a:r>
              <a:rPr lang="en-US" sz="2400" dirty="0" smtClean="0">
                <a:latin typeface="Times New Roman" panose="02020603050405020304" pitchFamily="18" charset="0"/>
              </a:rPr>
              <a:t>there can </a:t>
            </a:r>
            <a:r>
              <a:rPr lang="en-US" sz="2400" dirty="0">
                <a:latin typeface="Times New Roman" panose="02020603050405020304" pitchFamily="18" charset="0"/>
              </a:rPr>
              <a:t>be maximum </a:t>
            </a:r>
            <a:r>
              <a:rPr lang="en-US" sz="2400" dirty="0" smtClean="0">
                <a:latin typeface="Times New Roman" panose="02020603050405020304" pitchFamily="18" charset="0"/>
              </a:rPr>
              <a:t>5 </a:t>
            </a:r>
            <a:r>
              <a:rPr lang="en-US" sz="2400" dirty="0">
                <a:latin typeface="Times New Roman" panose="02020603050405020304" pitchFamily="18" charset="0"/>
              </a:rPr>
              <a:t>x 5 = </a:t>
            </a:r>
            <a:r>
              <a:rPr lang="en-US" sz="2400" dirty="0" smtClean="0">
                <a:latin typeface="Times New Roman" panose="02020603050405020304" pitchFamily="18" charset="0"/>
              </a:rPr>
              <a:t>25 </a:t>
            </a:r>
            <a:r>
              <a:rPr lang="en-US" sz="2400" dirty="0">
                <a:latin typeface="Times New Roman" panose="02020603050405020304" pitchFamily="18" charset="0"/>
              </a:rPr>
              <a:t>bits on the line. </a:t>
            </a:r>
            <a:endParaRPr lang="en-US" sz="2400" dirty="0" smtClean="0">
              <a:latin typeface="Times New Roman" panose="02020603050405020304" pitchFamily="18" charset="0"/>
            </a:endParaRPr>
          </a:p>
          <a:p>
            <a:pPr algn="just"/>
            <a:endParaRPr lang="en-US" sz="2400" dirty="0">
              <a:latin typeface="Times New Roman" panose="02020603050405020304" pitchFamily="18" charset="0"/>
            </a:endParaRPr>
          </a:p>
          <a:p>
            <a:pPr algn="just"/>
            <a:r>
              <a:rPr lang="en-US" sz="2400" dirty="0" smtClean="0">
                <a:latin typeface="Times New Roman" panose="02020603050405020304" pitchFamily="18" charset="0"/>
              </a:rPr>
              <a:t>The </a:t>
            </a:r>
            <a:r>
              <a:rPr lang="en-US" sz="2400" dirty="0">
                <a:latin typeface="Times New Roman" panose="02020603050405020304" pitchFamily="18" charset="0"/>
              </a:rPr>
              <a:t>reason is that, at each second,</a:t>
            </a:r>
          </a:p>
          <a:p>
            <a:pPr algn="just"/>
            <a:r>
              <a:rPr lang="en-US" sz="2400" dirty="0">
                <a:latin typeface="Times New Roman" panose="02020603050405020304" pitchFamily="18" charset="0"/>
              </a:rPr>
              <a:t>there are </a:t>
            </a:r>
            <a:r>
              <a:rPr lang="en-US" sz="2400" dirty="0" smtClean="0">
                <a:latin typeface="Times New Roman" panose="02020603050405020304" pitchFamily="18" charset="0"/>
              </a:rPr>
              <a:t>5 </a:t>
            </a:r>
            <a:r>
              <a:rPr lang="en-US" sz="2400" dirty="0">
                <a:latin typeface="Times New Roman" panose="02020603050405020304" pitchFamily="18" charset="0"/>
              </a:rPr>
              <a:t>bits on the line; the duration of each bit is </a:t>
            </a:r>
            <a:r>
              <a:rPr lang="en-US" sz="2400" dirty="0" smtClean="0">
                <a:latin typeface="Times New Roman" panose="02020603050405020304" pitchFamily="18" charset="0"/>
              </a:rPr>
              <a:t>0.20 </a:t>
            </a:r>
            <a:r>
              <a:rPr lang="en-US" sz="2400" dirty="0">
                <a:latin typeface="Times New Roman" panose="02020603050405020304" pitchFamily="18" charset="0"/>
              </a:rPr>
              <a:t>s.</a:t>
            </a:r>
            <a:endParaRPr lang="en-IN" sz="2400" dirty="0"/>
          </a:p>
        </p:txBody>
      </p:sp>
      <p:sp>
        <p:nvSpPr>
          <p:cNvPr id="5" name="Rectangle 4"/>
          <p:cNvSpPr/>
          <p:nvPr/>
        </p:nvSpPr>
        <p:spPr>
          <a:xfrm>
            <a:off x="7271657" y="3562420"/>
            <a:ext cx="4702629" cy="1200329"/>
          </a:xfrm>
          <a:prstGeom prst="rect">
            <a:avLst/>
          </a:prstGeom>
        </p:spPr>
        <p:txBody>
          <a:bodyPr wrap="square">
            <a:spAutoFit/>
          </a:bodyPr>
          <a:lstStyle/>
          <a:p>
            <a:pPr algn="just"/>
            <a:r>
              <a:rPr lang="en-US" sz="2400" dirty="0">
                <a:latin typeface="Times New Roman" panose="02020603050405020304" pitchFamily="18" charset="0"/>
              </a:rPr>
              <a:t>These cases show that the product of bandwidth and delay is the number </a:t>
            </a:r>
            <a:r>
              <a:rPr lang="en-US" sz="2400" dirty="0" smtClean="0">
                <a:latin typeface="Times New Roman" panose="02020603050405020304" pitchFamily="18" charset="0"/>
              </a:rPr>
              <a:t>of bits </a:t>
            </a:r>
            <a:r>
              <a:rPr lang="en-US" sz="2400" dirty="0">
                <a:latin typeface="Times New Roman" panose="02020603050405020304" pitchFamily="18" charset="0"/>
              </a:rPr>
              <a:t>that can fill the link.</a:t>
            </a:r>
            <a:endParaRPr lang="en-IN" sz="2400" dirty="0">
              <a:latin typeface="Times New Roman" panose="02020603050405020304" pitchFamily="18" charset="0"/>
            </a:endParaRPr>
          </a:p>
        </p:txBody>
      </p:sp>
    </p:spTree>
    <p:extLst>
      <p:ext uri="{BB962C8B-B14F-4D97-AF65-F5344CB8AC3E}">
        <p14:creationId xmlns:p14="http://schemas.microsoft.com/office/powerpoint/2010/main" val="35707633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4491" y="1822593"/>
            <a:ext cx="7823017" cy="3212813"/>
          </a:xfrm>
          <a:prstGeom prst="rect">
            <a:avLst/>
          </a:prstGeom>
        </p:spPr>
      </p:pic>
    </p:spTree>
    <p:extLst>
      <p:ext uri="{BB962C8B-B14F-4D97-AF65-F5344CB8AC3E}">
        <p14:creationId xmlns:p14="http://schemas.microsoft.com/office/powerpoint/2010/main" val="2171745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89995" y="362543"/>
            <a:ext cx="8212007" cy="5552344"/>
          </a:xfrm>
          <a:prstGeom prst="rect">
            <a:avLst/>
          </a:prstGeom>
        </p:spPr>
      </p:pic>
    </p:spTree>
    <p:extLst>
      <p:ext uri="{BB962C8B-B14F-4D97-AF65-F5344CB8AC3E}">
        <p14:creationId xmlns:p14="http://schemas.microsoft.com/office/powerpoint/2010/main" val="3694398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60333" y="1240406"/>
            <a:ext cx="8471333" cy="4377188"/>
          </a:xfrm>
          <a:prstGeom prst="rect">
            <a:avLst/>
          </a:prstGeom>
        </p:spPr>
      </p:pic>
    </p:spTree>
    <p:extLst>
      <p:ext uri="{BB962C8B-B14F-4D97-AF65-F5344CB8AC3E}">
        <p14:creationId xmlns:p14="http://schemas.microsoft.com/office/powerpoint/2010/main" val="1483540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14" y="319315"/>
            <a:ext cx="11495315" cy="6154056"/>
          </a:xfrm>
        </p:spPr>
        <p:txBody>
          <a:bodyPr/>
          <a:lstStyle/>
          <a:p>
            <a:r>
              <a:rPr lang="en-IN" i="1" dirty="0"/>
              <a:t>Characteristics</a:t>
            </a:r>
          </a:p>
          <a:p>
            <a:pPr lvl="1"/>
            <a:r>
              <a:rPr lang="en-US" dirty="0"/>
              <a:t>Before discussing different line coding schemes, we address their common characteristics</a:t>
            </a:r>
            <a:r>
              <a:rPr lang="en-US" dirty="0" smtClean="0"/>
              <a:t>.</a:t>
            </a:r>
          </a:p>
          <a:p>
            <a:pPr lvl="1"/>
            <a:r>
              <a:rPr lang="en-US" dirty="0" smtClean="0"/>
              <a:t>Signal Elements and Data elements</a:t>
            </a:r>
          </a:p>
          <a:p>
            <a:pPr lvl="2"/>
            <a:r>
              <a:rPr lang="en-US" sz="2400" dirty="0"/>
              <a:t>In data communications, our goal is to send </a:t>
            </a:r>
            <a:r>
              <a:rPr lang="en-US" sz="2400" b="1" dirty="0"/>
              <a:t>data elements</a:t>
            </a:r>
            <a:r>
              <a:rPr lang="en-US" sz="2400" dirty="0"/>
              <a:t>.</a:t>
            </a:r>
          </a:p>
          <a:p>
            <a:pPr lvl="2"/>
            <a:r>
              <a:rPr lang="en-US" sz="2400" dirty="0"/>
              <a:t>A data element is the smallest entity that can represent a piece of information: this is the </a:t>
            </a:r>
            <a:r>
              <a:rPr lang="en-US" sz="2400" b="1" dirty="0"/>
              <a:t>bit</a:t>
            </a:r>
            <a:r>
              <a:rPr lang="en-US" sz="2400" dirty="0"/>
              <a:t>.</a:t>
            </a:r>
          </a:p>
          <a:p>
            <a:pPr lvl="2"/>
            <a:r>
              <a:rPr lang="en-IN" sz="2400" dirty="0"/>
              <a:t>In digital data communications, a </a:t>
            </a:r>
            <a:r>
              <a:rPr lang="en-IN" sz="2400" b="1" dirty="0"/>
              <a:t>signal element</a:t>
            </a:r>
            <a:r>
              <a:rPr lang="en-IN" sz="2400" dirty="0"/>
              <a:t> carries data elements.</a:t>
            </a:r>
          </a:p>
          <a:p>
            <a:pPr lvl="2"/>
            <a:r>
              <a:rPr lang="en-US" sz="2400" dirty="0"/>
              <a:t>A signal element is the shortest unit of a digital signal. </a:t>
            </a:r>
          </a:p>
          <a:p>
            <a:pPr lvl="2"/>
            <a:r>
              <a:rPr lang="en-US" sz="2400" dirty="0"/>
              <a:t>In other words, data elements are what we need to send; signal elements are what we can send. </a:t>
            </a:r>
          </a:p>
          <a:p>
            <a:pPr lvl="2"/>
            <a:r>
              <a:rPr lang="en-US" sz="2400" dirty="0"/>
              <a:t>Data elements are being carried; signal elements are the carriers</a:t>
            </a:r>
          </a:p>
          <a:p>
            <a:pPr lvl="2"/>
            <a:r>
              <a:rPr lang="en-US" sz="2400" dirty="0"/>
              <a:t>We define a ratio r which is the number of data elements carried by each signal element.</a:t>
            </a:r>
            <a:endParaRPr lang="en-US" dirty="0" smtClean="0"/>
          </a:p>
          <a:p>
            <a:pPr lvl="2"/>
            <a:endParaRPr lang="en-IN" sz="2400" dirty="0"/>
          </a:p>
        </p:txBody>
      </p:sp>
    </p:spTree>
    <p:extLst>
      <p:ext uri="{BB962C8B-B14F-4D97-AF65-F5344CB8AC3E}">
        <p14:creationId xmlns:p14="http://schemas.microsoft.com/office/powerpoint/2010/main" val="1198327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C33ECB5E-DB35-47F0-9B47-3C0C4B795818}" type="slidenum">
              <a:rPr lang="en-US" altLang="en-US"/>
              <a:pPr/>
              <a:t>5</a:t>
            </a:fld>
            <a:endParaRPr lang="en-US" altLang="en-US"/>
          </a:p>
        </p:txBody>
      </p:sp>
      <p:sp>
        <p:nvSpPr>
          <p:cNvPr id="1010690" name="Rectangle 2"/>
          <p:cNvSpPr>
            <a:spLocks noGrp="1" noChangeArrowheads="1"/>
          </p:cNvSpPr>
          <p:nvPr>
            <p:ph type="title"/>
          </p:nvPr>
        </p:nvSpPr>
        <p:spPr bwMode="auto">
          <a:xfrm>
            <a:off x="386080" y="36449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Measurement of Attenuation</a:t>
            </a:r>
          </a:p>
        </p:txBody>
      </p:sp>
      <p:sp>
        <p:nvSpPr>
          <p:cNvPr id="1010691" name="Rectangle 3"/>
          <p:cNvSpPr>
            <a:spLocks noGrp="1" noChangeArrowheads="1"/>
          </p:cNvSpPr>
          <p:nvPr>
            <p:ph type="body" idx="1"/>
          </p:nvPr>
        </p:nvSpPr>
        <p:spPr bwMode="auto">
          <a:xfrm>
            <a:off x="386080" y="1361440"/>
            <a:ext cx="11592560" cy="464312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To show the loss or gain of energy the unit “decibel” is used</a:t>
            </a:r>
            <a:r>
              <a:rPr lang="en-US" altLang="en-US" dirty="0" smtClean="0"/>
              <a:t>.</a:t>
            </a:r>
          </a:p>
          <a:p>
            <a:r>
              <a:rPr lang="en-US" dirty="0"/>
              <a:t>To show that a signal has lost or gained strength, engineers use the unit of the decibel</a:t>
            </a:r>
            <a:r>
              <a:rPr lang="en-US" dirty="0" smtClean="0"/>
              <a:t>.</a:t>
            </a:r>
          </a:p>
          <a:p>
            <a:r>
              <a:rPr lang="en-US" dirty="0" smtClean="0"/>
              <a:t>Decibel </a:t>
            </a:r>
            <a:r>
              <a:rPr lang="en-US" dirty="0"/>
              <a:t>is negative if a signal is attenuated and positive if </a:t>
            </a:r>
            <a:r>
              <a:rPr lang="en-US" dirty="0" smtClean="0"/>
              <a:t>a </a:t>
            </a:r>
            <a:r>
              <a:rPr lang="en-IN" dirty="0" smtClean="0"/>
              <a:t>signal </a:t>
            </a:r>
            <a:r>
              <a:rPr lang="en-IN" dirty="0"/>
              <a:t>is amplified.</a:t>
            </a:r>
            <a:endParaRPr lang="en-US" altLang="en-US" dirty="0"/>
          </a:p>
          <a:p>
            <a:pPr algn="ctr">
              <a:buFont typeface="Wingdings" panose="05000000000000000000" pitchFamily="2" charset="2"/>
              <a:buNone/>
            </a:pPr>
            <a:endParaRPr lang="en-US" altLang="en-US" dirty="0"/>
          </a:p>
          <a:p>
            <a:pPr algn="ctr">
              <a:buFont typeface="Wingdings" panose="05000000000000000000" pitchFamily="2" charset="2"/>
              <a:buNone/>
            </a:pPr>
            <a:r>
              <a:rPr lang="en-US" altLang="en-US" dirty="0"/>
              <a:t>dB = </a:t>
            </a:r>
            <a:r>
              <a:rPr lang="en-US" altLang="en-US" dirty="0" smtClean="0"/>
              <a:t>10log</a:t>
            </a:r>
            <a:r>
              <a:rPr lang="en-US" altLang="en-US" baseline="-25000" dirty="0" smtClean="0"/>
              <a:t>10</a:t>
            </a:r>
            <a:r>
              <a:rPr lang="en-US" altLang="en-US" dirty="0" smtClean="0"/>
              <a:t>P</a:t>
            </a:r>
            <a:r>
              <a:rPr lang="en-US" altLang="en-US" baseline="-25000" dirty="0" smtClean="0"/>
              <a:t>2</a:t>
            </a:r>
            <a:r>
              <a:rPr lang="en-US" altLang="en-US" dirty="0" smtClean="0"/>
              <a:t>/P</a:t>
            </a:r>
            <a:r>
              <a:rPr lang="en-US" altLang="en-US" baseline="-25000" dirty="0" smtClean="0"/>
              <a:t>1</a:t>
            </a:r>
          </a:p>
          <a:p>
            <a:pPr algn="ctr">
              <a:buFont typeface="Wingdings" panose="05000000000000000000" pitchFamily="2" charset="2"/>
              <a:buNone/>
            </a:pPr>
            <a:r>
              <a:rPr lang="en-US" altLang="en-US" dirty="0" smtClean="0"/>
              <a:t>P</a:t>
            </a:r>
            <a:r>
              <a:rPr lang="en-US" altLang="en-US" baseline="-25000" dirty="0" smtClean="0"/>
              <a:t>1</a:t>
            </a:r>
            <a:r>
              <a:rPr lang="en-US" altLang="en-US" dirty="0" smtClean="0"/>
              <a:t> </a:t>
            </a:r>
            <a:r>
              <a:rPr lang="en-US" altLang="en-US" dirty="0"/>
              <a:t>- input signal</a:t>
            </a:r>
          </a:p>
          <a:p>
            <a:pPr algn="ctr">
              <a:buFont typeface="Wingdings" panose="05000000000000000000" pitchFamily="2" charset="2"/>
              <a:buNone/>
            </a:pPr>
            <a:r>
              <a:rPr lang="en-US" altLang="en-US" dirty="0"/>
              <a:t>P</a:t>
            </a:r>
            <a:r>
              <a:rPr lang="en-US" altLang="en-US" baseline="-25000" dirty="0"/>
              <a:t>2</a:t>
            </a:r>
            <a:r>
              <a:rPr lang="en-US" altLang="en-US" dirty="0"/>
              <a:t> - output signal</a:t>
            </a:r>
          </a:p>
        </p:txBody>
      </p:sp>
    </p:spTree>
    <p:extLst>
      <p:ext uri="{BB962C8B-B14F-4D97-AF65-F5344CB8AC3E}">
        <p14:creationId xmlns:p14="http://schemas.microsoft.com/office/powerpoint/2010/main" val="897510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9660" y="360049"/>
            <a:ext cx="7952680" cy="5412188"/>
          </a:xfrm>
          <a:prstGeom prst="rect">
            <a:avLst/>
          </a:prstGeom>
        </p:spPr>
      </p:pic>
      <p:sp>
        <p:nvSpPr>
          <p:cNvPr id="3" name="Rectangle 2"/>
          <p:cNvSpPr/>
          <p:nvPr/>
        </p:nvSpPr>
        <p:spPr>
          <a:xfrm>
            <a:off x="3322772" y="6031077"/>
            <a:ext cx="5546455" cy="369332"/>
          </a:xfrm>
          <a:prstGeom prst="rect">
            <a:avLst/>
          </a:prstGeom>
        </p:spPr>
        <p:txBody>
          <a:bodyPr wrap="none">
            <a:spAutoFit/>
          </a:bodyPr>
          <a:lstStyle/>
          <a:p>
            <a:r>
              <a:rPr lang="en-US" dirty="0" smtClean="0">
                <a:latin typeface="Times New Roman" panose="02020603050405020304" pitchFamily="18" charset="0"/>
              </a:rPr>
              <a:t>Fig. 4.2 </a:t>
            </a:r>
            <a:r>
              <a:rPr lang="en-US" dirty="0">
                <a:latin typeface="Times New Roman" panose="02020603050405020304" pitchFamily="18" charset="0"/>
              </a:rPr>
              <a:t>shows several situations with different values of </a:t>
            </a:r>
            <a:r>
              <a:rPr lang="en-US" sz="1200" i="1" dirty="0">
                <a:latin typeface="Arial" panose="020B0604020202020204" pitchFamily="34" charset="0"/>
              </a:rPr>
              <a:t>r.</a:t>
            </a:r>
            <a:endParaRPr lang="en-IN" dirty="0"/>
          </a:p>
        </p:txBody>
      </p:sp>
    </p:spTree>
    <p:extLst>
      <p:ext uri="{BB962C8B-B14F-4D97-AF65-F5344CB8AC3E}">
        <p14:creationId xmlns:p14="http://schemas.microsoft.com/office/powerpoint/2010/main" val="929481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457"/>
            <a:ext cx="10515600" cy="5712506"/>
          </a:xfrm>
        </p:spPr>
        <p:txBody>
          <a:bodyPr/>
          <a:lstStyle/>
          <a:p>
            <a:r>
              <a:rPr lang="en-US" dirty="0"/>
              <a:t>The data rate defines the number of data </a:t>
            </a:r>
            <a:r>
              <a:rPr lang="en-US" dirty="0" smtClean="0"/>
              <a:t>elements (bits</a:t>
            </a:r>
            <a:r>
              <a:rPr lang="en-US" dirty="0"/>
              <a:t>) sent in </a:t>
            </a:r>
            <a:r>
              <a:rPr lang="en-US" dirty="0" smtClean="0"/>
              <a:t>1 s</a:t>
            </a:r>
            <a:r>
              <a:rPr lang="en-US" dirty="0"/>
              <a:t>. The unit is bits per second (bps</a:t>
            </a:r>
            <a:r>
              <a:rPr lang="en-US" dirty="0" smtClean="0"/>
              <a:t>).</a:t>
            </a:r>
          </a:p>
          <a:p>
            <a:r>
              <a:rPr lang="en-US" dirty="0"/>
              <a:t>The signal rate is the number of </a:t>
            </a:r>
            <a:r>
              <a:rPr lang="en-US" dirty="0" smtClean="0"/>
              <a:t>signal elements </a:t>
            </a:r>
            <a:r>
              <a:rPr lang="en-US" dirty="0"/>
              <a:t>sent in 1 s</a:t>
            </a:r>
            <a:r>
              <a:rPr lang="en-US" dirty="0" smtClean="0"/>
              <a:t>. </a:t>
            </a:r>
            <a:r>
              <a:rPr lang="en-US" dirty="0"/>
              <a:t>The unit is the baud</a:t>
            </a:r>
            <a:r>
              <a:rPr lang="en-US" dirty="0" smtClean="0"/>
              <a:t>.</a:t>
            </a:r>
          </a:p>
          <a:p>
            <a:r>
              <a:rPr lang="en-US" dirty="0"/>
              <a:t>The data rate is sometimes called the bit rate; the signal rate </a:t>
            </a:r>
            <a:r>
              <a:rPr lang="en-US" dirty="0" smtClean="0"/>
              <a:t>is sometimes </a:t>
            </a:r>
            <a:r>
              <a:rPr lang="en-US" dirty="0"/>
              <a:t>called the pulse rate, the modulation rate, or the baud rate</a:t>
            </a:r>
            <a:r>
              <a:rPr lang="en-US" dirty="0" smtClean="0"/>
              <a:t>.</a:t>
            </a:r>
          </a:p>
          <a:p>
            <a:r>
              <a:rPr lang="en-US" dirty="0"/>
              <a:t>One goal in data communications is to increase the data rate while decreasing </a:t>
            </a:r>
            <a:r>
              <a:rPr lang="en-US" dirty="0" smtClean="0"/>
              <a:t>the </a:t>
            </a:r>
            <a:r>
              <a:rPr lang="en-IN" dirty="0" smtClean="0"/>
              <a:t>signal </a:t>
            </a:r>
            <a:r>
              <a:rPr lang="en-IN" dirty="0"/>
              <a:t>rate</a:t>
            </a:r>
            <a:r>
              <a:rPr lang="en-IN" dirty="0" smtClean="0"/>
              <a:t>.</a:t>
            </a:r>
          </a:p>
          <a:p>
            <a:r>
              <a:rPr lang="en-US" dirty="0"/>
              <a:t>Increasing the data rate increases the speed of transmission; decreasing </a:t>
            </a:r>
            <a:r>
              <a:rPr lang="en-US" dirty="0" smtClean="0"/>
              <a:t>the signal </a:t>
            </a:r>
            <a:r>
              <a:rPr lang="en-US" dirty="0"/>
              <a:t>rate decreases the bandwidth requirement.</a:t>
            </a:r>
            <a:endParaRPr lang="en-IN" dirty="0"/>
          </a:p>
        </p:txBody>
      </p:sp>
    </p:spTree>
    <p:extLst>
      <p:ext uri="{BB962C8B-B14F-4D97-AF65-F5344CB8AC3E}">
        <p14:creationId xmlns:p14="http://schemas.microsoft.com/office/powerpoint/2010/main" val="1613518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145143"/>
            <a:ext cx="10515600" cy="682171"/>
          </a:xfrm>
        </p:spPr>
        <p:txBody>
          <a:bodyPr>
            <a:normAutofit fontScale="90000"/>
          </a:bodyPr>
          <a:lstStyle/>
          <a:p>
            <a:r>
              <a:rPr lang="en-IN" dirty="0" smtClean="0"/>
              <a:t>Relation between </a:t>
            </a:r>
            <a:r>
              <a:rPr lang="en-US" dirty="0"/>
              <a:t>data rate and signal rate</a:t>
            </a:r>
            <a:endParaRPr lang="en-IN" dirty="0"/>
          </a:p>
        </p:txBody>
      </p:sp>
      <p:sp>
        <p:nvSpPr>
          <p:cNvPr id="3" name="Content Placeholder 2"/>
          <p:cNvSpPr>
            <a:spLocks noGrp="1"/>
          </p:cNvSpPr>
          <p:nvPr>
            <p:ph idx="1"/>
          </p:nvPr>
        </p:nvSpPr>
        <p:spPr>
          <a:xfrm>
            <a:off x="780143" y="827314"/>
            <a:ext cx="10515600" cy="5689600"/>
          </a:xfrm>
        </p:spPr>
        <p:txBody>
          <a:bodyPr>
            <a:normAutofit/>
          </a:bodyPr>
          <a:lstStyle/>
          <a:p>
            <a:r>
              <a:rPr lang="en-US" dirty="0"/>
              <a:t>This </a:t>
            </a:r>
            <a:r>
              <a:rPr lang="en-US" dirty="0" smtClean="0"/>
              <a:t>relationship depends </a:t>
            </a:r>
            <a:r>
              <a:rPr lang="en-US" dirty="0"/>
              <a:t>on the value of </a:t>
            </a:r>
            <a:r>
              <a:rPr lang="en-US" i="1" dirty="0"/>
              <a:t>r. </a:t>
            </a:r>
            <a:r>
              <a:rPr lang="en-US" dirty="0"/>
              <a:t>It also </a:t>
            </a:r>
            <a:r>
              <a:rPr lang="en-US" dirty="0" smtClean="0"/>
              <a:t>depends </a:t>
            </a:r>
            <a:r>
              <a:rPr lang="en-IN" dirty="0" smtClean="0"/>
              <a:t>on </a:t>
            </a:r>
            <a:r>
              <a:rPr lang="en-IN" dirty="0"/>
              <a:t>the data pattern</a:t>
            </a:r>
            <a:r>
              <a:rPr lang="en-IN" dirty="0" smtClean="0"/>
              <a:t>.</a:t>
            </a:r>
          </a:p>
          <a:p>
            <a:r>
              <a:rPr lang="en-US" dirty="0"/>
              <a:t>If we have a data pattern of all 1s or all </a:t>
            </a:r>
            <a:r>
              <a:rPr lang="en-US" dirty="0" err="1"/>
              <a:t>Os</a:t>
            </a:r>
            <a:r>
              <a:rPr lang="en-US" dirty="0"/>
              <a:t>, the signal rate may </a:t>
            </a:r>
            <a:r>
              <a:rPr lang="en-US" dirty="0" smtClean="0"/>
              <a:t>be different </a:t>
            </a:r>
            <a:r>
              <a:rPr lang="en-US" dirty="0"/>
              <a:t>from a data pattern of alternating </a:t>
            </a:r>
            <a:r>
              <a:rPr lang="en-US" dirty="0" err="1"/>
              <a:t>Os</a:t>
            </a:r>
            <a:r>
              <a:rPr lang="en-US" dirty="0"/>
              <a:t> and </a:t>
            </a:r>
            <a:r>
              <a:rPr lang="en-US" dirty="0" smtClean="0"/>
              <a:t>1s.</a:t>
            </a:r>
          </a:p>
          <a:p>
            <a:r>
              <a:rPr lang="en-US" dirty="0"/>
              <a:t>To derive a formula for the relationship,</a:t>
            </a:r>
          </a:p>
          <a:p>
            <a:pPr lvl="1"/>
            <a:r>
              <a:rPr lang="en-US" dirty="0"/>
              <a:t>W</a:t>
            </a:r>
            <a:r>
              <a:rPr lang="en-US" dirty="0" smtClean="0"/>
              <a:t>e </a:t>
            </a:r>
            <a:r>
              <a:rPr lang="en-US" dirty="0"/>
              <a:t>need to define three cases: the worst, best, and average. </a:t>
            </a:r>
            <a:endParaRPr lang="en-US" dirty="0" smtClean="0"/>
          </a:p>
          <a:p>
            <a:pPr lvl="1"/>
            <a:r>
              <a:rPr lang="en-US" dirty="0" smtClean="0"/>
              <a:t>The </a:t>
            </a:r>
            <a:r>
              <a:rPr lang="en-US" dirty="0"/>
              <a:t>worst case </a:t>
            </a:r>
            <a:r>
              <a:rPr lang="en-US" dirty="0" smtClean="0"/>
              <a:t>is when </a:t>
            </a:r>
            <a:r>
              <a:rPr lang="en-US" dirty="0"/>
              <a:t>we need the maximum signal rate; the best case is when we need the minimum.</a:t>
            </a:r>
          </a:p>
          <a:p>
            <a:pPr lvl="1"/>
            <a:r>
              <a:rPr lang="en-US" dirty="0"/>
              <a:t>In data communications, we are usually interested in the average case. We can </a:t>
            </a:r>
            <a:r>
              <a:rPr lang="en-US" dirty="0" smtClean="0"/>
              <a:t>formulate the </a:t>
            </a:r>
            <a:r>
              <a:rPr lang="en-US" dirty="0"/>
              <a:t>relationship between data rate and signal rate as</a:t>
            </a:r>
            <a:endParaRPr lang="en-IN" dirty="0"/>
          </a:p>
        </p:txBody>
      </p:sp>
      <p:pic>
        <p:nvPicPr>
          <p:cNvPr id="4" name="Picture 3"/>
          <p:cNvPicPr>
            <a:picLocks noChangeAspect="1"/>
          </p:cNvPicPr>
          <p:nvPr/>
        </p:nvPicPr>
        <p:blipFill>
          <a:blip r:embed="rId2"/>
          <a:stretch>
            <a:fillRect/>
          </a:stretch>
        </p:blipFill>
        <p:spPr>
          <a:xfrm>
            <a:off x="4611647" y="4930226"/>
            <a:ext cx="2852592" cy="916406"/>
          </a:xfrm>
          <a:prstGeom prst="rect">
            <a:avLst/>
          </a:prstGeom>
        </p:spPr>
      </p:pic>
      <p:sp>
        <p:nvSpPr>
          <p:cNvPr id="5" name="Rectangle 4"/>
          <p:cNvSpPr/>
          <p:nvPr/>
        </p:nvSpPr>
        <p:spPr>
          <a:xfrm>
            <a:off x="1447533" y="5766275"/>
            <a:ext cx="10225582" cy="830997"/>
          </a:xfrm>
          <a:prstGeom prst="rect">
            <a:avLst/>
          </a:prstGeom>
        </p:spPr>
        <p:txBody>
          <a:bodyPr wrap="square">
            <a:spAutoFit/>
          </a:bodyPr>
          <a:lstStyle/>
          <a:p>
            <a:r>
              <a:rPr lang="en-US" sz="2400" dirty="0"/>
              <a:t>N is the data rate (bps); c is the case factor, which varies for each case; S is the</a:t>
            </a:r>
          </a:p>
          <a:p>
            <a:r>
              <a:rPr lang="en-US" sz="2400" dirty="0"/>
              <a:t>number of signal elements; and r is the previously defined factor.</a:t>
            </a:r>
            <a:endParaRPr lang="en-IN" sz="2400" dirty="0"/>
          </a:p>
        </p:txBody>
      </p:sp>
    </p:spTree>
    <p:extLst>
      <p:ext uri="{BB962C8B-B14F-4D97-AF65-F5344CB8AC3E}">
        <p14:creationId xmlns:p14="http://schemas.microsoft.com/office/powerpoint/2010/main" val="812209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signal is carrying data in which one data element is encoded as one signal element </a:t>
            </a:r>
            <a:r>
              <a:rPr lang="en-US" i="1" dirty="0"/>
              <a:t>(r </a:t>
            </a:r>
            <a:r>
              <a:rPr lang="en-US" dirty="0"/>
              <a:t>= 1). </a:t>
            </a:r>
            <a:r>
              <a:rPr lang="en-US" dirty="0" smtClean="0"/>
              <a:t>If the </a:t>
            </a:r>
            <a:r>
              <a:rPr lang="en-US" dirty="0"/>
              <a:t>bit rate is 100 kbps, what is the average value of the baud rate if c is between 0 and </a:t>
            </a:r>
            <a:r>
              <a:rPr lang="en-US" dirty="0" smtClean="0"/>
              <a:t>l (say c=1/2)? </a:t>
            </a:r>
          </a:p>
          <a:p>
            <a:endParaRPr lang="en-US" dirty="0"/>
          </a:p>
          <a:p>
            <a:endParaRPr lang="en-US" dirty="0" smtClean="0"/>
          </a:p>
          <a:p>
            <a:pPr marL="0" indent="0">
              <a:buNone/>
            </a:pPr>
            <a:r>
              <a:rPr lang="en-US" dirty="0" smtClean="0"/>
              <a:t>	S=(1/2)*100*1/1 = 50 </a:t>
            </a:r>
            <a:r>
              <a:rPr lang="en-US" dirty="0" err="1" smtClean="0"/>
              <a:t>kbaud</a:t>
            </a:r>
            <a:endParaRPr lang="en-IN" dirty="0"/>
          </a:p>
        </p:txBody>
      </p:sp>
      <p:pic>
        <p:nvPicPr>
          <p:cNvPr id="4" name="Picture 3"/>
          <p:cNvPicPr>
            <a:picLocks noChangeAspect="1"/>
          </p:cNvPicPr>
          <p:nvPr/>
        </p:nvPicPr>
        <p:blipFill>
          <a:blip r:embed="rId2"/>
          <a:stretch>
            <a:fillRect/>
          </a:stretch>
        </p:blipFill>
        <p:spPr>
          <a:xfrm>
            <a:off x="4669704" y="3084888"/>
            <a:ext cx="2852592" cy="1066198"/>
          </a:xfrm>
          <a:prstGeom prst="rect">
            <a:avLst/>
          </a:prstGeom>
        </p:spPr>
      </p:pic>
    </p:spTree>
    <p:extLst>
      <p:ext uri="{BB962C8B-B14F-4D97-AF65-F5344CB8AC3E}">
        <p14:creationId xmlns:p14="http://schemas.microsoft.com/office/powerpoint/2010/main" val="417154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We can say that the baud rate, </a:t>
            </a:r>
            <a:r>
              <a:rPr lang="en-US" dirty="0" smtClean="0"/>
              <a:t>determines </a:t>
            </a:r>
            <a:r>
              <a:rPr lang="en-US" dirty="0"/>
              <a:t>the required </a:t>
            </a:r>
            <a:r>
              <a:rPr lang="en-US" dirty="0" smtClean="0"/>
              <a:t>bandwidth </a:t>
            </a:r>
            <a:r>
              <a:rPr lang="en-IN" dirty="0" smtClean="0"/>
              <a:t>for </a:t>
            </a:r>
            <a:r>
              <a:rPr lang="en-IN" dirty="0"/>
              <a:t>a digital signal</a:t>
            </a:r>
            <a:r>
              <a:rPr lang="en-IN" dirty="0" smtClean="0"/>
              <a:t>. </a:t>
            </a:r>
            <a:r>
              <a:rPr lang="en-US" dirty="0"/>
              <a:t>The minimum bandwidth can be given </a:t>
            </a:r>
            <a:r>
              <a:rPr lang="en-US" dirty="0" smtClean="0"/>
              <a:t>as:</a:t>
            </a:r>
          </a:p>
          <a:p>
            <a:endParaRPr lang="en-IN" dirty="0" smtClean="0"/>
          </a:p>
          <a:p>
            <a:endParaRPr lang="en-IN" dirty="0"/>
          </a:p>
          <a:p>
            <a:r>
              <a:rPr lang="en-US" dirty="0"/>
              <a:t>We can solve for the maximum data rate if the bandwidth of the channel is given.</a:t>
            </a:r>
            <a:endParaRPr lang="en-IN" dirty="0"/>
          </a:p>
        </p:txBody>
      </p:sp>
      <p:pic>
        <p:nvPicPr>
          <p:cNvPr id="4" name="Picture 3"/>
          <p:cNvPicPr>
            <a:picLocks noChangeAspect="1"/>
          </p:cNvPicPr>
          <p:nvPr/>
        </p:nvPicPr>
        <p:blipFill>
          <a:blip r:embed="rId2"/>
          <a:stretch>
            <a:fillRect/>
          </a:stretch>
        </p:blipFill>
        <p:spPr>
          <a:xfrm>
            <a:off x="4848075" y="2785426"/>
            <a:ext cx="2031391" cy="851719"/>
          </a:xfrm>
          <a:prstGeom prst="rect">
            <a:avLst/>
          </a:prstGeom>
        </p:spPr>
      </p:pic>
      <p:pic>
        <p:nvPicPr>
          <p:cNvPr id="5" name="Picture 4"/>
          <p:cNvPicPr>
            <a:picLocks noChangeAspect="1"/>
          </p:cNvPicPr>
          <p:nvPr/>
        </p:nvPicPr>
        <p:blipFill>
          <a:blip r:embed="rId3"/>
          <a:stretch>
            <a:fillRect/>
          </a:stretch>
        </p:blipFill>
        <p:spPr>
          <a:xfrm>
            <a:off x="4848075" y="4596946"/>
            <a:ext cx="2204275" cy="711563"/>
          </a:xfrm>
          <a:prstGeom prst="rect">
            <a:avLst/>
          </a:prstGeom>
        </p:spPr>
      </p:pic>
    </p:spTree>
    <p:extLst>
      <p:ext uri="{BB962C8B-B14F-4D97-AF65-F5344CB8AC3E}">
        <p14:creationId xmlns:p14="http://schemas.microsoft.com/office/powerpoint/2010/main" val="268476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294640"/>
            <a:ext cx="11633200" cy="5882323"/>
          </a:xfrm>
        </p:spPr>
        <p:txBody>
          <a:bodyPr/>
          <a:lstStyle/>
          <a:p>
            <a:r>
              <a:rPr lang="en-US" dirty="0"/>
              <a:t>Variables </a:t>
            </a:r>
            <a:r>
              <a:rPr lang="en-US" i="1" dirty="0"/>
              <a:t>P</a:t>
            </a:r>
            <a:r>
              <a:rPr lang="en-US" i="1" baseline="-25000" dirty="0"/>
              <a:t>I</a:t>
            </a:r>
            <a:r>
              <a:rPr lang="en-US" i="1" dirty="0"/>
              <a:t> </a:t>
            </a:r>
            <a:r>
              <a:rPr lang="en-US" dirty="0"/>
              <a:t>and </a:t>
            </a:r>
            <a:r>
              <a:rPr lang="en-US" i="1" dirty="0" smtClean="0"/>
              <a:t>P</a:t>
            </a:r>
            <a:r>
              <a:rPr lang="en-US" i="1" baseline="-25000" dirty="0" smtClean="0"/>
              <a:t>2</a:t>
            </a:r>
            <a:r>
              <a:rPr lang="en-US" i="1" dirty="0" smtClean="0"/>
              <a:t> </a:t>
            </a:r>
            <a:r>
              <a:rPr lang="en-US" dirty="0"/>
              <a:t>are the powers of a signal at points 1 and 2, respectively</a:t>
            </a:r>
            <a:r>
              <a:rPr lang="en-US" dirty="0" smtClean="0"/>
              <a:t>.</a:t>
            </a:r>
          </a:p>
          <a:p>
            <a:r>
              <a:rPr lang="en-US" dirty="0" smtClean="0"/>
              <a:t>Decibel </a:t>
            </a:r>
            <a:r>
              <a:rPr lang="en-US" dirty="0"/>
              <a:t>in terms of voltage instead of </a:t>
            </a:r>
            <a:r>
              <a:rPr lang="en-US" dirty="0" smtClean="0"/>
              <a:t>power, hence,</a:t>
            </a:r>
          </a:p>
          <a:p>
            <a:pPr algn="ctr">
              <a:buFont typeface="Wingdings" panose="05000000000000000000" pitchFamily="2" charset="2"/>
              <a:buNone/>
            </a:pPr>
            <a:endParaRPr lang="en-US" altLang="en-US" dirty="0" smtClean="0"/>
          </a:p>
          <a:p>
            <a:pPr algn="ctr">
              <a:buFont typeface="Wingdings" panose="05000000000000000000" pitchFamily="2" charset="2"/>
              <a:buNone/>
            </a:pPr>
            <a:r>
              <a:rPr lang="en-US" altLang="en-US" dirty="0" smtClean="0"/>
              <a:t>dB = 20log</a:t>
            </a:r>
            <a:r>
              <a:rPr lang="en-US" altLang="en-US" baseline="-25000" dirty="0" smtClean="0"/>
              <a:t>10</a:t>
            </a:r>
            <a:r>
              <a:rPr lang="en-US" altLang="en-US" dirty="0" smtClean="0"/>
              <a:t>V</a:t>
            </a:r>
            <a:r>
              <a:rPr lang="en-US" altLang="en-US" baseline="-25000" dirty="0" smtClean="0"/>
              <a:t>2</a:t>
            </a:r>
            <a:r>
              <a:rPr lang="en-US" altLang="en-US" dirty="0" smtClean="0"/>
              <a:t>/V</a:t>
            </a:r>
            <a:r>
              <a:rPr lang="en-US" altLang="en-US" baseline="-25000" dirty="0" smtClean="0"/>
              <a:t>1</a:t>
            </a:r>
          </a:p>
          <a:p>
            <a:pPr algn="ctr">
              <a:buFont typeface="Wingdings" panose="05000000000000000000" pitchFamily="2" charset="2"/>
              <a:buNone/>
            </a:pPr>
            <a:r>
              <a:rPr lang="en-US" altLang="en-US" dirty="0" smtClean="0"/>
              <a:t>P</a:t>
            </a:r>
            <a:r>
              <a:rPr lang="en-US" altLang="en-US" baseline="-25000" dirty="0" smtClean="0"/>
              <a:t>1</a:t>
            </a:r>
            <a:r>
              <a:rPr lang="en-US" altLang="en-US" dirty="0" smtClean="0"/>
              <a:t> - input signal</a:t>
            </a:r>
          </a:p>
          <a:p>
            <a:pPr algn="ctr">
              <a:buFont typeface="Wingdings" panose="05000000000000000000" pitchFamily="2" charset="2"/>
              <a:buNone/>
            </a:pPr>
            <a:r>
              <a:rPr lang="en-US" altLang="en-US" dirty="0" smtClean="0"/>
              <a:t>P</a:t>
            </a:r>
            <a:r>
              <a:rPr lang="en-US" altLang="en-US" baseline="-25000" dirty="0" smtClean="0"/>
              <a:t>2</a:t>
            </a:r>
            <a:r>
              <a:rPr lang="en-US" altLang="en-US" dirty="0" smtClean="0"/>
              <a:t> - output signal</a:t>
            </a:r>
            <a:endParaRPr lang="en-IN" dirty="0"/>
          </a:p>
        </p:txBody>
      </p:sp>
    </p:spTree>
    <p:extLst>
      <p:ext uri="{BB962C8B-B14F-4D97-AF65-F5344CB8AC3E}">
        <p14:creationId xmlns:p14="http://schemas.microsoft.com/office/powerpoint/2010/main" val="169137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4A9C168F-2D2A-4CBF-921D-A9380F3A0837}" type="slidenum">
              <a:rPr lang="en-US" altLang="en-US"/>
              <a:pPr/>
              <a:t>7</a:t>
            </a:fld>
            <a:endParaRPr lang="en-US" altLang="en-US"/>
          </a:p>
        </p:txBody>
      </p:sp>
      <p:sp>
        <p:nvSpPr>
          <p:cNvPr id="70349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349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3492" name="Text Box 4"/>
          <p:cNvSpPr txBox="1">
            <a:spLocks noChangeArrowheads="1"/>
          </p:cNvSpPr>
          <p:nvPr/>
        </p:nvSpPr>
        <p:spPr bwMode="auto">
          <a:xfrm>
            <a:off x="1828801" y="381000"/>
            <a:ext cx="305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3.26  </a:t>
            </a:r>
            <a:r>
              <a:rPr lang="en-US" altLang="en-US" sz="2000"/>
              <a:t>Attenuation</a:t>
            </a:r>
          </a:p>
        </p:txBody>
      </p:sp>
      <p:sp>
        <p:nvSpPr>
          <p:cNvPr id="70349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0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2068514"/>
            <a:ext cx="7797800"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059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3"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29444" name="Group 4"/>
          <p:cNvGrpSpPr>
            <a:grpSpLocks/>
          </p:cNvGrpSpPr>
          <p:nvPr/>
        </p:nvGrpSpPr>
        <p:grpSpPr bwMode="auto">
          <a:xfrm>
            <a:off x="2014539" y="773113"/>
            <a:ext cx="738187" cy="474662"/>
            <a:chOff x="309" y="487"/>
            <a:chExt cx="465" cy="299"/>
          </a:xfrm>
        </p:grpSpPr>
        <p:sp>
          <p:nvSpPr>
            <p:cNvPr id="82944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29447"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8"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9"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50"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9451" name="Rectangle 11"/>
          <p:cNvSpPr>
            <a:spLocks noChangeArrowheads="1"/>
          </p:cNvSpPr>
          <p:nvPr/>
        </p:nvSpPr>
        <p:spPr bwMode="auto">
          <a:xfrm>
            <a:off x="1752600" y="1447800"/>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Suppose a signal travels through a transmission medium and its power is reduced to one-half. This means that P2 is (1/2)P1. In this case, the attenuation (loss of power) can be calculated as</a:t>
            </a:r>
          </a:p>
        </p:txBody>
      </p:sp>
      <p:sp>
        <p:nvSpPr>
          <p:cNvPr id="829452"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3.26</a:t>
            </a:r>
          </a:p>
        </p:txBody>
      </p:sp>
      <p:sp>
        <p:nvSpPr>
          <p:cNvPr id="829456" name="Rectangle 16"/>
          <p:cNvSpPr>
            <a:spLocks noChangeArrowheads="1"/>
          </p:cNvSpPr>
          <p:nvPr/>
        </p:nvSpPr>
        <p:spPr bwMode="auto">
          <a:xfrm>
            <a:off x="1752600" y="4519770"/>
            <a:ext cx="853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dirty="0"/>
              <a:t>A loss of 3 dB (–3 dB) is equivalent to losing one-half the power.</a:t>
            </a:r>
          </a:p>
        </p:txBody>
      </p:sp>
      <p:pic>
        <p:nvPicPr>
          <p:cNvPr id="82945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3183731"/>
            <a:ext cx="7226300" cy="7286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843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26C3A28F-10B9-42BD-88A9-3E6222F4E3F9}" type="slidenum">
              <a:rPr lang="en-US" altLang="en-US"/>
              <a:pPr/>
              <a:t>9</a:t>
            </a:fld>
            <a:endParaRPr lang="en-US" altLang="en-US"/>
          </a:p>
        </p:txBody>
      </p:sp>
      <p:sp>
        <p:nvSpPr>
          <p:cNvPr id="830466"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67"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0468" name="Group 4"/>
          <p:cNvGrpSpPr>
            <a:grpSpLocks/>
          </p:cNvGrpSpPr>
          <p:nvPr/>
        </p:nvGrpSpPr>
        <p:grpSpPr bwMode="auto">
          <a:xfrm>
            <a:off x="2014539" y="773113"/>
            <a:ext cx="738187" cy="474662"/>
            <a:chOff x="309" y="487"/>
            <a:chExt cx="465" cy="299"/>
          </a:xfrm>
        </p:grpSpPr>
        <p:sp>
          <p:nvSpPr>
            <p:cNvPr id="83046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0471"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2"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3"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4"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0475" name="Rectangle 11"/>
          <p:cNvSpPr>
            <a:spLocks noChangeArrowheads="1"/>
          </p:cNvSpPr>
          <p:nvPr/>
        </p:nvSpPr>
        <p:spPr bwMode="auto">
          <a:xfrm>
            <a:off x="1752600" y="1447801"/>
            <a:ext cx="85344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500" dirty="0"/>
              <a:t>A signal travels through an amplifier, and its power is increased 10 times. This means that P</a:t>
            </a:r>
            <a:r>
              <a:rPr lang="en-US" altLang="en-US" sz="2500" baseline="-25000" dirty="0"/>
              <a:t>2</a:t>
            </a:r>
            <a:r>
              <a:rPr lang="en-US" altLang="en-US" sz="2500" dirty="0"/>
              <a:t> = 10P</a:t>
            </a:r>
            <a:r>
              <a:rPr lang="en-US" altLang="en-US" sz="2500" baseline="-25000" dirty="0"/>
              <a:t>1 </a:t>
            </a:r>
            <a:r>
              <a:rPr lang="en-US" altLang="en-US" sz="2500" dirty="0"/>
              <a:t>. In this case, the amplification (gain of power) can be calculated as</a:t>
            </a:r>
          </a:p>
        </p:txBody>
      </p:sp>
      <p:sp>
        <p:nvSpPr>
          <p:cNvPr id="830476"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3.27</a:t>
            </a:r>
          </a:p>
        </p:txBody>
      </p:sp>
      <p:pic>
        <p:nvPicPr>
          <p:cNvPr id="83047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3352800"/>
            <a:ext cx="3409950" cy="8191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047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976" y="4398964"/>
            <a:ext cx="3446463" cy="6302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809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2665</Words>
  <Application>Microsoft Office PowerPoint</Application>
  <PresentationFormat>Widescreen</PresentationFormat>
  <Paragraphs>247</Paragraphs>
  <Slides>54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Tahoma</vt:lpstr>
      <vt:lpstr>Times</vt:lpstr>
      <vt:lpstr>Times New Roman</vt:lpstr>
      <vt:lpstr>Wingdings</vt:lpstr>
      <vt:lpstr>Office Theme</vt:lpstr>
      <vt:lpstr>Chapter 3  Data and Signals  (Transmission Impairments)</vt:lpstr>
      <vt:lpstr>PowerPoint Presentation</vt:lpstr>
      <vt:lpstr>PowerPoint Presentation</vt:lpstr>
      <vt:lpstr>Attenuation</vt:lpstr>
      <vt:lpstr>Measurement of Attenuation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Noise</vt:lpstr>
      <vt:lpstr>PowerPoint Presentation</vt:lpstr>
      <vt:lpstr>Signal to Noise Ratio (SNR)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RATE LIMITS</vt:lpstr>
      <vt:lpstr>Noiseless Channel: Nyquist Bit Rate</vt:lpstr>
      <vt:lpstr>PowerPoint Presentation</vt:lpstr>
      <vt:lpstr>PowerPoint Presentation</vt:lpstr>
      <vt:lpstr>Noisy Channel: Shannon Capacity</vt:lpstr>
      <vt:lpstr>PowerPoint Presentation</vt:lpstr>
      <vt:lpstr>PowerPoint Presentation</vt:lpstr>
      <vt:lpstr>PowerPoint Presentation</vt:lpstr>
      <vt:lpstr>PowerPoint Presentation</vt:lpstr>
      <vt:lpstr>PowerPoint Presentation</vt:lpstr>
      <vt:lpstr>Performance</vt:lpstr>
      <vt:lpstr>Throughput</vt:lpstr>
      <vt:lpstr>Latency</vt:lpstr>
      <vt:lpstr>Propagation Time</vt:lpstr>
      <vt:lpstr>PowerPoint Presentation</vt:lpstr>
      <vt:lpstr>Transmission Time</vt:lpstr>
      <vt:lpstr>Queuing and Processing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 between data rate and signal rate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Data and Signals  (Transmission Impairments)</dc:title>
  <dc:creator>Windows User</dc:creator>
  <cp:lastModifiedBy>Lnmiit</cp:lastModifiedBy>
  <cp:revision>50</cp:revision>
  <dcterms:created xsi:type="dcterms:W3CDTF">2020-01-20T10:27:12Z</dcterms:created>
  <dcterms:modified xsi:type="dcterms:W3CDTF">2023-01-25T06:40:53Z</dcterms:modified>
</cp:coreProperties>
</file>