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48F6-B52B-477C-94B2-D617692090AE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2F5-6644-43E5-8800-B9875F85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48F6-B52B-477C-94B2-D617692090AE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2F5-6644-43E5-8800-B9875F85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1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48F6-B52B-477C-94B2-D617692090AE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2F5-6644-43E5-8800-B9875F85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00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48F6-B52B-477C-94B2-D617692090AE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2F5-6644-43E5-8800-B9875F85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03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48F6-B52B-477C-94B2-D617692090AE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2F5-6644-43E5-8800-B9875F85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17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48F6-B52B-477C-94B2-D617692090AE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2F5-6644-43E5-8800-B9875F85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29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48F6-B52B-477C-94B2-D617692090AE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2F5-6644-43E5-8800-B9875F85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5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48F6-B52B-477C-94B2-D617692090AE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2F5-6644-43E5-8800-B9875F85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7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48F6-B52B-477C-94B2-D617692090AE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2F5-6644-43E5-8800-B9875F85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45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48F6-B52B-477C-94B2-D617692090AE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2F5-6644-43E5-8800-B9875F85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02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48F6-B52B-477C-94B2-D617692090AE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02F5-6644-43E5-8800-B9875F85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9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F48F6-B52B-477C-94B2-D617692090AE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02F5-6644-43E5-8800-B9875F85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25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OSPF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07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figure, if router Al receives a packet for nodes A3, it knows </a:t>
            </a:r>
            <a:r>
              <a:rPr lang="en-US" dirty="0" smtClean="0"/>
              <a:t>that the </a:t>
            </a:r>
            <a:r>
              <a:rPr lang="en-US" dirty="0"/>
              <a:t>path is in ASI (the packet is at home);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if it receives a packet for Dl, it knows </a:t>
            </a:r>
            <a:r>
              <a:rPr lang="en-US" dirty="0" smtClean="0"/>
              <a:t>that the </a:t>
            </a:r>
            <a:r>
              <a:rPr lang="en-US" dirty="0"/>
              <a:t>packet should go from </a:t>
            </a:r>
            <a:r>
              <a:rPr lang="en-US" dirty="0" err="1"/>
              <a:t>ASl</a:t>
            </a:r>
            <a:r>
              <a:rPr lang="en-US" dirty="0"/>
              <a:t>, to AS2, and then to AS3. The routing table shows </a:t>
            </a:r>
            <a:r>
              <a:rPr lang="en-US" dirty="0" smtClean="0"/>
              <a:t>the path </a:t>
            </a:r>
            <a:r>
              <a:rPr lang="en-US" dirty="0"/>
              <a:t>completely.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other hand, if node Dl in AS4 receives a packet for node A2, </a:t>
            </a:r>
            <a:r>
              <a:rPr lang="en-US" dirty="0" smtClean="0"/>
              <a:t>it knows </a:t>
            </a:r>
            <a:r>
              <a:rPr lang="en-US" dirty="0"/>
              <a:t>it should go through AS4, AS3, and AS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7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4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BGP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/>
              <a:t>Border Gateway Protocol (BGP) is an </a:t>
            </a:r>
            <a:r>
              <a:rPr lang="en-US" dirty="0" err="1"/>
              <a:t>interdomain</a:t>
            </a:r>
            <a:r>
              <a:rPr lang="en-US" dirty="0"/>
              <a:t> routing protocol using path </a:t>
            </a:r>
            <a:r>
              <a:rPr lang="en-US" dirty="0" smtClean="0"/>
              <a:t>vector routing</a:t>
            </a:r>
            <a:r>
              <a:rPr lang="en-US" dirty="0"/>
              <a:t>. It first appeared in </a:t>
            </a:r>
            <a:r>
              <a:rPr lang="en-US" dirty="0" smtClean="0"/>
              <a:t>1989. </a:t>
            </a:r>
            <a:endParaRPr lang="en-US" dirty="0" smtClean="0"/>
          </a:p>
          <a:p>
            <a:r>
              <a:rPr lang="en-IN" dirty="0"/>
              <a:t>We can </a:t>
            </a:r>
            <a:r>
              <a:rPr lang="en-IN" dirty="0" smtClean="0"/>
              <a:t>divide </a:t>
            </a:r>
            <a:r>
              <a:rPr lang="en-US" dirty="0" smtClean="0"/>
              <a:t>autonomous </a:t>
            </a:r>
            <a:r>
              <a:rPr lang="en-US" dirty="0"/>
              <a:t>systems into three categories: stub, </a:t>
            </a:r>
            <a:r>
              <a:rPr lang="en-US" dirty="0" err="1"/>
              <a:t>multihomed</a:t>
            </a:r>
            <a:r>
              <a:rPr lang="en-US" dirty="0"/>
              <a:t>, and transit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Stub AS: - </a:t>
            </a:r>
            <a:r>
              <a:rPr lang="en-US" dirty="0"/>
              <a:t>A stub AS has only one connection to another AS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hosts in the </a:t>
            </a:r>
            <a:r>
              <a:rPr lang="en-US" dirty="0" smtClean="0"/>
              <a:t>AS can </a:t>
            </a:r>
            <a:r>
              <a:rPr lang="en-US" dirty="0"/>
              <a:t>send data traffic to other ASs.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hosts in the AS can receive data coming </a:t>
            </a:r>
            <a:r>
              <a:rPr lang="en-US" dirty="0" smtClean="0"/>
              <a:t>from hosts </a:t>
            </a:r>
            <a:r>
              <a:rPr lang="en-US" dirty="0"/>
              <a:t>in other ASs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Data traffic, however, cannot pass through a stub 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stub AS </a:t>
            </a:r>
            <a:r>
              <a:rPr lang="en-US" dirty="0" smtClean="0"/>
              <a:t>is </a:t>
            </a:r>
            <a:r>
              <a:rPr lang="en-US" dirty="0"/>
              <a:t>either a source or a sink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good example of a stub AS is a small corporation or </a:t>
            </a:r>
            <a:r>
              <a:rPr lang="en-US" dirty="0" smtClean="0"/>
              <a:t>a small </a:t>
            </a:r>
            <a:r>
              <a:rPr lang="en-US" dirty="0"/>
              <a:t>local ISP.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2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multihomed</a:t>
            </a:r>
            <a:r>
              <a:rPr lang="en-US" dirty="0"/>
              <a:t> AS has more than one connection to other </a:t>
            </a:r>
            <a:r>
              <a:rPr lang="en-US" dirty="0" smtClean="0"/>
              <a:t>ASs, but </a:t>
            </a:r>
            <a:r>
              <a:rPr lang="en-US" dirty="0"/>
              <a:t>it is still only a source or sink for data traffic.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receive data traffic </a:t>
            </a:r>
            <a:r>
              <a:rPr lang="en-US" dirty="0" smtClean="0"/>
              <a:t>from more </a:t>
            </a:r>
            <a:r>
              <a:rPr lang="en-US" dirty="0"/>
              <a:t>than one AS. It can send data traffic to more than one AS, but there is no </a:t>
            </a:r>
            <a:r>
              <a:rPr lang="en-US" dirty="0" smtClean="0"/>
              <a:t>transient traffic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not allow data coming from one AS and going to another AS </a:t>
            </a:r>
            <a:r>
              <a:rPr lang="en-US" dirty="0" smtClean="0"/>
              <a:t>to pass </a:t>
            </a:r>
            <a:r>
              <a:rPr lang="en-US" dirty="0"/>
              <a:t>through</a:t>
            </a:r>
            <a:r>
              <a:rPr lang="en-US" dirty="0" smtClean="0"/>
              <a:t>.</a:t>
            </a:r>
          </a:p>
          <a:p>
            <a:r>
              <a:rPr lang="en-US" dirty="0"/>
              <a:t>A good example of a </a:t>
            </a:r>
            <a:r>
              <a:rPr lang="en-US" dirty="0" err="1"/>
              <a:t>multihomed</a:t>
            </a:r>
            <a:r>
              <a:rPr lang="en-US" dirty="0"/>
              <a:t> AS is a large corporation that is </a:t>
            </a:r>
            <a:r>
              <a:rPr lang="en-US" dirty="0" smtClean="0"/>
              <a:t>connected to </a:t>
            </a:r>
            <a:r>
              <a:rPr lang="en-US" dirty="0"/>
              <a:t>more than one regional or national AS that does not allow transient traffic.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45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 AS. A transit AS is a </a:t>
            </a:r>
            <a:r>
              <a:rPr lang="en-US" dirty="0" err="1"/>
              <a:t>multihomed</a:t>
            </a:r>
            <a:r>
              <a:rPr lang="en-US" dirty="0"/>
              <a:t> AS that also allows transient traffic. </a:t>
            </a:r>
            <a:endParaRPr lang="en-US" dirty="0" smtClean="0"/>
          </a:p>
          <a:p>
            <a:r>
              <a:rPr lang="en-US" dirty="0" smtClean="0"/>
              <a:t>Good examples </a:t>
            </a:r>
            <a:r>
              <a:rPr lang="en-US" dirty="0"/>
              <a:t>of transit ASs are national and international ISPs (Internet backbones).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32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Path attributes</a:t>
            </a:r>
          </a:p>
          <a:p>
            <a:pPr lvl="1"/>
            <a:r>
              <a:rPr lang="en-IN" dirty="0" smtClean="0"/>
              <a:t>In path vector routing, path information is stored in routing tables and corresponds to that path there’s some specific information associated.</a:t>
            </a:r>
          </a:p>
          <a:p>
            <a:pPr lvl="1"/>
            <a:r>
              <a:rPr lang="en-IN" dirty="0" smtClean="0"/>
              <a:t>In order to show that information there are some attributes defined.</a:t>
            </a:r>
          </a:p>
          <a:p>
            <a:pPr lvl="1"/>
            <a:r>
              <a:rPr lang="en-US" dirty="0"/>
              <a:t>Each attribute gives some information about the path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list of </a:t>
            </a:r>
            <a:r>
              <a:rPr lang="en-US" dirty="0" smtClean="0"/>
              <a:t>attributes helps </a:t>
            </a:r>
            <a:r>
              <a:rPr lang="en-US" dirty="0"/>
              <a:t>the receiving router make a more-informed decision when applying its policy.</a:t>
            </a:r>
            <a:r>
              <a:rPr lang="en-IN" dirty="0" smtClean="0"/>
              <a:t> </a:t>
            </a:r>
          </a:p>
          <a:p>
            <a:pPr lvl="1"/>
            <a:r>
              <a:rPr lang="en-US" dirty="0"/>
              <a:t>Attributes are divided into two broad categories: well known and optional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A </a:t>
            </a:r>
            <a:r>
              <a:rPr lang="en-US" dirty="0" smtClean="0"/>
              <a:t>well-known attribute </a:t>
            </a:r>
            <a:r>
              <a:rPr lang="en-US" dirty="0"/>
              <a:t>is one that every BGP router must recognize. </a:t>
            </a:r>
            <a:endParaRPr lang="en-US" dirty="0" smtClean="0"/>
          </a:p>
          <a:p>
            <a:pPr lvl="2"/>
            <a:r>
              <a:rPr lang="en-US" dirty="0" smtClean="0"/>
              <a:t>An </a:t>
            </a:r>
            <a:r>
              <a:rPr lang="en-US" dirty="0"/>
              <a:t>optional </a:t>
            </a:r>
            <a:r>
              <a:rPr lang="en-US" dirty="0" smtClean="0"/>
              <a:t>attribute is </a:t>
            </a:r>
            <a:r>
              <a:rPr lang="en-US" dirty="0"/>
              <a:t>one that needs not be recognized by every router.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2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</a:t>
            </a:r>
            <a:r>
              <a:rPr lang="en-US" dirty="0" smtClean="0"/>
              <a:t>Sessions: </a:t>
            </a:r>
          </a:p>
          <a:p>
            <a:r>
              <a:rPr lang="en-US" dirty="0" smtClean="0"/>
              <a:t>The </a:t>
            </a:r>
            <a:r>
              <a:rPr lang="en-US" dirty="0"/>
              <a:t>exchange of routing information between two routers using </a:t>
            </a:r>
            <a:r>
              <a:rPr lang="en-US" dirty="0" smtClean="0"/>
              <a:t>BGP takes </a:t>
            </a:r>
            <a:r>
              <a:rPr lang="en-US" dirty="0"/>
              <a:t>place in a session.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session is a connection that is established between two </a:t>
            </a:r>
            <a:r>
              <a:rPr lang="en-US" dirty="0" smtClean="0"/>
              <a:t>BGP routers </a:t>
            </a:r>
            <a:r>
              <a:rPr lang="en-US" dirty="0"/>
              <a:t>only for the sake of exchanging routing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75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171" y="470548"/>
            <a:ext cx="10515600" cy="4351338"/>
          </a:xfrm>
        </p:spPr>
        <p:txBody>
          <a:bodyPr/>
          <a:lstStyle/>
          <a:p>
            <a:r>
              <a:rPr lang="en-US" dirty="0" smtClean="0"/>
              <a:t>Types of BGP Sessions</a:t>
            </a:r>
          </a:p>
          <a:p>
            <a:pPr lvl="1"/>
            <a:r>
              <a:rPr lang="en-IN" dirty="0"/>
              <a:t>External and Internal BGP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38" y="1543131"/>
            <a:ext cx="7217922" cy="43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7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2" y="336097"/>
            <a:ext cx="10515600" cy="781504"/>
          </a:xfrm>
        </p:spPr>
        <p:txBody>
          <a:bodyPr/>
          <a:lstStyle/>
          <a:p>
            <a:r>
              <a:rPr lang="en-IN" dirty="0" smtClean="0"/>
              <a:t>OSPF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2" y="1422400"/>
            <a:ext cx="11702144" cy="4619626"/>
          </a:xfrm>
        </p:spPr>
        <p:txBody>
          <a:bodyPr/>
          <a:lstStyle/>
          <a:p>
            <a:r>
              <a:rPr lang="en-US" dirty="0"/>
              <a:t>Open Shortest Path First or OSPF protocol is an </a:t>
            </a:r>
            <a:r>
              <a:rPr lang="en-US" dirty="0" err="1"/>
              <a:t>intradomain</a:t>
            </a:r>
            <a:r>
              <a:rPr lang="en-US" dirty="0"/>
              <a:t> routing </a:t>
            </a:r>
            <a:r>
              <a:rPr lang="en-US" dirty="0" smtClean="0"/>
              <a:t>protocol based </a:t>
            </a:r>
            <a:r>
              <a:rPr lang="en-US" dirty="0"/>
              <a:t>on link state routing</a:t>
            </a:r>
            <a:r>
              <a:rPr lang="en-US" dirty="0" smtClean="0"/>
              <a:t>.</a:t>
            </a:r>
          </a:p>
          <a:p>
            <a:r>
              <a:rPr lang="en-US" dirty="0"/>
              <a:t>To handle routing efficiently and in a timely manner, OSPF divides an </a:t>
            </a:r>
            <a:r>
              <a:rPr lang="en-US" dirty="0" smtClean="0"/>
              <a:t>autonomous </a:t>
            </a:r>
            <a:r>
              <a:rPr lang="en-IN" dirty="0" smtClean="0"/>
              <a:t>system </a:t>
            </a:r>
            <a:r>
              <a:rPr lang="en-IN" dirty="0"/>
              <a:t>into </a:t>
            </a:r>
            <a:r>
              <a:rPr lang="en-IN" b="1" dirty="0"/>
              <a:t>areas</a:t>
            </a:r>
            <a:r>
              <a:rPr lang="en-IN" dirty="0" smtClean="0"/>
              <a:t>.</a:t>
            </a:r>
          </a:p>
          <a:p>
            <a:r>
              <a:rPr lang="en-US" dirty="0"/>
              <a:t>An </a:t>
            </a:r>
            <a:r>
              <a:rPr lang="en-US" b="1" dirty="0"/>
              <a:t>area</a:t>
            </a:r>
            <a:r>
              <a:rPr lang="en-US" dirty="0"/>
              <a:t> is a collection of networks, hosts, and routers </a:t>
            </a:r>
            <a:r>
              <a:rPr lang="en-US" dirty="0" smtClean="0"/>
              <a:t>all contained </a:t>
            </a:r>
            <a:r>
              <a:rPr lang="en-US" dirty="0"/>
              <a:t>within an autonomous system</a:t>
            </a:r>
            <a:r>
              <a:rPr lang="en-US" dirty="0" smtClean="0"/>
              <a:t>.</a:t>
            </a:r>
          </a:p>
          <a:p>
            <a:r>
              <a:rPr lang="en-US" dirty="0"/>
              <a:t>An autonomous system can be divided </a:t>
            </a:r>
            <a:r>
              <a:rPr lang="en-US" dirty="0" smtClean="0"/>
              <a:t>into many </a:t>
            </a:r>
            <a:r>
              <a:rPr lang="en-US" dirty="0"/>
              <a:t>different areas. All networks inside an area must be connected.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18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Routers inside an area </a:t>
            </a:r>
            <a:r>
              <a:rPr lang="en-US" b="1" dirty="0"/>
              <a:t>flood</a:t>
            </a:r>
            <a:r>
              <a:rPr lang="en-US" dirty="0"/>
              <a:t> the area with routing information</a:t>
            </a:r>
            <a:r>
              <a:rPr lang="en-US" dirty="0" smtClean="0"/>
              <a:t>.</a:t>
            </a:r>
          </a:p>
          <a:p>
            <a:r>
              <a:rPr lang="en-US" dirty="0"/>
              <a:t>At the border of </a:t>
            </a:r>
            <a:r>
              <a:rPr lang="en-US" dirty="0" smtClean="0"/>
              <a:t>an area</a:t>
            </a:r>
            <a:r>
              <a:rPr lang="en-US" dirty="0"/>
              <a:t>, special routers called </a:t>
            </a:r>
            <a:r>
              <a:rPr lang="en-US" b="1" dirty="0"/>
              <a:t>area border routers summarize</a:t>
            </a:r>
            <a:r>
              <a:rPr lang="en-US" dirty="0"/>
              <a:t> the information about </a:t>
            </a:r>
            <a:r>
              <a:rPr lang="en-US" dirty="0" smtClean="0"/>
              <a:t>the area </a:t>
            </a:r>
            <a:r>
              <a:rPr lang="en-US" dirty="0"/>
              <a:t>and send it to other areas</a:t>
            </a:r>
            <a:r>
              <a:rPr lang="en-US" dirty="0" smtClean="0"/>
              <a:t>.</a:t>
            </a:r>
          </a:p>
          <a:p>
            <a:r>
              <a:rPr lang="en-US" dirty="0"/>
              <a:t>Among the areas inside an autonomous system is a </a:t>
            </a:r>
            <a:r>
              <a:rPr lang="en-US" dirty="0" smtClean="0"/>
              <a:t>special area </a:t>
            </a:r>
            <a:r>
              <a:rPr lang="en-US" dirty="0"/>
              <a:t>called the </a:t>
            </a:r>
            <a:r>
              <a:rPr lang="en-US" b="1" i="1" dirty="0"/>
              <a:t>backbone</a:t>
            </a:r>
            <a:r>
              <a:rPr lang="en-US" i="1" dirty="0"/>
              <a:t>; </a:t>
            </a:r>
            <a:r>
              <a:rPr lang="en-US" dirty="0"/>
              <a:t>all the areas inside an autonomous system must be </a:t>
            </a:r>
            <a:r>
              <a:rPr lang="en-US" dirty="0" smtClean="0"/>
              <a:t>connected </a:t>
            </a:r>
            <a:r>
              <a:rPr lang="en-IN" dirty="0" smtClean="0"/>
              <a:t>to </a:t>
            </a:r>
            <a:r>
              <a:rPr lang="en-IN" dirty="0"/>
              <a:t>the backbone</a:t>
            </a:r>
            <a:r>
              <a:rPr lang="en-IN" dirty="0" smtClean="0"/>
              <a:t>.</a:t>
            </a:r>
          </a:p>
          <a:p>
            <a:r>
              <a:rPr lang="en-US" dirty="0"/>
              <a:t>The routers inside the backbone are called </a:t>
            </a:r>
            <a:r>
              <a:rPr lang="en-US" dirty="0" smtClean="0"/>
              <a:t>the </a:t>
            </a:r>
            <a:r>
              <a:rPr lang="en-IN" b="1" dirty="0" smtClean="0"/>
              <a:t>backbone </a:t>
            </a:r>
            <a:r>
              <a:rPr lang="en-IN" b="1" dirty="0"/>
              <a:t>routers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129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945257" cy="59944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9487" y="5994401"/>
            <a:ext cx="11952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Each area has an area identification. The area identification of the backbone </a:t>
            </a:r>
            <a:r>
              <a:rPr lang="en-US" dirty="0" smtClean="0">
                <a:latin typeface="Times New Roman" panose="02020603050405020304" pitchFamily="18" charset="0"/>
              </a:rPr>
              <a:t>is zero</a:t>
            </a:r>
            <a:r>
              <a:rPr lang="en-US" dirty="0">
                <a:latin typeface="Times New Roman" panose="02020603050405020304" pitchFamily="18" charset="0"/>
              </a:rPr>
              <a:t>. Figure 22.24 shows an autonomous system and its areas.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92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Path vector 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vector and link state routing are both </a:t>
            </a:r>
            <a:r>
              <a:rPr lang="en-US" dirty="0" err="1"/>
              <a:t>intradomain</a:t>
            </a:r>
            <a:r>
              <a:rPr lang="en-US" dirty="0"/>
              <a:t> routing protocols. They </a:t>
            </a:r>
            <a:r>
              <a:rPr lang="en-US" dirty="0" smtClean="0"/>
              <a:t>can be </a:t>
            </a:r>
            <a:r>
              <a:rPr lang="en-US" dirty="0"/>
              <a:t>used inside an autonomous system, but not between autonomous systems</a:t>
            </a:r>
            <a:r>
              <a:rPr lang="en-US" dirty="0" smtClean="0"/>
              <a:t>.</a:t>
            </a:r>
          </a:p>
          <a:p>
            <a:r>
              <a:rPr lang="en-IN" dirty="0"/>
              <a:t>Both </a:t>
            </a:r>
            <a:r>
              <a:rPr lang="en-IN" dirty="0" smtClean="0"/>
              <a:t>of </a:t>
            </a:r>
            <a:r>
              <a:rPr lang="en-US" dirty="0" smtClean="0"/>
              <a:t>these </a:t>
            </a:r>
            <a:r>
              <a:rPr lang="en-US" dirty="0"/>
              <a:t>routing protocols become intractable when the domain of operation </a:t>
            </a:r>
            <a:r>
              <a:rPr lang="en-US" dirty="0" smtClean="0"/>
              <a:t>becomes </a:t>
            </a:r>
            <a:r>
              <a:rPr lang="en-IN" dirty="0" smtClean="0"/>
              <a:t>large.</a:t>
            </a:r>
          </a:p>
          <a:p>
            <a:r>
              <a:rPr lang="en-US" dirty="0"/>
              <a:t>Distance vector routing is subject to instability if there are more than a few </a:t>
            </a:r>
            <a:r>
              <a:rPr lang="en-US" dirty="0" smtClean="0"/>
              <a:t>hops in </a:t>
            </a:r>
            <a:r>
              <a:rPr lang="en-US" dirty="0"/>
              <a:t>the domain of operation. </a:t>
            </a:r>
            <a:endParaRPr lang="en-US" dirty="0" smtClean="0"/>
          </a:p>
          <a:p>
            <a:pPr algn="just"/>
            <a:r>
              <a:rPr lang="en-US" dirty="0" smtClean="0"/>
              <a:t>Link </a:t>
            </a:r>
            <a:r>
              <a:rPr lang="en-US" dirty="0"/>
              <a:t>state routing needs a huge amount of resources to </a:t>
            </a:r>
            <a:r>
              <a:rPr lang="en-US" dirty="0" smtClean="0"/>
              <a:t>calculate routing </a:t>
            </a:r>
            <a:r>
              <a:rPr lang="en-US" dirty="0"/>
              <a:t>tables. It also creates heavy traffic because of flooding.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58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path vector </a:t>
            </a:r>
            <a:r>
              <a:rPr lang="en-IN" dirty="0" smtClean="0"/>
              <a:t>routing, </a:t>
            </a:r>
            <a:r>
              <a:rPr lang="en-US" dirty="0" smtClean="0"/>
              <a:t>we </a:t>
            </a:r>
            <a:r>
              <a:rPr lang="en-US" dirty="0"/>
              <a:t>assume that there </a:t>
            </a:r>
            <a:r>
              <a:rPr lang="en-US" dirty="0" smtClean="0"/>
              <a:t>are some nodes </a:t>
            </a:r>
            <a:r>
              <a:rPr lang="en-US" dirty="0"/>
              <a:t>in each autonomous system that acts on behalf of the entire </a:t>
            </a:r>
            <a:r>
              <a:rPr lang="en-US" dirty="0" smtClean="0"/>
              <a:t>autonomous </a:t>
            </a:r>
            <a:r>
              <a:rPr lang="en-IN" dirty="0" smtClean="0"/>
              <a:t>system called speaker nodes.</a:t>
            </a:r>
          </a:p>
          <a:p>
            <a:r>
              <a:rPr lang="en-US" dirty="0"/>
              <a:t>The speaker node in an AS creates </a:t>
            </a:r>
            <a:r>
              <a:rPr lang="en-US" dirty="0" smtClean="0"/>
              <a:t>a routing </a:t>
            </a:r>
            <a:r>
              <a:rPr lang="en-US" dirty="0"/>
              <a:t>table and advertises it to speaker nodes in the neighboring ASs</a:t>
            </a:r>
            <a:r>
              <a:rPr lang="en-US" dirty="0" smtClean="0"/>
              <a:t>.</a:t>
            </a:r>
          </a:p>
          <a:p>
            <a:r>
              <a:rPr lang="en-IN" dirty="0"/>
              <a:t>The idea is </a:t>
            </a:r>
            <a:r>
              <a:rPr lang="en-IN" dirty="0" smtClean="0"/>
              <a:t>the </a:t>
            </a:r>
            <a:r>
              <a:rPr lang="en-US" dirty="0" smtClean="0"/>
              <a:t>same </a:t>
            </a:r>
            <a:r>
              <a:rPr lang="en-US" dirty="0"/>
              <a:t>as for distance vector routing except that only speaker nodes in each AS can </a:t>
            </a:r>
            <a:r>
              <a:rPr lang="en-US" dirty="0" smtClean="0"/>
              <a:t>communicate </a:t>
            </a:r>
            <a:r>
              <a:rPr lang="en-IN" dirty="0" smtClean="0"/>
              <a:t>with </a:t>
            </a:r>
            <a:r>
              <a:rPr lang="en-IN" dirty="0"/>
              <a:t>each other</a:t>
            </a:r>
            <a:r>
              <a:rPr lang="en-IN" dirty="0" smtClean="0"/>
              <a:t>.</a:t>
            </a:r>
          </a:p>
          <a:p>
            <a:r>
              <a:rPr lang="en-US" dirty="0"/>
              <a:t>However, what is advertised is different. A speaker </a:t>
            </a:r>
            <a:r>
              <a:rPr lang="en-US" dirty="0" smtClean="0"/>
              <a:t>node advertises </a:t>
            </a:r>
            <a:r>
              <a:rPr lang="en-US" dirty="0"/>
              <a:t>the path, not the metric of the nodes, in its autonomous system or </a:t>
            </a:r>
            <a:r>
              <a:rPr lang="en-US" dirty="0" smtClean="0"/>
              <a:t>other </a:t>
            </a:r>
            <a:r>
              <a:rPr lang="en-IN" dirty="0" smtClean="0"/>
              <a:t>autonomous </a:t>
            </a:r>
            <a:r>
              <a:rPr lang="en-IN" dirty="0"/>
              <a:t>systems.</a:t>
            </a:r>
          </a:p>
        </p:txBody>
      </p:sp>
    </p:spTree>
    <p:extLst>
      <p:ext uri="{BB962C8B-B14F-4D97-AF65-F5344CB8AC3E}">
        <p14:creationId xmlns:p14="http://schemas.microsoft.com/office/powerpoint/2010/main" val="15953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74171"/>
            <a:ext cx="11785600" cy="6002792"/>
          </a:xfrm>
        </p:spPr>
        <p:txBody>
          <a:bodyPr/>
          <a:lstStyle/>
          <a:p>
            <a:r>
              <a:rPr lang="en-IN" i="1" dirty="0" smtClean="0"/>
              <a:t>Initialization</a:t>
            </a:r>
          </a:p>
          <a:p>
            <a:r>
              <a:rPr lang="en-US" sz="2400" dirty="0"/>
              <a:t>At the beginning, each speaker node can know only the reachability of nodes inside </a:t>
            </a:r>
            <a:r>
              <a:rPr lang="en-US" sz="2400" dirty="0" smtClean="0"/>
              <a:t>its autonomous </a:t>
            </a:r>
            <a:r>
              <a:rPr lang="en-US" sz="2400" dirty="0"/>
              <a:t>system. </a:t>
            </a:r>
            <a:endParaRPr lang="en-US" sz="2400" dirty="0" smtClean="0"/>
          </a:p>
          <a:p>
            <a:r>
              <a:rPr lang="en-US" sz="2400" dirty="0" smtClean="0"/>
              <a:t>Figure </a:t>
            </a:r>
            <a:r>
              <a:rPr lang="en-US" sz="2400" dirty="0"/>
              <a:t>22.30 shows the initial tables for each speaker node in </a:t>
            </a:r>
            <a:r>
              <a:rPr lang="en-US" sz="2400" dirty="0" smtClean="0"/>
              <a:t>a system </a:t>
            </a:r>
            <a:r>
              <a:rPr lang="en-US" sz="2400" dirty="0"/>
              <a:t>made of four ASs.</a:t>
            </a:r>
            <a:endParaRPr lang="en-IN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95" y="1973943"/>
            <a:ext cx="7687476" cy="44871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13599" y="2810362"/>
            <a:ext cx="474617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Node </a:t>
            </a:r>
            <a:r>
              <a:rPr lang="en-US" sz="2000" dirty="0" smtClean="0"/>
              <a:t>A1 </a:t>
            </a:r>
            <a:r>
              <a:rPr lang="en-US" sz="2000" dirty="0"/>
              <a:t>is the speaker node for </a:t>
            </a:r>
            <a:r>
              <a:rPr lang="en-US" sz="2000" dirty="0" smtClean="0"/>
              <a:t>AS1, 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dirty="0" smtClean="0"/>
              <a:t>B1 </a:t>
            </a:r>
            <a:r>
              <a:rPr lang="en-US" sz="2000" dirty="0"/>
              <a:t>for AS2, </a:t>
            </a:r>
            <a:r>
              <a:rPr lang="en-US" sz="2000" dirty="0" smtClean="0"/>
              <a:t>C1 </a:t>
            </a:r>
            <a:r>
              <a:rPr lang="en-US" sz="2000" dirty="0"/>
              <a:t>for AS3, and  </a:t>
            </a:r>
            <a:r>
              <a:rPr lang="en-US" sz="2000" dirty="0" smtClean="0"/>
              <a:t>D1 </a:t>
            </a:r>
            <a:r>
              <a:rPr lang="en-US" sz="2000" dirty="0"/>
              <a:t>for AS4.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Node </a:t>
            </a:r>
            <a:r>
              <a:rPr lang="en-US" sz="2000" dirty="0" smtClean="0"/>
              <a:t>A1 </a:t>
            </a:r>
            <a:r>
              <a:rPr lang="en-US" sz="2000" dirty="0"/>
              <a:t>creates an initial table that shows Al to A5 are located in ASI and can be </a:t>
            </a:r>
            <a:r>
              <a:rPr lang="en-IN" sz="2000" dirty="0"/>
              <a:t>reached through it.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Similarly other speaker nodes will create those initial tables.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96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170" y="174171"/>
            <a:ext cx="12017829" cy="6473372"/>
          </a:xfrm>
        </p:spPr>
        <p:txBody>
          <a:bodyPr>
            <a:normAutofit/>
          </a:bodyPr>
          <a:lstStyle/>
          <a:p>
            <a:r>
              <a:rPr lang="en-IN" dirty="0" smtClean="0"/>
              <a:t>Sharing</a:t>
            </a:r>
          </a:p>
          <a:p>
            <a:pPr lvl="1"/>
            <a:r>
              <a:rPr lang="en-US" dirty="0"/>
              <a:t>Just as in distance vector routing, in path vector routing, a speaker in </a:t>
            </a:r>
            <a:r>
              <a:rPr lang="en-US" dirty="0" smtClean="0"/>
              <a:t>an autonomous </a:t>
            </a:r>
            <a:r>
              <a:rPr lang="en-US" dirty="0"/>
              <a:t>system shares its table with immediate neighbors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Figure 22.30, node Al shares its table with nodes </a:t>
            </a:r>
            <a:r>
              <a:rPr lang="en-US" dirty="0" err="1"/>
              <a:t>Bl</a:t>
            </a:r>
            <a:r>
              <a:rPr lang="en-US" dirty="0"/>
              <a:t> and Cl. Node Cl shares its table with nodes Dl, </a:t>
            </a:r>
            <a:r>
              <a:rPr lang="en-US" dirty="0" err="1"/>
              <a:t>Bl</a:t>
            </a:r>
            <a:r>
              <a:rPr lang="en-US" dirty="0"/>
              <a:t>, </a:t>
            </a:r>
            <a:r>
              <a:rPr lang="en-US" dirty="0" err="1"/>
              <a:t>andAl</a:t>
            </a:r>
            <a:r>
              <a:rPr lang="en-US" dirty="0"/>
              <a:t>. Node </a:t>
            </a:r>
            <a:r>
              <a:rPr lang="en-US" dirty="0" err="1"/>
              <a:t>Bl</a:t>
            </a:r>
            <a:r>
              <a:rPr lang="en-US" dirty="0"/>
              <a:t> shares its table with Cl </a:t>
            </a:r>
            <a:r>
              <a:rPr lang="en-US" dirty="0" err="1"/>
              <a:t>andAl</a:t>
            </a:r>
            <a:r>
              <a:rPr lang="en-US" dirty="0"/>
              <a:t>. Node Dl shares its table with Cl</a:t>
            </a:r>
            <a:r>
              <a:rPr lang="en-US" dirty="0" smtClean="0"/>
              <a:t>.</a:t>
            </a:r>
          </a:p>
          <a:p>
            <a:r>
              <a:rPr lang="en-IN" dirty="0" smtClean="0"/>
              <a:t>Updating</a:t>
            </a:r>
          </a:p>
          <a:p>
            <a:pPr lvl="1"/>
            <a:r>
              <a:rPr lang="en-US" dirty="0" smtClean="0"/>
              <a:t>When a speaker node receives a two-column table from a neighbor, it updates its own table by adding the nodes that are not in its routing table and adding its own autonomous system and the autonomous system that sent the table.</a:t>
            </a:r>
          </a:p>
          <a:p>
            <a:pPr lvl="1"/>
            <a:r>
              <a:rPr lang="en-US" dirty="0" smtClean="0"/>
              <a:t>After a while each speaker has a table and knows how to reach each node in other ASs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According to the figure, if router </a:t>
            </a:r>
            <a:r>
              <a:rPr lang="en-US" dirty="0" smtClean="0"/>
              <a:t>A1 </a:t>
            </a:r>
            <a:r>
              <a:rPr lang="en-US" dirty="0"/>
              <a:t>receives a packet for </a:t>
            </a:r>
            <a:r>
              <a:rPr lang="en-US" dirty="0" smtClean="0"/>
              <a:t>node </a:t>
            </a:r>
            <a:r>
              <a:rPr lang="en-US" dirty="0"/>
              <a:t>A3, it knows </a:t>
            </a:r>
            <a:r>
              <a:rPr lang="en-US" dirty="0" smtClean="0"/>
              <a:t>that the </a:t>
            </a:r>
            <a:r>
              <a:rPr lang="en-US" dirty="0"/>
              <a:t>path is in </a:t>
            </a:r>
            <a:r>
              <a:rPr lang="en-US" dirty="0" smtClean="0"/>
              <a:t>AS1 </a:t>
            </a:r>
            <a:r>
              <a:rPr lang="en-US" dirty="0"/>
              <a:t>(the packet is at home);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if it receives a packet for </a:t>
            </a:r>
            <a:r>
              <a:rPr lang="en-US" dirty="0" smtClean="0"/>
              <a:t>D1, </a:t>
            </a:r>
            <a:r>
              <a:rPr lang="en-US" dirty="0"/>
              <a:t>it knows </a:t>
            </a:r>
            <a:r>
              <a:rPr lang="en-US" dirty="0" smtClean="0"/>
              <a:t>that the </a:t>
            </a:r>
            <a:r>
              <a:rPr lang="en-US" dirty="0"/>
              <a:t>packet should go from </a:t>
            </a:r>
            <a:r>
              <a:rPr lang="en-US" dirty="0" smtClean="0"/>
              <a:t>AS1, </a:t>
            </a:r>
            <a:r>
              <a:rPr lang="en-US" dirty="0"/>
              <a:t>to AS2, and then to AS3.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routing table shows </a:t>
            </a:r>
            <a:r>
              <a:rPr lang="en-US" dirty="0" smtClean="0"/>
              <a:t>the path </a:t>
            </a:r>
            <a:r>
              <a:rPr lang="en-US" dirty="0"/>
              <a:t>completely. On the other hand, if node Dl in AS4 receives a packet for node A2, </a:t>
            </a:r>
            <a:r>
              <a:rPr lang="en-US" dirty="0" smtClean="0"/>
              <a:t>it knows </a:t>
            </a:r>
            <a:r>
              <a:rPr lang="en-US" dirty="0"/>
              <a:t>it should go through AS4, AS3, and AS 1.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1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43" y="1690688"/>
            <a:ext cx="10675257" cy="50003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53028" y="3016251"/>
            <a:ext cx="9942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Figure 22.31 shows the tables for each speaker node after the system is stabilized.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402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1210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OSPF</vt:lpstr>
      <vt:lpstr>OSPF</vt:lpstr>
      <vt:lpstr>PowerPoint Presentation</vt:lpstr>
      <vt:lpstr>PowerPoint Presentation</vt:lpstr>
      <vt:lpstr>Path vector routing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BGP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OSPF</dc:title>
  <dc:creator>Lnmiit</dc:creator>
  <cp:lastModifiedBy>Lnmiit</cp:lastModifiedBy>
  <cp:revision>16</cp:revision>
  <dcterms:created xsi:type="dcterms:W3CDTF">2023-04-11T08:44:15Z</dcterms:created>
  <dcterms:modified xsi:type="dcterms:W3CDTF">2023-04-12T06:40:52Z</dcterms:modified>
</cp:coreProperties>
</file>