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70" r:id="rId2"/>
    <p:sldId id="256" r:id="rId3"/>
    <p:sldId id="257" r:id="rId4"/>
    <p:sldId id="260" r:id="rId5"/>
    <p:sldId id="259" r:id="rId6"/>
    <p:sldId id="269" r:id="rId7"/>
    <p:sldId id="258" r:id="rId8"/>
    <p:sldId id="271" r:id="rId9"/>
    <p:sldId id="262" r:id="rId10"/>
    <p:sldId id="272" r:id="rId11"/>
    <p:sldId id="263" r:id="rId12"/>
    <p:sldId id="265"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5196" autoAdjust="0"/>
  </p:normalViewPr>
  <p:slideViewPr>
    <p:cSldViewPr snapToGrid="0" snapToObjects="1">
      <p:cViewPr>
        <p:scale>
          <a:sx n="69" d="100"/>
          <a:sy n="69" d="100"/>
        </p:scale>
        <p:origin x="1092"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439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CECEC"/>
                </a:solidFill>
                <a:effectLst/>
                <a:highlight>
                  <a:srgbClr val="212121"/>
                </a:highlight>
                <a:latin typeface="Söhne"/>
              </a:rPr>
              <a:t>These networks have gained significant attention for their unique ability to learn and understand similarity between objects or patterns in images. Let's explore what Siamese Networks are and how they revolutionize tasks like image recognition, verification, and more.</a:t>
            </a:r>
          </a:p>
          <a:p>
            <a:endParaRPr lang="en-GB" b="0" i="0" dirty="0">
              <a:solidFill>
                <a:srgbClr val="ECECEC"/>
              </a:solidFill>
              <a:effectLst/>
              <a:highlight>
                <a:srgbClr val="212121"/>
              </a:highlight>
              <a:latin typeface="Söhne"/>
            </a:endParaRP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ECECEC"/>
                </a:solidFill>
                <a:effectLst/>
                <a:highlight>
                  <a:srgbClr val="212121"/>
                </a:highlight>
                <a:latin typeface="Söhne"/>
              </a:rPr>
              <a:t>A Siamese Network is a type of neural network architecture used in machine learning, particularly in tasks involving similarity comparison. It was first introduced by Bromley et al. in 1994 for signature verification.</a:t>
            </a:r>
          </a:p>
          <a:p>
            <a:endParaRPr lang="en-GB" b="0" i="0" dirty="0">
              <a:solidFill>
                <a:srgbClr val="ECECEC"/>
              </a:solidFill>
              <a:effectLst/>
              <a:highlight>
                <a:srgbClr val="212121"/>
              </a:highlight>
              <a:latin typeface="Söhne"/>
            </a:endParaRPr>
          </a:p>
          <a:p>
            <a:pPr algn="l"/>
            <a:r>
              <a:rPr lang="en-GB" b="0" i="0" dirty="0">
                <a:solidFill>
                  <a:srgbClr val="ECECEC"/>
                </a:solidFill>
                <a:effectLst/>
                <a:highlight>
                  <a:srgbClr val="212121"/>
                </a:highlight>
                <a:latin typeface="Söhne"/>
              </a:rPr>
              <a:t>The hallmark of a Siamese Network is its architecture, which consists of two identical subnetworks, often called twin networks or branches. These twin networks share the same architecture and parameters, hence the term "Siamese."</a:t>
            </a:r>
          </a:p>
          <a:p>
            <a:pPr algn="l">
              <a:buFont typeface="Arial" panose="020B0604020202020204" pitchFamily="34" charset="0"/>
              <a:buChar char="•"/>
            </a:pPr>
            <a:r>
              <a:rPr lang="en-GB" b="1" i="0" dirty="0">
                <a:solidFill>
                  <a:srgbClr val="ECECEC"/>
                </a:solidFill>
                <a:effectLst/>
                <a:highlight>
                  <a:srgbClr val="212121"/>
                </a:highlight>
                <a:latin typeface="Söhne"/>
              </a:rPr>
              <a:t>Input</a:t>
            </a:r>
            <a:r>
              <a:rPr lang="en-GB" b="0" i="0" dirty="0">
                <a:solidFill>
                  <a:srgbClr val="ECECEC"/>
                </a:solidFill>
                <a:effectLst/>
                <a:highlight>
                  <a:srgbClr val="212121"/>
                </a:highlight>
                <a:latin typeface="Söhne"/>
              </a:rPr>
              <a:t>: A Siamese Network typically takes pairs of inputs. Each input passes through both branches of the network.</a:t>
            </a:r>
          </a:p>
          <a:p>
            <a:pPr algn="l">
              <a:buFont typeface="Arial" panose="020B0604020202020204" pitchFamily="34" charset="0"/>
              <a:buChar char="•"/>
            </a:pPr>
            <a:r>
              <a:rPr lang="en-GB" b="1" i="0" dirty="0">
                <a:solidFill>
                  <a:srgbClr val="ECECEC"/>
                </a:solidFill>
                <a:effectLst/>
                <a:highlight>
                  <a:srgbClr val="212121"/>
                </a:highlight>
                <a:latin typeface="Söhne"/>
              </a:rPr>
              <a:t>Shared Weights</a:t>
            </a:r>
            <a:r>
              <a:rPr lang="en-GB" b="0" i="0" dirty="0">
                <a:solidFill>
                  <a:srgbClr val="ECECEC"/>
                </a:solidFill>
                <a:effectLst/>
                <a:highlight>
                  <a:srgbClr val="212121"/>
                </a:highlight>
                <a:latin typeface="Söhne"/>
              </a:rPr>
              <a:t>: The weights of the neural network are shared between the twin branches. This ensures that the representations learned by both branches are compatible and comparable.</a:t>
            </a:r>
          </a:p>
          <a:p>
            <a:pPr algn="l">
              <a:buFont typeface="Arial" panose="020B0604020202020204" pitchFamily="34" charset="0"/>
              <a:buChar char="•"/>
            </a:pPr>
            <a:r>
              <a:rPr lang="en-GB" b="1" i="0" dirty="0">
                <a:solidFill>
                  <a:srgbClr val="ECECEC"/>
                </a:solidFill>
                <a:effectLst/>
                <a:highlight>
                  <a:srgbClr val="212121"/>
                </a:highlight>
                <a:latin typeface="Söhne"/>
              </a:rPr>
              <a:t>Output</a:t>
            </a:r>
            <a:r>
              <a:rPr lang="en-GB" b="0" i="0" dirty="0">
                <a:solidFill>
                  <a:srgbClr val="ECECEC"/>
                </a:solidFill>
                <a:effectLst/>
                <a:highlight>
                  <a:srgbClr val="212121"/>
                </a:highlight>
                <a:latin typeface="Söhne"/>
              </a:rPr>
              <a:t>: The outputs of the twin branches are then compared using a similarity metric to determine the similarity or dissimilarity between the input pairs.</a:t>
            </a:r>
          </a:p>
          <a:p>
            <a:pPr algn="l">
              <a:buFont typeface="Arial" panose="020B0604020202020204" pitchFamily="34" charset="0"/>
              <a:buChar char="•"/>
            </a:pPr>
            <a:endParaRPr lang="en-GB" b="0" i="0" dirty="0">
              <a:solidFill>
                <a:srgbClr val="ECECEC"/>
              </a:solidFill>
              <a:effectLst/>
              <a:highlight>
                <a:srgbClr val="212121"/>
              </a:highlight>
              <a:latin typeface="Söhn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b="1" i="0" dirty="0">
                <a:solidFill>
                  <a:srgbClr val="ECECEC"/>
                </a:solidFill>
                <a:effectLst/>
                <a:highlight>
                  <a:srgbClr val="212121"/>
                </a:highlight>
                <a:latin typeface="Söhne"/>
              </a:rPr>
              <a:t>Learning Objective:</a:t>
            </a:r>
            <a:endParaRPr lang="en-GB" b="0" i="0" dirty="0">
              <a:solidFill>
                <a:srgbClr val="ECECEC"/>
              </a:solidFill>
              <a:effectLst/>
              <a:highlight>
                <a:srgbClr val="212121"/>
              </a:highlight>
              <a:latin typeface="Söhne"/>
            </a:endParaRPr>
          </a:p>
          <a:p>
            <a:pPr algn="l"/>
            <a:r>
              <a:rPr lang="en-GB" b="0" i="0" dirty="0">
                <a:solidFill>
                  <a:srgbClr val="ECECEC"/>
                </a:solidFill>
                <a:effectLst/>
                <a:highlight>
                  <a:srgbClr val="212121"/>
                </a:highlight>
                <a:latin typeface="Söhne"/>
              </a:rPr>
              <a:t>The primary goal of training a Siamese Network is to learn a similarity function that can measure the similarity between two inputs. This is achieved through a learning process that involves presenting pairs of inputs along with their corresponding labels (similar or dissimilar).</a:t>
            </a:r>
          </a:p>
          <a:p>
            <a:pPr algn="l">
              <a:buFont typeface="Arial" panose="020B0604020202020204" pitchFamily="34" charset="0"/>
              <a:buChar char="•"/>
            </a:pPr>
            <a:r>
              <a:rPr lang="en-GB" b="1" i="0" dirty="0">
                <a:solidFill>
                  <a:srgbClr val="ECECEC"/>
                </a:solidFill>
                <a:effectLst/>
                <a:highlight>
                  <a:srgbClr val="212121"/>
                </a:highlight>
                <a:latin typeface="Söhne"/>
              </a:rPr>
              <a:t>Training Data</a:t>
            </a:r>
            <a:r>
              <a:rPr lang="en-GB" b="0" i="0" dirty="0">
                <a:solidFill>
                  <a:srgbClr val="ECECEC"/>
                </a:solidFill>
                <a:effectLst/>
                <a:highlight>
                  <a:srgbClr val="212121"/>
                </a:highlight>
                <a:latin typeface="Söhne"/>
              </a:rPr>
              <a:t>: The network is trained on pairs of input data, where each pair is </a:t>
            </a:r>
            <a:r>
              <a:rPr lang="en-GB" b="0" i="0" dirty="0" err="1">
                <a:solidFill>
                  <a:srgbClr val="ECECEC"/>
                </a:solidFill>
                <a:effectLst/>
                <a:highlight>
                  <a:srgbClr val="212121"/>
                </a:highlight>
                <a:latin typeface="Söhne"/>
              </a:rPr>
              <a:t>labeled</a:t>
            </a:r>
            <a:r>
              <a:rPr lang="en-GB" b="0" i="0" dirty="0">
                <a:solidFill>
                  <a:srgbClr val="ECECEC"/>
                </a:solidFill>
                <a:effectLst/>
                <a:highlight>
                  <a:srgbClr val="212121"/>
                </a:highlight>
                <a:latin typeface="Söhne"/>
              </a:rPr>
              <a:t> as similar or dissimilar based on some criterion relevant to the task at hand.</a:t>
            </a:r>
          </a:p>
          <a:p>
            <a:pPr algn="l">
              <a:buFont typeface="Arial" panose="020B0604020202020204" pitchFamily="34" charset="0"/>
              <a:buChar char="•"/>
            </a:pPr>
            <a:r>
              <a:rPr lang="en-GB" b="1" i="0" dirty="0">
                <a:solidFill>
                  <a:srgbClr val="ECECEC"/>
                </a:solidFill>
                <a:effectLst/>
                <a:highlight>
                  <a:srgbClr val="212121"/>
                </a:highlight>
                <a:latin typeface="Söhne"/>
              </a:rPr>
              <a:t>Loss Function</a:t>
            </a:r>
            <a:r>
              <a:rPr lang="en-GB" b="0" i="0" dirty="0">
                <a:solidFill>
                  <a:srgbClr val="ECECEC"/>
                </a:solidFill>
                <a:effectLst/>
                <a:highlight>
                  <a:srgbClr val="212121"/>
                </a:highlight>
                <a:latin typeface="Söhne"/>
              </a:rPr>
              <a:t>: During training, the network learns to minimize the distance between similar pairs and maximize the distance between dissimilar pairs. This is typically accomplished using contrastive loss or triplet loss functions.</a:t>
            </a:r>
          </a:p>
          <a:p>
            <a:pPr algn="l">
              <a:buFont typeface="Arial" panose="020B0604020202020204" pitchFamily="34" charset="0"/>
              <a:buChar char="•"/>
            </a:pPr>
            <a:endParaRPr lang="en-GB" b="0" i="0" dirty="0">
              <a:solidFill>
                <a:srgbClr val="ECECEC"/>
              </a:solidFill>
              <a:effectLst/>
              <a:highlight>
                <a:srgbClr val="212121"/>
              </a:highlight>
              <a:latin typeface="Söhne"/>
            </a:endParaRPr>
          </a:p>
          <a:p>
            <a:pPr algn="l"/>
            <a:r>
              <a:rPr lang="en-GB" b="1" i="0" dirty="0">
                <a:solidFill>
                  <a:srgbClr val="ECECEC"/>
                </a:solidFill>
                <a:effectLst/>
                <a:highlight>
                  <a:srgbClr val="212121"/>
                </a:highlight>
                <a:latin typeface="Söhne"/>
              </a:rPr>
              <a:t>Applications:</a:t>
            </a:r>
          </a:p>
          <a:p>
            <a:pPr algn="l"/>
            <a:r>
              <a:rPr lang="en-GB" b="0" i="0" dirty="0">
                <a:solidFill>
                  <a:srgbClr val="ECECEC"/>
                </a:solidFill>
                <a:effectLst/>
                <a:highlight>
                  <a:srgbClr val="212121"/>
                </a:highlight>
                <a:latin typeface="Söhne"/>
              </a:rPr>
              <a:t>Siamese Networks find applications in various domains where measuring similarity is crucial:</a:t>
            </a:r>
          </a:p>
          <a:p>
            <a:pPr algn="l">
              <a:buFont typeface="+mj-lt"/>
              <a:buAutoNum type="arabicPeriod"/>
            </a:pPr>
            <a:r>
              <a:rPr lang="en-GB" b="1" i="0" dirty="0">
                <a:solidFill>
                  <a:srgbClr val="ECECEC"/>
                </a:solidFill>
                <a:effectLst/>
                <a:highlight>
                  <a:srgbClr val="212121"/>
                </a:highlight>
                <a:latin typeface="Söhne"/>
              </a:rPr>
              <a:t>Face Recognition</a:t>
            </a:r>
            <a:r>
              <a:rPr lang="en-GB" b="0" i="0" dirty="0">
                <a:solidFill>
                  <a:srgbClr val="ECECEC"/>
                </a:solidFill>
                <a:effectLst/>
                <a:highlight>
                  <a:srgbClr val="212121"/>
                </a:highlight>
                <a:latin typeface="Söhne"/>
              </a:rPr>
              <a:t>: Matching faces across different poses, lighting conditions, and facial expressions.</a:t>
            </a:r>
          </a:p>
          <a:p>
            <a:pPr algn="l">
              <a:buFont typeface="+mj-lt"/>
              <a:buAutoNum type="arabicPeriod"/>
            </a:pPr>
            <a:r>
              <a:rPr lang="en-GB" b="1" i="0" dirty="0">
                <a:solidFill>
                  <a:srgbClr val="ECECEC"/>
                </a:solidFill>
                <a:effectLst/>
                <a:highlight>
                  <a:srgbClr val="212121"/>
                </a:highlight>
                <a:latin typeface="Söhne"/>
              </a:rPr>
              <a:t>Signature Verification</a:t>
            </a:r>
            <a:r>
              <a:rPr lang="en-GB" b="0" i="0" dirty="0">
                <a:solidFill>
                  <a:srgbClr val="ECECEC"/>
                </a:solidFill>
                <a:effectLst/>
                <a:highlight>
                  <a:srgbClr val="212121"/>
                </a:highlight>
                <a:latin typeface="Söhne"/>
              </a:rPr>
              <a:t>: Authenticating signatures based on their similarity to reference signatures.</a:t>
            </a:r>
          </a:p>
          <a:p>
            <a:pPr algn="l">
              <a:buFont typeface="+mj-lt"/>
              <a:buAutoNum type="arabicPeriod"/>
            </a:pPr>
            <a:r>
              <a:rPr lang="en-GB" b="1" i="0" dirty="0">
                <a:solidFill>
                  <a:srgbClr val="ECECEC"/>
                </a:solidFill>
                <a:effectLst/>
                <a:highlight>
                  <a:srgbClr val="212121"/>
                </a:highlight>
                <a:latin typeface="Söhne"/>
              </a:rPr>
              <a:t>Image Retrieval</a:t>
            </a:r>
            <a:r>
              <a:rPr lang="en-GB" b="0" i="0" dirty="0">
                <a:solidFill>
                  <a:srgbClr val="ECECEC"/>
                </a:solidFill>
                <a:effectLst/>
                <a:highlight>
                  <a:srgbClr val="212121"/>
                </a:highlight>
                <a:latin typeface="Söhne"/>
              </a:rPr>
              <a:t>: Finding visually similar images in large databases.</a:t>
            </a:r>
          </a:p>
          <a:p>
            <a:pPr algn="l">
              <a:buFont typeface="+mj-lt"/>
              <a:buAutoNum type="arabicPeriod"/>
            </a:pPr>
            <a:r>
              <a:rPr lang="en-GB" b="1" i="0" dirty="0">
                <a:solidFill>
                  <a:srgbClr val="ECECEC"/>
                </a:solidFill>
                <a:effectLst/>
                <a:highlight>
                  <a:srgbClr val="212121"/>
                </a:highlight>
                <a:latin typeface="Söhne"/>
              </a:rPr>
              <a:t>Object Tracking</a:t>
            </a:r>
            <a:r>
              <a:rPr lang="en-GB" b="0" i="0" dirty="0">
                <a:solidFill>
                  <a:srgbClr val="ECECEC"/>
                </a:solidFill>
                <a:effectLst/>
                <a:highlight>
                  <a:srgbClr val="212121"/>
                </a:highlight>
                <a:latin typeface="Söhne"/>
              </a:rPr>
              <a:t>: Tracking objects across frames in videos based on their appearance.</a:t>
            </a:r>
          </a:p>
          <a:p>
            <a:pPr algn="l">
              <a:buFont typeface="Arial" panose="020B0604020202020204" pitchFamily="34" charset="0"/>
              <a:buNone/>
            </a:pPr>
            <a:endParaRPr lang="en-GB" b="0" i="0" dirty="0">
              <a:solidFill>
                <a:srgbClr val="ECECEC"/>
              </a:solidFill>
              <a:effectLst/>
              <a:highlight>
                <a:srgbClr val="212121"/>
              </a:highlight>
              <a:latin typeface="Söhne"/>
            </a:endParaRPr>
          </a:p>
          <a:p>
            <a:pPr algn="l">
              <a:buFont typeface="Arial" panose="020B0604020202020204" pitchFamily="34" charset="0"/>
              <a:buChar char="•"/>
            </a:pPr>
            <a:endParaRPr lang="en-GB" b="0" i="0" dirty="0">
              <a:solidFill>
                <a:srgbClr val="ECECEC"/>
              </a:solidFill>
              <a:effectLst/>
              <a:highlight>
                <a:srgbClr val="212121"/>
              </a:highlight>
              <a:latin typeface="Söhne"/>
            </a:endParaRP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ECECEC"/>
                </a:solidFill>
                <a:effectLst/>
                <a:highlight>
                  <a:srgbClr val="212121"/>
                </a:highlight>
                <a:latin typeface="Söhne"/>
              </a:rPr>
              <a:t>Advantages:</a:t>
            </a:r>
          </a:p>
          <a:p>
            <a:pPr algn="l"/>
            <a:r>
              <a:rPr lang="en-GB" b="0" i="0" dirty="0">
                <a:solidFill>
                  <a:srgbClr val="ECECEC"/>
                </a:solidFill>
                <a:effectLst/>
                <a:highlight>
                  <a:srgbClr val="212121"/>
                </a:highlight>
                <a:latin typeface="Söhne"/>
              </a:rPr>
              <a:t>Siamese Networks offer several advantages:</a:t>
            </a:r>
          </a:p>
          <a:p>
            <a:pPr algn="l"/>
            <a:endParaRPr lang="en-GB" b="0" i="0" dirty="0">
              <a:solidFill>
                <a:srgbClr val="ECECEC"/>
              </a:solidFill>
              <a:effectLst/>
              <a:highlight>
                <a:srgbClr val="212121"/>
              </a:highlight>
              <a:latin typeface="Söhne"/>
            </a:endParaRPr>
          </a:p>
          <a:p>
            <a:pPr algn="l"/>
            <a:endParaRPr lang="en-GB" b="0" i="0" dirty="0">
              <a:solidFill>
                <a:srgbClr val="ECECEC"/>
              </a:solidFill>
              <a:effectLst/>
              <a:highlight>
                <a:srgbClr val="212121"/>
              </a:highlight>
              <a:latin typeface="Söhne"/>
            </a:endParaRPr>
          </a:p>
          <a:p>
            <a:pPr marL="628650" lvl="1" indent="-171450" algn="l">
              <a:buFont typeface="Wingdings" panose="05000000000000000000" pitchFamily="2" charset="2"/>
              <a:buChar char="q"/>
            </a:pPr>
            <a:r>
              <a:rPr lang="en-GB" b="1" i="0" dirty="0">
                <a:solidFill>
                  <a:srgbClr val="ECECEC"/>
                </a:solidFill>
                <a:effectLst/>
                <a:highlight>
                  <a:srgbClr val="212121"/>
                </a:highlight>
                <a:latin typeface="Söhne"/>
              </a:rPr>
              <a:t>Robustness to Variations</a:t>
            </a:r>
            <a:r>
              <a:rPr lang="en-GB" b="0" i="0" dirty="0">
                <a:solidFill>
                  <a:srgbClr val="ECECEC"/>
                </a:solidFill>
                <a:effectLst/>
                <a:highlight>
                  <a:srgbClr val="212121"/>
                </a:highlight>
                <a:latin typeface="Söhne"/>
              </a:rPr>
              <a:t>:</a:t>
            </a:r>
          </a:p>
          <a:p>
            <a:pPr marL="742950" lvl="1" indent="-285750" algn="l">
              <a:buFont typeface="+mj-lt"/>
              <a:buAutoNum type="arabicPeriod"/>
            </a:pPr>
            <a:r>
              <a:rPr lang="en-GB" b="0" i="0" dirty="0">
                <a:solidFill>
                  <a:srgbClr val="ECECEC"/>
                </a:solidFill>
                <a:effectLst/>
                <a:highlight>
                  <a:srgbClr val="212121"/>
                </a:highlight>
                <a:latin typeface="Söhne"/>
              </a:rPr>
              <a:t>Siamese Networks are inherently robust to variations in input data. They can handle changes in viewpoint, scale, illumination, and occlusion. This robustness is particularly beneficial in tasks like face recognition, where faces may appear in different poses, lighting conditions, and facial expressions.</a:t>
            </a:r>
          </a:p>
          <a:p>
            <a:pPr marL="742950" lvl="1" indent="-285750" algn="l">
              <a:buFont typeface="+mj-lt"/>
              <a:buAutoNum type="arabicPeriod"/>
            </a:pPr>
            <a:r>
              <a:rPr lang="en-GB" b="0" i="0" dirty="0">
                <a:solidFill>
                  <a:srgbClr val="ECECEC"/>
                </a:solidFill>
                <a:effectLst/>
                <a:highlight>
                  <a:srgbClr val="212121"/>
                </a:highlight>
                <a:latin typeface="Söhne"/>
              </a:rPr>
              <a:t>By learning meaningful representations of input pairs, Siamese Networks can generalize well to unseen variations, making them effective in real-world scenarios where input conditions may vary.</a:t>
            </a:r>
          </a:p>
          <a:p>
            <a:pPr marL="628650" lvl="1" indent="-171450" algn="l">
              <a:buFont typeface="Wingdings" panose="05000000000000000000" pitchFamily="2" charset="2"/>
              <a:buChar char="q"/>
            </a:pPr>
            <a:r>
              <a:rPr lang="en-GB" b="1" i="0" dirty="0">
                <a:solidFill>
                  <a:srgbClr val="ECECEC"/>
                </a:solidFill>
                <a:effectLst/>
                <a:highlight>
                  <a:srgbClr val="212121"/>
                </a:highlight>
                <a:latin typeface="Söhne"/>
              </a:rPr>
              <a:t>Few-shot Learning</a:t>
            </a:r>
            <a:r>
              <a:rPr lang="en-GB" b="0" i="0" dirty="0">
                <a:solidFill>
                  <a:srgbClr val="ECECEC"/>
                </a:solidFill>
                <a:effectLst/>
                <a:highlight>
                  <a:srgbClr val="212121"/>
                </a:highlight>
                <a:latin typeface="Söhne"/>
              </a:rPr>
              <a:t>:</a:t>
            </a:r>
          </a:p>
          <a:p>
            <a:pPr marL="742950" lvl="1" indent="-285750" algn="l">
              <a:buFont typeface="+mj-lt"/>
              <a:buAutoNum type="arabicPeriod"/>
            </a:pPr>
            <a:r>
              <a:rPr lang="en-GB" b="0" i="0" dirty="0">
                <a:solidFill>
                  <a:srgbClr val="ECECEC"/>
                </a:solidFill>
                <a:effectLst/>
                <a:highlight>
                  <a:srgbClr val="212121"/>
                </a:highlight>
                <a:latin typeface="Söhne"/>
              </a:rPr>
              <a:t>Siamese Networks require minimal </a:t>
            </a:r>
            <a:r>
              <a:rPr lang="en-GB" b="0" i="0" dirty="0" err="1">
                <a:solidFill>
                  <a:srgbClr val="ECECEC"/>
                </a:solidFill>
                <a:effectLst/>
                <a:highlight>
                  <a:srgbClr val="212121"/>
                </a:highlight>
                <a:latin typeface="Söhne"/>
              </a:rPr>
              <a:t>labeled</a:t>
            </a:r>
            <a:r>
              <a:rPr lang="en-GB" b="0" i="0" dirty="0">
                <a:solidFill>
                  <a:srgbClr val="ECECEC"/>
                </a:solidFill>
                <a:effectLst/>
                <a:highlight>
                  <a:srgbClr val="212121"/>
                </a:highlight>
                <a:latin typeface="Söhne"/>
              </a:rPr>
              <a:t> data for training compared to other deep learning architectures. This is because they learn to compare pairs of inputs rather than relying solely on class labels.</a:t>
            </a:r>
          </a:p>
          <a:p>
            <a:pPr marL="742950" lvl="1" indent="-285750" algn="l">
              <a:buFont typeface="+mj-lt"/>
              <a:buAutoNum type="arabicPeriod"/>
            </a:pPr>
            <a:r>
              <a:rPr lang="en-GB" b="0" i="0" dirty="0">
                <a:solidFill>
                  <a:srgbClr val="ECECEC"/>
                </a:solidFill>
                <a:effectLst/>
                <a:highlight>
                  <a:srgbClr val="212121"/>
                </a:highlight>
                <a:latin typeface="Söhne"/>
              </a:rPr>
              <a:t>With just a few examples of similar and dissimilar pairs, Siamese Networks can effectively learn to distinguish between classes or categories. This makes them particularly suitable for tasks with limited </a:t>
            </a:r>
            <a:r>
              <a:rPr lang="en-GB" b="0" i="0" dirty="0" err="1">
                <a:solidFill>
                  <a:srgbClr val="ECECEC"/>
                </a:solidFill>
                <a:effectLst/>
                <a:highlight>
                  <a:srgbClr val="212121"/>
                </a:highlight>
                <a:latin typeface="Söhne"/>
              </a:rPr>
              <a:t>labeled</a:t>
            </a:r>
            <a:r>
              <a:rPr lang="en-GB" b="0" i="0" dirty="0">
                <a:solidFill>
                  <a:srgbClr val="ECECEC"/>
                </a:solidFill>
                <a:effectLst/>
                <a:highlight>
                  <a:srgbClr val="212121"/>
                </a:highlight>
                <a:latin typeface="Söhne"/>
              </a:rPr>
              <a:t> data, where collecting large datasets may be impractical or expensive.</a:t>
            </a:r>
          </a:p>
          <a:p>
            <a:pPr marL="628650" lvl="1" indent="-171450" algn="l">
              <a:buFont typeface="Wingdings" panose="05000000000000000000" pitchFamily="2" charset="2"/>
              <a:buChar char="q"/>
            </a:pPr>
            <a:r>
              <a:rPr lang="en-GB" b="1" i="0" dirty="0">
                <a:solidFill>
                  <a:srgbClr val="ECECEC"/>
                </a:solidFill>
                <a:effectLst/>
                <a:highlight>
                  <a:srgbClr val="212121"/>
                </a:highlight>
                <a:latin typeface="Söhne"/>
              </a:rPr>
              <a:t>Low Data Requirements</a:t>
            </a:r>
            <a:r>
              <a:rPr lang="en-GB" b="0" i="0" dirty="0">
                <a:solidFill>
                  <a:srgbClr val="ECECEC"/>
                </a:solidFill>
                <a:effectLst/>
                <a:highlight>
                  <a:srgbClr val="212121"/>
                </a:highlight>
                <a:latin typeface="Söhne"/>
              </a:rPr>
              <a:t>:</a:t>
            </a:r>
          </a:p>
          <a:p>
            <a:pPr marL="685800" lvl="1" indent="-228600" algn="l">
              <a:buFont typeface="+mj-lt"/>
              <a:buAutoNum type="arabicPeriod"/>
            </a:pPr>
            <a:r>
              <a:rPr lang="en-GB" b="0" i="0" dirty="0">
                <a:solidFill>
                  <a:srgbClr val="ECECEC"/>
                </a:solidFill>
                <a:effectLst/>
                <a:highlight>
                  <a:srgbClr val="212121"/>
                </a:highlight>
                <a:latin typeface="Söhne"/>
              </a:rPr>
              <a:t>Siamese Networks have low data requirements compared to many other deep learning architectures. This is because they learn from pairs of data points rather than relying solely on </a:t>
            </a:r>
            <a:r>
              <a:rPr lang="en-GB" b="0" i="0" dirty="0" err="1">
                <a:solidFill>
                  <a:srgbClr val="ECECEC"/>
                </a:solidFill>
                <a:effectLst/>
                <a:highlight>
                  <a:srgbClr val="212121"/>
                </a:highlight>
                <a:latin typeface="Söhne"/>
              </a:rPr>
              <a:t>labeled</a:t>
            </a:r>
            <a:r>
              <a:rPr lang="en-GB" b="0" i="0" dirty="0">
                <a:solidFill>
                  <a:srgbClr val="ECECEC"/>
                </a:solidFill>
                <a:effectLst/>
                <a:highlight>
                  <a:srgbClr val="212121"/>
                </a:highlight>
                <a:latin typeface="Söhne"/>
              </a:rPr>
              <a:t> datasets.</a:t>
            </a:r>
          </a:p>
          <a:p>
            <a:pPr marL="685800" lvl="1" indent="-228600" algn="l">
              <a:buFont typeface="+mj-lt"/>
              <a:buAutoNum type="arabicPeriod"/>
            </a:pPr>
            <a:endParaRPr lang="en-GB" b="0" i="0" dirty="0">
              <a:solidFill>
                <a:srgbClr val="ECECEC"/>
              </a:solidFill>
              <a:effectLst/>
              <a:highlight>
                <a:srgbClr val="212121"/>
              </a:highlight>
              <a:latin typeface="Söhne"/>
            </a:endParaRPr>
          </a:p>
          <a:p>
            <a:pPr marL="685800" lvl="1" indent="-228600" algn="l">
              <a:buFont typeface="+mj-lt"/>
              <a:buAutoNum type="arabicPeriod"/>
            </a:pPr>
            <a:r>
              <a:rPr lang="en-GB" b="0" i="0" dirty="0">
                <a:solidFill>
                  <a:srgbClr val="ECECEC"/>
                </a:solidFill>
                <a:effectLst/>
                <a:highlight>
                  <a:srgbClr val="212121"/>
                </a:highlight>
                <a:latin typeface="Söhne"/>
              </a:rPr>
              <a:t>Traditional deep learning approaches often require large amounts of </a:t>
            </a:r>
            <a:r>
              <a:rPr lang="en-GB" b="0" i="0" dirty="0" err="1">
                <a:solidFill>
                  <a:srgbClr val="ECECEC"/>
                </a:solidFill>
                <a:effectLst/>
                <a:highlight>
                  <a:srgbClr val="212121"/>
                </a:highlight>
                <a:latin typeface="Söhne"/>
              </a:rPr>
              <a:t>labeled</a:t>
            </a:r>
            <a:r>
              <a:rPr lang="en-GB" b="0" i="0" dirty="0">
                <a:solidFill>
                  <a:srgbClr val="ECECEC"/>
                </a:solidFill>
                <a:effectLst/>
                <a:highlight>
                  <a:srgbClr val="212121"/>
                </a:highlight>
                <a:latin typeface="Söhne"/>
              </a:rPr>
              <a:t> data for training, which may be expensive or time-consuming to collect, especially for tasks where </a:t>
            </a:r>
            <a:r>
              <a:rPr lang="en-GB" b="0" i="0" dirty="0" err="1">
                <a:solidFill>
                  <a:srgbClr val="ECECEC"/>
                </a:solidFill>
                <a:effectLst/>
                <a:highlight>
                  <a:srgbClr val="212121"/>
                </a:highlight>
                <a:latin typeface="Söhne"/>
              </a:rPr>
              <a:t>labeling</a:t>
            </a:r>
            <a:r>
              <a:rPr lang="en-GB" b="0" i="0" dirty="0">
                <a:solidFill>
                  <a:srgbClr val="ECECEC"/>
                </a:solidFill>
                <a:effectLst/>
                <a:highlight>
                  <a:srgbClr val="212121"/>
                </a:highlight>
                <a:latin typeface="Söhne"/>
              </a:rPr>
              <a:t> is subjective or requires expert knowledge.</a:t>
            </a:r>
          </a:p>
          <a:p>
            <a:pPr marL="685800" lvl="1" indent="-228600" algn="l">
              <a:buFont typeface="+mj-lt"/>
              <a:buAutoNum type="arabicPeriod"/>
            </a:pPr>
            <a:endParaRPr lang="en-GB" b="0" i="0" dirty="0">
              <a:solidFill>
                <a:srgbClr val="ECECEC"/>
              </a:solidFill>
              <a:effectLst/>
              <a:highlight>
                <a:srgbClr val="212121"/>
              </a:highlight>
              <a:latin typeface="Söhne"/>
            </a:endParaRPr>
          </a:p>
          <a:p>
            <a:pPr marL="685800" lvl="1" indent="-228600" algn="l">
              <a:buFont typeface="+mj-lt"/>
              <a:buAutoNum type="arabicPeriod"/>
            </a:pPr>
            <a:r>
              <a:rPr lang="en-GB" b="0" i="0" dirty="0">
                <a:solidFill>
                  <a:srgbClr val="ECECEC"/>
                </a:solidFill>
                <a:effectLst/>
                <a:highlight>
                  <a:srgbClr val="212121"/>
                </a:highlight>
                <a:latin typeface="Söhne"/>
              </a:rPr>
              <a:t>Siamese Networks, on the other hand, learn to understand the relationship between pairs of inputs, allowing them to perform well even with smaller datasets. This is particularly advantageous in domains where collecting large </a:t>
            </a:r>
            <a:r>
              <a:rPr lang="en-GB" b="0" i="0" dirty="0" err="1">
                <a:solidFill>
                  <a:srgbClr val="ECECEC"/>
                </a:solidFill>
                <a:effectLst/>
                <a:highlight>
                  <a:srgbClr val="212121"/>
                </a:highlight>
                <a:latin typeface="Söhne"/>
              </a:rPr>
              <a:t>labeled</a:t>
            </a:r>
            <a:r>
              <a:rPr lang="en-GB" b="0" i="0" dirty="0">
                <a:solidFill>
                  <a:srgbClr val="ECECEC"/>
                </a:solidFill>
                <a:effectLst/>
                <a:highlight>
                  <a:srgbClr val="212121"/>
                </a:highlight>
                <a:latin typeface="Söhne"/>
              </a:rPr>
              <a:t> datasets is challenging, such as medical imaging or rare event detection.</a:t>
            </a:r>
          </a:p>
          <a:p>
            <a:pPr marL="685800" lvl="1" indent="-228600" algn="l">
              <a:buFont typeface="+mj-lt"/>
              <a:buAutoNum type="arabicPeriod"/>
            </a:pPr>
            <a:endParaRPr lang="en-GB" b="0" i="0" dirty="0">
              <a:solidFill>
                <a:srgbClr val="ECECEC"/>
              </a:solidFill>
              <a:effectLst/>
              <a:highlight>
                <a:srgbClr val="212121"/>
              </a:highlight>
              <a:latin typeface="Söhne"/>
            </a:endParaRPr>
          </a:p>
          <a:p>
            <a:pPr marL="685800" lvl="1" indent="-228600" algn="l">
              <a:buFont typeface="+mj-lt"/>
              <a:buAutoNum type="arabicPeriod"/>
            </a:pPr>
            <a:r>
              <a:rPr lang="en-GB" b="0" i="0" dirty="0">
                <a:solidFill>
                  <a:srgbClr val="ECECEC"/>
                </a:solidFill>
                <a:effectLst/>
                <a:highlight>
                  <a:srgbClr val="212121"/>
                </a:highlight>
                <a:latin typeface="Söhne"/>
              </a:rPr>
              <a:t>The ability of Siamese Networks to operate effectively with low data requirements makes them accessible and practical for a wide range of applications, especially in settings where data collection is limited or costly.</a:t>
            </a:r>
          </a:p>
          <a:p>
            <a:pPr algn="l">
              <a:buFont typeface="Arial" panose="020B0604020202020204" pitchFamily="34" charset="0"/>
              <a:buNone/>
            </a:pPr>
            <a:endParaRPr lang="en-GB" b="0" i="0" dirty="0">
              <a:solidFill>
                <a:srgbClr val="ECECEC"/>
              </a:solidFill>
              <a:effectLst/>
              <a:highlight>
                <a:srgbClr val="212121"/>
              </a:highlight>
              <a:latin typeface="Söhne"/>
            </a:endParaRP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lnSpc>
                <a:spcPct val="107000"/>
              </a:lnSpc>
            </a:pPr>
            <a:r>
              <a:rPr lang="en-IN" sz="1800" kern="100" dirty="0">
                <a:effectLst/>
                <a:latin typeface="Calibri" panose="020F0502020204030204" pitchFamily="34" charset="0"/>
                <a:ea typeface="Calibri" panose="020F0502020204030204" pitchFamily="34" charset="0"/>
                <a:cs typeface="Mangal" panose="02040503050203030202" pitchFamily="18" charset="0"/>
              </a:rPr>
              <a:t>Where:</a:t>
            </a:r>
          </a:p>
          <a:p>
            <a:pPr marL="457200">
              <a:lnSpc>
                <a:spcPct val="107000"/>
              </a:lnSpc>
            </a:pP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𝐷</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a:t>
            </a: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𝑊𝑥</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1,</a:t>
            </a: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𝑊𝑥</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2)</a:t>
            </a:r>
            <a:r>
              <a:rPr lang="en-IN" sz="1800" kern="100" dirty="0">
                <a:effectLst/>
                <a:latin typeface="Calibri" panose="020F0502020204030204" pitchFamily="34" charset="0"/>
                <a:ea typeface="Calibri" panose="020F0502020204030204" pitchFamily="34" charset="0"/>
                <a:cs typeface="Mangal" panose="02040503050203030202" pitchFamily="18" charset="0"/>
              </a:rPr>
              <a:t>is the Euclidean distance (or any other distance metric) between the embedded representations of the inputs </a:t>
            </a: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𝑥</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1​</a:t>
            </a:r>
            <a:r>
              <a:rPr lang="en-IN" sz="1800" kern="100" dirty="0">
                <a:effectLst/>
                <a:latin typeface="Calibri" panose="020F0502020204030204" pitchFamily="34" charset="0"/>
                <a:ea typeface="Calibri" panose="020F0502020204030204" pitchFamily="34" charset="0"/>
                <a:cs typeface="Mangal" panose="02040503050203030202" pitchFamily="18" charset="0"/>
              </a:rPr>
              <a:t> and </a:t>
            </a: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𝑥</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2</a:t>
            </a:r>
            <a:r>
              <a:rPr lang="en-IN" sz="1800" i="1" kern="100" dirty="0">
                <a:effectLst/>
                <a:latin typeface="KaTeX_Math"/>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457200">
              <a:lnSpc>
                <a:spcPct val="107000"/>
              </a:lnSpc>
            </a:pP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𝑦</a:t>
            </a:r>
            <a:r>
              <a:rPr lang="en-IN" sz="1800" i="1" kern="100" dirty="0">
                <a:effectLst/>
                <a:latin typeface="KaTeX_Math"/>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Mangal" panose="02040503050203030202" pitchFamily="18" charset="0"/>
              </a:rPr>
              <a:t>is the label indicating whether the pair is similar (</a:t>
            </a: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𝑦</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=1</a:t>
            </a:r>
            <a:r>
              <a:rPr lang="en-IN" sz="1800" kern="100" dirty="0">
                <a:effectLst/>
                <a:latin typeface="Calibri" panose="020F0502020204030204" pitchFamily="34" charset="0"/>
                <a:ea typeface="Calibri" panose="020F0502020204030204" pitchFamily="34" charset="0"/>
                <a:cs typeface="Mangal" panose="02040503050203030202" pitchFamily="18" charset="0"/>
              </a:rPr>
              <a:t>) or dissimilar (</a:t>
            </a: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𝑦</a:t>
            </a:r>
            <a:r>
              <a:rPr lang="en-IN" sz="1800" kern="100" dirty="0">
                <a:effectLst/>
                <a:latin typeface="Times New Roman" panose="02020603050405020304" pitchFamily="18" charset="0"/>
                <a:ea typeface="Calibri" panose="020F0502020204030204" pitchFamily="34" charset="0"/>
                <a:cs typeface="Mangal" panose="02040503050203030202" pitchFamily="18" charset="0"/>
              </a:rPr>
              <a:t>=0</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457200">
              <a:lnSpc>
                <a:spcPct val="107000"/>
              </a:lnSpc>
              <a:spcAft>
                <a:spcPts val="800"/>
              </a:spcAft>
            </a:pP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m</a:t>
            </a:r>
            <a:r>
              <a:rPr lang="en-IN" sz="1800" kern="100" dirty="0">
                <a:effectLst/>
                <a:latin typeface="Calibri" panose="020F0502020204030204" pitchFamily="34" charset="0"/>
                <a:ea typeface="Calibri" panose="020F0502020204030204" pitchFamily="34" charset="0"/>
                <a:cs typeface="Mangal" panose="02040503050203030202" pitchFamily="18" charset="0"/>
              </a:rPr>
              <a:t> is a margin hyperparameter that defines the minimum difference in distance required for dissimilar pairs to contribute to the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loss.</a:t>
            </a:r>
            <a:r>
              <a:rPr lang="en-IN" sz="1800" i="1" kern="100" dirty="0" err="1">
                <a:effectLst/>
                <a:latin typeface="KaTeX_Math"/>
                <a:ea typeface="Calibri" panose="020F0502020204030204" pitchFamily="34" charset="0"/>
                <a:cs typeface="Times New Roman" panose="02020603050405020304" pitchFamily="18" charset="0"/>
              </a:rPr>
              <a:t>W</a:t>
            </a:r>
            <a:r>
              <a:rPr lang="en-IN" sz="1800" kern="100" dirty="0">
                <a:effectLst/>
                <a:latin typeface="Calibri" panose="020F0502020204030204" pitchFamily="34" charset="0"/>
                <a:ea typeface="Calibri" panose="020F0502020204030204" pitchFamily="34" charset="0"/>
                <a:cs typeface="Mangal" panose="02040503050203030202" pitchFamily="18" charset="0"/>
              </a:rPr>
              <a:t> represents the weights of the embedding layer.</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sz="1200" b="1" dirty="0">
                <a:solidFill>
                  <a:schemeClr val="bg1"/>
                </a:solidFill>
              </a:rPr>
              <a:t>1.</a:t>
            </a:r>
            <a:r>
              <a:rPr lang="en-US" sz="1200" dirty="0">
                <a:solidFill>
                  <a:schemeClr val="bg1"/>
                </a:solidFill>
              </a:rPr>
              <a:t> </a:t>
            </a:r>
            <a:r>
              <a:rPr lang="en-US" sz="1200" b="1" dirty="0">
                <a:solidFill>
                  <a:schemeClr val="bg1"/>
                </a:solidFill>
              </a:rPr>
              <a:t>Siamese Neural Networks for One-shot Image Recognition</a:t>
            </a:r>
            <a:r>
              <a:rPr lang="en-US" sz="1200" dirty="0">
                <a:solidFill>
                  <a:schemeClr val="bg1"/>
                </a:solidFill>
              </a:rPr>
              <a:t>  </a:t>
            </a:r>
            <a:r>
              <a:rPr lang="en-IN" sz="1800" kern="100" dirty="0">
                <a:effectLst/>
                <a:latin typeface="Calibri" panose="020F0502020204030204" pitchFamily="34" charset="0"/>
                <a:ea typeface="Calibri" panose="020F0502020204030204" pitchFamily="34" charset="0"/>
                <a:cs typeface="Mangal" panose="02040503050203030202" pitchFamily="18" charset="0"/>
              </a:rPr>
              <a:t>: Introduces Siamese networks for one-shot image recognition, leveraging convolutional neural networks (CNNs) for learning similarity between images.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rPr>
              <a:t>2. Learning Similarity Metric Discriminatively, with Application to Face Verification </a:t>
            </a:r>
            <a:r>
              <a:rPr lang="en-US" sz="1800" dirty="0">
                <a:solidFill>
                  <a:schemeClr val="bg1"/>
                </a:solidFill>
              </a:rPr>
              <a:t>- </a:t>
            </a:r>
            <a:r>
              <a:rPr lang="en-IN" sz="1800" kern="100" dirty="0">
                <a:effectLst/>
                <a:latin typeface="Calibri" panose="020F0502020204030204" pitchFamily="34" charset="0"/>
                <a:ea typeface="Calibri" panose="020F0502020204030204" pitchFamily="34" charset="0"/>
                <a:cs typeface="Mangal" panose="02040503050203030202" pitchFamily="18" charset="0"/>
              </a:rPr>
              <a:t>Proposes a method using contrastive loss function for learning embeddings, particularly effective in face verification tasks.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kern="100" dirty="0">
                <a:effectLst/>
                <a:latin typeface="Calibri" panose="020F0502020204030204" pitchFamily="34" charset="0"/>
                <a:ea typeface="Calibri" panose="020F0502020204030204" pitchFamily="34" charset="0"/>
                <a:cs typeface="Mangal" panose="02040503050203030202" pitchFamily="18" charset="0"/>
              </a:rPr>
              <a:t>3.</a:t>
            </a:r>
            <a:r>
              <a:rPr lang="en-IN" sz="1800" kern="100" dirty="0">
                <a:effectLst/>
                <a:latin typeface="Calibri" panose="020F0502020204030204" pitchFamily="34" charset="0"/>
                <a:ea typeface="Calibri" panose="020F0502020204030204" pitchFamily="34" charset="0"/>
                <a:cs typeface="Mangal" panose="02040503050203030202" pitchFamily="18" charset="0"/>
              </a:rPr>
              <a:t> </a:t>
            </a:r>
            <a:r>
              <a:rPr lang="en-US" sz="1800" b="1" dirty="0">
                <a:solidFill>
                  <a:schemeClr val="bg1"/>
                </a:solidFill>
              </a:rPr>
              <a:t>Deep Metric Learning using Triplet Network </a:t>
            </a:r>
            <a:r>
              <a:rPr lang="en-US" sz="1800" dirty="0">
                <a:solidFill>
                  <a:schemeClr val="bg1"/>
                </a:solidFill>
              </a:rPr>
              <a:t>- </a:t>
            </a:r>
            <a:r>
              <a:rPr lang="en-IN" sz="1800" kern="100" dirty="0">
                <a:effectLst/>
                <a:latin typeface="Calibri" panose="020F0502020204030204" pitchFamily="34" charset="0"/>
                <a:ea typeface="Calibri" panose="020F0502020204030204" pitchFamily="34" charset="0"/>
                <a:cs typeface="Mangal" panose="02040503050203030202" pitchFamily="18" charset="0"/>
              </a:rPr>
              <a:t>Presents a triplet loss function-based approach for deep metric learning, robust to intra-class variations.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rPr>
              <a:t>4. A Unified Embedding for Face Recognition and Clustering-</a:t>
            </a:r>
            <a:r>
              <a:rPr lang="en-IN" sz="1800" b="1" kern="100" dirty="0">
                <a:effectLst/>
                <a:latin typeface="Calibri" panose="020F0502020204030204" pitchFamily="34" charset="0"/>
                <a:ea typeface="Calibri" panose="020F0502020204030204" pitchFamily="34" charset="0"/>
                <a:cs typeface="Mangal" panose="02040503050203030202" pitchFamily="18" charset="0"/>
              </a:rPr>
              <a:t> </a:t>
            </a:r>
            <a:r>
              <a:rPr lang="en-IN" sz="1800" kern="100" dirty="0">
                <a:effectLst/>
                <a:latin typeface="Calibri" panose="020F0502020204030204" pitchFamily="34" charset="0"/>
                <a:ea typeface="Calibri" panose="020F0502020204030204" pitchFamily="34" charset="0"/>
                <a:cs typeface="Mangal" panose="02040503050203030202" pitchFamily="18" charset="0"/>
              </a:rPr>
              <a:t>Introduces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FaceNet</a:t>
            </a:r>
            <a:r>
              <a:rPr lang="en-IN" sz="1800" kern="100" dirty="0">
                <a:effectLst/>
                <a:latin typeface="Calibri" panose="020F0502020204030204" pitchFamily="34" charset="0"/>
                <a:ea typeface="Calibri" panose="020F0502020204030204" pitchFamily="34" charset="0"/>
                <a:cs typeface="Mangal" panose="02040503050203030202" pitchFamily="18" charset="0"/>
              </a:rPr>
              <a:t>, which uses triplet loss with online pair selection, achieving state-of-the-art face recognition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rPr>
              <a:t>5. Learning a Similarity Metric Discriminatively, with Application to Face Verification- </a:t>
            </a:r>
            <a:r>
              <a:rPr lang="en-IN" sz="1800" kern="100" dirty="0">
                <a:effectLst/>
                <a:latin typeface="Calibri" panose="020F0502020204030204" pitchFamily="34" charset="0"/>
                <a:ea typeface="Calibri" panose="020F0502020204030204" pitchFamily="34" charset="0"/>
                <a:cs typeface="Mangal" panose="02040503050203030202" pitchFamily="18" charset="0"/>
              </a:rPr>
              <a:t>Utilizes pairwise constrained component analysis for learning discriminative features, especially effective in face verification.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rPr>
              <a:t>6. Learning to Compare: Relation Network for Few-Shot Learning- </a:t>
            </a:r>
            <a:r>
              <a:rPr lang="en-IN" sz="1800" kern="100" dirty="0">
                <a:effectLst/>
                <a:latin typeface="Calibri" panose="020F0502020204030204" pitchFamily="34" charset="0"/>
                <a:ea typeface="Calibri" panose="020F0502020204030204" pitchFamily="34" charset="0"/>
                <a:cs typeface="Mangal" panose="02040503050203030202" pitchFamily="18" charset="0"/>
              </a:rPr>
              <a:t>Introduces relation networks for few-shot learning scenarios, offering adaptability to limited annotated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rPr>
              <a:t>7. Matching Networks for One Shot Learning </a:t>
            </a:r>
            <a:r>
              <a:rPr lang="en-US" sz="1800" dirty="0">
                <a:solidFill>
                  <a:schemeClr val="bg1"/>
                </a:solidFill>
              </a:rPr>
              <a:t>-</a:t>
            </a:r>
            <a:r>
              <a:rPr lang="en-IN" sz="1800" kern="100" dirty="0">
                <a:effectLst/>
                <a:latin typeface="Calibri" panose="020F0502020204030204" pitchFamily="34" charset="0"/>
                <a:ea typeface="Calibri" panose="020F0502020204030204" pitchFamily="34" charset="0"/>
                <a:cs typeface="Mangal" panose="02040503050203030202" pitchFamily="18" charset="0"/>
              </a:rPr>
              <a:t> Proposes matching networks with an attention mechanism, demonstrating good performance in few-shot learning tasks.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rPr>
              <a:t>8. Prototypical Networks for Few-shot Learning- </a:t>
            </a:r>
            <a:r>
              <a:rPr lang="en-IN" sz="1800" kern="100" dirty="0">
                <a:effectLst/>
                <a:latin typeface="Calibri" panose="020F0502020204030204" pitchFamily="34" charset="0"/>
                <a:ea typeface="Calibri" panose="020F0502020204030204" pitchFamily="34" charset="0"/>
                <a:cs typeface="Mangal" panose="02040503050203030202" pitchFamily="18" charset="0"/>
              </a:rPr>
              <a:t>Presents prototypical embedding for few-shot learning, offering a simple yet effective architecture.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815201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pPr algn="l"/>
            <a:r>
              <a:rPr lang="en-GB" b="1" i="0" dirty="0">
                <a:solidFill>
                  <a:srgbClr val="ECECEC"/>
                </a:solidFill>
                <a:effectLst/>
                <a:highlight>
                  <a:srgbClr val="212121"/>
                </a:highlight>
                <a:latin typeface="Söhne"/>
              </a:rPr>
              <a:t>Part 1: Defining the Embedding Network</a:t>
            </a:r>
          </a:p>
          <a:p>
            <a:pPr algn="l">
              <a:buFont typeface="+mj-lt"/>
              <a:buAutoNum type="arabicPeriod"/>
            </a:pPr>
            <a:r>
              <a:rPr lang="en-GB" b="1" i="0" dirty="0">
                <a:solidFill>
                  <a:srgbClr val="ECECEC"/>
                </a:solidFill>
                <a:effectLst/>
                <a:highlight>
                  <a:srgbClr val="212121"/>
                </a:highlight>
                <a:latin typeface="Söhne"/>
              </a:rPr>
              <a:t>Input Layer</a:t>
            </a:r>
            <a:r>
              <a:rPr lang="en-GB" b="0" i="0" dirty="0">
                <a:solidFill>
                  <a:srgbClr val="ECECEC"/>
                </a:solidFill>
                <a:effectLst/>
                <a:highlight>
                  <a:srgbClr val="212121"/>
                </a:highlight>
                <a:latin typeface="Söhne"/>
              </a:rPr>
              <a:t>:</a:t>
            </a:r>
          </a:p>
          <a:p>
            <a:pPr marL="742950" lvl="1" indent="-285750" algn="l">
              <a:buFont typeface="+mj-lt"/>
              <a:buAutoNum type="arabicPeriod"/>
            </a:pPr>
            <a:r>
              <a:rPr lang="en-GB" b="0" i="0" dirty="0">
                <a:solidFill>
                  <a:srgbClr val="ECECEC"/>
                </a:solidFill>
                <a:effectLst/>
                <a:highlight>
                  <a:srgbClr val="212121"/>
                </a:highlight>
                <a:latin typeface="Söhne"/>
              </a:rPr>
              <a:t>Creates an input layer for grayscale images with dimensions 28x28 pixels and a single channel.</a:t>
            </a:r>
          </a:p>
          <a:p>
            <a:pPr algn="l">
              <a:buFont typeface="+mj-lt"/>
              <a:buAutoNum type="arabicPeriod"/>
            </a:pPr>
            <a:r>
              <a:rPr lang="en-GB" b="1" i="0" dirty="0">
                <a:solidFill>
                  <a:srgbClr val="ECECEC"/>
                </a:solidFill>
                <a:effectLst/>
                <a:highlight>
                  <a:srgbClr val="212121"/>
                </a:highlight>
                <a:latin typeface="Söhne"/>
              </a:rPr>
              <a:t>Batch Normalization</a:t>
            </a:r>
            <a:r>
              <a:rPr lang="en-GB" b="0" i="0" dirty="0">
                <a:solidFill>
                  <a:srgbClr val="ECECEC"/>
                </a:solidFill>
                <a:effectLst/>
                <a:highlight>
                  <a:srgbClr val="212121"/>
                </a:highlight>
                <a:latin typeface="Söhne"/>
              </a:rPr>
              <a:t>:</a:t>
            </a:r>
          </a:p>
          <a:p>
            <a:pPr marL="742950" lvl="1" indent="-285750" algn="l">
              <a:buFont typeface="+mj-lt"/>
              <a:buAutoNum type="arabicPeriod"/>
            </a:pPr>
            <a:r>
              <a:rPr lang="en-GB" b="0" i="0" dirty="0">
                <a:solidFill>
                  <a:srgbClr val="ECECEC"/>
                </a:solidFill>
                <a:effectLst/>
                <a:highlight>
                  <a:srgbClr val="212121"/>
                </a:highlight>
                <a:latin typeface="Söhne"/>
              </a:rPr>
              <a:t>Normalizes the input data using batch normalization, ensuring stable and efficient training by scaling and </a:t>
            </a:r>
            <a:r>
              <a:rPr lang="en-GB" b="0" i="0" dirty="0" err="1">
                <a:solidFill>
                  <a:srgbClr val="ECECEC"/>
                </a:solidFill>
                <a:effectLst/>
                <a:highlight>
                  <a:srgbClr val="212121"/>
                </a:highlight>
                <a:latin typeface="Söhne"/>
              </a:rPr>
              <a:t>centering</a:t>
            </a:r>
            <a:r>
              <a:rPr lang="en-GB" b="0" i="0" dirty="0">
                <a:solidFill>
                  <a:srgbClr val="ECECEC"/>
                </a:solidFill>
                <a:effectLst/>
                <a:highlight>
                  <a:srgbClr val="212121"/>
                </a:highlight>
                <a:latin typeface="Söhne"/>
              </a:rPr>
              <a:t> the activations.</a:t>
            </a:r>
          </a:p>
          <a:p>
            <a:pPr algn="l">
              <a:buFont typeface="+mj-lt"/>
              <a:buAutoNum type="arabicPeriod"/>
            </a:pPr>
            <a:r>
              <a:rPr lang="en-GB" b="1" i="0" dirty="0">
                <a:solidFill>
                  <a:srgbClr val="ECECEC"/>
                </a:solidFill>
                <a:effectLst/>
                <a:highlight>
                  <a:srgbClr val="212121"/>
                </a:highlight>
                <a:latin typeface="Söhne"/>
              </a:rPr>
              <a:t>Convolutional Layer (1)</a:t>
            </a:r>
            <a:r>
              <a:rPr lang="en-GB" b="0" i="0" dirty="0">
                <a:solidFill>
                  <a:srgbClr val="ECECEC"/>
                </a:solidFill>
                <a:effectLst/>
                <a:highlight>
                  <a:srgbClr val="212121"/>
                </a:highlight>
                <a:latin typeface="Söhne"/>
              </a:rPr>
              <a:t>:</a:t>
            </a:r>
          </a:p>
          <a:p>
            <a:pPr marL="742950" lvl="1" indent="-285750" algn="l">
              <a:buFont typeface="+mj-lt"/>
              <a:buAutoNum type="arabicPeriod"/>
            </a:pPr>
            <a:r>
              <a:rPr lang="en-GB" b="0" i="0" dirty="0">
                <a:solidFill>
                  <a:srgbClr val="ECECEC"/>
                </a:solidFill>
                <a:effectLst/>
                <a:highlight>
                  <a:srgbClr val="212121"/>
                </a:highlight>
                <a:latin typeface="Söhne"/>
              </a:rPr>
              <a:t>Applies a convolutional layer with 4 filters and a kernel size of 5x5 pixels.</a:t>
            </a:r>
          </a:p>
          <a:p>
            <a:pPr marL="742950" lvl="1" indent="-285750" algn="l">
              <a:buFont typeface="+mj-lt"/>
              <a:buAutoNum type="arabicPeriod"/>
            </a:pPr>
            <a:r>
              <a:rPr lang="en-GB" b="0" i="0" dirty="0">
                <a:solidFill>
                  <a:srgbClr val="ECECEC"/>
                </a:solidFill>
                <a:effectLst/>
                <a:highlight>
                  <a:srgbClr val="212121"/>
                </a:highlight>
                <a:latin typeface="Söhne"/>
              </a:rPr>
              <a:t>Utilizes the hyperbolic tangent (tanh) activation function to introduce non-linearity.</a:t>
            </a:r>
          </a:p>
          <a:p>
            <a:pPr algn="l">
              <a:buFont typeface="+mj-lt"/>
              <a:buAutoNum type="arabicPeriod"/>
            </a:pPr>
            <a:r>
              <a:rPr lang="en-GB" b="1" i="0" dirty="0">
                <a:solidFill>
                  <a:srgbClr val="ECECEC"/>
                </a:solidFill>
                <a:effectLst/>
                <a:highlight>
                  <a:srgbClr val="212121"/>
                </a:highlight>
                <a:latin typeface="Söhne"/>
              </a:rPr>
              <a:t>Average Pooling (1)</a:t>
            </a:r>
            <a:r>
              <a:rPr lang="en-GB" b="0" i="0" dirty="0">
                <a:solidFill>
                  <a:srgbClr val="ECECEC"/>
                </a:solidFill>
                <a:effectLst/>
                <a:highlight>
                  <a:srgbClr val="212121"/>
                </a:highlight>
                <a:latin typeface="Söhne"/>
              </a:rPr>
              <a:t>:</a:t>
            </a:r>
          </a:p>
          <a:p>
            <a:pPr marL="742950" lvl="1" indent="-285750" algn="l">
              <a:buFont typeface="+mj-lt"/>
              <a:buAutoNum type="arabicPeriod"/>
            </a:pPr>
            <a:r>
              <a:rPr lang="en-GB" b="0" i="0" dirty="0">
                <a:solidFill>
                  <a:srgbClr val="ECECEC"/>
                </a:solidFill>
                <a:effectLst/>
                <a:highlight>
                  <a:srgbClr val="212121"/>
                </a:highlight>
                <a:latin typeface="Söhne"/>
              </a:rPr>
              <a:t>Performs average pooling with a pool size of 2x2 pixels to </a:t>
            </a:r>
            <a:r>
              <a:rPr lang="en-GB" b="0" i="0" dirty="0" err="1">
                <a:solidFill>
                  <a:srgbClr val="ECECEC"/>
                </a:solidFill>
                <a:effectLst/>
                <a:highlight>
                  <a:srgbClr val="212121"/>
                </a:highlight>
                <a:latin typeface="Söhne"/>
              </a:rPr>
              <a:t>downsample</a:t>
            </a:r>
            <a:r>
              <a:rPr lang="en-GB" b="0" i="0" dirty="0">
                <a:solidFill>
                  <a:srgbClr val="ECECEC"/>
                </a:solidFill>
                <a:effectLst/>
                <a:highlight>
                  <a:srgbClr val="212121"/>
                </a:highlight>
                <a:latin typeface="Söhne"/>
              </a:rPr>
              <a:t> the feature maps.</a:t>
            </a:r>
          </a:p>
          <a:p>
            <a:pPr algn="l">
              <a:buFont typeface="+mj-lt"/>
              <a:buAutoNum type="arabicPeriod"/>
            </a:pPr>
            <a:r>
              <a:rPr lang="en-GB" b="1" i="0" dirty="0">
                <a:solidFill>
                  <a:srgbClr val="ECECEC"/>
                </a:solidFill>
                <a:effectLst/>
                <a:highlight>
                  <a:srgbClr val="212121"/>
                </a:highlight>
                <a:latin typeface="Söhne"/>
              </a:rPr>
              <a:t>Convolutional Layer (2)</a:t>
            </a:r>
            <a:r>
              <a:rPr lang="en-GB" b="0" i="0" dirty="0">
                <a:solidFill>
                  <a:srgbClr val="ECECEC"/>
                </a:solidFill>
                <a:effectLst/>
                <a:highlight>
                  <a:srgbClr val="212121"/>
                </a:highlight>
                <a:latin typeface="Söhne"/>
              </a:rPr>
              <a:t>:</a:t>
            </a:r>
          </a:p>
          <a:p>
            <a:pPr marL="742950" lvl="1" indent="-285750" algn="l">
              <a:buFont typeface="+mj-lt"/>
              <a:buAutoNum type="arabicPeriod"/>
            </a:pPr>
            <a:r>
              <a:rPr lang="en-GB" b="0" i="0" dirty="0">
                <a:solidFill>
                  <a:srgbClr val="ECECEC"/>
                </a:solidFill>
                <a:effectLst/>
                <a:highlight>
                  <a:srgbClr val="212121"/>
                </a:highlight>
                <a:latin typeface="Söhne"/>
              </a:rPr>
              <a:t>Applies another convolutional layer with 16 filters and a kernel size of 5x5 pixels.</a:t>
            </a:r>
          </a:p>
          <a:p>
            <a:pPr marL="742950" lvl="1" indent="-285750" algn="l">
              <a:buFont typeface="+mj-lt"/>
              <a:buAutoNum type="arabicPeriod"/>
            </a:pPr>
            <a:r>
              <a:rPr lang="en-GB" b="0" i="0" dirty="0">
                <a:solidFill>
                  <a:srgbClr val="ECECEC"/>
                </a:solidFill>
                <a:effectLst/>
                <a:highlight>
                  <a:srgbClr val="212121"/>
                </a:highlight>
                <a:latin typeface="Söhne"/>
              </a:rPr>
              <a:t>Again, utilizes the hyperbolic tangent (tanh) activation function.</a:t>
            </a:r>
          </a:p>
          <a:p>
            <a:pPr algn="l">
              <a:buFont typeface="+mj-lt"/>
              <a:buAutoNum type="arabicPeriod"/>
            </a:pPr>
            <a:r>
              <a:rPr lang="en-GB" b="1" i="0" dirty="0">
                <a:solidFill>
                  <a:srgbClr val="ECECEC"/>
                </a:solidFill>
                <a:effectLst/>
                <a:highlight>
                  <a:srgbClr val="212121"/>
                </a:highlight>
                <a:latin typeface="Söhne"/>
              </a:rPr>
              <a:t>Average Pooling (2)</a:t>
            </a:r>
            <a:r>
              <a:rPr lang="en-GB" b="0" i="0" dirty="0">
                <a:solidFill>
                  <a:srgbClr val="ECECEC"/>
                </a:solidFill>
                <a:effectLst/>
                <a:highlight>
                  <a:srgbClr val="212121"/>
                </a:highlight>
                <a:latin typeface="Söhne"/>
              </a:rPr>
              <a:t>:</a:t>
            </a:r>
          </a:p>
          <a:p>
            <a:pPr marL="742950" lvl="1" indent="-285750" algn="l">
              <a:buFont typeface="+mj-lt"/>
              <a:buAutoNum type="arabicPeriod"/>
            </a:pPr>
            <a:r>
              <a:rPr lang="en-GB" b="0" i="0" dirty="0">
                <a:solidFill>
                  <a:srgbClr val="ECECEC"/>
                </a:solidFill>
                <a:effectLst/>
                <a:highlight>
                  <a:srgbClr val="212121"/>
                </a:highlight>
                <a:latin typeface="Söhne"/>
              </a:rPr>
              <a:t>Performs average pooling again with a pool size of 2x2 pixels.</a:t>
            </a:r>
          </a:p>
          <a:p>
            <a:pPr algn="l">
              <a:buFont typeface="+mj-lt"/>
              <a:buAutoNum type="arabicPeriod"/>
            </a:pPr>
            <a:r>
              <a:rPr lang="en-GB" b="1" i="0" dirty="0">
                <a:solidFill>
                  <a:srgbClr val="ECECEC"/>
                </a:solidFill>
                <a:effectLst/>
                <a:highlight>
                  <a:srgbClr val="212121"/>
                </a:highlight>
                <a:latin typeface="Söhne"/>
              </a:rPr>
              <a:t>Flatten</a:t>
            </a:r>
            <a:r>
              <a:rPr lang="en-GB" b="0" i="0" dirty="0">
                <a:solidFill>
                  <a:srgbClr val="ECECEC"/>
                </a:solidFill>
                <a:effectLst/>
                <a:highlight>
                  <a:srgbClr val="212121"/>
                </a:highlight>
                <a:latin typeface="Söhne"/>
              </a:rPr>
              <a:t>:</a:t>
            </a:r>
          </a:p>
          <a:p>
            <a:pPr marL="742950" lvl="1" indent="-285750" algn="l">
              <a:buFont typeface="+mj-lt"/>
              <a:buAutoNum type="arabicPeriod"/>
            </a:pPr>
            <a:r>
              <a:rPr lang="en-GB" b="0" i="0" dirty="0">
                <a:solidFill>
                  <a:srgbClr val="ECECEC"/>
                </a:solidFill>
                <a:effectLst/>
                <a:highlight>
                  <a:srgbClr val="212121"/>
                </a:highlight>
                <a:latin typeface="Söhne"/>
              </a:rPr>
              <a:t>Flattens the output of the last convolutional layer into a 1D tensor.</a:t>
            </a:r>
          </a:p>
          <a:p>
            <a:pPr algn="l">
              <a:buFont typeface="+mj-lt"/>
              <a:buAutoNum type="arabicPeriod"/>
            </a:pPr>
            <a:r>
              <a:rPr lang="en-GB" b="1" i="0" dirty="0">
                <a:solidFill>
                  <a:srgbClr val="ECECEC"/>
                </a:solidFill>
                <a:effectLst/>
                <a:highlight>
                  <a:srgbClr val="212121"/>
                </a:highlight>
                <a:latin typeface="Söhne"/>
              </a:rPr>
              <a:t>Batch Normalization (2)</a:t>
            </a:r>
            <a:r>
              <a:rPr lang="en-GB" b="0" i="0" dirty="0">
                <a:solidFill>
                  <a:srgbClr val="ECECEC"/>
                </a:solidFill>
                <a:effectLst/>
                <a:highlight>
                  <a:srgbClr val="212121"/>
                </a:highlight>
                <a:latin typeface="Söhne"/>
              </a:rPr>
              <a:t>:</a:t>
            </a:r>
          </a:p>
          <a:p>
            <a:pPr marL="742950" lvl="1" indent="-285750" algn="l">
              <a:buFont typeface="+mj-lt"/>
              <a:buAutoNum type="arabicPeriod"/>
            </a:pPr>
            <a:r>
              <a:rPr lang="en-GB" b="0" i="0" dirty="0">
                <a:solidFill>
                  <a:srgbClr val="ECECEC"/>
                </a:solidFill>
                <a:effectLst/>
                <a:highlight>
                  <a:srgbClr val="212121"/>
                </a:highlight>
                <a:latin typeface="Söhne"/>
              </a:rPr>
              <a:t>Applies batch normalization to the flattened output.</a:t>
            </a:r>
          </a:p>
          <a:p>
            <a:pPr algn="l">
              <a:buFont typeface="+mj-lt"/>
              <a:buAutoNum type="arabicPeriod"/>
            </a:pPr>
            <a:r>
              <a:rPr lang="en-GB" b="1" i="0" dirty="0">
                <a:solidFill>
                  <a:srgbClr val="ECECEC"/>
                </a:solidFill>
                <a:effectLst/>
                <a:highlight>
                  <a:srgbClr val="212121"/>
                </a:highlight>
                <a:latin typeface="Söhne"/>
              </a:rPr>
              <a:t>Dense Layer</a:t>
            </a:r>
            <a:r>
              <a:rPr lang="en-GB" b="0" i="0" dirty="0">
                <a:solidFill>
                  <a:srgbClr val="ECECEC"/>
                </a:solidFill>
                <a:effectLst/>
                <a:highlight>
                  <a:srgbClr val="212121"/>
                </a:highlight>
                <a:latin typeface="Söhne"/>
              </a:rPr>
              <a:t>:</a:t>
            </a:r>
          </a:p>
          <a:p>
            <a:pPr marL="742950" lvl="1" indent="-285750" algn="l">
              <a:buFont typeface="+mj-lt"/>
              <a:buAutoNum type="arabicPeriod"/>
            </a:pPr>
            <a:r>
              <a:rPr lang="en-GB" b="0" i="0" dirty="0">
                <a:solidFill>
                  <a:srgbClr val="ECECEC"/>
                </a:solidFill>
                <a:effectLst/>
                <a:highlight>
                  <a:srgbClr val="212121"/>
                </a:highlight>
                <a:latin typeface="Söhne"/>
              </a:rPr>
              <a:t>Applies a fully connected (dense) layer with 10 units and hyperbolic tangent (tanh) activation function.</a:t>
            </a:r>
          </a:p>
          <a:p>
            <a:pPr marL="742950" lvl="1" indent="-285750" algn="l">
              <a:buFont typeface="+mj-lt"/>
              <a:buAutoNum type="arabicPeriod"/>
            </a:pPr>
            <a:r>
              <a:rPr lang="en-GB" b="0" i="0" dirty="0">
                <a:solidFill>
                  <a:srgbClr val="ECECEC"/>
                </a:solidFill>
                <a:effectLst/>
                <a:highlight>
                  <a:srgbClr val="212121"/>
                </a:highlight>
                <a:latin typeface="Söhne"/>
              </a:rPr>
              <a:t>Produces the final output or embedding representation of the input image.</a:t>
            </a:r>
          </a:p>
          <a:p>
            <a:pPr algn="l">
              <a:buFont typeface="+mj-lt"/>
              <a:buAutoNum type="arabicPeriod"/>
            </a:pPr>
            <a:r>
              <a:rPr lang="en-GB" b="1" i="0" dirty="0">
                <a:solidFill>
                  <a:srgbClr val="ECECEC"/>
                </a:solidFill>
                <a:effectLst/>
                <a:highlight>
                  <a:srgbClr val="212121"/>
                </a:highlight>
                <a:latin typeface="Söhne"/>
              </a:rPr>
              <a:t>Model Definition</a:t>
            </a:r>
            <a:r>
              <a:rPr lang="en-GB" b="0" i="0" dirty="0">
                <a:solidFill>
                  <a:srgbClr val="ECECEC"/>
                </a:solidFill>
                <a:effectLst/>
                <a:highlight>
                  <a:srgbClr val="212121"/>
                </a:highlight>
                <a:latin typeface="Söhne"/>
              </a:rPr>
              <a:t>:</a:t>
            </a:r>
          </a:p>
          <a:p>
            <a:pPr marL="742950" lvl="1" indent="-285750" algn="l">
              <a:buFont typeface="+mj-lt"/>
              <a:buAutoNum type="arabicPeriod"/>
            </a:pPr>
            <a:r>
              <a:rPr lang="en-GB" b="0" i="0" dirty="0">
                <a:solidFill>
                  <a:srgbClr val="ECECEC"/>
                </a:solidFill>
                <a:effectLst/>
                <a:highlight>
                  <a:srgbClr val="212121"/>
                </a:highlight>
                <a:latin typeface="Söhne"/>
              </a:rPr>
              <a:t>Defines the embedding network model using the input and output layers created above.</a:t>
            </a:r>
          </a:p>
          <a:p>
            <a:pPr algn="l"/>
            <a:r>
              <a:rPr lang="en-GB" b="1" i="0" dirty="0">
                <a:solidFill>
                  <a:srgbClr val="ECECEC"/>
                </a:solidFill>
                <a:effectLst/>
                <a:highlight>
                  <a:srgbClr val="212121"/>
                </a:highlight>
                <a:latin typeface="Söhne"/>
              </a:rPr>
              <a:t>Part 2: Building the Siamese Network</a:t>
            </a:r>
          </a:p>
          <a:p>
            <a:pPr algn="l">
              <a:buFont typeface="+mj-lt"/>
              <a:buAutoNum type="arabicPeriod"/>
            </a:pPr>
            <a:r>
              <a:rPr lang="en-GB" b="1" i="0" dirty="0">
                <a:solidFill>
                  <a:srgbClr val="ECECEC"/>
                </a:solidFill>
                <a:effectLst/>
                <a:highlight>
                  <a:srgbClr val="212121"/>
                </a:highlight>
                <a:latin typeface="Söhne"/>
              </a:rPr>
              <a:t>Input Layers (Tower 1 and Tower 2)</a:t>
            </a:r>
            <a:r>
              <a:rPr lang="en-GB" b="0" i="0" dirty="0">
                <a:solidFill>
                  <a:srgbClr val="ECECEC"/>
                </a:solidFill>
                <a:effectLst/>
                <a:highlight>
                  <a:srgbClr val="212121"/>
                </a:highlight>
                <a:latin typeface="Söhne"/>
              </a:rPr>
              <a:t>:</a:t>
            </a:r>
          </a:p>
          <a:p>
            <a:pPr marL="742950" lvl="1" indent="-285750" algn="l">
              <a:buFont typeface="+mj-lt"/>
              <a:buAutoNum type="arabicPeriod"/>
            </a:pPr>
            <a:r>
              <a:rPr lang="en-GB" b="0" i="0" dirty="0">
                <a:solidFill>
                  <a:srgbClr val="ECECEC"/>
                </a:solidFill>
                <a:effectLst/>
                <a:highlight>
                  <a:srgbClr val="212121"/>
                </a:highlight>
                <a:latin typeface="Söhne"/>
              </a:rPr>
              <a:t>Creates input layers for the two input images (28x28 grayscale images).</a:t>
            </a:r>
          </a:p>
          <a:p>
            <a:pPr algn="l">
              <a:buFont typeface="+mj-lt"/>
              <a:buAutoNum type="arabicPeriod"/>
            </a:pPr>
            <a:r>
              <a:rPr lang="en-GB" b="1" i="0" dirty="0">
                <a:solidFill>
                  <a:srgbClr val="ECECEC"/>
                </a:solidFill>
                <a:effectLst/>
                <a:highlight>
                  <a:srgbClr val="212121"/>
                </a:highlight>
                <a:latin typeface="Söhne"/>
              </a:rPr>
              <a:t>Embedding Network (Tower 1 and Tower 2)</a:t>
            </a:r>
            <a:r>
              <a:rPr lang="en-GB" b="0" i="0" dirty="0">
                <a:solidFill>
                  <a:srgbClr val="ECECEC"/>
                </a:solidFill>
                <a:effectLst/>
                <a:highlight>
                  <a:srgbClr val="212121"/>
                </a:highlight>
                <a:latin typeface="Söhne"/>
              </a:rPr>
              <a:t>:</a:t>
            </a:r>
          </a:p>
          <a:p>
            <a:pPr marL="742950" lvl="1" indent="-285750" algn="l">
              <a:buFont typeface="+mj-lt"/>
              <a:buAutoNum type="arabicPeriod"/>
            </a:pPr>
            <a:r>
              <a:rPr lang="en-GB" b="0" i="0" dirty="0">
                <a:solidFill>
                  <a:srgbClr val="ECECEC"/>
                </a:solidFill>
                <a:effectLst/>
                <a:highlight>
                  <a:srgbClr val="212121"/>
                </a:highlight>
                <a:latin typeface="Söhne"/>
              </a:rPr>
              <a:t>Passes the input images through the same embedding network, sharing weights between tower networks.</a:t>
            </a:r>
          </a:p>
          <a:p>
            <a:pPr marL="742950" lvl="1" indent="-285750" algn="l">
              <a:buFont typeface="+mj-lt"/>
              <a:buAutoNum type="arabicPeriod"/>
            </a:pPr>
            <a:r>
              <a:rPr lang="en-GB" b="0" i="0" dirty="0">
                <a:solidFill>
                  <a:srgbClr val="ECECEC"/>
                </a:solidFill>
                <a:effectLst/>
                <a:highlight>
                  <a:srgbClr val="212121"/>
                </a:highlight>
                <a:latin typeface="Söhne"/>
              </a:rPr>
              <a:t>The embedding network produces embedding representations for both tower networks.</a:t>
            </a:r>
          </a:p>
          <a:p>
            <a:pPr algn="l">
              <a:buFont typeface="+mj-lt"/>
              <a:buAutoNum type="arabicPeriod"/>
            </a:pPr>
            <a:r>
              <a:rPr lang="en-GB" b="1" i="0" dirty="0">
                <a:solidFill>
                  <a:srgbClr val="ECECEC"/>
                </a:solidFill>
                <a:effectLst/>
                <a:highlight>
                  <a:srgbClr val="212121"/>
                </a:highlight>
                <a:latin typeface="Söhne"/>
              </a:rPr>
              <a:t>Merge Layer</a:t>
            </a:r>
            <a:r>
              <a:rPr lang="en-GB" b="0" i="0" dirty="0">
                <a:solidFill>
                  <a:srgbClr val="ECECEC"/>
                </a:solidFill>
                <a:effectLst/>
                <a:highlight>
                  <a:srgbClr val="212121"/>
                </a:highlight>
                <a:latin typeface="Söhne"/>
              </a:rPr>
              <a:t>:</a:t>
            </a:r>
          </a:p>
          <a:p>
            <a:pPr marL="742950" lvl="1" indent="-285750" algn="l">
              <a:buFont typeface="+mj-lt"/>
              <a:buAutoNum type="arabicPeriod"/>
            </a:pPr>
            <a:r>
              <a:rPr lang="en-GB" b="0" i="0" dirty="0">
                <a:solidFill>
                  <a:srgbClr val="ECECEC"/>
                </a:solidFill>
                <a:effectLst/>
                <a:highlight>
                  <a:srgbClr val="212121"/>
                </a:highlight>
                <a:latin typeface="Söhne"/>
              </a:rPr>
              <a:t>Computes the Euclidean distance between the embedding representations of the two towers using a custom lambda layer.</a:t>
            </a:r>
          </a:p>
          <a:p>
            <a:pPr marL="742950" lvl="1" indent="-285750" algn="l">
              <a:buFont typeface="+mj-lt"/>
              <a:buAutoNum type="arabicPeriod"/>
            </a:pPr>
            <a:r>
              <a:rPr lang="en-GB" b="0" i="0" dirty="0">
                <a:solidFill>
                  <a:srgbClr val="ECECEC"/>
                </a:solidFill>
                <a:effectLst/>
                <a:highlight>
                  <a:srgbClr val="212121"/>
                </a:highlight>
                <a:latin typeface="Söhne"/>
              </a:rPr>
              <a:t>The merge layer combines the embedding representations of tower 1 and tower 2.</a:t>
            </a:r>
          </a:p>
          <a:p>
            <a:pPr algn="l">
              <a:buFont typeface="+mj-lt"/>
              <a:buAutoNum type="arabicPeriod"/>
            </a:pPr>
            <a:r>
              <a:rPr lang="en-GB" b="1" i="0" dirty="0">
                <a:solidFill>
                  <a:srgbClr val="ECECEC"/>
                </a:solidFill>
                <a:effectLst/>
                <a:highlight>
                  <a:srgbClr val="212121"/>
                </a:highlight>
                <a:latin typeface="Söhne"/>
              </a:rPr>
              <a:t>Batch Normalization (Merge Layer)</a:t>
            </a:r>
            <a:r>
              <a:rPr lang="en-GB" b="0" i="0" dirty="0">
                <a:solidFill>
                  <a:srgbClr val="ECECEC"/>
                </a:solidFill>
                <a:effectLst/>
                <a:highlight>
                  <a:srgbClr val="212121"/>
                </a:highlight>
                <a:latin typeface="Söhne"/>
              </a:rPr>
              <a:t>:</a:t>
            </a:r>
          </a:p>
          <a:p>
            <a:pPr marL="742950" lvl="1" indent="-285750" algn="l">
              <a:buFont typeface="+mj-lt"/>
              <a:buAutoNum type="arabicPeriod"/>
            </a:pPr>
            <a:r>
              <a:rPr lang="en-GB" b="0" i="0" dirty="0">
                <a:solidFill>
                  <a:srgbClr val="ECECEC"/>
                </a:solidFill>
                <a:effectLst/>
                <a:highlight>
                  <a:srgbClr val="212121"/>
                </a:highlight>
                <a:latin typeface="Söhne"/>
              </a:rPr>
              <a:t>Applies batch normalization to the merged output to normalize the activations.</a:t>
            </a:r>
          </a:p>
          <a:p>
            <a:pPr algn="l">
              <a:buFont typeface="+mj-lt"/>
              <a:buAutoNum type="arabicPeriod"/>
            </a:pPr>
            <a:r>
              <a:rPr lang="en-GB" b="1" i="0" dirty="0">
                <a:solidFill>
                  <a:srgbClr val="ECECEC"/>
                </a:solidFill>
                <a:effectLst/>
                <a:highlight>
                  <a:srgbClr val="212121"/>
                </a:highlight>
                <a:latin typeface="Söhne"/>
              </a:rPr>
              <a:t>Output Layer</a:t>
            </a:r>
            <a:r>
              <a:rPr lang="en-GB" b="0" i="0" dirty="0">
                <a:solidFill>
                  <a:srgbClr val="ECECEC"/>
                </a:solidFill>
                <a:effectLst/>
                <a:highlight>
                  <a:srgbClr val="212121"/>
                </a:highlight>
                <a:latin typeface="Söhne"/>
              </a:rPr>
              <a:t>:</a:t>
            </a:r>
          </a:p>
          <a:p>
            <a:pPr marL="742950" lvl="1" indent="-285750" algn="l">
              <a:buFont typeface="+mj-lt"/>
              <a:buAutoNum type="arabicPeriod"/>
            </a:pPr>
            <a:r>
              <a:rPr lang="en-GB" b="0" i="0" dirty="0">
                <a:solidFill>
                  <a:srgbClr val="ECECEC"/>
                </a:solidFill>
                <a:effectLst/>
                <a:highlight>
                  <a:srgbClr val="212121"/>
                </a:highlight>
                <a:latin typeface="Söhne"/>
              </a:rPr>
              <a:t>Applies a dense layer with a single unit and sigmoid activation function to produce the final output.</a:t>
            </a:r>
          </a:p>
          <a:p>
            <a:pPr marL="742950" lvl="1" indent="-285750" algn="l">
              <a:buFont typeface="+mj-lt"/>
              <a:buAutoNum type="arabicPeriod"/>
            </a:pPr>
            <a:r>
              <a:rPr lang="en-GB" b="0" i="0" dirty="0">
                <a:solidFill>
                  <a:srgbClr val="ECECEC"/>
                </a:solidFill>
                <a:effectLst/>
                <a:highlight>
                  <a:srgbClr val="212121"/>
                </a:highlight>
                <a:latin typeface="Söhne"/>
              </a:rPr>
              <a:t>Outputs a probability indicating the similarity between the two input images.</a:t>
            </a:r>
          </a:p>
          <a:p>
            <a:endParaRPr lang="en-IN" dirty="0"/>
          </a:p>
        </p:txBody>
      </p:sp>
    </p:spTree>
    <p:extLst>
      <p:ext uri="{BB962C8B-B14F-4D97-AF65-F5344CB8AC3E}">
        <p14:creationId xmlns:p14="http://schemas.microsoft.com/office/powerpoint/2010/main" val="4018396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68B718-78E2-6D93-125B-FD084D68AC1B}"/>
              </a:ext>
            </a:extLst>
          </p:cNvPr>
          <p:cNvSpPr txBox="1"/>
          <p:nvPr/>
        </p:nvSpPr>
        <p:spPr>
          <a:xfrm>
            <a:off x="0" y="1388533"/>
            <a:ext cx="14630400" cy="1754326"/>
          </a:xfrm>
          <a:prstGeom prst="rect">
            <a:avLst/>
          </a:prstGeom>
          <a:noFill/>
        </p:spPr>
        <p:txBody>
          <a:bodyPr wrap="square" rtlCol="0">
            <a:spAutoFit/>
          </a:bodyPr>
          <a:lstStyle/>
          <a:p>
            <a:pPr algn="ctr"/>
            <a:r>
              <a:rPr lang="en-GB" sz="5400" dirty="0">
                <a:solidFill>
                  <a:schemeClr val="bg1"/>
                </a:solidFill>
              </a:rPr>
              <a:t>Image similarity estimation using a Siamese Network with a contrastive loss</a:t>
            </a:r>
            <a:endParaRPr lang="en-IN" sz="5400" dirty="0">
              <a:solidFill>
                <a:schemeClr val="bg1"/>
              </a:solidFill>
            </a:endParaRPr>
          </a:p>
        </p:txBody>
      </p:sp>
      <p:sp>
        <p:nvSpPr>
          <p:cNvPr id="3" name="TextBox 2">
            <a:extLst>
              <a:ext uri="{FF2B5EF4-FFF2-40B4-BE49-F238E27FC236}">
                <a16:creationId xmlns:a16="http://schemas.microsoft.com/office/drawing/2014/main" id="{01CAE624-0347-3F58-33E7-1CAA232BE5FD}"/>
              </a:ext>
            </a:extLst>
          </p:cNvPr>
          <p:cNvSpPr txBox="1"/>
          <p:nvPr/>
        </p:nvSpPr>
        <p:spPr>
          <a:xfrm>
            <a:off x="0" y="4233903"/>
            <a:ext cx="14630400" cy="1569660"/>
          </a:xfrm>
          <a:prstGeom prst="rect">
            <a:avLst/>
          </a:prstGeom>
          <a:noFill/>
        </p:spPr>
        <p:txBody>
          <a:bodyPr wrap="square" rtlCol="0">
            <a:spAutoFit/>
          </a:bodyPr>
          <a:lstStyle/>
          <a:p>
            <a:pPr algn="ctr"/>
            <a:r>
              <a:rPr lang="en-IN" sz="2400" dirty="0">
                <a:solidFill>
                  <a:schemeClr val="bg1"/>
                </a:solidFill>
              </a:rPr>
              <a:t>By</a:t>
            </a:r>
          </a:p>
          <a:p>
            <a:pPr algn="ctr"/>
            <a:r>
              <a:rPr lang="en-IN" sz="2400" dirty="0">
                <a:solidFill>
                  <a:schemeClr val="bg1"/>
                </a:solidFill>
              </a:rPr>
              <a:t>Aryan Khandelwal -21ucc027</a:t>
            </a:r>
          </a:p>
          <a:p>
            <a:pPr algn="ctr"/>
            <a:r>
              <a:rPr lang="en-IN" sz="2400" dirty="0">
                <a:solidFill>
                  <a:schemeClr val="bg1"/>
                </a:solidFill>
              </a:rPr>
              <a:t>Ekansh Khandelwal - 21ucc039</a:t>
            </a:r>
          </a:p>
          <a:p>
            <a:pPr algn="ctr"/>
            <a:r>
              <a:rPr lang="en-IN" sz="2400" dirty="0">
                <a:solidFill>
                  <a:schemeClr val="bg1"/>
                </a:solidFill>
              </a:rPr>
              <a:t>Het Patel -21ucc125   </a:t>
            </a:r>
          </a:p>
        </p:txBody>
      </p:sp>
    </p:spTree>
    <p:extLst>
      <p:ext uri="{BB962C8B-B14F-4D97-AF65-F5344CB8AC3E}">
        <p14:creationId xmlns:p14="http://schemas.microsoft.com/office/powerpoint/2010/main" val="2083316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BEE480-89D6-D791-8004-F527E4A2ED1D}"/>
              </a:ext>
            </a:extLst>
          </p:cNvPr>
          <p:cNvSpPr txBox="1"/>
          <p:nvPr/>
        </p:nvSpPr>
        <p:spPr>
          <a:xfrm>
            <a:off x="462337" y="380145"/>
            <a:ext cx="14503366" cy="3508653"/>
          </a:xfrm>
          <a:prstGeom prst="rect">
            <a:avLst/>
          </a:prstGeom>
          <a:noFill/>
        </p:spPr>
        <p:txBody>
          <a:bodyPr wrap="square" rtlCol="0">
            <a:spAutoFit/>
          </a:bodyPr>
          <a:lstStyle/>
          <a:p>
            <a:r>
              <a:rPr lang="en-IN" sz="6600" dirty="0">
                <a:solidFill>
                  <a:schemeClr val="bg1"/>
                </a:solidFill>
              </a:rPr>
              <a:t>Results </a:t>
            </a:r>
          </a:p>
          <a:p>
            <a:endParaRPr lang="en-IN" sz="6600" dirty="0">
              <a:solidFill>
                <a:schemeClr val="bg1"/>
              </a:solidFill>
            </a:endParaRPr>
          </a:p>
          <a:p>
            <a:r>
              <a:rPr lang="en-IN" dirty="0">
                <a:solidFill>
                  <a:schemeClr val="bg1"/>
                </a:solidFill>
              </a:rPr>
              <a:t>● Training accuracy improves steadily over epochs, reaching approximately 98.03%.</a:t>
            </a:r>
          </a:p>
          <a:p>
            <a:endParaRPr lang="en-IN" dirty="0">
              <a:solidFill>
                <a:schemeClr val="bg1"/>
              </a:solidFill>
            </a:endParaRPr>
          </a:p>
          <a:p>
            <a:r>
              <a:rPr lang="en-IN" dirty="0">
                <a:solidFill>
                  <a:schemeClr val="bg1"/>
                </a:solidFill>
              </a:rPr>
              <a:t>● Validation accuracy fluctuates but demonstrates consistent improvement, achieving around 98.47%</a:t>
            </a:r>
          </a:p>
          <a:p>
            <a:endParaRPr lang="en-IN" dirty="0">
              <a:solidFill>
                <a:schemeClr val="bg1"/>
              </a:solidFill>
            </a:endParaRPr>
          </a:p>
          <a:p>
            <a:r>
              <a:rPr lang="en-IN" dirty="0">
                <a:solidFill>
                  <a:schemeClr val="bg1"/>
                </a:solidFill>
              </a:rPr>
              <a:t>● Visualizations of training loss, accuracy, and validation loss, accuracy are displayed: </a:t>
            </a:r>
          </a:p>
        </p:txBody>
      </p:sp>
      <p:pic>
        <p:nvPicPr>
          <p:cNvPr id="2050" name="Picture 2">
            <a:extLst>
              <a:ext uri="{FF2B5EF4-FFF2-40B4-BE49-F238E27FC236}">
                <a16:creationId xmlns:a16="http://schemas.microsoft.com/office/drawing/2014/main" id="{3842998E-7162-D18F-7996-7349847C46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964" y="4197904"/>
            <a:ext cx="4441725" cy="35086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1061874-169B-5F7B-280A-1BF05150C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5404" y="4197904"/>
            <a:ext cx="4441726" cy="3508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837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4" name="Text 2"/>
          <p:cNvSpPr/>
          <p:nvPr/>
        </p:nvSpPr>
        <p:spPr>
          <a:xfrm>
            <a:off x="2513101" y="811164"/>
            <a:ext cx="9569410" cy="694373"/>
          </a:xfrm>
          <a:prstGeom prst="rect">
            <a:avLst/>
          </a:prstGeom>
          <a:noFill/>
          <a:ln/>
        </p:spPr>
        <p:txBody>
          <a:bodyPr wrap="non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Conclusion</a:t>
            </a:r>
            <a:endParaRPr lang="en-US" sz="4374" dirty="0"/>
          </a:p>
        </p:txBody>
      </p:sp>
      <p:sp>
        <p:nvSpPr>
          <p:cNvPr id="5" name="Shape 3"/>
          <p:cNvSpPr/>
          <p:nvPr/>
        </p:nvSpPr>
        <p:spPr>
          <a:xfrm>
            <a:off x="2740334" y="1875642"/>
            <a:ext cx="306472" cy="320576"/>
          </a:xfrm>
          <a:prstGeom prst="roundRect">
            <a:avLst>
              <a:gd name="adj" fmla="val 17148"/>
            </a:avLst>
          </a:prstGeom>
          <a:solidFill>
            <a:srgbClr val="232629"/>
          </a:solidFill>
          <a:ln/>
        </p:spPr>
      </p:sp>
      <p:sp>
        <p:nvSpPr>
          <p:cNvPr id="7" name="Text 5"/>
          <p:cNvSpPr/>
          <p:nvPr/>
        </p:nvSpPr>
        <p:spPr>
          <a:xfrm>
            <a:off x="3128604" y="1802089"/>
            <a:ext cx="9962928" cy="666512"/>
          </a:xfrm>
          <a:prstGeom prst="rect">
            <a:avLst/>
          </a:prstGeom>
          <a:noFill/>
          <a:ln/>
        </p:spPr>
        <p:txBody>
          <a:bodyPr wrap="square" rtlCol="0" anchor="t"/>
          <a:lstStyle/>
          <a:p>
            <a:pPr algn="l"/>
            <a:r>
              <a:rPr lang="en-US" sz="2400" b="0" i="0" dirty="0">
                <a:solidFill>
                  <a:srgbClr val="ECECEC"/>
                </a:solidFill>
                <a:effectLst/>
                <a:latin typeface="Söhne"/>
              </a:rPr>
              <a:t>Increasing batch size and epochs effectively improved training and validation accuracy while reducing loss.</a:t>
            </a:r>
          </a:p>
        </p:txBody>
      </p:sp>
      <p:sp>
        <p:nvSpPr>
          <p:cNvPr id="10" name="Text 8"/>
          <p:cNvSpPr/>
          <p:nvPr/>
        </p:nvSpPr>
        <p:spPr>
          <a:xfrm>
            <a:off x="3128604" y="2735526"/>
            <a:ext cx="9706450" cy="666512"/>
          </a:xfrm>
          <a:prstGeom prst="rect">
            <a:avLst/>
          </a:prstGeom>
          <a:noFill/>
          <a:ln/>
        </p:spPr>
        <p:txBody>
          <a:bodyPr wrap="square" rtlCol="0" anchor="t"/>
          <a:lstStyle/>
          <a:p>
            <a:pPr algn="l"/>
            <a:r>
              <a:rPr lang="en-US" sz="2400" b="0" i="0" dirty="0">
                <a:solidFill>
                  <a:srgbClr val="ECECEC"/>
                </a:solidFill>
                <a:effectLst/>
                <a:latin typeface="Söhne"/>
              </a:rPr>
              <a:t>Solely increasing epochs led to overfitting, highlighting the need for careful tuning.</a:t>
            </a:r>
          </a:p>
        </p:txBody>
      </p:sp>
      <p:sp>
        <p:nvSpPr>
          <p:cNvPr id="13" name="Text 11"/>
          <p:cNvSpPr/>
          <p:nvPr/>
        </p:nvSpPr>
        <p:spPr>
          <a:xfrm>
            <a:off x="3312386" y="4788792"/>
            <a:ext cx="9595363" cy="666512"/>
          </a:xfrm>
          <a:prstGeom prst="rect">
            <a:avLst/>
          </a:prstGeom>
          <a:noFill/>
          <a:ln/>
        </p:spPr>
        <p:txBody>
          <a:bodyPr wrap="square" rtlCol="0" anchor="t"/>
          <a:lstStyle/>
          <a:p>
            <a:pPr marL="0" indent="0">
              <a:lnSpc>
                <a:spcPts val="2624"/>
              </a:lnSpc>
              <a:buNone/>
            </a:pPr>
            <a:r>
              <a:rPr lang="en-US" sz="2400" dirty="0">
                <a:solidFill>
                  <a:srgbClr val="E2E6E9"/>
                </a:solidFill>
                <a:latin typeface="Source Sans Pro" pitchFamily="34" charset="0"/>
                <a:ea typeface="Source Sans Pro" pitchFamily="34" charset="-122"/>
                <a:cs typeface="Source Sans Pro" pitchFamily="34" charset="-120"/>
              </a:rPr>
              <a:t>Address issues like data requirements and training stability.</a:t>
            </a:r>
            <a:endParaRPr lang="en-US" sz="2400" dirty="0"/>
          </a:p>
        </p:txBody>
      </p:sp>
      <p:sp>
        <p:nvSpPr>
          <p:cNvPr id="16" name="Text 14"/>
          <p:cNvSpPr/>
          <p:nvPr/>
        </p:nvSpPr>
        <p:spPr>
          <a:xfrm>
            <a:off x="3312386" y="5334312"/>
            <a:ext cx="9522668" cy="666512"/>
          </a:xfrm>
          <a:prstGeom prst="rect">
            <a:avLst/>
          </a:prstGeom>
          <a:noFill/>
          <a:ln/>
        </p:spPr>
        <p:txBody>
          <a:bodyPr wrap="square" rtlCol="0" anchor="t"/>
          <a:lstStyle/>
          <a:p>
            <a:pPr marL="0" indent="0">
              <a:lnSpc>
                <a:spcPts val="2624"/>
              </a:lnSpc>
              <a:buNone/>
            </a:pPr>
            <a:r>
              <a:rPr lang="en-US" sz="2400" b="0" i="0" dirty="0">
                <a:solidFill>
                  <a:srgbClr val="ECECEC"/>
                </a:solidFill>
                <a:effectLst/>
                <a:latin typeface="Söhne"/>
              </a:rPr>
              <a:t>Employ early stopping to halt training when overfitting is detected</a:t>
            </a:r>
            <a:endParaRPr lang="en-US" sz="2400" dirty="0"/>
          </a:p>
        </p:txBody>
      </p:sp>
      <p:sp>
        <p:nvSpPr>
          <p:cNvPr id="17" name="Shape 3">
            <a:extLst>
              <a:ext uri="{FF2B5EF4-FFF2-40B4-BE49-F238E27FC236}">
                <a16:creationId xmlns:a16="http://schemas.microsoft.com/office/drawing/2014/main" id="{CA945CB7-8005-2205-0105-09ECA22D72AA}"/>
              </a:ext>
            </a:extLst>
          </p:cNvPr>
          <p:cNvSpPr/>
          <p:nvPr/>
        </p:nvSpPr>
        <p:spPr>
          <a:xfrm>
            <a:off x="2740334" y="2833689"/>
            <a:ext cx="306472" cy="320576"/>
          </a:xfrm>
          <a:prstGeom prst="roundRect">
            <a:avLst>
              <a:gd name="adj" fmla="val 17148"/>
            </a:avLst>
          </a:prstGeom>
          <a:solidFill>
            <a:srgbClr val="232629"/>
          </a:solidFill>
          <a:ln/>
        </p:spPr>
      </p:sp>
      <p:sp>
        <p:nvSpPr>
          <p:cNvPr id="18" name="Shape 3">
            <a:extLst>
              <a:ext uri="{FF2B5EF4-FFF2-40B4-BE49-F238E27FC236}">
                <a16:creationId xmlns:a16="http://schemas.microsoft.com/office/drawing/2014/main" id="{3AA2A51A-1EBE-CF91-44A5-EA83AFB10401}"/>
              </a:ext>
            </a:extLst>
          </p:cNvPr>
          <p:cNvSpPr/>
          <p:nvPr/>
        </p:nvSpPr>
        <p:spPr>
          <a:xfrm>
            <a:off x="2822132" y="4801472"/>
            <a:ext cx="306472" cy="320576"/>
          </a:xfrm>
          <a:prstGeom prst="roundRect">
            <a:avLst>
              <a:gd name="adj" fmla="val 17148"/>
            </a:avLst>
          </a:prstGeom>
          <a:solidFill>
            <a:srgbClr val="232629"/>
          </a:solidFill>
          <a:ln/>
        </p:spPr>
      </p:sp>
      <p:sp>
        <p:nvSpPr>
          <p:cNvPr id="19" name="Text 2">
            <a:extLst>
              <a:ext uri="{FF2B5EF4-FFF2-40B4-BE49-F238E27FC236}">
                <a16:creationId xmlns:a16="http://schemas.microsoft.com/office/drawing/2014/main" id="{D405A41B-8B4D-CA77-F581-01BFA7CFDDBE}"/>
              </a:ext>
            </a:extLst>
          </p:cNvPr>
          <p:cNvSpPr/>
          <p:nvPr/>
        </p:nvSpPr>
        <p:spPr>
          <a:xfrm>
            <a:off x="2684016" y="3978350"/>
            <a:ext cx="9569410" cy="694373"/>
          </a:xfrm>
          <a:prstGeom prst="rect">
            <a:avLst/>
          </a:prstGeom>
          <a:noFill/>
          <a:ln/>
        </p:spPr>
        <p:txBody>
          <a:bodyPr wrap="non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Future Directions</a:t>
            </a:r>
            <a:endParaRPr lang="en-US" sz="4374" dirty="0"/>
          </a:p>
        </p:txBody>
      </p:sp>
      <p:sp>
        <p:nvSpPr>
          <p:cNvPr id="20" name="Shape 3">
            <a:extLst>
              <a:ext uri="{FF2B5EF4-FFF2-40B4-BE49-F238E27FC236}">
                <a16:creationId xmlns:a16="http://schemas.microsoft.com/office/drawing/2014/main" id="{B5FF5F4A-E5C1-C774-B104-80D5BC0E3DCA}"/>
              </a:ext>
            </a:extLst>
          </p:cNvPr>
          <p:cNvSpPr/>
          <p:nvPr/>
        </p:nvSpPr>
        <p:spPr>
          <a:xfrm>
            <a:off x="2822132" y="5346992"/>
            <a:ext cx="306472" cy="320576"/>
          </a:xfrm>
          <a:prstGeom prst="roundRect">
            <a:avLst>
              <a:gd name="adj" fmla="val 17148"/>
            </a:avLst>
          </a:prstGeom>
          <a:solidFill>
            <a:srgbClr val="232629"/>
          </a:solidFill>
          <a:ln/>
        </p:spPr>
      </p:sp>
      <p:sp>
        <p:nvSpPr>
          <p:cNvPr id="21" name="Shape 3">
            <a:extLst>
              <a:ext uri="{FF2B5EF4-FFF2-40B4-BE49-F238E27FC236}">
                <a16:creationId xmlns:a16="http://schemas.microsoft.com/office/drawing/2014/main" id="{507F2A44-6113-CFAA-05ED-86473A5EB0B4}"/>
              </a:ext>
            </a:extLst>
          </p:cNvPr>
          <p:cNvSpPr/>
          <p:nvPr/>
        </p:nvSpPr>
        <p:spPr>
          <a:xfrm>
            <a:off x="2822132" y="5901850"/>
            <a:ext cx="306472" cy="320576"/>
          </a:xfrm>
          <a:prstGeom prst="roundRect">
            <a:avLst>
              <a:gd name="adj" fmla="val 17148"/>
            </a:avLst>
          </a:prstGeom>
          <a:solidFill>
            <a:srgbClr val="232629"/>
          </a:solidFill>
          <a:ln/>
        </p:spPr>
      </p:sp>
      <p:sp>
        <p:nvSpPr>
          <p:cNvPr id="22" name="Text 14">
            <a:extLst>
              <a:ext uri="{FF2B5EF4-FFF2-40B4-BE49-F238E27FC236}">
                <a16:creationId xmlns:a16="http://schemas.microsoft.com/office/drawing/2014/main" id="{A1D04D04-ACA1-AC8F-99C4-E9AC62D422AE}"/>
              </a:ext>
            </a:extLst>
          </p:cNvPr>
          <p:cNvSpPr/>
          <p:nvPr/>
        </p:nvSpPr>
        <p:spPr>
          <a:xfrm>
            <a:off x="3312386" y="5797653"/>
            <a:ext cx="9522668" cy="666512"/>
          </a:xfrm>
          <a:prstGeom prst="rect">
            <a:avLst/>
          </a:prstGeom>
          <a:noFill/>
          <a:ln/>
        </p:spPr>
        <p:txBody>
          <a:bodyPr wrap="square" rtlCol="0" anchor="t"/>
          <a:lstStyle/>
          <a:p>
            <a:pPr algn="l"/>
            <a:r>
              <a:rPr lang="en-US" sz="2400" b="0" i="0" dirty="0">
                <a:solidFill>
                  <a:srgbClr val="ECECEC"/>
                </a:solidFill>
                <a:effectLst/>
                <a:latin typeface="Söhne"/>
              </a:rPr>
              <a:t>Explore data augmentation methods to diversify the training dataset.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3" name="Shape 1"/>
          <p:cNvSpPr/>
          <p:nvPr/>
        </p:nvSpPr>
        <p:spPr>
          <a:xfrm>
            <a:off x="0" y="0"/>
            <a:ext cx="14630400" cy="8243292"/>
          </a:xfrm>
          <a:prstGeom prst="rect">
            <a:avLst/>
          </a:prstGeom>
          <a:solidFill>
            <a:srgbClr val="111213"/>
          </a:solidFill>
          <a:ln/>
        </p:spPr>
      </p:sp>
      <p:sp>
        <p:nvSpPr>
          <p:cNvPr id="4" name="Text 2"/>
          <p:cNvSpPr/>
          <p:nvPr/>
        </p:nvSpPr>
        <p:spPr>
          <a:xfrm>
            <a:off x="666680" y="348735"/>
            <a:ext cx="4359950" cy="544949"/>
          </a:xfrm>
          <a:prstGeom prst="rect">
            <a:avLst/>
          </a:prstGeom>
          <a:noFill/>
          <a:ln/>
        </p:spPr>
        <p:txBody>
          <a:bodyPr wrap="none" rtlCol="0" anchor="t"/>
          <a:lstStyle/>
          <a:p>
            <a:pPr marL="0" indent="0">
              <a:lnSpc>
                <a:spcPts val="4291"/>
              </a:lnSpc>
              <a:buNone/>
            </a:pPr>
            <a:r>
              <a:rPr lang="en-US" sz="3433" b="1" kern="0" spc="-34" dirty="0">
                <a:solidFill>
                  <a:srgbClr val="FFFFFF"/>
                </a:solidFill>
                <a:latin typeface="Montserrat" pitchFamily="34" charset="0"/>
                <a:ea typeface="Montserrat" pitchFamily="34" charset="-122"/>
                <a:cs typeface="Montserrat" pitchFamily="34" charset="-120"/>
              </a:rPr>
              <a:t>References</a:t>
            </a:r>
            <a:endParaRPr lang="en-US" sz="3433" dirty="0"/>
          </a:p>
        </p:txBody>
      </p:sp>
      <p:sp>
        <p:nvSpPr>
          <p:cNvPr id="5" name="Text 3"/>
          <p:cNvSpPr/>
          <p:nvPr/>
        </p:nvSpPr>
        <p:spPr>
          <a:xfrm>
            <a:off x="3724037" y="1485424"/>
            <a:ext cx="3412927" cy="1307902"/>
          </a:xfrm>
          <a:prstGeom prst="rect">
            <a:avLst/>
          </a:prstGeom>
          <a:noFill/>
          <a:ln/>
        </p:spPr>
        <p:txBody>
          <a:bodyPr wrap="square" rtlCol="0" anchor="t"/>
          <a:lstStyle/>
          <a:p>
            <a:pPr marL="0" indent="0">
              <a:lnSpc>
                <a:spcPts val="2060"/>
              </a:lnSpc>
              <a:buNone/>
            </a:pPr>
            <a:endParaRPr lang="en-US" sz="1373" dirty="0"/>
          </a:p>
        </p:txBody>
      </p:sp>
      <p:sp>
        <p:nvSpPr>
          <p:cNvPr id="6" name="Text 4"/>
          <p:cNvSpPr/>
          <p:nvPr/>
        </p:nvSpPr>
        <p:spPr>
          <a:xfrm>
            <a:off x="7493198" y="1485424"/>
            <a:ext cx="3412927" cy="261580"/>
          </a:xfrm>
          <a:prstGeom prst="rect">
            <a:avLst/>
          </a:prstGeom>
          <a:noFill/>
          <a:ln/>
        </p:spPr>
        <p:txBody>
          <a:bodyPr wrap="none" rtlCol="0" anchor="t"/>
          <a:lstStyle/>
          <a:p>
            <a:pPr marL="0" indent="0">
              <a:lnSpc>
                <a:spcPts val="2060"/>
              </a:lnSpc>
              <a:buNone/>
            </a:pPr>
            <a:endParaRPr lang="en-US" sz="1373" dirty="0"/>
          </a:p>
        </p:txBody>
      </p:sp>
      <p:sp>
        <p:nvSpPr>
          <p:cNvPr id="8" name="Text 6"/>
          <p:cNvSpPr/>
          <p:nvPr/>
        </p:nvSpPr>
        <p:spPr>
          <a:xfrm>
            <a:off x="3724037" y="3017639"/>
            <a:ext cx="3412927" cy="1046321"/>
          </a:xfrm>
          <a:prstGeom prst="rect">
            <a:avLst/>
          </a:prstGeom>
          <a:noFill/>
          <a:ln/>
        </p:spPr>
        <p:txBody>
          <a:bodyPr wrap="square" rtlCol="0" anchor="t"/>
          <a:lstStyle/>
          <a:p>
            <a:pPr marL="0" indent="0">
              <a:lnSpc>
                <a:spcPts val="2060"/>
              </a:lnSpc>
              <a:buNone/>
            </a:pPr>
            <a:endParaRPr lang="en-US" sz="1373" dirty="0"/>
          </a:p>
        </p:txBody>
      </p:sp>
      <p:sp>
        <p:nvSpPr>
          <p:cNvPr id="9" name="Text 7"/>
          <p:cNvSpPr/>
          <p:nvPr/>
        </p:nvSpPr>
        <p:spPr>
          <a:xfrm>
            <a:off x="7493198" y="3017639"/>
            <a:ext cx="3412927" cy="261580"/>
          </a:xfrm>
          <a:prstGeom prst="rect">
            <a:avLst/>
          </a:prstGeom>
          <a:noFill/>
          <a:ln/>
        </p:spPr>
        <p:txBody>
          <a:bodyPr wrap="none" rtlCol="0" anchor="t"/>
          <a:lstStyle/>
          <a:p>
            <a:pPr marL="0" indent="0">
              <a:lnSpc>
                <a:spcPts val="2060"/>
              </a:lnSpc>
              <a:buNone/>
            </a:pPr>
            <a:endParaRPr lang="en-US" sz="1373" dirty="0"/>
          </a:p>
        </p:txBody>
      </p:sp>
      <p:sp>
        <p:nvSpPr>
          <p:cNvPr id="10" name="Text 8"/>
          <p:cNvSpPr/>
          <p:nvPr/>
        </p:nvSpPr>
        <p:spPr>
          <a:xfrm>
            <a:off x="3724037" y="4288274"/>
            <a:ext cx="3412927" cy="1569482"/>
          </a:xfrm>
          <a:prstGeom prst="rect">
            <a:avLst/>
          </a:prstGeom>
          <a:noFill/>
          <a:ln/>
        </p:spPr>
        <p:txBody>
          <a:bodyPr wrap="square" rtlCol="0" anchor="t"/>
          <a:lstStyle/>
          <a:p>
            <a:pPr marL="0" indent="0">
              <a:lnSpc>
                <a:spcPts val="2060"/>
              </a:lnSpc>
              <a:buNone/>
            </a:pPr>
            <a:endParaRPr lang="en-US" sz="1373" dirty="0"/>
          </a:p>
        </p:txBody>
      </p:sp>
      <p:sp>
        <p:nvSpPr>
          <p:cNvPr id="11" name="Text 9"/>
          <p:cNvSpPr/>
          <p:nvPr/>
        </p:nvSpPr>
        <p:spPr>
          <a:xfrm>
            <a:off x="7493198" y="4288274"/>
            <a:ext cx="3412927" cy="261580"/>
          </a:xfrm>
          <a:prstGeom prst="rect">
            <a:avLst/>
          </a:prstGeom>
          <a:noFill/>
          <a:ln/>
        </p:spPr>
        <p:txBody>
          <a:bodyPr wrap="none" rtlCol="0" anchor="t"/>
          <a:lstStyle/>
          <a:p>
            <a:pPr marL="0" indent="0">
              <a:lnSpc>
                <a:spcPts val="2060"/>
              </a:lnSpc>
              <a:buNone/>
            </a:pPr>
            <a:endParaRPr lang="en-US" sz="1373" dirty="0"/>
          </a:p>
        </p:txBody>
      </p:sp>
      <p:sp>
        <p:nvSpPr>
          <p:cNvPr id="13" name="Text 11"/>
          <p:cNvSpPr/>
          <p:nvPr/>
        </p:nvSpPr>
        <p:spPr>
          <a:xfrm>
            <a:off x="3724037" y="6082070"/>
            <a:ext cx="3412927" cy="1569482"/>
          </a:xfrm>
          <a:prstGeom prst="rect">
            <a:avLst/>
          </a:prstGeom>
          <a:noFill/>
          <a:ln/>
        </p:spPr>
        <p:txBody>
          <a:bodyPr wrap="square" rtlCol="0" anchor="t"/>
          <a:lstStyle/>
          <a:p>
            <a:pPr marL="0" indent="0">
              <a:lnSpc>
                <a:spcPts val="2060"/>
              </a:lnSpc>
              <a:buNone/>
            </a:pPr>
            <a:endParaRPr lang="en-US" sz="1373" dirty="0"/>
          </a:p>
        </p:txBody>
      </p:sp>
      <p:sp>
        <p:nvSpPr>
          <p:cNvPr id="14" name="Text 12"/>
          <p:cNvSpPr/>
          <p:nvPr/>
        </p:nvSpPr>
        <p:spPr>
          <a:xfrm>
            <a:off x="7493198" y="6082070"/>
            <a:ext cx="3412927" cy="261580"/>
          </a:xfrm>
          <a:prstGeom prst="rect">
            <a:avLst/>
          </a:prstGeom>
          <a:noFill/>
          <a:ln/>
        </p:spPr>
        <p:txBody>
          <a:bodyPr wrap="none" rtlCol="0" anchor="t"/>
          <a:lstStyle/>
          <a:p>
            <a:pPr marL="0" indent="0">
              <a:lnSpc>
                <a:spcPts val="2060"/>
              </a:lnSpc>
              <a:buNone/>
            </a:pPr>
            <a:endParaRPr lang="en-US" sz="1373" dirty="0"/>
          </a:p>
        </p:txBody>
      </p:sp>
      <p:sp>
        <p:nvSpPr>
          <p:cNvPr id="22" name="TextBox 21">
            <a:extLst>
              <a:ext uri="{FF2B5EF4-FFF2-40B4-BE49-F238E27FC236}">
                <a16:creationId xmlns:a16="http://schemas.microsoft.com/office/drawing/2014/main" id="{1C42E308-3301-004E-D55F-776320E917DC}"/>
              </a:ext>
            </a:extLst>
          </p:cNvPr>
          <p:cNvSpPr txBox="1"/>
          <p:nvPr/>
        </p:nvSpPr>
        <p:spPr>
          <a:xfrm>
            <a:off x="666680" y="1485424"/>
            <a:ext cx="5841696" cy="1200329"/>
          </a:xfrm>
          <a:prstGeom prst="rect">
            <a:avLst/>
          </a:prstGeom>
          <a:noFill/>
        </p:spPr>
        <p:txBody>
          <a:bodyPr wrap="square" rtlCol="0">
            <a:spAutoFit/>
          </a:bodyPr>
          <a:lstStyle/>
          <a:p>
            <a:r>
              <a:rPr lang="en-IN" dirty="0">
                <a:solidFill>
                  <a:schemeClr val="bg1"/>
                </a:solidFill>
              </a:rPr>
              <a:t>1. J. Bromley, I. Guyon, Y. LeCun, E. </a:t>
            </a:r>
            <a:r>
              <a:rPr lang="en-IN" dirty="0" err="1">
                <a:solidFill>
                  <a:schemeClr val="bg1"/>
                </a:solidFill>
              </a:rPr>
              <a:t>Sackinger</a:t>
            </a:r>
            <a:r>
              <a:rPr lang="en-IN" dirty="0">
                <a:solidFill>
                  <a:schemeClr val="bg1"/>
                </a:solidFill>
              </a:rPr>
              <a:t>, and R. Shah. Signature verification using a Siamese time delay neural network, J. Cowan and G. </a:t>
            </a:r>
            <a:r>
              <a:rPr lang="en-IN" dirty="0" err="1">
                <a:solidFill>
                  <a:schemeClr val="bg1"/>
                </a:solidFill>
              </a:rPr>
              <a:t>Tesauro</a:t>
            </a:r>
            <a:r>
              <a:rPr lang="en-IN" dirty="0">
                <a:solidFill>
                  <a:schemeClr val="bg1"/>
                </a:solidFill>
              </a:rPr>
              <a:t> (eds) Advances in Neural Information Processing Systems, 1993.</a:t>
            </a:r>
          </a:p>
        </p:txBody>
      </p:sp>
      <p:sp>
        <p:nvSpPr>
          <p:cNvPr id="23" name="TextBox 22">
            <a:extLst>
              <a:ext uri="{FF2B5EF4-FFF2-40B4-BE49-F238E27FC236}">
                <a16:creationId xmlns:a16="http://schemas.microsoft.com/office/drawing/2014/main" id="{470E2A6E-6414-8B01-ABEB-34AF24A506C3}"/>
              </a:ext>
            </a:extLst>
          </p:cNvPr>
          <p:cNvSpPr txBox="1"/>
          <p:nvPr/>
        </p:nvSpPr>
        <p:spPr>
          <a:xfrm>
            <a:off x="581573" y="2893637"/>
            <a:ext cx="5766098" cy="923330"/>
          </a:xfrm>
          <a:prstGeom prst="rect">
            <a:avLst/>
          </a:prstGeom>
          <a:noFill/>
        </p:spPr>
        <p:txBody>
          <a:bodyPr wrap="square" rtlCol="0">
            <a:spAutoFit/>
          </a:bodyPr>
          <a:lstStyle/>
          <a:p>
            <a:r>
              <a:rPr lang="en-US" dirty="0">
                <a:solidFill>
                  <a:schemeClr val="bg1"/>
                </a:solidFill>
              </a:rPr>
              <a:t>2. </a:t>
            </a:r>
            <a:r>
              <a:rPr lang="en-US" dirty="0" err="1">
                <a:solidFill>
                  <a:schemeClr val="bg1"/>
                </a:solidFill>
              </a:rPr>
              <a:t>Chechik</a:t>
            </a:r>
            <a:r>
              <a:rPr lang="en-US" dirty="0">
                <a:solidFill>
                  <a:schemeClr val="bg1"/>
                </a:solidFill>
              </a:rPr>
              <a:t>, G., Sharma, V., Shalit, U., Bengio, S.: Large scale online learning of image similarity through ranking. J. Mach. Learn. Res. 11, 1109–1135 (2010)</a:t>
            </a:r>
            <a:endParaRPr lang="en-IN" dirty="0">
              <a:solidFill>
                <a:schemeClr val="bg1"/>
              </a:solidFill>
            </a:endParaRPr>
          </a:p>
        </p:txBody>
      </p:sp>
      <p:sp>
        <p:nvSpPr>
          <p:cNvPr id="24" name="TextBox 23">
            <a:extLst>
              <a:ext uri="{FF2B5EF4-FFF2-40B4-BE49-F238E27FC236}">
                <a16:creationId xmlns:a16="http://schemas.microsoft.com/office/drawing/2014/main" id="{6ACCE56E-96AD-D9F4-FE47-9A13889B647E}"/>
              </a:ext>
            </a:extLst>
          </p:cNvPr>
          <p:cNvSpPr txBox="1"/>
          <p:nvPr/>
        </p:nvSpPr>
        <p:spPr>
          <a:xfrm>
            <a:off x="565436" y="4014093"/>
            <a:ext cx="5604734" cy="1200329"/>
          </a:xfrm>
          <a:prstGeom prst="rect">
            <a:avLst/>
          </a:prstGeom>
          <a:noFill/>
        </p:spPr>
        <p:txBody>
          <a:bodyPr wrap="square" rtlCol="0">
            <a:spAutoFit/>
          </a:bodyPr>
          <a:lstStyle/>
          <a:p>
            <a:r>
              <a:rPr lang="en-IN" dirty="0">
                <a:solidFill>
                  <a:schemeClr val="bg1"/>
                </a:solidFill>
              </a:rPr>
              <a:t>3. </a:t>
            </a:r>
            <a:r>
              <a:rPr lang="en-US" dirty="0">
                <a:solidFill>
                  <a:schemeClr val="bg1"/>
                </a:solidFill>
              </a:rPr>
              <a:t>S. Lawrence, C. Lee Giles, A. Chung Tsoi, and A. D. Back. Face recognition: A convolutional neural network approach. IEEE Transactions on Neural Networks, Special Issue on Neural Networks, 1997.</a:t>
            </a:r>
            <a:endParaRPr lang="en-IN" dirty="0">
              <a:solidFill>
                <a:schemeClr val="bg1"/>
              </a:solidFill>
            </a:endParaRPr>
          </a:p>
        </p:txBody>
      </p:sp>
      <p:sp>
        <p:nvSpPr>
          <p:cNvPr id="25" name="TextBox 24">
            <a:extLst>
              <a:ext uri="{FF2B5EF4-FFF2-40B4-BE49-F238E27FC236}">
                <a16:creationId xmlns:a16="http://schemas.microsoft.com/office/drawing/2014/main" id="{477D608F-7639-9C83-A6F6-1BD442D9D574}"/>
              </a:ext>
            </a:extLst>
          </p:cNvPr>
          <p:cNvSpPr txBox="1"/>
          <p:nvPr/>
        </p:nvSpPr>
        <p:spPr>
          <a:xfrm>
            <a:off x="581573" y="5507915"/>
            <a:ext cx="5604734" cy="1200329"/>
          </a:xfrm>
          <a:prstGeom prst="rect">
            <a:avLst/>
          </a:prstGeom>
          <a:noFill/>
        </p:spPr>
        <p:txBody>
          <a:bodyPr wrap="square" rtlCol="0">
            <a:spAutoFit/>
          </a:bodyPr>
          <a:lstStyle/>
          <a:p>
            <a:r>
              <a:rPr lang="en-IN" dirty="0">
                <a:solidFill>
                  <a:schemeClr val="bg1"/>
                </a:solidFill>
              </a:rPr>
              <a:t>4. M. Lades, J. C. </a:t>
            </a:r>
            <a:r>
              <a:rPr lang="en-IN" dirty="0" err="1">
                <a:solidFill>
                  <a:schemeClr val="bg1"/>
                </a:solidFill>
              </a:rPr>
              <a:t>Vorbruggen</a:t>
            </a:r>
            <a:r>
              <a:rPr lang="en-IN" dirty="0">
                <a:solidFill>
                  <a:schemeClr val="bg1"/>
                </a:solidFill>
              </a:rPr>
              <a:t>, J. </a:t>
            </a:r>
            <a:r>
              <a:rPr lang="en-IN" dirty="0" err="1">
                <a:solidFill>
                  <a:schemeClr val="bg1"/>
                </a:solidFill>
              </a:rPr>
              <a:t>Buhmann</a:t>
            </a:r>
            <a:r>
              <a:rPr lang="en-IN" dirty="0">
                <a:solidFill>
                  <a:schemeClr val="bg1"/>
                </a:solidFill>
              </a:rPr>
              <a:t>, J. Lange, C. von der </a:t>
            </a:r>
            <a:r>
              <a:rPr lang="en-IN" dirty="0" err="1">
                <a:solidFill>
                  <a:schemeClr val="bg1"/>
                </a:solidFill>
              </a:rPr>
              <a:t>Malsburg</a:t>
            </a:r>
            <a:r>
              <a:rPr lang="en-IN" dirty="0">
                <a:solidFill>
                  <a:schemeClr val="bg1"/>
                </a:solidFill>
              </a:rPr>
              <a:t>, R. P. </a:t>
            </a:r>
            <a:r>
              <a:rPr lang="en-IN" dirty="0" err="1">
                <a:solidFill>
                  <a:schemeClr val="bg1"/>
                </a:solidFill>
              </a:rPr>
              <a:t>Wurtz</a:t>
            </a:r>
            <a:r>
              <a:rPr lang="en-IN" dirty="0">
                <a:solidFill>
                  <a:schemeClr val="bg1"/>
                </a:solidFill>
              </a:rPr>
              <a:t>, and W. </a:t>
            </a:r>
            <a:r>
              <a:rPr lang="en-IN" dirty="0" err="1">
                <a:solidFill>
                  <a:schemeClr val="bg1"/>
                </a:solidFill>
              </a:rPr>
              <a:t>Konen</a:t>
            </a:r>
            <a:r>
              <a:rPr lang="en-IN" dirty="0">
                <a:solidFill>
                  <a:schemeClr val="bg1"/>
                </a:solidFill>
              </a:rPr>
              <a:t>. Distortion-invariant object recognition in the dynamic link architecture. IEEE Trans. Computers, 42(3):300-311, 1993.</a:t>
            </a:r>
          </a:p>
        </p:txBody>
      </p:sp>
      <p:sp>
        <p:nvSpPr>
          <p:cNvPr id="26" name="TextBox 25">
            <a:extLst>
              <a:ext uri="{FF2B5EF4-FFF2-40B4-BE49-F238E27FC236}">
                <a16:creationId xmlns:a16="http://schemas.microsoft.com/office/drawing/2014/main" id="{CCDC93BC-46A8-EF8F-5178-11CAFE480E1B}"/>
              </a:ext>
            </a:extLst>
          </p:cNvPr>
          <p:cNvSpPr txBox="1"/>
          <p:nvPr/>
        </p:nvSpPr>
        <p:spPr>
          <a:xfrm>
            <a:off x="666680" y="6901335"/>
            <a:ext cx="5841696" cy="369332"/>
          </a:xfrm>
          <a:prstGeom prst="rect">
            <a:avLst/>
          </a:prstGeom>
          <a:noFill/>
        </p:spPr>
        <p:txBody>
          <a:bodyPr wrap="square" rtlCol="0">
            <a:spAutoFit/>
          </a:bodyPr>
          <a:lstStyle/>
          <a:p>
            <a:r>
              <a:rPr lang="en-IN" dirty="0">
                <a:solidFill>
                  <a:schemeClr val="bg1"/>
                </a:solidFill>
              </a:rPr>
              <a:t>5. https://keras.io/examples/vision/siamese_contrastive/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833199" y="2656642"/>
            <a:ext cx="7477601" cy="1916430"/>
          </a:xfrm>
          <a:prstGeom prst="rect">
            <a:avLst/>
          </a:prstGeom>
          <a:noFill/>
          <a:ln/>
        </p:spPr>
        <p:txBody>
          <a:bodyPr wrap="square" rtlCol="0" anchor="t"/>
          <a:lstStyle/>
          <a:p>
            <a:pPr marL="0" indent="0">
              <a:lnSpc>
                <a:spcPts val="7545"/>
              </a:lnSpc>
              <a:buNone/>
            </a:pPr>
            <a:r>
              <a:rPr lang="en-US" sz="6036" b="1" kern="0" spc="-60" dirty="0">
                <a:solidFill>
                  <a:srgbClr val="FFFFFF"/>
                </a:solidFill>
                <a:latin typeface="Montserrat" pitchFamily="34" charset="0"/>
                <a:ea typeface="Montserrat" pitchFamily="34" charset="-122"/>
                <a:cs typeface="Montserrat" pitchFamily="34" charset="-120"/>
              </a:rPr>
              <a:t>Introduction to Siamese Networks</a:t>
            </a:r>
            <a:endParaRPr lang="en-US" sz="6036" dirty="0"/>
          </a:p>
        </p:txBody>
      </p:sp>
      <p:sp>
        <p:nvSpPr>
          <p:cNvPr id="6" name="Text 3"/>
          <p:cNvSpPr/>
          <p:nvPr/>
        </p:nvSpPr>
        <p:spPr>
          <a:xfrm>
            <a:off x="833198" y="5906790"/>
            <a:ext cx="7477601" cy="666512"/>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Siamese networks are a type of neural network architecture used for tasks like image similarity, face verification, and one-shot </a:t>
            </a:r>
            <a:r>
              <a:rPr lang="en-US" sz="1750" dirty="0">
                <a:solidFill>
                  <a:srgbClr val="E2E6E9"/>
                </a:solidFill>
                <a:latin typeface="Source Sans Pro" panose="020B0503030403020204" pitchFamily="34" charset="0"/>
                <a:ea typeface="Source Sans Pro" panose="020B0503030403020204" pitchFamily="34" charset="0"/>
                <a:cs typeface="Source Sans Pro" pitchFamily="34" charset="-120"/>
              </a:rPr>
              <a:t>learning</a:t>
            </a:r>
            <a:r>
              <a:rPr lang="en-US" sz="1750" dirty="0">
                <a:solidFill>
                  <a:srgbClr val="E2E6E9"/>
                </a:solidFill>
                <a:latin typeface="Source Sans Pro" pitchFamily="34" charset="0"/>
                <a:ea typeface="Source Sans Pro" pitchFamily="34" charset="-122"/>
                <a:cs typeface="Source Sans Pro" pitchFamily="34" charset="-120"/>
              </a:rPr>
              <a:t>.</a:t>
            </a:r>
            <a:r>
              <a:rPr lang="en-US" sz="1600" b="0" i="0" dirty="0">
                <a:solidFill>
                  <a:srgbClr val="ECECEC"/>
                </a:solidFill>
                <a:effectLst/>
                <a:highlight>
                  <a:srgbClr val="212121"/>
                </a:highlight>
                <a:latin typeface="Söhne"/>
              </a:rPr>
              <a:t> </a:t>
            </a:r>
            <a:r>
              <a:rPr lang="en-US" sz="1750" b="0" i="0" dirty="0">
                <a:solidFill>
                  <a:srgbClr val="ECECEC"/>
                </a:solidFill>
                <a:effectLst/>
                <a:highlight>
                  <a:srgbClr val="212121"/>
                </a:highlight>
                <a:latin typeface="Source Sans Pro" panose="020B0503030403020204" pitchFamily="34" charset="0"/>
                <a:ea typeface="Source Sans Pro" panose="020B0503030403020204" pitchFamily="34" charset="0"/>
              </a:rPr>
              <a:t>These subnetworks are fed with pairs of input data, and the objective is to learn a similarity function that can measure the similarity between the two inputs.</a:t>
            </a:r>
            <a:endParaRPr lang="en-US" sz="1750" dirty="0">
              <a:latin typeface="Source Sans Pro" panose="020B0503030403020204" pitchFamily="34" charset="0"/>
              <a:ea typeface="Source Sans Pro" panose="020B0503030403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4" name="Text 2"/>
          <p:cNvSpPr/>
          <p:nvPr/>
        </p:nvSpPr>
        <p:spPr>
          <a:xfrm>
            <a:off x="2517696" y="2242899"/>
            <a:ext cx="8197572" cy="694373"/>
          </a:xfrm>
          <a:prstGeom prst="rect">
            <a:avLst/>
          </a:prstGeom>
          <a:noFill/>
          <a:ln/>
        </p:spPr>
        <p:txBody>
          <a:bodyPr wrap="non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What is a Siamese Network?</a:t>
            </a:r>
            <a:endParaRPr lang="en-US" sz="4374" dirty="0"/>
          </a:p>
        </p:txBody>
      </p:sp>
      <p:sp>
        <p:nvSpPr>
          <p:cNvPr id="5" name="Shape 3"/>
          <p:cNvSpPr/>
          <p:nvPr/>
        </p:nvSpPr>
        <p:spPr>
          <a:xfrm>
            <a:off x="2517696" y="3381613"/>
            <a:ext cx="3050143" cy="2604968"/>
          </a:xfrm>
          <a:prstGeom prst="roundRect">
            <a:avLst>
              <a:gd name="adj" fmla="val 2559"/>
            </a:avLst>
          </a:prstGeom>
          <a:solidFill>
            <a:srgbClr val="232629"/>
          </a:solidFill>
          <a:ln/>
        </p:spPr>
      </p:sp>
      <p:sp>
        <p:nvSpPr>
          <p:cNvPr id="6" name="Text 4"/>
          <p:cNvSpPr/>
          <p:nvPr/>
        </p:nvSpPr>
        <p:spPr>
          <a:xfrm>
            <a:off x="2739866" y="3603784"/>
            <a:ext cx="2605802" cy="694373"/>
          </a:xfrm>
          <a:prstGeom prst="rect">
            <a:avLst/>
          </a:prstGeom>
          <a:noFill/>
          <a:ln/>
        </p:spPr>
        <p:txBody>
          <a:bodyPr wrap="squar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Dual-Input Architecture</a:t>
            </a:r>
            <a:endParaRPr lang="en-US" sz="2187" dirty="0"/>
          </a:p>
        </p:txBody>
      </p:sp>
      <p:sp>
        <p:nvSpPr>
          <p:cNvPr id="7" name="Text 5"/>
          <p:cNvSpPr/>
          <p:nvPr/>
        </p:nvSpPr>
        <p:spPr>
          <a:xfrm>
            <a:off x="2739866" y="4431387"/>
            <a:ext cx="2605802" cy="1333024"/>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Siamese networks use two identical sub-networks to process two different inputs.</a:t>
            </a:r>
            <a:endParaRPr lang="en-US" sz="1750" dirty="0"/>
          </a:p>
        </p:txBody>
      </p:sp>
      <p:sp>
        <p:nvSpPr>
          <p:cNvPr id="8" name="Shape 6"/>
          <p:cNvSpPr/>
          <p:nvPr/>
        </p:nvSpPr>
        <p:spPr>
          <a:xfrm>
            <a:off x="5790009" y="3381613"/>
            <a:ext cx="3050143" cy="2604968"/>
          </a:xfrm>
          <a:prstGeom prst="roundRect">
            <a:avLst>
              <a:gd name="adj" fmla="val 2559"/>
            </a:avLst>
          </a:prstGeom>
          <a:solidFill>
            <a:srgbClr val="232629"/>
          </a:solidFill>
          <a:ln/>
        </p:spPr>
      </p:sp>
      <p:sp>
        <p:nvSpPr>
          <p:cNvPr id="9" name="Text 7"/>
          <p:cNvSpPr/>
          <p:nvPr/>
        </p:nvSpPr>
        <p:spPr>
          <a:xfrm>
            <a:off x="6012180" y="3603784"/>
            <a:ext cx="2605802" cy="347186"/>
          </a:xfrm>
          <a:prstGeom prst="rect">
            <a:avLst/>
          </a:prstGeom>
          <a:noFill/>
          <a:ln/>
        </p:spPr>
        <p:txBody>
          <a:bodyPr wrap="non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Learns Similarity</a:t>
            </a:r>
            <a:endParaRPr lang="en-US" sz="2187" dirty="0"/>
          </a:p>
        </p:txBody>
      </p:sp>
      <p:sp>
        <p:nvSpPr>
          <p:cNvPr id="10" name="Text 8"/>
          <p:cNvSpPr/>
          <p:nvPr/>
        </p:nvSpPr>
        <p:spPr>
          <a:xfrm>
            <a:off x="6012180" y="4084201"/>
            <a:ext cx="2605802" cy="1333024"/>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The network learns to measure the similarity between the two input samples.</a:t>
            </a:r>
            <a:endParaRPr lang="en-US" sz="1750" dirty="0"/>
          </a:p>
        </p:txBody>
      </p:sp>
      <p:sp>
        <p:nvSpPr>
          <p:cNvPr id="11" name="Shape 9"/>
          <p:cNvSpPr/>
          <p:nvPr/>
        </p:nvSpPr>
        <p:spPr>
          <a:xfrm>
            <a:off x="9062323" y="3381613"/>
            <a:ext cx="3050143" cy="2604968"/>
          </a:xfrm>
          <a:prstGeom prst="roundRect">
            <a:avLst>
              <a:gd name="adj" fmla="val 2559"/>
            </a:avLst>
          </a:prstGeom>
          <a:solidFill>
            <a:srgbClr val="232629"/>
          </a:solidFill>
          <a:ln/>
        </p:spPr>
      </p:sp>
      <p:sp>
        <p:nvSpPr>
          <p:cNvPr id="12" name="Text 10"/>
          <p:cNvSpPr/>
          <p:nvPr/>
        </p:nvSpPr>
        <p:spPr>
          <a:xfrm>
            <a:off x="9284494" y="3603784"/>
            <a:ext cx="2605802" cy="694373"/>
          </a:xfrm>
          <a:prstGeom prst="rect">
            <a:avLst/>
          </a:prstGeom>
          <a:noFill/>
          <a:ln/>
        </p:spPr>
        <p:txBody>
          <a:bodyPr wrap="square" rtlCol="0" anchor="t"/>
          <a:lstStyle/>
          <a:p>
            <a:pPr marL="0" indent="0">
              <a:lnSpc>
                <a:spcPts val="2734"/>
              </a:lnSpc>
              <a:buNone/>
            </a:pPr>
            <a:r>
              <a:rPr lang="en-US" sz="2187" b="1" kern="0" spc="-22" dirty="0">
                <a:solidFill>
                  <a:srgbClr val="FFFFFF"/>
                </a:solidFill>
                <a:latin typeface="Montserrat" pitchFamily="34" charset="0"/>
                <a:ea typeface="Montserrat" pitchFamily="34" charset="-122"/>
                <a:cs typeface="Montserrat" pitchFamily="34" charset="-120"/>
              </a:rPr>
              <a:t>Useful for Comparison</a:t>
            </a:r>
            <a:endParaRPr lang="en-US" sz="2187" dirty="0"/>
          </a:p>
        </p:txBody>
      </p:sp>
      <p:sp>
        <p:nvSpPr>
          <p:cNvPr id="13" name="Text 11"/>
          <p:cNvSpPr/>
          <p:nvPr/>
        </p:nvSpPr>
        <p:spPr>
          <a:xfrm>
            <a:off x="9284494" y="4431387"/>
            <a:ext cx="2605802" cy="999768"/>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Siamese networks excel at tasks like image matching and signature verification.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5" name="Text 2"/>
          <p:cNvSpPr/>
          <p:nvPr/>
        </p:nvSpPr>
        <p:spPr>
          <a:xfrm>
            <a:off x="724915" y="374452"/>
            <a:ext cx="7477601" cy="1388745"/>
          </a:xfrm>
          <a:prstGeom prst="rect">
            <a:avLst/>
          </a:prstGeom>
          <a:noFill/>
          <a:ln/>
        </p:spPr>
        <p:txBody>
          <a:bodyPr wrap="squar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Advantages of Siamese Networks</a:t>
            </a:r>
            <a:endParaRPr lang="en-US" sz="4374" dirty="0"/>
          </a:p>
        </p:txBody>
      </p:sp>
      <p:sp>
        <p:nvSpPr>
          <p:cNvPr id="6" name="Text 3"/>
          <p:cNvSpPr/>
          <p:nvPr/>
        </p:nvSpPr>
        <p:spPr>
          <a:xfrm>
            <a:off x="406548" y="2280673"/>
            <a:ext cx="712220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2E6E9"/>
                </a:solidFill>
                <a:latin typeface="Source Sans Pro" pitchFamily="34" charset="0"/>
                <a:ea typeface="Source Sans Pro" pitchFamily="34" charset="-122"/>
                <a:cs typeface="Source Sans Pro" pitchFamily="34" charset="-120"/>
              </a:rPr>
              <a:t>Effective for similarity learning</a:t>
            </a:r>
            <a:r>
              <a:rPr lang="en-US" sz="1750" dirty="0">
                <a:solidFill>
                  <a:srgbClr val="E2E6E9"/>
                </a:solidFill>
                <a:latin typeface="Source Sans Pro" pitchFamily="34" charset="0"/>
                <a:ea typeface="Source Sans Pro" pitchFamily="34" charset="-122"/>
                <a:cs typeface="Source Sans Pro" pitchFamily="34" charset="-120"/>
              </a:rPr>
              <a:t> - Siamese networks can effectively learn the similarity between input pairs.</a:t>
            </a:r>
            <a:endParaRPr lang="en-US" sz="1750" dirty="0"/>
          </a:p>
        </p:txBody>
      </p:sp>
      <p:sp>
        <p:nvSpPr>
          <p:cNvPr id="7" name="Text 4"/>
          <p:cNvSpPr/>
          <p:nvPr/>
        </p:nvSpPr>
        <p:spPr>
          <a:xfrm>
            <a:off x="406548" y="3236391"/>
            <a:ext cx="712220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2E6E9"/>
                </a:solidFill>
                <a:latin typeface="Source Sans Pro" pitchFamily="34" charset="0"/>
                <a:ea typeface="Source Sans Pro" pitchFamily="34" charset="-122"/>
                <a:cs typeface="Source Sans Pro" pitchFamily="34" charset="-120"/>
              </a:rPr>
              <a:t>Robust to variations</a:t>
            </a:r>
            <a:r>
              <a:rPr lang="en-US" sz="1750" dirty="0">
                <a:solidFill>
                  <a:srgbClr val="E2E6E9"/>
                </a:solidFill>
                <a:latin typeface="Source Sans Pro" pitchFamily="34" charset="0"/>
                <a:ea typeface="Source Sans Pro" pitchFamily="34" charset="-122"/>
                <a:cs typeface="Source Sans Pro" pitchFamily="34" charset="-120"/>
              </a:rPr>
              <a:t> - Siamese networks can learn representations that are robust to variations in the input data.</a:t>
            </a:r>
            <a:endParaRPr lang="en-US" sz="1750" dirty="0"/>
          </a:p>
        </p:txBody>
      </p:sp>
      <p:sp>
        <p:nvSpPr>
          <p:cNvPr id="8" name="Text 5"/>
          <p:cNvSpPr/>
          <p:nvPr/>
        </p:nvSpPr>
        <p:spPr>
          <a:xfrm>
            <a:off x="406548" y="4421875"/>
            <a:ext cx="712220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E2E6E9"/>
                </a:solidFill>
                <a:latin typeface="Source Sans Pro" pitchFamily="34" charset="0"/>
                <a:ea typeface="Source Sans Pro" pitchFamily="34" charset="-122"/>
                <a:cs typeface="Source Sans Pro" pitchFamily="34" charset="-120"/>
              </a:rPr>
              <a:t>Low data requirements</a:t>
            </a:r>
            <a:r>
              <a:rPr lang="en-US" sz="1750" dirty="0">
                <a:solidFill>
                  <a:srgbClr val="E2E6E9"/>
                </a:solidFill>
                <a:latin typeface="Source Sans Pro" pitchFamily="34" charset="0"/>
                <a:ea typeface="Source Sans Pro" pitchFamily="34" charset="-122"/>
                <a:cs typeface="Source Sans Pro" pitchFamily="34" charset="-120"/>
              </a:rPr>
              <a:t> - Siamese networks can learn effective representations with relatively small training datasets.</a:t>
            </a:r>
            <a:endParaRPr lang="en-US" sz="1750" dirty="0"/>
          </a:p>
        </p:txBody>
      </p:sp>
      <p:pic>
        <p:nvPicPr>
          <p:cNvPr id="11" name="Picture 2" descr="Few-Shot Learning (2/3): Siamese Networks">
            <a:extLst>
              <a:ext uri="{FF2B5EF4-FFF2-40B4-BE49-F238E27FC236}">
                <a16:creationId xmlns:a16="http://schemas.microsoft.com/office/drawing/2014/main" id="{84BE6AC9-1B4E-0488-1AAA-3D9F0F6D40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3514" y="1"/>
            <a:ext cx="6106886"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305029"/>
          </a:xfrm>
          <a:prstGeom prst="rect">
            <a:avLst/>
          </a:prstGeom>
          <a:solidFill>
            <a:srgbClr val="181A1B"/>
          </a:solidFill>
          <a:ln/>
        </p:spPr>
      </p:sp>
      <p:sp>
        <p:nvSpPr>
          <p:cNvPr id="5" name="Text 2"/>
          <p:cNvSpPr/>
          <p:nvPr/>
        </p:nvSpPr>
        <p:spPr>
          <a:xfrm>
            <a:off x="327872" y="559613"/>
            <a:ext cx="7390567" cy="694373"/>
          </a:xfrm>
          <a:prstGeom prst="rect">
            <a:avLst/>
          </a:prstGeom>
          <a:noFill/>
          <a:ln/>
        </p:spPr>
        <p:txBody>
          <a:bodyPr wrap="none" rtlCol="0" anchor="t"/>
          <a:lstStyle/>
          <a:p>
            <a:pPr marL="0" indent="0">
              <a:lnSpc>
                <a:spcPts val="5468"/>
              </a:lnSpc>
              <a:buNone/>
            </a:pPr>
            <a:r>
              <a:rPr lang="en-US" sz="4374" b="1" kern="0" spc="-44" dirty="0">
                <a:solidFill>
                  <a:srgbClr val="FFFFFF"/>
                </a:solidFill>
                <a:latin typeface="Montserrat" pitchFamily="34" charset="0"/>
                <a:ea typeface="Montserrat" pitchFamily="34" charset="-122"/>
                <a:cs typeface="Montserrat" pitchFamily="34" charset="-120"/>
              </a:rPr>
              <a:t>Contrastive Loss Function</a:t>
            </a:r>
            <a:endParaRPr lang="en-US" sz="4374" dirty="0"/>
          </a:p>
        </p:txBody>
      </p:sp>
      <p:sp>
        <p:nvSpPr>
          <p:cNvPr id="6" name="Text 3"/>
          <p:cNvSpPr/>
          <p:nvPr/>
        </p:nvSpPr>
        <p:spPr>
          <a:xfrm>
            <a:off x="484283" y="2027145"/>
            <a:ext cx="7477601" cy="666512"/>
          </a:xfrm>
          <a:prstGeom prst="rect">
            <a:avLst/>
          </a:prstGeom>
          <a:noFill/>
          <a:ln/>
        </p:spPr>
        <p:txBody>
          <a:bodyPr wrap="square" rtlCol="0" anchor="t"/>
          <a:lstStyle/>
          <a:p>
            <a:pPr marL="0" indent="0">
              <a:lnSpc>
                <a:spcPts val="2624"/>
              </a:lnSpc>
              <a:buNone/>
            </a:pPr>
            <a:r>
              <a:rPr lang="en-US" sz="2000" dirty="0">
                <a:solidFill>
                  <a:srgbClr val="E2E6E9"/>
                </a:solidFill>
                <a:latin typeface="Source Sans Pro" pitchFamily="34" charset="0"/>
                <a:ea typeface="Source Sans Pro" pitchFamily="34" charset="-122"/>
                <a:cs typeface="Source Sans Pro" pitchFamily="34" charset="-120"/>
              </a:rPr>
              <a:t>1. A specialized loss function that trains neural networks to minimize the distance between similar inputs and maximize the distance between dissimilar inputs.</a:t>
            </a:r>
            <a:endParaRPr lang="en-US" sz="2000" dirty="0"/>
          </a:p>
        </p:txBody>
      </p:sp>
      <p:sp>
        <p:nvSpPr>
          <p:cNvPr id="7" name="Text 4"/>
          <p:cNvSpPr/>
          <p:nvPr/>
        </p:nvSpPr>
        <p:spPr>
          <a:xfrm>
            <a:off x="484282" y="3530755"/>
            <a:ext cx="7477601" cy="666512"/>
          </a:xfrm>
          <a:prstGeom prst="rect">
            <a:avLst/>
          </a:prstGeom>
          <a:noFill/>
          <a:ln/>
        </p:spPr>
        <p:txBody>
          <a:bodyPr wrap="square" rtlCol="0" anchor="t"/>
          <a:lstStyle/>
          <a:p>
            <a:pPr marL="0" indent="0">
              <a:lnSpc>
                <a:spcPts val="2624"/>
              </a:lnSpc>
              <a:buNone/>
            </a:pPr>
            <a:r>
              <a:rPr lang="en-US" sz="1750" dirty="0">
                <a:solidFill>
                  <a:srgbClr val="E2E6E9"/>
                </a:solidFill>
                <a:latin typeface="Source Sans Pro" pitchFamily="34" charset="0"/>
                <a:ea typeface="Source Sans Pro" pitchFamily="34" charset="-122"/>
                <a:cs typeface="Source Sans Pro" pitchFamily="34" charset="-120"/>
              </a:rPr>
              <a:t>2. </a:t>
            </a:r>
            <a:r>
              <a:rPr lang="en-US" sz="2000" dirty="0">
                <a:solidFill>
                  <a:srgbClr val="E2E6E9"/>
                </a:solidFill>
                <a:latin typeface="Source Sans Pro" pitchFamily="34" charset="0"/>
                <a:ea typeface="Source Sans Pro" pitchFamily="34" charset="-122"/>
                <a:cs typeface="Source Sans Pro" pitchFamily="34" charset="-120"/>
              </a:rPr>
              <a:t>Encourages the network to learn meaningful representations that capture the underlying similarities and differences in the data.</a:t>
            </a:r>
            <a:endParaRPr lang="en-US" sz="2000" dirty="0"/>
          </a:p>
        </p:txBody>
      </p:sp>
      <p:sp>
        <p:nvSpPr>
          <p:cNvPr id="4" name="TextBox 3">
            <a:extLst>
              <a:ext uri="{FF2B5EF4-FFF2-40B4-BE49-F238E27FC236}">
                <a16:creationId xmlns:a16="http://schemas.microsoft.com/office/drawing/2014/main" id="{C438BAA9-A37E-E9CF-E728-A8C6E36B27A4}"/>
              </a:ext>
            </a:extLst>
          </p:cNvPr>
          <p:cNvSpPr txBox="1"/>
          <p:nvPr/>
        </p:nvSpPr>
        <p:spPr>
          <a:xfrm>
            <a:off x="120314" y="5342021"/>
            <a:ext cx="11057021" cy="734368"/>
          </a:xfrm>
          <a:prstGeom prst="rect">
            <a:avLst/>
          </a:prstGeom>
          <a:noFill/>
        </p:spPr>
        <p:txBody>
          <a:bodyPr wrap="square" rtlCol="0">
            <a:spAutoFit/>
          </a:bodyPr>
          <a:lstStyle/>
          <a:p>
            <a:pPr marL="457200">
              <a:lnSpc>
                <a:spcPct val="107000"/>
              </a:lnSpc>
            </a:pPr>
            <a:r>
              <a:rPr lang="en-IN" sz="20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The basic form of the contrastive loss function </a:t>
            </a:r>
            <a:r>
              <a:rPr lang="en-IN" sz="2000" kern="100" dirty="0">
                <a:solidFill>
                  <a:schemeClr val="bg1"/>
                </a:solidFill>
                <a:effectLst/>
                <a:latin typeface="Cambria Math" panose="02040503050406030204" pitchFamily="18" charset="0"/>
                <a:ea typeface="Calibri" panose="020F0502020204030204" pitchFamily="34" charset="0"/>
                <a:cs typeface="Cambria Math" panose="02040503050406030204" pitchFamily="18" charset="0"/>
              </a:rPr>
              <a:t>𝐿</a:t>
            </a:r>
            <a:r>
              <a:rPr lang="en-IN" sz="2000" i="1" kern="100" dirty="0">
                <a:solidFill>
                  <a:schemeClr val="bg1"/>
                </a:solidFill>
                <a:effectLst/>
                <a:latin typeface="KaTeX_Math"/>
                <a:ea typeface="Calibri" panose="020F0502020204030204" pitchFamily="34" charset="0"/>
                <a:cs typeface="Times New Roman" panose="02020603050405020304" pitchFamily="18" charset="0"/>
              </a:rPr>
              <a:t>L</a:t>
            </a:r>
            <a:r>
              <a:rPr lang="en-IN" sz="20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for a pair of inputs </a:t>
            </a:r>
            <a:r>
              <a:rPr lang="en-IN" sz="2000" kern="100" dirty="0">
                <a:solidFill>
                  <a:schemeClr val="bg1"/>
                </a:solidFill>
                <a:effectLst/>
                <a:latin typeface="Cambria Math" panose="02040503050406030204" pitchFamily="18" charset="0"/>
                <a:ea typeface="Calibri" panose="020F0502020204030204" pitchFamily="34" charset="0"/>
                <a:cs typeface="Cambria Math" panose="02040503050406030204" pitchFamily="18" charset="0"/>
              </a:rPr>
              <a:t>𝑥</a:t>
            </a:r>
            <a:r>
              <a:rPr lang="en-IN" sz="2000" kern="1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1 </a:t>
            </a:r>
            <a:r>
              <a:rPr lang="en-IN" sz="20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and </a:t>
            </a:r>
            <a:r>
              <a:rPr lang="en-IN" sz="2000" kern="100" dirty="0">
                <a:solidFill>
                  <a:schemeClr val="bg1"/>
                </a:solidFill>
                <a:effectLst/>
                <a:latin typeface="Cambria Math" panose="02040503050406030204" pitchFamily="18" charset="0"/>
                <a:ea typeface="Calibri" panose="020F0502020204030204" pitchFamily="34" charset="0"/>
                <a:cs typeface="Cambria Math" panose="02040503050406030204" pitchFamily="18" charset="0"/>
              </a:rPr>
              <a:t>𝑥</a:t>
            </a:r>
            <a:r>
              <a:rPr lang="en-IN" sz="2000" kern="100" dirty="0">
                <a:solidFill>
                  <a:schemeClr val="bg1"/>
                </a:solidFill>
                <a:effectLst/>
                <a:latin typeface="Times New Roman" panose="02020603050405020304" pitchFamily="18" charset="0"/>
                <a:ea typeface="Calibri" panose="020F0502020204030204" pitchFamily="34" charset="0"/>
                <a:cs typeface="Mangal" panose="02040503050203030202" pitchFamily="18" charset="0"/>
              </a:rPr>
              <a:t>2</a:t>
            </a:r>
            <a:r>
              <a:rPr lang="en-IN" sz="2000" i="1" kern="100" dirty="0">
                <a:solidFill>
                  <a:schemeClr val="bg1"/>
                </a:solidFill>
                <a:effectLst/>
                <a:latin typeface="KaTeX_Math"/>
                <a:ea typeface="Calibri" panose="020F0502020204030204" pitchFamily="34" charset="0"/>
                <a:cs typeface="Times New Roman" panose="02020603050405020304" pitchFamily="18" charset="0"/>
              </a:rPr>
              <a:t> </a:t>
            </a:r>
            <a:r>
              <a:rPr lang="en-IN" sz="20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with their corresponding labels </a:t>
            </a:r>
            <a:r>
              <a:rPr lang="en-IN" sz="2000" kern="100" dirty="0">
                <a:solidFill>
                  <a:schemeClr val="bg1"/>
                </a:solidFill>
                <a:effectLst/>
                <a:latin typeface="Cambria Math" panose="02040503050406030204" pitchFamily="18" charset="0"/>
                <a:ea typeface="Calibri" panose="020F0502020204030204" pitchFamily="34" charset="0"/>
                <a:cs typeface="Cambria Math" panose="02040503050406030204" pitchFamily="18" charset="0"/>
              </a:rPr>
              <a:t>𝑦</a:t>
            </a:r>
            <a:r>
              <a:rPr lang="en-IN" sz="2000"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is: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C7B6A2C-C470-F4BE-AFFE-71696E2C6A55}"/>
                  </a:ext>
                </a:extLst>
              </p:cNvPr>
              <p:cNvSpPr txBox="1"/>
              <p:nvPr/>
            </p:nvSpPr>
            <p:spPr>
              <a:xfrm>
                <a:off x="613317" y="6074582"/>
                <a:ext cx="8598508" cy="5214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000" i="1" smtClean="0">
                          <a:solidFill>
                            <a:schemeClr val="bg1"/>
                          </a:solidFill>
                          <a:latin typeface="Cambria Math" panose="02040503050406030204" pitchFamily="18" charset="0"/>
                        </a:rPr>
                        <m:t>𝐿</m:t>
                      </m:r>
                      <m:d>
                        <m:dPr>
                          <m:ctrlPr>
                            <a:rPr lang="en-IN" sz="2000" i="1">
                              <a:solidFill>
                                <a:schemeClr val="bg1"/>
                              </a:solidFill>
                              <a:latin typeface="Cambria Math" panose="02040503050406030204" pitchFamily="18" charset="0"/>
                            </a:rPr>
                          </m:ctrlPr>
                        </m:dPr>
                        <m:e>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𝑥</m:t>
                              </m:r>
                            </m:e>
                            <m:sub>
                              <m:r>
                                <a:rPr lang="en-IN" sz="2000" i="0">
                                  <a:solidFill>
                                    <a:schemeClr val="bg1"/>
                                  </a:solidFill>
                                  <a:latin typeface="Cambria Math" panose="02040503050406030204" pitchFamily="18" charset="0"/>
                                </a:rPr>
                                <m:t>1</m:t>
                              </m:r>
                            </m:sub>
                          </m:sSub>
                          <m:r>
                            <a:rPr lang="en-IN" sz="2000" i="0">
                              <a:solidFill>
                                <a:schemeClr val="bg1"/>
                              </a:solidFill>
                              <a:latin typeface="Cambria Math" panose="02040503050406030204" pitchFamily="18" charset="0"/>
                            </a:rPr>
                            <m:t>,</m:t>
                          </m:r>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𝑥</m:t>
                              </m:r>
                            </m:e>
                            <m:sub>
                              <m:r>
                                <a:rPr lang="en-IN" sz="2000" i="0">
                                  <a:solidFill>
                                    <a:schemeClr val="bg1"/>
                                  </a:solidFill>
                                  <a:latin typeface="Cambria Math" panose="02040503050406030204" pitchFamily="18" charset="0"/>
                                </a:rPr>
                                <m:t>2</m:t>
                              </m:r>
                            </m:sub>
                          </m:sSub>
                          <m:r>
                            <a:rPr lang="en-IN" sz="2000" i="0">
                              <a:solidFill>
                                <a:schemeClr val="bg1"/>
                              </a:solidFill>
                              <a:latin typeface="Cambria Math" panose="02040503050406030204" pitchFamily="18" charset="0"/>
                            </a:rPr>
                            <m:t>,</m:t>
                          </m:r>
                          <m:r>
                            <a:rPr lang="en-IN" sz="2000" i="1">
                              <a:solidFill>
                                <a:schemeClr val="bg1"/>
                              </a:solidFill>
                              <a:latin typeface="Cambria Math" panose="02040503050406030204" pitchFamily="18" charset="0"/>
                            </a:rPr>
                            <m:t>𝑦</m:t>
                          </m:r>
                        </m:e>
                      </m:d>
                      <m:r>
                        <a:rPr lang="en-IN" sz="2000" i="0">
                          <a:solidFill>
                            <a:schemeClr val="bg1"/>
                          </a:solidFill>
                          <a:latin typeface="Cambria Math" panose="02040503050406030204" pitchFamily="18" charset="0"/>
                        </a:rPr>
                        <m:t>=</m:t>
                      </m:r>
                      <m:d>
                        <m:dPr>
                          <m:ctrlPr>
                            <a:rPr lang="en-IN" sz="2000" i="1">
                              <a:solidFill>
                                <a:schemeClr val="bg1"/>
                              </a:solidFill>
                              <a:latin typeface="Cambria Math" panose="02040503050406030204" pitchFamily="18" charset="0"/>
                            </a:rPr>
                          </m:ctrlPr>
                        </m:dPr>
                        <m:e>
                          <m:r>
                            <a:rPr lang="en-IN" sz="2000" i="0">
                              <a:solidFill>
                                <a:schemeClr val="bg1"/>
                              </a:solidFill>
                              <a:latin typeface="Cambria Math" panose="02040503050406030204" pitchFamily="18" charset="0"/>
                            </a:rPr>
                            <m:t>1−</m:t>
                          </m:r>
                          <m:r>
                            <a:rPr lang="en-IN" sz="2000" i="1">
                              <a:solidFill>
                                <a:schemeClr val="bg1"/>
                              </a:solidFill>
                              <a:latin typeface="Cambria Math" panose="02040503050406030204" pitchFamily="18" charset="0"/>
                            </a:rPr>
                            <m:t>𝑦</m:t>
                          </m:r>
                        </m:e>
                      </m:d>
                      <m:r>
                        <a:rPr lang="en-IN" sz="2000" b="0" i="1" smtClean="0">
                          <a:solidFill>
                            <a:schemeClr val="bg1"/>
                          </a:solidFill>
                          <a:latin typeface="Cambria Math" panose="02040503050406030204" pitchFamily="18" charset="0"/>
                        </a:rPr>
                        <m:t>(0.5)</m:t>
                      </m:r>
                      <m:sSup>
                        <m:sSupPr>
                          <m:ctrlPr>
                            <a:rPr lang="en-IN" sz="2000" i="1">
                              <a:solidFill>
                                <a:schemeClr val="bg1"/>
                              </a:solidFill>
                              <a:latin typeface="Cambria Math" panose="02040503050406030204" pitchFamily="18" charset="0"/>
                            </a:rPr>
                          </m:ctrlPr>
                        </m:sSupPr>
                        <m:e>
                          <m:d>
                            <m:dPr>
                              <m:ctrlPr>
                                <a:rPr lang="en-IN" sz="2000" i="1">
                                  <a:solidFill>
                                    <a:schemeClr val="bg1"/>
                                  </a:solidFill>
                                  <a:latin typeface="Cambria Math" panose="02040503050406030204" pitchFamily="18" charset="0"/>
                                </a:rPr>
                              </m:ctrlPr>
                            </m:dPr>
                            <m:e>
                              <m:r>
                                <a:rPr lang="en-IN" sz="2000" i="1">
                                  <a:solidFill>
                                    <a:schemeClr val="bg1"/>
                                  </a:solidFill>
                                  <a:latin typeface="Cambria Math" panose="02040503050406030204" pitchFamily="18" charset="0"/>
                                </a:rPr>
                                <m:t>𝐷</m:t>
                              </m:r>
                              <m:d>
                                <m:dPr>
                                  <m:ctrlPr>
                                    <a:rPr lang="en-IN" sz="2000" i="1">
                                      <a:solidFill>
                                        <a:schemeClr val="bg1"/>
                                      </a:solidFill>
                                      <a:latin typeface="Cambria Math" panose="02040503050406030204" pitchFamily="18" charset="0"/>
                                    </a:rPr>
                                  </m:ctrlPr>
                                </m:dPr>
                                <m:e>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𝑊</m:t>
                                      </m:r>
                                    </m:e>
                                    <m:sub>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𝑥</m:t>
                                          </m:r>
                                        </m:e>
                                        <m:sub>
                                          <m:r>
                                            <a:rPr lang="en-IN" sz="2000" i="0">
                                              <a:solidFill>
                                                <a:schemeClr val="bg1"/>
                                              </a:solidFill>
                                              <a:latin typeface="Cambria Math" panose="02040503050406030204" pitchFamily="18" charset="0"/>
                                            </a:rPr>
                                            <m:t>1</m:t>
                                          </m:r>
                                        </m:sub>
                                      </m:sSub>
                                    </m:sub>
                                  </m:sSub>
                                  <m:r>
                                    <a:rPr lang="en-IN" sz="2000" i="0">
                                      <a:solidFill>
                                        <a:schemeClr val="bg1"/>
                                      </a:solidFill>
                                      <a:latin typeface="Cambria Math" panose="02040503050406030204" pitchFamily="18" charset="0"/>
                                    </a:rPr>
                                    <m:t>,</m:t>
                                  </m:r>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𝑊</m:t>
                                      </m:r>
                                    </m:e>
                                    <m:sub>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𝑥</m:t>
                                          </m:r>
                                        </m:e>
                                        <m:sub>
                                          <m:r>
                                            <a:rPr lang="en-IN" sz="2000" i="0">
                                              <a:solidFill>
                                                <a:schemeClr val="bg1"/>
                                              </a:solidFill>
                                              <a:latin typeface="Cambria Math" panose="02040503050406030204" pitchFamily="18" charset="0"/>
                                            </a:rPr>
                                            <m:t>2</m:t>
                                          </m:r>
                                        </m:sub>
                                      </m:sSub>
                                    </m:sub>
                                  </m:sSub>
                                </m:e>
                              </m:d>
                            </m:e>
                          </m:d>
                        </m:e>
                        <m:sup>
                          <m:r>
                            <a:rPr lang="en-IN" sz="2000" i="0">
                              <a:solidFill>
                                <a:schemeClr val="bg1"/>
                              </a:solidFill>
                              <a:latin typeface="Cambria Math" panose="02040503050406030204" pitchFamily="18" charset="0"/>
                            </a:rPr>
                            <m:t>2</m:t>
                          </m:r>
                        </m:sup>
                      </m:sSup>
                      <m:r>
                        <a:rPr lang="en-IN" sz="2000" i="0">
                          <a:solidFill>
                            <a:schemeClr val="bg1"/>
                          </a:solidFill>
                          <a:latin typeface="Cambria Math" panose="02040503050406030204" pitchFamily="18" charset="0"/>
                        </a:rPr>
                        <m:t>+</m:t>
                      </m:r>
                      <m:d>
                        <m:dPr>
                          <m:ctrlPr>
                            <a:rPr lang="en-IN" sz="2000" i="1">
                              <a:solidFill>
                                <a:schemeClr val="bg1"/>
                              </a:solidFill>
                              <a:latin typeface="Cambria Math" panose="02040503050406030204" pitchFamily="18" charset="0"/>
                            </a:rPr>
                          </m:ctrlPr>
                        </m:dPr>
                        <m:e>
                          <m:r>
                            <a:rPr lang="en-IN" sz="2000" i="0">
                              <a:solidFill>
                                <a:schemeClr val="bg1"/>
                              </a:solidFill>
                              <a:latin typeface="Cambria Math" panose="02040503050406030204" pitchFamily="18" charset="0"/>
                            </a:rPr>
                            <m:t>0.5</m:t>
                          </m:r>
                        </m:e>
                      </m:d>
                      <m:d>
                        <m:dPr>
                          <m:ctrlPr>
                            <a:rPr lang="en-IN" sz="2000" i="1">
                              <a:solidFill>
                                <a:schemeClr val="bg1"/>
                              </a:solidFill>
                              <a:latin typeface="Cambria Math" panose="02040503050406030204" pitchFamily="18" charset="0"/>
                            </a:rPr>
                          </m:ctrlPr>
                        </m:dPr>
                        <m:e>
                          <m:func>
                            <m:funcPr>
                              <m:ctrlPr>
                                <a:rPr lang="en-IN" sz="2000" i="1">
                                  <a:solidFill>
                                    <a:schemeClr val="bg1"/>
                                  </a:solidFill>
                                  <a:latin typeface="Cambria Math" panose="02040503050406030204" pitchFamily="18" charset="0"/>
                                </a:rPr>
                              </m:ctrlPr>
                            </m:funcPr>
                            <m:fName>
                              <m:r>
                                <m:rPr>
                                  <m:sty m:val="p"/>
                                </m:rPr>
                                <a:rPr lang="en-IN" sz="2000" i="0">
                                  <a:solidFill>
                                    <a:schemeClr val="bg1"/>
                                  </a:solidFill>
                                  <a:latin typeface="Cambria Math" panose="02040503050406030204" pitchFamily="18" charset="0"/>
                                </a:rPr>
                                <m:t>max</m:t>
                              </m:r>
                            </m:fName>
                            <m:e>
                              <m:d>
                                <m:dPr>
                                  <m:ctrlPr>
                                    <a:rPr lang="en-IN" sz="2000" i="1">
                                      <a:solidFill>
                                        <a:schemeClr val="bg1"/>
                                      </a:solidFill>
                                      <a:latin typeface="Cambria Math" panose="02040503050406030204" pitchFamily="18" charset="0"/>
                                    </a:rPr>
                                  </m:ctrlPr>
                                </m:dPr>
                                <m:e>
                                  <m:r>
                                    <a:rPr lang="en-IN" sz="2000" i="0">
                                      <a:solidFill>
                                        <a:schemeClr val="bg1"/>
                                      </a:solidFill>
                                      <a:latin typeface="Cambria Math" panose="02040503050406030204" pitchFamily="18" charset="0"/>
                                    </a:rPr>
                                    <m:t>0,</m:t>
                                  </m:r>
                                  <m:r>
                                    <a:rPr lang="en-IN" sz="2000" i="1">
                                      <a:solidFill>
                                        <a:schemeClr val="bg1"/>
                                      </a:solidFill>
                                      <a:latin typeface="Cambria Math" panose="02040503050406030204" pitchFamily="18" charset="0"/>
                                    </a:rPr>
                                    <m:t>𝑚</m:t>
                                  </m:r>
                                  <m:r>
                                    <a:rPr lang="en-IN" sz="2000" i="0">
                                      <a:solidFill>
                                        <a:schemeClr val="bg1"/>
                                      </a:solidFill>
                                      <a:latin typeface="Cambria Math" panose="02040503050406030204" pitchFamily="18" charset="0"/>
                                    </a:rPr>
                                    <m:t>−</m:t>
                                  </m:r>
                                  <m:r>
                                    <a:rPr lang="en-IN" sz="2000" i="1">
                                      <a:solidFill>
                                        <a:schemeClr val="bg1"/>
                                      </a:solidFill>
                                      <a:latin typeface="Cambria Math" panose="02040503050406030204" pitchFamily="18" charset="0"/>
                                    </a:rPr>
                                    <m:t>𝐷</m:t>
                                  </m:r>
                                  <m:d>
                                    <m:dPr>
                                      <m:ctrlPr>
                                        <a:rPr lang="en-IN" sz="2000" i="1">
                                          <a:solidFill>
                                            <a:schemeClr val="bg1"/>
                                          </a:solidFill>
                                          <a:latin typeface="Cambria Math" panose="02040503050406030204" pitchFamily="18" charset="0"/>
                                        </a:rPr>
                                      </m:ctrlPr>
                                    </m:dPr>
                                    <m:e>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𝑊</m:t>
                                          </m:r>
                                        </m:e>
                                        <m:sub>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𝑥</m:t>
                                              </m:r>
                                            </m:e>
                                            <m:sub>
                                              <m:r>
                                                <a:rPr lang="en-IN" sz="2000" i="0">
                                                  <a:solidFill>
                                                    <a:schemeClr val="bg1"/>
                                                  </a:solidFill>
                                                  <a:latin typeface="Cambria Math" panose="02040503050406030204" pitchFamily="18" charset="0"/>
                                                </a:rPr>
                                                <m:t>1</m:t>
                                              </m:r>
                                            </m:sub>
                                          </m:sSub>
                                        </m:sub>
                                      </m:sSub>
                                      <m:r>
                                        <a:rPr lang="en-IN" sz="2000" i="0">
                                          <a:solidFill>
                                            <a:schemeClr val="bg1"/>
                                          </a:solidFill>
                                          <a:latin typeface="Cambria Math" panose="02040503050406030204" pitchFamily="18" charset="0"/>
                                        </a:rPr>
                                        <m:t>,</m:t>
                                      </m:r>
                                      <m:sSub>
                                        <m:sSubPr>
                                          <m:ctrlPr>
                                            <a:rPr lang="en-IN" sz="2000" i="1">
                                              <a:solidFill>
                                                <a:schemeClr val="bg1"/>
                                              </a:solidFill>
                                              <a:latin typeface="Cambria Math" panose="02040503050406030204" pitchFamily="18" charset="0"/>
                                            </a:rPr>
                                          </m:ctrlPr>
                                        </m:sSubPr>
                                        <m:e>
                                          <m:r>
                                            <a:rPr lang="en-IN" sz="2000" i="1">
                                              <a:solidFill>
                                                <a:schemeClr val="bg1"/>
                                              </a:solidFill>
                                              <a:latin typeface="Cambria Math" panose="02040503050406030204" pitchFamily="18" charset="0"/>
                                            </a:rPr>
                                            <m:t>𝑊</m:t>
                                          </m:r>
                                        </m:e>
                                        <m:sub>
                                          <m:r>
                                            <a:rPr lang="en-IN" sz="2000" i="1">
                                              <a:solidFill>
                                                <a:schemeClr val="bg1"/>
                                              </a:solidFill>
                                              <a:latin typeface="Cambria Math" panose="02040503050406030204" pitchFamily="18" charset="0"/>
                                            </a:rPr>
                                            <m:t>𝑥</m:t>
                                          </m:r>
                                        </m:sub>
                                      </m:sSub>
                                    </m:e>
                                  </m:d>
                                  <m:r>
                                    <a:rPr lang="en-IN" sz="2000" i="1">
                                      <a:solidFill>
                                        <a:schemeClr val="bg1"/>
                                      </a:solidFill>
                                      <a:latin typeface="Cambria Math" panose="02040503050406030204" pitchFamily="18" charset="0"/>
                                    </a:rPr>
                                    <m:t>𝑧</m:t>
                                  </m:r>
                                </m:e>
                              </m:d>
                            </m:e>
                          </m:func>
                        </m:e>
                      </m:d>
                    </m:oMath>
                  </m:oMathPara>
                </a14:m>
                <a:endParaRPr lang="en-IN" sz="2000" dirty="0">
                  <a:solidFill>
                    <a:schemeClr val="bg1"/>
                  </a:solidFill>
                </a:endParaRPr>
              </a:p>
            </p:txBody>
          </p:sp>
        </mc:Choice>
        <mc:Fallback xmlns="">
          <p:sp>
            <p:nvSpPr>
              <p:cNvPr id="8" name="TextBox 7">
                <a:extLst>
                  <a:ext uri="{FF2B5EF4-FFF2-40B4-BE49-F238E27FC236}">
                    <a16:creationId xmlns:a16="http://schemas.microsoft.com/office/drawing/2014/main" id="{0C7B6A2C-C470-F4BE-AFFE-71696E2C6A55}"/>
                  </a:ext>
                </a:extLst>
              </p:cNvPr>
              <p:cNvSpPr txBox="1">
                <a:spLocks noRot="1" noChangeAspect="1" noMove="1" noResize="1" noEditPoints="1" noAdjustHandles="1" noChangeArrowheads="1" noChangeShapeType="1" noTextEdit="1"/>
              </p:cNvSpPr>
              <p:nvPr/>
            </p:nvSpPr>
            <p:spPr>
              <a:xfrm>
                <a:off x="613317" y="6074582"/>
                <a:ext cx="8598508" cy="521425"/>
              </a:xfrm>
              <a:prstGeom prst="rect">
                <a:avLst/>
              </a:prstGeom>
              <a:blipFill>
                <a:blip r:embed="rId3"/>
                <a:stretch>
                  <a:fillRect/>
                </a:stretch>
              </a:blipFill>
            </p:spPr>
            <p:txBody>
              <a:bodyPr/>
              <a:lstStyle/>
              <a:p>
                <a:r>
                  <a:rPr lang="en-IN">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5" name="Text 2"/>
          <p:cNvSpPr/>
          <p:nvPr/>
        </p:nvSpPr>
        <p:spPr>
          <a:xfrm>
            <a:off x="833199" y="2809518"/>
            <a:ext cx="7390567" cy="694373"/>
          </a:xfrm>
          <a:prstGeom prst="rect">
            <a:avLst/>
          </a:prstGeom>
          <a:noFill/>
          <a:ln/>
        </p:spPr>
        <p:txBody>
          <a:bodyPr wrap="none" rtlCol="0" anchor="t"/>
          <a:lstStyle/>
          <a:p>
            <a:pPr marL="0" indent="0">
              <a:lnSpc>
                <a:spcPts val="5468"/>
              </a:lnSpc>
              <a:buNone/>
            </a:pPr>
            <a:endParaRPr lang="en-US" sz="4374" dirty="0"/>
          </a:p>
        </p:txBody>
      </p:sp>
      <p:sp>
        <p:nvSpPr>
          <p:cNvPr id="6" name="Text 3"/>
          <p:cNvSpPr/>
          <p:nvPr/>
        </p:nvSpPr>
        <p:spPr>
          <a:xfrm>
            <a:off x="833199" y="3837146"/>
            <a:ext cx="7477601" cy="666512"/>
          </a:xfrm>
          <a:prstGeom prst="rect">
            <a:avLst/>
          </a:prstGeom>
          <a:noFill/>
          <a:ln/>
        </p:spPr>
        <p:txBody>
          <a:bodyPr wrap="square" rtlCol="0" anchor="t"/>
          <a:lstStyle/>
          <a:p>
            <a:pPr marL="0" indent="0">
              <a:lnSpc>
                <a:spcPts val="2624"/>
              </a:lnSpc>
              <a:buNone/>
            </a:pPr>
            <a:endParaRPr lang="en-US" sz="1750" dirty="0"/>
          </a:p>
        </p:txBody>
      </p:sp>
      <p:sp>
        <p:nvSpPr>
          <p:cNvPr id="7" name="Text 4"/>
          <p:cNvSpPr/>
          <p:nvPr/>
        </p:nvSpPr>
        <p:spPr>
          <a:xfrm>
            <a:off x="833199" y="4753570"/>
            <a:ext cx="7477601" cy="666512"/>
          </a:xfrm>
          <a:prstGeom prst="rect">
            <a:avLst/>
          </a:prstGeom>
          <a:noFill/>
          <a:ln/>
        </p:spPr>
        <p:txBody>
          <a:bodyPr wrap="square" rtlCol="0" anchor="t"/>
          <a:lstStyle/>
          <a:p>
            <a:pPr marL="0" indent="0">
              <a:lnSpc>
                <a:spcPts val="2624"/>
              </a:lnSpc>
              <a:buNone/>
            </a:pPr>
            <a:endParaRPr lang="en-US" sz="1750" dirty="0"/>
          </a:p>
        </p:txBody>
      </p:sp>
      <p:sp>
        <p:nvSpPr>
          <p:cNvPr id="9" name="TextBox 8">
            <a:extLst>
              <a:ext uri="{FF2B5EF4-FFF2-40B4-BE49-F238E27FC236}">
                <a16:creationId xmlns:a16="http://schemas.microsoft.com/office/drawing/2014/main" id="{A9D2DD32-C71C-7244-9030-0A4921E9CDAE}"/>
              </a:ext>
            </a:extLst>
          </p:cNvPr>
          <p:cNvSpPr txBox="1"/>
          <p:nvPr/>
        </p:nvSpPr>
        <p:spPr>
          <a:xfrm>
            <a:off x="467439" y="344245"/>
            <a:ext cx="5733825" cy="761747"/>
          </a:xfrm>
          <a:prstGeom prst="rect">
            <a:avLst/>
          </a:prstGeom>
          <a:noFill/>
        </p:spPr>
        <p:txBody>
          <a:bodyPr wrap="square" rtlCol="0">
            <a:spAutoFit/>
          </a:bodyPr>
          <a:lstStyle/>
          <a:p>
            <a:r>
              <a:rPr lang="en-IN" sz="4370" b="1" dirty="0">
                <a:solidFill>
                  <a:schemeClr val="bg1"/>
                </a:solidFill>
              </a:rPr>
              <a:t>Literature Review</a:t>
            </a:r>
          </a:p>
        </p:txBody>
      </p:sp>
      <p:graphicFrame>
        <p:nvGraphicFramePr>
          <p:cNvPr id="13" name="Table 12">
            <a:extLst>
              <a:ext uri="{FF2B5EF4-FFF2-40B4-BE49-F238E27FC236}">
                <a16:creationId xmlns:a16="http://schemas.microsoft.com/office/drawing/2014/main" id="{E745668F-3704-16F8-3C06-8B6B765BCF9C}"/>
              </a:ext>
            </a:extLst>
          </p:cNvPr>
          <p:cNvGraphicFramePr>
            <a:graphicFrameLocks noGrp="1"/>
          </p:cNvGraphicFramePr>
          <p:nvPr>
            <p:extLst>
              <p:ext uri="{D42A27DB-BD31-4B8C-83A1-F6EECF244321}">
                <p14:modId xmlns:p14="http://schemas.microsoft.com/office/powerpoint/2010/main" val="4004032924"/>
              </p:ext>
            </p:extLst>
          </p:nvPr>
        </p:nvGraphicFramePr>
        <p:xfrm>
          <a:off x="365759" y="1276566"/>
          <a:ext cx="13797202" cy="6809828"/>
        </p:xfrm>
        <a:graphic>
          <a:graphicData uri="http://schemas.openxmlformats.org/drawingml/2006/table">
            <a:tbl>
              <a:tblPr/>
              <a:tblGrid>
                <a:gridCol w="4702952">
                  <a:extLst>
                    <a:ext uri="{9D8B030D-6E8A-4147-A177-3AD203B41FA5}">
                      <a16:colId xmlns:a16="http://schemas.microsoft.com/office/drawing/2014/main" val="3255277851"/>
                    </a:ext>
                  </a:extLst>
                </a:gridCol>
                <a:gridCol w="2167467">
                  <a:extLst>
                    <a:ext uri="{9D8B030D-6E8A-4147-A177-3AD203B41FA5}">
                      <a16:colId xmlns:a16="http://schemas.microsoft.com/office/drawing/2014/main" val="3664072771"/>
                    </a:ext>
                  </a:extLst>
                </a:gridCol>
                <a:gridCol w="2190044">
                  <a:extLst>
                    <a:ext uri="{9D8B030D-6E8A-4147-A177-3AD203B41FA5}">
                      <a16:colId xmlns:a16="http://schemas.microsoft.com/office/drawing/2014/main" val="1605211968"/>
                    </a:ext>
                  </a:extLst>
                </a:gridCol>
                <a:gridCol w="2077156">
                  <a:extLst>
                    <a:ext uri="{9D8B030D-6E8A-4147-A177-3AD203B41FA5}">
                      <a16:colId xmlns:a16="http://schemas.microsoft.com/office/drawing/2014/main" val="422039137"/>
                    </a:ext>
                  </a:extLst>
                </a:gridCol>
                <a:gridCol w="2659583">
                  <a:extLst>
                    <a:ext uri="{9D8B030D-6E8A-4147-A177-3AD203B41FA5}">
                      <a16:colId xmlns:a16="http://schemas.microsoft.com/office/drawing/2014/main" val="3424753587"/>
                    </a:ext>
                  </a:extLst>
                </a:gridCol>
              </a:tblGrid>
              <a:tr h="922647">
                <a:tc>
                  <a:txBody>
                    <a:bodyPr/>
                    <a:lstStyle/>
                    <a:p>
                      <a:r>
                        <a:rPr lang="en-IN" sz="2000" b="1" dirty="0">
                          <a:solidFill>
                            <a:schemeClr val="bg1"/>
                          </a:solidFill>
                        </a:rPr>
                        <a:t>Paper Name</a:t>
                      </a:r>
                    </a:p>
                  </a:txBody>
                  <a:tcPr marL="40791" marR="40791" marT="20396" marB="20396" anchor="ctr">
                    <a:lnL>
                      <a:noFill/>
                    </a:lnL>
                    <a:lnR>
                      <a:noFill/>
                    </a:lnR>
                    <a:lnT>
                      <a:noFill/>
                    </a:lnT>
                    <a:lnB>
                      <a:noFill/>
                    </a:lnB>
                    <a:noFill/>
                  </a:tcPr>
                </a:tc>
                <a:tc>
                  <a:txBody>
                    <a:bodyPr/>
                    <a:lstStyle/>
                    <a:p>
                      <a:r>
                        <a:rPr lang="en-IN" sz="2000" b="1" dirty="0">
                          <a:solidFill>
                            <a:schemeClr val="bg1"/>
                          </a:solidFill>
                        </a:rPr>
                        <a:t>Author Names</a:t>
                      </a:r>
                    </a:p>
                  </a:txBody>
                  <a:tcPr marL="40791" marR="40791" marT="20396" marB="20396" anchor="ctr">
                    <a:lnL>
                      <a:noFill/>
                    </a:lnL>
                    <a:lnR>
                      <a:noFill/>
                    </a:lnR>
                    <a:lnT>
                      <a:noFill/>
                    </a:lnT>
                    <a:lnB>
                      <a:noFill/>
                    </a:lnB>
                    <a:noFill/>
                  </a:tcPr>
                </a:tc>
                <a:tc>
                  <a:txBody>
                    <a:bodyPr/>
                    <a:lstStyle/>
                    <a:p>
                      <a:r>
                        <a:rPr lang="en-IN" sz="2000" b="1" dirty="0">
                          <a:solidFill>
                            <a:schemeClr val="bg1"/>
                          </a:solidFill>
                        </a:rPr>
                        <a:t>Technique Used</a:t>
                      </a:r>
                    </a:p>
                  </a:txBody>
                  <a:tcPr marL="40791" marR="40791" marT="20396" marB="20396" anchor="ctr">
                    <a:lnL>
                      <a:noFill/>
                    </a:lnL>
                    <a:lnR>
                      <a:noFill/>
                    </a:lnR>
                    <a:lnT>
                      <a:noFill/>
                    </a:lnT>
                    <a:lnB>
                      <a:noFill/>
                    </a:lnB>
                    <a:noFill/>
                  </a:tcPr>
                </a:tc>
                <a:tc>
                  <a:txBody>
                    <a:bodyPr/>
                    <a:lstStyle/>
                    <a:p>
                      <a:r>
                        <a:rPr lang="en-IN" sz="2000" b="1" dirty="0">
                          <a:solidFill>
                            <a:schemeClr val="bg1"/>
                          </a:solidFill>
                        </a:rPr>
                        <a:t>Advantages</a:t>
                      </a:r>
                    </a:p>
                  </a:txBody>
                  <a:tcPr marL="40791" marR="40791" marT="20396" marB="20396" anchor="ctr">
                    <a:lnL>
                      <a:noFill/>
                    </a:lnL>
                    <a:lnR>
                      <a:noFill/>
                    </a:lnR>
                    <a:lnT>
                      <a:noFill/>
                    </a:lnT>
                    <a:lnB>
                      <a:noFill/>
                    </a:lnB>
                    <a:noFill/>
                  </a:tcPr>
                </a:tc>
                <a:tc>
                  <a:txBody>
                    <a:bodyPr/>
                    <a:lstStyle/>
                    <a:p>
                      <a:r>
                        <a:rPr lang="en-IN" sz="2000" b="1" dirty="0">
                          <a:solidFill>
                            <a:schemeClr val="bg1"/>
                          </a:solidFill>
                        </a:rPr>
                        <a:t>Limitations</a:t>
                      </a:r>
                    </a:p>
                  </a:txBody>
                  <a:tcPr marL="40791" marR="40791" marT="20396" marB="20396" anchor="ctr">
                    <a:lnL>
                      <a:noFill/>
                    </a:lnL>
                    <a:lnR>
                      <a:noFill/>
                    </a:lnR>
                    <a:lnT>
                      <a:noFill/>
                    </a:lnT>
                    <a:lnB>
                      <a:noFill/>
                    </a:lnB>
                    <a:noFill/>
                  </a:tcPr>
                </a:tc>
                <a:extLst>
                  <a:ext uri="{0D108BD9-81ED-4DB2-BD59-A6C34878D82A}">
                    <a16:rowId xmlns:a16="http://schemas.microsoft.com/office/drawing/2014/main" val="4143325579"/>
                  </a:ext>
                </a:extLst>
              </a:tr>
              <a:tr h="720733">
                <a:tc>
                  <a:txBody>
                    <a:bodyPr/>
                    <a:lstStyle/>
                    <a:p>
                      <a:r>
                        <a:rPr lang="en-US" sz="1400" dirty="0">
                          <a:solidFill>
                            <a:schemeClr val="bg1"/>
                          </a:solidFill>
                        </a:rPr>
                        <a:t>1. Siamese Neural Networks for One-shot Image Recognition</a:t>
                      </a:r>
                    </a:p>
                  </a:txBody>
                  <a:tcPr marL="40791" marR="40791" marT="20396" marB="20396" anchor="ctr">
                    <a:lnL>
                      <a:noFill/>
                    </a:lnL>
                    <a:lnR>
                      <a:noFill/>
                    </a:lnR>
                    <a:lnT>
                      <a:noFill/>
                    </a:lnT>
                    <a:lnB>
                      <a:noFill/>
                    </a:lnB>
                    <a:noFill/>
                  </a:tcPr>
                </a:tc>
                <a:tc>
                  <a:txBody>
                    <a:bodyPr/>
                    <a:lstStyle/>
                    <a:p>
                      <a:r>
                        <a:rPr lang="en-IN" sz="1400" dirty="0">
                          <a:solidFill>
                            <a:schemeClr val="bg1"/>
                          </a:solidFill>
                        </a:rPr>
                        <a:t>Koch, Gregory, </a:t>
                      </a:r>
                      <a:r>
                        <a:rPr lang="en-IN" sz="1400" dirty="0" err="1">
                          <a:solidFill>
                            <a:schemeClr val="bg1"/>
                          </a:solidFill>
                        </a:rPr>
                        <a:t>Zemel</a:t>
                      </a:r>
                      <a:r>
                        <a:rPr lang="en-IN" sz="1400" dirty="0">
                          <a:solidFill>
                            <a:schemeClr val="bg1"/>
                          </a:solidFill>
                        </a:rPr>
                        <a:t>, Richard, </a:t>
                      </a:r>
                      <a:r>
                        <a:rPr lang="en-IN" sz="1400" dirty="0" err="1">
                          <a:solidFill>
                            <a:schemeClr val="bg1"/>
                          </a:solidFill>
                        </a:rPr>
                        <a:t>Salakhutdinov</a:t>
                      </a:r>
                      <a:r>
                        <a:rPr lang="en-IN" sz="1400" dirty="0">
                          <a:solidFill>
                            <a:schemeClr val="bg1"/>
                          </a:solidFill>
                        </a:rPr>
                        <a:t>, Ruslan</a:t>
                      </a:r>
                    </a:p>
                  </a:txBody>
                  <a:tcPr marL="40791" marR="40791" marT="20396" marB="20396" anchor="ctr">
                    <a:lnL>
                      <a:noFill/>
                    </a:lnL>
                    <a:lnR>
                      <a:noFill/>
                    </a:lnR>
                    <a:lnT>
                      <a:noFill/>
                    </a:lnT>
                    <a:lnB>
                      <a:noFill/>
                    </a:lnB>
                    <a:noFill/>
                  </a:tcPr>
                </a:tc>
                <a:tc>
                  <a:txBody>
                    <a:bodyPr/>
                    <a:lstStyle/>
                    <a:p>
                      <a:r>
                        <a:rPr lang="en-IN" sz="1400">
                          <a:solidFill>
                            <a:schemeClr val="bg1"/>
                          </a:solidFill>
                        </a:rPr>
                        <a:t>Convolutional Neural Networks (CNN)</a:t>
                      </a:r>
                    </a:p>
                  </a:txBody>
                  <a:tcPr marL="40791" marR="40791" marT="20396" marB="20396" anchor="ctr">
                    <a:lnL>
                      <a:noFill/>
                    </a:lnL>
                    <a:lnR>
                      <a:noFill/>
                    </a:lnR>
                    <a:lnT>
                      <a:noFill/>
                    </a:lnT>
                    <a:lnB>
                      <a:noFill/>
                    </a:lnB>
                    <a:noFill/>
                  </a:tcPr>
                </a:tc>
                <a:tc>
                  <a:txBody>
                    <a:bodyPr/>
                    <a:lstStyle/>
                    <a:p>
                      <a:r>
                        <a:rPr lang="en-US" sz="1400">
                          <a:solidFill>
                            <a:schemeClr val="bg1"/>
                          </a:solidFill>
                        </a:rPr>
                        <a:t>Few-shot learning, robust to variations</a:t>
                      </a:r>
                    </a:p>
                  </a:txBody>
                  <a:tcPr marL="40791" marR="40791" marT="20396" marB="20396" anchor="ctr">
                    <a:lnL>
                      <a:noFill/>
                    </a:lnL>
                    <a:lnR>
                      <a:noFill/>
                    </a:lnR>
                    <a:lnT>
                      <a:noFill/>
                    </a:lnT>
                    <a:lnB>
                      <a:noFill/>
                    </a:lnB>
                    <a:noFill/>
                  </a:tcPr>
                </a:tc>
                <a:tc>
                  <a:txBody>
                    <a:bodyPr/>
                    <a:lstStyle/>
                    <a:p>
                      <a:r>
                        <a:rPr lang="en-US" sz="1400">
                          <a:solidFill>
                            <a:schemeClr val="bg1"/>
                          </a:solidFill>
                        </a:rPr>
                        <a:t>Limited to small datasets, requires careful hyperparameter tuning</a:t>
                      </a:r>
                    </a:p>
                  </a:txBody>
                  <a:tcPr marL="40791" marR="40791" marT="20396" marB="20396" anchor="ctr">
                    <a:lnL>
                      <a:noFill/>
                    </a:lnL>
                    <a:lnR>
                      <a:noFill/>
                    </a:lnR>
                    <a:lnT>
                      <a:noFill/>
                    </a:lnT>
                    <a:lnB>
                      <a:noFill/>
                    </a:lnB>
                    <a:noFill/>
                  </a:tcPr>
                </a:tc>
                <a:extLst>
                  <a:ext uri="{0D108BD9-81ED-4DB2-BD59-A6C34878D82A}">
                    <a16:rowId xmlns:a16="http://schemas.microsoft.com/office/drawing/2014/main" val="2597823576"/>
                  </a:ext>
                </a:extLst>
              </a:tr>
              <a:tr h="720733">
                <a:tc>
                  <a:txBody>
                    <a:bodyPr/>
                    <a:lstStyle/>
                    <a:p>
                      <a:r>
                        <a:rPr lang="en-US" sz="1400" dirty="0">
                          <a:solidFill>
                            <a:schemeClr val="bg1"/>
                          </a:solidFill>
                        </a:rPr>
                        <a:t>2. Learning Similarity Metric Discriminatively, with Application to Face Verification</a:t>
                      </a:r>
                    </a:p>
                  </a:txBody>
                  <a:tcPr marL="40791" marR="40791" marT="20396" marB="20396" anchor="ctr">
                    <a:lnL>
                      <a:noFill/>
                    </a:lnL>
                    <a:lnR>
                      <a:noFill/>
                    </a:lnR>
                    <a:lnT>
                      <a:noFill/>
                    </a:lnT>
                    <a:lnB>
                      <a:noFill/>
                    </a:lnB>
                    <a:noFill/>
                  </a:tcPr>
                </a:tc>
                <a:tc>
                  <a:txBody>
                    <a:bodyPr/>
                    <a:lstStyle/>
                    <a:p>
                      <a:r>
                        <a:rPr lang="en-IN" sz="1400" dirty="0">
                          <a:solidFill>
                            <a:schemeClr val="bg1"/>
                          </a:solidFill>
                        </a:rPr>
                        <a:t>Chopra, Sumit, Hadsell, </a:t>
                      </a:r>
                      <a:r>
                        <a:rPr lang="en-IN" sz="1400" dirty="0" err="1">
                          <a:solidFill>
                            <a:schemeClr val="bg1"/>
                          </a:solidFill>
                        </a:rPr>
                        <a:t>Raia</a:t>
                      </a:r>
                      <a:r>
                        <a:rPr lang="en-IN" sz="1400" dirty="0">
                          <a:solidFill>
                            <a:schemeClr val="bg1"/>
                          </a:solidFill>
                        </a:rPr>
                        <a:t>, LeCun, Yann</a:t>
                      </a:r>
                    </a:p>
                  </a:txBody>
                  <a:tcPr marL="40791" marR="40791" marT="20396" marB="20396" anchor="ctr">
                    <a:lnL>
                      <a:noFill/>
                    </a:lnL>
                    <a:lnR>
                      <a:noFill/>
                    </a:lnR>
                    <a:lnT>
                      <a:noFill/>
                    </a:lnT>
                    <a:lnB>
                      <a:noFill/>
                    </a:lnB>
                    <a:noFill/>
                  </a:tcPr>
                </a:tc>
                <a:tc>
                  <a:txBody>
                    <a:bodyPr/>
                    <a:lstStyle/>
                    <a:p>
                      <a:r>
                        <a:rPr lang="en-IN" sz="1400" dirty="0">
                          <a:solidFill>
                            <a:schemeClr val="bg1"/>
                          </a:solidFill>
                        </a:rPr>
                        <a:t>Contrastive Loss Function</a:t>
                      </a:r>
                    </a:p>
                  </a:txBody>
                  <a:tcPr marL="40791" marR="40791" marT="20396" marB="20396" anchor="ctr">
                    <a:lnL>
                      <a:noFill/>
                    </a:lnL>
                    <a:lnR>
                      <a:noFill/>
                    </a:lnR>
                    <a:lnT>
                      <a:noFill/>
                    </a:lnT>
                    <a:lnB>
                      <a:noFill/>
                    </a:lnB>
                    <a:noFill/>
                  </a:tcPr>
                </a:tc>
                <a:tc>
                  <a:txBody>
                    <a:bodyPr/>
                    <a:lstStyle/>
                    <a:p>
                      <a:r>
                        <a:rPr lang="en-IN" sz="1400">
                          <a:solidFill>
                            <a:schemeClr val="bg1"/>
                          </a:solidFill>
                        </a:rPr>
                        <a:t>Effective in learning embeddings</a:t>
                      </a:r>
                    </a:p>
                  </a:txBody>
                  <a:tcPr marL="40791" marR="40791" marT="20396" marB="20396" anchor="ctr">
                    <a:lnL>
                      <a:noFill/>
                    </a:lnL>
                    <a:lnR>
                      <a:noFill/>
                    </a:lnR>
                    <a:lnT>
                      <a:noFill/>
                    </a:lnT>
                    <a:lnB>
                      <a:noFill/>
                    </a:lnB>
                    <a:noFill/>
                  </a:tcPr>
                </a:tc>
                <a:tc>
                  <a:txBody>
                    <a:bodyPr/>
                    <a:lstStyle/>
                    <a:p>
                      <a:r>
                        <a:rPr lang="en-US" sz="1400" dirty="0">
                          <a:solidFill>
                            <a:schemeClr val="bg1"/>
                          </a:solidFill>
                        </a:rPr>
                        <a:t>Sensitive to choice of margin parameter, can be computationally expensive3</a:t>
                      </a:r>
                    </a:p>
                  </a:txBody>
                  <a:tcPr marL="40791" marR="40791" marT="20396" marB="20396" anchor="ctr">
                    <a:lnL>
                      <a:noFill/>
                    </a:lnL>
                    <a:lnR>
                      <a:noFill/>
                    </a:lnR>
                    <a:lnT>
                      <a:noFill/>
                    </a:lnT>
                    <a:lnB>
                      <a:noFill/>
                    </a:lnB>
                    <a:noFill/>
                  </a:tcPr>
                </a:tc>
                <a:extLst>
                  <a:ext uri="{0D108BD9-81ED-4DB2-BD59-A6C34878D82A}">
                    <a16:rowId xmlns:a16="http://schemas.microsoft.com/office/drawing/2014/main" val="984479712"/>
                  </a:ext>
                </a:extLst>
              </a:tr>
              <a:tr h="720733">
                <a:tc>
                  <a:txBody>
                    <a:bodyPr/>
                    <a:lstStyle/>
                    <a:p>
                      <a:r>
                        <a:rPr lang="en-US" sz="1400" dirty="0">
                          <a:solidFill>
                            <a:schemeClr val="bg1"/>
                          </a:solidFill>
                        </a:rPr>
                        <a:t>3. Deep Metric Learning using Triplet Network</a:t>
                      </a:r>
                    </a:p>
                  </a:txBody>
                  <a:tcPr marL="40791" marR="40791" marT="20396" marB="20396" anchor="ctr">
                    <a:lnL>
                      <a:noFill/>
                    </a:lnL>
                    <a:lnR>
                      <a:noFill/>
                    </a:lnR>
                    <a:lnT>
                      <a:noFill/>
                    </a:lnT>
                    <a:lnB>
                      <a:noFill/>
                    </a:lnB>
                    <a:noFill/>
                  </a:tcPr>
                </a:tc>
                <a:tc>
                  <a:txBody>
                    <a:bodyPr/>
                    <a:lstStyle/>
                    <a:p>
                      <a:r>
                        <a:rPr lang="en-IN" sz="1400" dirty="0">
                          <a:solidFill>
                            <a:schemeClr val="bg1"/>
                          </a:solidFill>
                        </a:rPr>
                        <a:t>Hoffer, </a:t>
                      </a:r>
                      <a:r>
                        <a:rPr lang="en-IN" sz="1400" dirty="0" err="1">
                          <a:solidFill>
                            <a:schemeClr val="bg1"/>
                          </a:solidFill>
                        </a:rPr>
                        <a:t>Elad</a:t>
                      </a:r>
                      <a:r>
                        <a:rPr lang="en-IN" sz="1400" dirty="0">
                          <a:solidFill>
                            <a:schemeClr val="bg1"/>
                          </a:solidFill>
                        </a:rPr>
                        <a:t>, </a:t>
                      </a:r>
                      <a:r>
                        <a:rPr lang="en-IN" sz="1400" dirty="0" err="1">
                          <a:solidFill>
                            <a:schemeClr val="bg1"/>
                          </a:solidFill>
                        </a:rPr>
                        <a:t>Ailon</a:t>
                      </a:r>
                      <a:r>
                        <a:rPr lang="en-IN" sz="1400" dirty="0">
                          <a:solidFill>
                            <a:schemeClr val="bg1"/>
                          </a:solidFill>
                        </a:rPr>
                        <a:t>, Nir</a:t>
                      </a:r>
                    </a:p>
                  </a:txBody>
                  <a:tcPr marL="40791" marR="40791" marT="20396" marB="20396" anchor="ctr">
                    <a:lnL>
                      <a:noFill/>
                    </a:lnL>
                    <a:lnR>
                      <a:noFill/>
                    </a:lnR>
                    <a:lnT>
                      <a:noFill/>
                    </a:lnT>
                    <a:lnB>
                      <a:noFill/>
                    </a:lnB>
                    <a:noFill/>
                  </a:tcPr>
                </a:tc>
                <a:tc>
                  <a:txBody>
                    <a:bodyPr/>
                    <a:lstStyle/>
                    <a:p>
                      <a:r>
                        <a:rPr lang="en-IN" sz="1400">
                          <a:solidFill>
                            <a:schemeClr val="bg1"/>
                          </a:solidFill>
                        </a:rPr>
                        <a:t>Triplet Loss Function</a:t>
                      </a:r>
                    </a:p>
                  </a:txBody>
                  <a:tcPr marL="40791" marR="40791" marT="20396" marB="20396" anchor="ctr">
                    <a:lnL>
                      <a:noFill/>
                    </a:lnL>
                    <a:lnR>
                      <a:noFill/>
                    </a:lnR>
                    <a:lnT>
                      <a:noFill/>
                    </a:lnT>
                    <a:lnB>
                      <a:noFill/>
                    </a:lnB>
                    <a:noFill/>
                  </a:tcPr>
                </a:tc>
                <a:tc>
                  <a:txBody>
                    <a:bodyPr/>
                    <a:lstStyle/>
                    <a:p>
                      <a:r>
                        <a:rPr lang="en-IN" sz="1400">
                          <a:solidFill>
                            <a:schemeClr val="bg1"/>
                          </a:solidFill>
                        </a:rPr>
                        <a:t>Robust to intra-class variations</a:t>
                      </a:r>
                    </a:p>
                  </a:txBody>
                  <a:tcPr marL="40791" marR="40791" marT="20396" marB="20396" anchor="ctr">
                    <a:lnL>
                      <a:noFill/>
                    </a:lnL>
                    <a:lnR>
                      <a:noFill/>
                    </a:lnR>
                    <a:lnT>
                      <a:noFill/>
                    </a:lnT>
                    <a:lnB>
                      <a:noFill/>
                    </a:lnB>
                    <a:noFill/>
                  </a:tcPr>
                </a:tc>
                <a:tc>
                  <a:txBody>
                    <a:bodyPr/>
                    <a:lstStyle/>
                    <a:p>
                      <a:r>
                        <a:rPr lang="en-US" sz="1400" dirty="0">
                          <a:solidFill>
                            <a:schemeClr val="bg1"/>
                          </a:solidFill>
                        </a:rPr>
                        <a:t>Need for careful selection of triplets, sensitive to parameter settings</a:t>
                      </a:r>
                    </a:p>
                  </a:txBody>
                  <a:tcPr marL="40791" marR="40791" marT="20396" marB="20396" anchor="ctr">
                    <a:lnL>
                      <a:noFill/>
                    </a:lnL>
                    <a:lnR>
                      <a:noFill/>
                    </a:lnR>
                    <a:lnT>
                      <a:noFill/>
                    </a:lnT>
                    <a:lnB>
                      <a:noFill/>
                    </a:lnB>
                    <a:noFill/>
                  </a:tcPr>
                </a:tc>
                <a:extLst>
                  <a:ext uri="{0D108BD9-81ED-4DB2-BD59-A6C34878D82A}">
                    <a16:rowId xmlns:a16="http://schemas.microsoft.com/office/drawing/2014/main" val="3387992911"/>
                  </a:ext>
                </a:extLst>
              </a:tr>
              <a:tr h="720733">
                <a:tc>
                  <a:txBody>
                    <a:bodyPr/>
                    <a:lstStyle/>
                    <a:p>
                      <a:r>
                        <a:rPr lang="en-US" sz="1400" dirty="0">
                          <a:solidFill>
                            <a:schemeClr val="bg1"/>
                          </a:solidFill>
                        </a:rPr>
                        <a:t>4. A Unified Embedding for Face Recognition and Clustering</a:t>
                      </a:r>
                    </a:p>
                  </a:txBody>
                  <a:tcPr marL="40791" marR="40791" marT="20396" marB="20396" anchor="ctr">
                    <a:lnL>
                      <a:noFill/>
                    </a:lnL>
                    <a:lnR>
                      <a:noFill/>
                    </a:lnR>
                    <a:lnT>
                      <a:noFill/>
                    </a:lnT>
                    <a:lnB>
                      <a:noFill/>
                    </a:lnB>
                    <a:noFill/>
                  </a:tcPr>
                </a:tc>
                <a:tc>
                  <a:txBody>
                    <a:bodyPr/>
                    <a:lstStyle/>
                    <a:p>
                      <a:r>
                        <a:rPr lang="en-IN" sz="1400" dirty="0" err="1">
                          <a:solidFill>
                            <a:schemeClr val="bg1"/>
                          </a:solidFill>
                        </a:rPr>
                        <a:t>Schroff</a:t>
                      </a:r>
                      <a:r>
                        <a:rPr lang="en-IN" sz="1400" dirty="0">
                          <a:solidFill>
                            <a:schemeClr val="bg1"/>
                          </a:solidFill>
                        </a:rPr>
                        <a:t>, Florian, </a:t>
                      </a:r>
                      <a:r>
                        <a:rPr lang="en-IN" sz="1400" dirty="0" err="1">
                          <a:solidFill>
                            <a:schemeClr val="bg1"/>
                          </a:solidFill>
                        </a:rPr>
                        <a:t>Kalenichenko</a:t>
                      </a:r>
                      <a:r>
                        <a:rPr lang="en-IN" sz="1400" dirty="0">
                          <a:solidFill>
                            <a:schemeClr val="bg1"/>
                          </a:solidFill>
                        </a:rPr>
                        <a:t>, Dmitry, Philbin, James</a:t>
                      </a:r>
                    </a:p>
                  </a:txBody>
                  <a:tcPr marL="40791" marR="40791" marT="20396" marB="20396" anchor="ctr">
                    <a:lnL>
                      <a:noFill/>
                    </a:lnL>
                    <a:lnR>
                      <a:noFill/>
                    </a:lnR>
                    <a:lnT>
                      <a:noFill/>
                    </a:lnT>
                    <a:lnB>
                      <a:noFill/>
                    </a:lnB>
                    <a:noFill/>
                  </a:tcPr>
                </a:tc>
                <a:tc>
                  <a:txBody>
                    <a:bodyPr/>
                    <a:lstStyle/>
                    <a:p>
                      <a:r>
                        <a:rPr lang="en-US" sz="1400" dirty="0">
                          <a:solidFill>
                            <a:schemeClr val="bg1"/>
                          </a:solidFill>
                        </a:rPr>
                        <a:t>Triplet Loss with Online Pair Selection</a:t>
                      </a:r>
                    </a:p>
                  </a:txBody>
                  <a:tcPr marL="40791" marR="40791" marT="20396" marB="20396" anchor="ctr">
                    <a:lnL>
                      <a:noFill/>
                    </a:lnL>
                    <a:lnR>
                      <a:noFill/>
                    </a:lnR>
                    <a:lnT>
                      <a:noFill/>
                    </a:lnT>
                    <a:lnB>
                      <a:noFill/>
                    </a:lnB>
                    <a:noFill/>
                  </a:tcPr>
                </a:tc>
                <a:tc>
                  <a:txBody>
                    <a:bodyPr/>
                    <a:lstStyle/>
                    <a:p>
                      <a:r>
                        <a:rPr lang="en-US" sz="1400">
                          <a:solidFill>
                            <a:schemeClr val="bg1"/>
                          </a:solidFill>
                        </a:rPr>
                        <a:t>State-of-the-art performance in face recognition</a:t>
                      </a:r>
                    </a:p>
                  </a:txBody>
                  <a:tcPr marL="40791" marR="40791" marT="20396" marB="20396" anchor="ctr">
                    <a:lnL>
                      <a:noFill/>
                    </a:lnL>
                    <a:lnR>
                      <a:noFill/>
                    </a:lnR>
                    <a:lnT>
                      <a:noFill/>
                    </a:lnT>
                    <a:lnB>
                      <a:noFill/>
                    </a:lnB>
                    <a:noFill/>
                  </a:tcPr>
                </a:tc>
                <a:tc>
                  <a:txBody>
                    <a:bodyPr/>
                    <a:lstStyle/>
                    <a:p>
                      <a:r>
                        <a:rPr lang="en-US" sz="1400">
                          <a:solidFill>
                            <a:schemeClr val="bg1"/>
                          </a:solidFill>
                        </a:rPr>
                        <a:t>Requires large-scale training data, computationally intensive inference</a:t>
                      </a:r>
                    </a:p>
                  </a:txBody>
                  <a:tcPr marL="40791" marR="40791" marT="20396" marB="20396" anchor="ctr">
                    <a:lnL>
                      <a:noFill/>
                    </a:lnL>
                    <a:lnR>
                      <a:noFill/>
                    </a:lnR>
                    <a:lnT>
                      <a:noFill/>
                    </a:lnT>
                    <a:lnB>
                      <a:noFill/>
                    </a:lnB>
                    <a:noFill/>
                  </a:tcPr>
                </a:tc>
                <a:extLst>
                  <a:ext uri="{0D108BD9-81ED-4DB2-BD59-A6C34878D82A}">
                    <a16:rowId xmlns:a16="http://schemas.microsoft.com/office/drawing/2014/main" val="4096941150"/>
                  </a:ext>
                </a:extLst>
              </a:tr>
              <a:tr h="720733">
                <a:tc>
                  <a:txBody>
                    <a:bodyPr/>
                    <a:lstStyle/>
                    <a:p>
                      <a:r>
                        <a:rPr lang="en-US" sz="1400" dirty="0">
                          <a:solidFill>
                            <a:schemeClr val="bg1"/>
                          </a:solidFill>
                        </a:rPr>
                        <a:t>5. Learning a Similarity Metric Discriminatively, with Application to Face Verification</a:t>
                      </a:r>
                    </a:p>
                  </a:txBody>
                  <a:tcPr marL="40791" marR="40791" marT="20396" marB="20396" anchor="ctr">
                    <a:lnL>
                      <a:noFill/>
                    </a:lnL>
                    <a:lnR>
                      <a:noFill/>
                    </a:lnR>
                    <a:lnT>
                      <a:noFill/>
                    </a:lnT>
                    <a:lnB>
                      <a:noFill/>
                    </a:lnB>
                    <a:noFill/>
                  </a:tcPr>
                </a:tc>
                <a:tc>
                  <a:txBody>
                    <a:bodyPr/>
                    <a:lstStyle/>
                    <a:p>
                      <a:r>
                        <a:rPr lang="en-IN" sz="1400" dirty="0">
                          <a:solidFill>
                            <a:schemeClr val="bg1"/>
                          </a:solidFill>
                        </a:rPr>
                        <a:t>Sun, Y., Wang, X., Tang, X.</a:t>
                      </a:r>
                    </a:p>
                  </a:txBody>
                  <a:tcPr marL="40791" marR="40791" marT="20396" marB="20396" anchor="ctr">
                    <a:lnL>
                      <a:noFill/>
                    </a:lnL>
                    <a:lnR>
                      <a:noFill/>
                    </a:lnR>
                    <a:lnT>
                      <a:noFill/>
                    </a:lnT>
                    <a:lnB>
                      <a:noFill/>
                    </a:lnB>
                    <a:noFill/>
                  </a:tcPr>
                </a:tc>
                <a:tc>
                  <a:txBody>
                    <a:bodyPr/>
                    <a:lstStyle/>
                    <a:p>
                      <a:r>
                        <a:rPr lang="en-IN" sz="1400" dirty="0">
                          <a:solidFill>
                            <a:schemeClr val="bg1"/>
                          </a:solidFill>
                        </a:rPr>
                        <a:t>Pairwise Constrained Component Analysis</a:t>
                      </a:r>
                    </a:p>
                  </a:txBody>
                  <a:tcPr marL="40791" marR="40791" marT="20396" marB="20396" anchor="ctr">
                    <a:lnL>
                      <a:noFill/>
                    </a:lnL>
                    <a:lnR>
                      <a:noFill/>
                    </a:lnR>
                    <a:lnT>
                      <a:noFill/>
                    </a:lnT>
                    <a:lnB>
                      <a:noFill/>
                    </a:lnB>
                    <a:noFill/>
                  </a:tcPr>
                </a:tc>
                <a:tc>
                  <a:txBody>
                    <a:bodyPr/>
                    <a:lstStyle/>
                    <a:p>
                      <a:r>
                        <a:rPr lang="en-US" sz="1400">
                          <a:solidFill>
                            <a:schemeClr val="bg1"/>
                          </a:solidFill>
                        </a:rPr>
                        <a:t>Effective in learning discriminative features</a:t>
                      </a:r>
                    </a:p>
                  </a:txBody>
                  <a:tcPr marL="40791" marR="40791" marT="20396" marB="20396" anchor="ctr">
                    <a:lnL>
                      <a:noFill/>
                    </a:lnL>
                    <a:lnR>
                      <a:noFill/>
                    </a:lnR>
                    <a:lnT>
                      <a:noFill/>
                    </a:lnT>
                    <a:lnB>
                      <a:noFill/>
                    </a:lnB>
                    <a:noFill/>
                  </a:tcPr>
                </a:tc>
                <a:tc>
                  <a:txBody>
                    <a:bodyPr/>
                    <a:lstStyle/>
                    <a:p>
                      <a:r>
                        <a:rPr lang="en-US" sz="1400">
                          <a:solidFill>
                            <a:schemeClr val="bg1"/>
                          </a:solidFill>
                        </a:rPr>
                        <a:t>May suffer from scalability issues with large datasets, sensitive to outliers</a:t>
                      </a:r>
                    </a:p>
                  </a:txBody>
                  <a:tcPr marL="40791" marR="40791" marT="20396" marB="20396" anchor="ctr">
                    <a:lnL>
                      <a:noFill/>
                    </a:lnL>
                    <a:lnR>
                      <a:noFill/>
                    </a:lnR>
                    <a:lnT>
                      <a:noFill/>
                    </a:lnT>
                    <a:lnB>
                      <a:noFill/>
                    </a:lnB>
                    <a:noFill/>
                  </a:tcPr>
                </a:tc>
                <a:extLst>
                  <a:ext uri="{0D108BD9-81ED-4DB2-BD59-A6C34878D82A}">
                    <a16:rowId xmlns:a16="http://schemas.microsoft.com/office/drawing/2014/main" val="4087545377"/>
                  </a:ext>
                </a:extLst>
              </a:tr>
              <a:tr h="921772">
                <a:tc>
                  <a:txBody>
                    <a:bodyPr/>
                    <a:lstStyle/>
                    <a:p>
                      <a:r>
                        <a:rPr lang="en-US" sz="1400" dirty="0">
                          <a:solidFill>
                            <a:schemeClr val="bg1"/>
                          </a:solidFill>
                        </a:rPr>
                        <a:t>6. Learning to Compare: Relation Network for Few-Shot Learning</a:t>
                      </a:r>
                    </a:p>
                  </a:txBody>
                  <a:tcPr marL="40791" marR="40791" marT="20396" marB="20396" anchor="ctr">
                    <a:lnL>
                      <a:noFill/>
                    </a:lnL>
                    <a:lnR>
                      <a:noFill/>
                    </a:lnR>
                    <a:lnT>
                      <a:noFill/>
                    </a:lnT>
                    <a:lnB>
                      <a:noFill/>
                    </a:lnB>
                    <a:noFill/>
                  </a:tcPr>
                </a:tc>
                <a:tc>
                  <a:txBody>
                    <a:bodyPr/>
                    <a:lstStyle/>
                    <a:p>
                      <a:r>
                        <a:rPr lang="en-IN" sz="1400">
                          <a:solidFill>
                            <a:schemeClr val="bg1"/>
                          </a:solidFill>
                        </a:rPr>
                        <a:t>Sung, Flood, Yang, Yongxin, Zhang, Li, Xiang, Philip, Hospedales, Timothy, Lu, Jun</a:t>
                      </a:r>
                    </a:p>
                  </a:txBody>
                  <a:tcPr marL="40791" marR="40791" marT="20396" marB="20396" anchor="ctr">
                    <a:lnL>
                      <a:noFill/>
                    </a:lnL>
                    <a:lnR>
                      <a:noFill/>
                    </a:lnR>
                    <a:lnT>
                      <a:noFill/>
                    </a:lnT>
                    <a:lnB>
                      <a:noFill/>
                    </a:lnB>
                    <a:noFill/>
                  </a:tcPr>
                </a:tc>
                <a:tc>
                  <a:txBody>
                    <a:bodyPr/>
                    <a:lstStyle/>
                    <a:p>
                      <a:r>
                        <a:rPr lang="en-IN" sz="1400" dirty="0">
                          <a:solidFill>
                            <a:schemeClr val="bg1"/>
                          </a:solidFill>
                        </a:rPr>
                        <a:t>Relation Network</a:t>
                      </a:r>
                    </a:p>
                  </a:txBody>
                  <a:tcPr marL="40791" marR="40791" marT="20396" marB="20396" anchor="ctr">
                    <a:lnL>
                      <a:noFill/>
                    </a:lnL>
                    <a:lnR>
                      <a:noFill/>
                    </a:lnR>
                    <a:lnT>
                      <a:noFill/>
                    </a:lnT>
                    <a:lnB>
                      <a:noFill/>
                    </a:lnB>
                    <a:noFill/>
                  </a:tcPr>
                </a:tc>
                <a:tc>
                  <a:txBody>
                    <a:bodyPr/>
                    <a:lstStyle/>
                    <a:p>
                      <a:r>
                        <a:rPr lang="en-US" sz="1400" dirty="0">
                          <a:solidFill>
                            <a:schemeClr val="bg1"/>
                          </a:solidFill>
                        </a:rPr>
                        <a:t>Adaptability to few-shot learning scenarios</a:t>
                      </a:r>
                    </a:p>
                  </a:txBody>
                  <a:tcPr marL="40791" marR="40791" marT="20396" marB="20396" anchor="ctr">
                    <a:lnL>
                      <a:noFill/>
                    </a:lnL>
                    <a:lnR>
                      <a:noFill/>
                    </a:lnR>
                    <a:lnT>
                      <a:noFill/>
                    </a:lnT>
                    <a:lnB>
                      <a:noFill/>
                    </a:lnB>
                    <a:noFill/>
                  </a:tcPr>
                </a:tc>
                <a:tc>
                  <a:txBody>
                    <a:bodyPr/>
                    <a:lstStyle/>
                    <a:p>
                      <a:r>
                        <a:rPr lang="en-US" sz="1400">
                          <a:solidFill>
                            <a:schemeClr val="bg1"/>
                          </a:solidFill>
                        </a:rPr>
                        <a:t>Less effective with limited annotated data, may require extensive fine-tuning</a:t>
                      </a:r>
                    </a:p>
                  </a:txBody>
                  <a:tcPr marL="40791" marR="40791" marT="20396" marB="20396" anchor="ctr">
                    <a:lnL>
                      <a:noFill/>
                    </a:lnL>
                    <a:lnR>
                      <a:noFill/>
                    </a:lnR>
                    <a:lnT>
                      <a:noFill/>
                    </a:lnT>
                    <a:lnB>
                      <a:noFill/>
                    </a:lnB>
                    <a:noFill/>
                  </a:tcPr>
                </a:tc>
                <a:extLst>
                  <a:ext uri="{0D108BD9-81ED-4DB2-BD59-A6C34878D82A}">
                    <a16:rowId xmlns:a16="http://schemas.microsoft.com/office/drawing/2014/main" val="3249936949"/>
                  </a:ext>
                </a:extLst>
              </a:tr>
              <a:tr h="554410">
                <a:tc>
                  <a:txBody>
                    <a:bodyPr/>
                    <a:lstStyle/>
                    <a:p>
                      <a:r>
                        <a:rPr lang="en-US" sz="1400" dirty="0">
                          <a:solidFill>
                            <a:schemeClr val="bg1"/>
                          </a:solidFill>
                        </a:rPr>
                        <a:t>7. Matching Networks for One Shot Learning</a:t>
                      </a:r>
                    </a:p>
                  </a:txBody>
                  <a:tcPr marL="40791" marR="40791" marT="20396" marB="20396" anchor="ctr">
                    <a:lnL>
                      <a:noFill/>
                    </a:lnL>
                    <a:lnR>
                      <a:noFill/>
                    </a:lnR>
                    <a:lnT>
                      <a:noFill/>
                    </a:lnT>
                    <a:lnB>
                      <a:noFill/>
                    </a:lnB>
                    <a:noFill/>
                  </a:tcPr>
                </a:tc>
                <a:tc>
                  <a:txBody>
                    <a:bodyPr/>
                    <a:lstStyle/>
                    <a:p>
                      <a:r>
                        <a:rPr lang="en-IN" sz="1400">
                          <a:solidFill>
                            <a:schemeClr val="bg1"/>
                          </a:solidFill>
                        </a:rPr>
                        <a:t>Vinyals, Oriol, Blundell, Charles, Lillicrap, Timothy, Wierstra, Daan</a:t>
                      </a:r>
                    </a:p>
                  </a:txBody>
                  <a:tcPr marL="40791" marR="40791" marT="20396" marB="20396" anchor="ctr">
                    <a:lnL>
                      <a:noFill/>
                    </a:lnL>
                    <a:lnR>
                      <a:noFill/>
                    </a:lnR>
                    <a:lnT>
                      <a:noFill/>
                    </a:lnT>
                    <a:lnB>
                      <a:noFill/>
                    </a:lnB>
                    <a:noFill/>
                  </a:tcPr>
                </a:tc>
                <a:tc>
                  <a:txBody>
                    <a:bodyPr/>
                    <a:lstStyle/>
                    <a:p>
                      <a:r>
                        <a:rPr lang="en-IN" sz="1400" dirty="0">
                          <a:solidFill>
                            <a:schemeClr val="bg1"/>
                          </a:solidFill>
                        </a:rPr>
                        <a:t>Attention Mechanism</a:t>
                      </a:r>
                    </a:p>
                  </a:txBody>
                  <a:tcPr marL="40791" marR="40791" marT="20396" marB="20396" anchor="ctr">
                    <a:lnL>
                      <a:noFill/>
                    </a:lnL>
                    <a:lnR>
                      <a:noFill/>
                    </a:lnR>
                    <a:lnT>
                      <a:noFill/>
                    </a:lnT>
                    <a:lnB>
                      <a:noFill/>
                    </a:lnB>
                    <a:noFill/>
                  </a:tcPr>
                </a:tc>
                <a:tc>
                  <a:txBody>
                    <a:bodyPr/>
                    <a:lstStyle/>
                    <a:p>
                      <a:r>
                        <a:rPr lang="en-US" sz="1400" dirty="0">
                          <a:solidFill>
                            <a:schemeClr val="bg1"/>
                          </a:solidFill>
                        </a:rPr>
                        <a:t>Good performance in few-shot learning tasks</a:t>
                      </a:r>
                    </a:p>
                  </a:txBody>
                  <a:tcPr marL="40791" marR="40791" marT="20396" marB="20396" anchor="ctr">
                    <a:lnL>
                      <a:noFill/>
                    </a:lnL>
                    <a:lnR>
                      <a:noFill/>
                    </a:lnR>
                    <a:lnT>
                      <a:noFill/>
                    </a:lnT>
                    <a:lnB>
                      <a:noFill/>
                    </a:lnB>
                    <a:noFill/>
                  </a:tcPr>
                </a:tc>
                <a:tc>
                  <a:txBody>
                    <a:bodyPr/>
                    <a:lstStyle/>
                    <a:p>
                      <a:r>
                        <a:rPr lang="en-US" sz="1400" dirty="0">
                          <a:solidFill>
                            <a:schemeClr val="bg1"/>
                          </a:solidFill>
                        </a:rPr>
                        <a:t>Computationally expensive, sensitive to noisy data</a:t>
                      </a:r>
                    </a:p>
                  </a:txBody>
                  <a:tcPr marL="40791" marR="40791" marT="20396" marB="20396" anchor="ctr">
                    <a:lnL>
                      <a:noFill/>
                    </a:lnL>
                    <a:lnR>
                      <a:noFill/>
                    </a:lnR>
                    <a:lnT>
                      <a:noFill/>
                    </a:lnT>
                    <a:lnB>
                      <a:noFill/>
                    </a:lnB>
                    <a:noFill/>
                  </a:tcPr>
                </a:tc>
                <a:extLst>
                  <a:ext uri="{0D108BD9-81ED-4DB2-BD59-A6C34878D82A}">
                    <a16:rowId xmlns:a16="http://schemas.microsoft.com/office/drawing/2014/main" val="2893486343"/>
                  </a:ext>
                </a:extLst>
              </a:tr>
              <a:tr h="577086">
                <a:tc>
                  <a:txBody>
                    <a:bodyPr/>
                    <a:lstStyle/>
                    <a:p>
                      <a:r>
                        <a:rPr lang="en-US" sz="1400" dirty="0">
                          <a:solidFill>
                            <a:schemeClr val="bg1"/>
                          </a:solidFill>
                        </a:rPr>
                        <a:t>8. Prototypical Networks for Few-shot Learning</a:t>
                      </a:r>
                    </a:p>
                  </a:txBody>
                  <a:tcPr marL="40791" marR="40791" marT="20396" marB="20396" anchor="ctr">
                    <a:lnL>
                      <a:noFill/>
                    </a:lnL>
                    <a:lnR>
                      <a:noFill/>
                    </a:lnR>
                    <a:lnT>
                      <a:noFill/>
                    </a:lnT>
                    <a:lnB>
                      <a:noFill/>
                    </a:lnB>
                    <a:noFill/>
                  </a:tcPr>
                </a:tc>
                <a:tc>
                  <a:txBody>
                    <a:bodyPr/>
                    <a:lstStyle/>
                    <a:p>
                      <a:r>
                        <a:rPr lang="en-IN" sz="1400">
                          <a:solidFill>
                            <a:schemeClr val="bg1"/>
                          </a:solidFill>
                        </a:rPr>
                        <a:t>Snell, Jake, Swersky, Kevin, Zemel, Richard</a:t>
                      </a:r>
                    </a:p>
                  </a:txBody>
                  <a:tcPr marL="40791" marR="40791" marT="20396" marB="20396" anchor="ctr">
                    <a:lnL>
                      <a:noFill/>
                    </a:lnL>
                    <a:lnR>
                      <a:noFill/>
                    </a:lnR>
                    <a:lnT>
                      <a:noFill/>
                    </a:lnT>
                    <a:lnB>
                      <a:noFill/>
                    </a:lnB>
                    <a:noFill/>
                  </a:tcPr>
                </a:tc>
                <a:tc>
                  <a:txBody>
                    <a:bodyPr/>
                    <a:lstStyle/>
                    <a:p>
                      <a:r>
                        <a:rPr lang="en-IN" sz="1400">
                          <a:solidFill>
                            <a:schemeClr val="bg1"/>
                          </a:solidFill>
                        </a:rPr>
                        <a:t>Prototypical Embedding</a:t>
                      </a:r>
                    </a:p>
                  </a:txBody>
                  <a:tcPr marL="40791" marR="40791" marT="20396" marB="20396" anchor="ctr">
                    <a:lnL>
                      <a:noFill/>
                    </a:lnL>
                    <a:lnR>
                      <a:noFill/>
                    </a:lnR>
                    <a:lnT>
                      <a:noFill/>
                    </a:lnT>
                    <a:lnB>
                      <a:noFill/>
                    </a:lnB>
                    <a:noFill/>
                  </a:tcPr>
                </a:tc>
                <a:tc>
                  <a:txBody>
                    <a:bodyPr/>
                    <a:lstStyle/>
                    <a:p>
                      <a:r>
                        <a:rPr lang="en-US" sz="1400">
                          <a:solidFill>
                            <a:schemeClr val="bg1"/>
                          </a:solidFill>
                        </a:rPr>
                        <a:t>Simple architecture, effective in few-shot learning</a:t>
                      </a:r>
                    </a:p>
                  </a:txBody>
                  <a:tcPr marL="40791" marR="40791" marT="20396" marB="20396" anchor="ctr">
                    <a:lnL>
                      <a:noFill/>
                    </a:lnL>
                    <a:lnR>
                      <a:noFill/>
                    </a:lnR>
                    <a:lnT>
                      <a:noFill/>
                    </a:lnT>
                    <a:lnB>
                      <a:noFill/>
                    </a:lnB>
                    <a:noFill/>
                  </a:tcPr>
                </a:tc>
                <a:tc>
                  <a:txBody>
                    <a:bodyPr/>
                    <a:lstStyle/>
                    <a:p>
                      <a:r>
                        <a:rPr lang="en-US" sz="1400" dirty="0">
                          <a:solidFill>
                            <a:schemeClr val="bg1"/>
                          </a:solidFill>
                        </a:rPr>
                        <a:t>Performance highly dependent on choice of metric, limited scalability</a:t>
                      </a:r>
                    </a:p>
                  </a:txBody>
                  <a:tcPr marL="40791" marR="40791" marT="20396" marB="20396" anchor="ctr">
                    <a:lnL>
                      <a:noFill/>
                    </a:lnL>
                    <a:lnR>
                      <a:noFill/>
                    </a:lnR>
                    <a:lnT>
                      <a:noFill/>
                    </a:lnT>
                    <a:lnB>
                      <a:noFill/>
                    </a:lnB>
                    <a:noFill/>
                  </a:tcPr>
                </a:tc>
                <a:extLst>
                  <a:ext uri="{0D108BD9-81ED-4DB2-BD59-A6C34878D82A}">
                    <a16:rowId xmlns:a16="http://schemas.microsoft.com/office/drawing/2014/main" val="1502507878"/>
                  </a:ext>
                </a:extLst>
              </a:tr>
            </a:tbl>
          </a:graphicData>
        </a:graphic>
      </p:graphicFrame>
    </p:spTree>
    <p:extLst>
      <p:ext uri="{BB962C8B-B14F-4D97-AF65-F5344CB8AC3E}">
        <p14:creationId xmlns:p14="http://schemas.microsoft.com/office/powerpoint/2010/main" val="3233572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
        <p:nvSpPr>
          <p:cNvPr id="6" name="Text 3"/>
          <p:cNvSpPr/>
          <p:nvPr/>
        </p:nvSpPr>
        <p:spPr>
          <a:xfrm>
            <a:off x="2517696" y="478972"/>
            <a:ext cx="9594890" cy="1191951"/>
          </a:xfrm>
          <a:prstGeom prst="rect">
            <a:avLst/>
          </a:prstGeom>
          <a:noFill/>
          <a:ln/>
        </p:spPr>
        <p:txBody>
          <a:bodyPr wrap="square" rtlCol="0" anchor="t"/>
          <a:lstStyle/>
          <a:p>
            <a:pPr marL="0" indent="0">
              <a:lnSpc>
                <a:spcPts val="5468"/>
              </a:lnSpc>
              <a:buNone/>
            </a:pPr>
            <a:r>
              <a:rPr lang="en-US" sz="6600" b="1" kern="0" spc="-44" dirty="0">
                <a:solidFill>
                  <a:srgbClr val="FFFFFF"/>
                </a:solidFill>
                <a:latin typeface="Montserrat" pitchFamily="34" charset="0"/>
                <a:ea typeface="Montserrat" pitchFamily="34" charset="-122"/>
                <a:cs typeface="Montserrat" pitchFamily="34" charset="-120"/>
              </a:rPr>
              <a:t>Methodology</a:t>
            </a:r>
            <a:endParaRPr lang="en-US" sz="6600" dirty="0"/>
          </a:p>
        </p:txBody>
      </p:sp>
      <p:sp>
        <p:nvSpPr>
          <p:cNvPr id="7" name="Text 4"/>
          <p:cNvSpPr/>
          <p:nvPr/>
        </p:nvSpPr>
        <p:spPr>
          <a:xfrm>
            <a:off x="2517696" y="1465943"/>
            <a:ext cx="9594890" cy="4176310"/>
          </a:xfrm>
          <a:prstGeom prst="rect">
            <a:avLst/>
          </a:prstGeom>
          <a:noFill/>
          <a:ln/>
        </p:spPr>
        <p:txBody>
          <a:bodyPr wrap="square" rtlCol="0" anchor="t"/>
          <a:lstStyle/>
          <a:p>
            <a:pPr>
              <a:lnSpc>
                <a:spcPts val="2624"/>
              </a:lnSpc>
            </a:pPr>
            <a:r>
              <a:rPr lang="en-GB" sz="2800" dirty="0">
                <a:solidFill>
                  <a:schemeClr val="bg1"/>
                </a:solidFill>
              </a:rPr>
              <a:t>Downloading the dataset :-</a:t>
            </a:r>
          </a:p>
          <a:p>
            <a:pPr>
              <a:lnSpc>
                <a:spcPts val="2624"/>
              </a:lnSpc>
            </a:pPr>
            <a:r>
              <a:rPr lang="en-GB" sz="1600" dirty="0">
                <a:solidFill>
                  <a:schemeClr val="bg1"/>
                </a:solidFill>
              </a:rPr>
              <a:t>● Utilizing the  </a:t>
            </a:r>
            <a:r>
              <a:rPr lang="en-GB" sz="1600" dirty="0" err="1">
                <a:solidFill>
                  <a:schemeClr val="bg1"/>
                </a:solidFill>
              </a:rPr>
              <a:t>Mnist</a:t>
            </a:r>
            <a:r>
              <a:rPr lang="en-GB" sz="1600" dirty="0">
                <a:solidFill>
                  <a:schemeClr val="bg1"/>
                </a:solidFill>
              </a:rPr>
              <a:t> dataset from </a:t>
            </a:r>
            <a:r>
              <a:rPr lang="en-GB" sz="1600" dirty="0" err="1">
                <a:solidFill>
                  <a:schemeClr val="bg1"/>
                </a:solidFill>
              </a:rPr>
              <a:t>keras</a:t>
            </a:r>
            <a:r>
              <a:rPr lang="en-GB" sz="1600" dirty="0">
                <a:solidFill>
                  <a:schemeClr val="bg1"/>
                </a:solidFill>
              </a:rPr>
              <a:t> library which contains hand-written digits.</a:t>
            </a:r>
          </a:p>
          <a:p>
            <a:pPr>
              <a:lnSpc>
                <a:spcPts val="2624"/>
              </a:lnSpc>
            </a:pPr>
            <a:r>
              <a:rPr lang="en-GB" sz="1600" dirty="0">
                <a:solidFill>
                  <a:schemeClr val="bg1"/>
                </a:solidFill>
              </a:rPr>
              <a:t>● it contains 60,000 training images and 10,000 testing images</a:t>
            </a:r>
          </a:p>
          <a:p>
            <a:pPr>
              <a:lnSpc>
                <a:spcPts val="2624"/>
              </a:lnSpc>
            </a:pPr>
            <a:r>
              <a:rPr lang="en-GB" sz="1600" dirty="0">
                <a:solidFill>
                  <a:schemeClr val="bg1"/>
                </a:solidFill>
              </a:rPr>
              <a:t>●we are keeping size of validation </a:t>
            </a:r>
            <a:r>
              <a:rPr lang="en-GB" sz="1600" dirty="0" err="1">
                <a:solidFill>
                  <a:schemeClr val="bg1"/>
                </a:solidFill>
              </a:rPr>
              <a:t>datset</a:t>
            </a:r>
            <a:r>
              <a:rPr lang="en-GB" sz="1600" dirty="0">
                <a:solidFill>
                  <a:schemeClr val="bg1"/>
                </a:solidFill>
              </a:rPr>
              <a:t> of size 30000.</a:t>
            </a:r>
          </a:p>
          <a:p>
            <a:pPr>
              <a:lnSpc>
                <a:spcPts val="2624"/>
              </a:lnSpc>
            </a:pPr>
            <a:r>
              <a:rPr lang="en-GB" sz="1600" dirty="0">
                <a:solidFill>
                  <a:schemeClr val="bg1"/>
                </a:solidFill>
              </a:rPr>
              <a:t>● The data is already </a:t>
            </a:r>
            <a:r>
              <a:rPr lang="en-GB" sz="1600" dirty="0" err="1">
                <a:solidFill>
                  <a:schemeClr val="bg1"/>
                </a:solidFill>
              </a:rPr>
              <a:t>preprocessed</a:t>
            </a:r>
            <a:r>
              <a:rPr lang="en-GB" sz="1600" dirty="0">
                <a:solidFill>
                  <a:schemeClr val="bg1"/>
                </a:solidFill>
              </a:rPr>
              <a:t> .</a:t>
            </a:r>
          </a:p>
          <a:p>
            <a:pPr>
              <a:lnSpc>
                <a:spcPts val="2624"/>
              </a:lnSpc>
            </a:pPr>
            <a:endParaRPr lang="en-GB" sz="1600" dirty="0">
              <a:solidFill>
                <a:schemeClr val="bg1"/>
              </a:solidFill>
            </a:endParaRPr>
          </a:p>
          <a:p>
            <a:pPr>
              <a:lnSpc>
                <a:spcPts val="2624"/>
              </a:lnSpc>
            </a:pPr>
            <a:r>
              <a:rPr lang="en-GB" sz="2800" dirty="0">
                <a:solidFill>
                  <a:schemeClr val="bg1"/>
                </a:solidFill>
              </a:rPr>
              <a:t>Creation of pairs:</a:t>
            </a:r>
          </a:p>
          <a:p>
            <a:pPr marL="285750" indent="-285750">
              <a:lnSpc>
                <a:spcPts val="2624"/>
              </a:lnSpc>
              <a:buFont typeface="Arial" panose="020B0604020202020204" pitchFamily="34" charset="0"/>
              <a:buChar char="•"/>
            </a:pPr>
            <a:r>
              <a:rPr lang="en-GB" sz="1600" dirty="0">
                <a:solidFill>
                  <a:schemeClr val="bg1"/>
                </a:solidFill>
              </a:rPr>
              <a:t>We will train the model to differentiate between digits of different classes.</a:t>
            </a:r>
          </a:p>
          <a:p>
            <a:pPr marL="285750" indent="-285750">
              <a:lnSpc>
                <a:spcPts val="2624"/>
              </a:lnSpc>
              <a:buFont typeface="Arial" panose="020B0604020202020204" pitchFamily="34" charset="0"/>
              <a:buChar char="•"/>
            </a:pPr>
            <a:r>
              <a:rPr lang="en-GB" sz="1600" dirty="0">
                <a:solidFill>
                  <a:schemeClr val="bg1"/>
                </a:solidFill>
              </a:rPr>
              <a:t>To carry this out, we will select N random images from class A (for example , for digit `0`) and pair them with N random images from another class B(for example, for digit `1`).</a:t>
            </a:r>
          </a:p>
          <a:p>
            <a:pPr marL="285750" indent="-285750">
              <a:lnSpc>
                <a:spcPts val="2624"/>
              </a:lnSpc>
              <a:buFont typeface="Arial" panose="020B0604020202020204" pitchFamily="34" charset="0"/>
              <a:buChar char="•"/>
            </a:pPr>
            <a:r>
              <a:rPr lang="en-GB" sz="1600" dirty="0">
                <a:solidFill>
                  <a:schemeClr val="bg1"/>
                </a:solidFill>
              </a:rPr>
              <a:t>we can repeat this process for all classes of digits (until digit `9`).</a:t>
            </a:r>
          </a:p>
          <a:p>
            <a:pPr marL="285750" indent="-285750">
              <a:lnSpc>
                <a:spcPts val="2624"/>
              </a:lnSpc>
              <a:buFont typeface="Arial" panose="020B0604020202020204" pitchFamily="34" charset="0"/>
              <a:buChar char="•"/>
            </a:pPr>
            <a:r>
              <a:rPr lang="en-US" sz="1750" dirty="0">
                <a:solidFill>
                  <a:schemeClr val="bg1"/>
                </a:solidFill>
              </a:rPr>
              <a:t>We will give labels to different pairs.</a:t>
            </a:r>
          </a:p>
        </p:txBody>
      </p:sp>
      <p:sp>
        <p:nvSpPr>
          <p:cNvPr id="8" name="Text 5"/>
          <p:cNvSpPr/>
          <p:nvPr/>
        </p:nvSpPr>
        <p:spPr>
          <a:xfrm>
            <a:off x="2517696" y="4642485"/>
            <a:ext cx="9594890" cy="999768"/>
          </a:xfrm>
          <a:prstGeom prst="rect">
            <a:avLst/>
          </a:prstGeom>
          <a:noFill/>
          <a:ln/>
        </p:spPr>
        <p:txBody>
          <a:bodyPr wrap="square" rtlCol="0" anchor="t"/>
          <a:lstStyle/>
          <a:p>
            <a:pPr marL="0" indent="0">
              <a:lnSpc>
                <a:spcPts val="2624"/>
              </a:lnSpc>
              <a:buNone/>
            </a:pPr>
            <a:endParaRPr lang="en-US" sz="1750" dirty="0"/>
          </a:p>
        </p:txBody>
      </p:sp>
      <p:sp>
        <p:nvSpPr>
          <p:cNvPr id="9" name="Text 6"/>
          <p:cNvSpPr/>
          <p:nvPr/>
        </p:nvSpPr>
        <p:spPr>
          <a:xfrm>
            <a:off x="2517696" y="5892165"/>
            <a:ext cx="9594890" cy="666512"/>
          </a:xfrm>
          <a:prstGeom prst="rect">
            <a:avLst/>
          </a:prstGeom>
          <a:noFill/>
          <a:ln/>
        </p:spPr>
        <p:txBody>
          <a:bodyPr wrap="square" rtlCol="0" anchor="t"/>
          <a:lstStyle/>
          <a:p>
            <a:pPr marL="0" indent="0">
              <a:lnSpc>
                <a:spcPts val="2624"/>
              </a:lnSpc>
              <a:buNone/>
            </a:pPr>
            <a:endParaRPr lang="en-US" sz="1750" dirty="0"/>
          </a:p>
        </p:txBody>
      </p:sp>
      <p:pic>
        <p:nvPicPr>
          <p:cNvPr id="1026" name="Picture 2">
            <a:extLst>
              <a:ext uri="{FF2B5EF4-FFF2-40B4-BE49-F238E27FC236}">
                <a16:creationId xmlns:a16="http://schemas.microsoft.com/office/drawing/2014/main" id="{A749D182-2690-9DA7-EC02-B2C2545736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74836" y="6029149"/>
            <a:ext cx="7048500" cy="12001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D635BB-15A3-FD91-F451-BAF08D6CE434}"/>
              </a:ext>
            </a:extLst>
          </p:cNvPr>
          <p:cNvSpPr txBox="1"/>
          <p:nvPr/>
        </p:nvSpPr>
        <p:spPr>
          <a:xfrm>
            <a:off x="0" y="-83762"/>
            <a:ext cx="14630399" cy="830997"/>
          </a:xfrm>
          <a:prstGeom prst="rect">
            <a:avLst/>
          </a:prstGeom>
          <a:noFill/>
        </p:spPr>
        <p:txBody>
          <a:bodyPr wrap="square" rtlCol="0">
            <a:spAutoFit/>
          </a:bodyPr>
          <a:lstStyle/>
          <a:p>
            <a:r>
              <a:rPr lang="en-IN" sz="4800" dirty="0">
                <a:solidFill>
                  <a:schemeClr val="bg1"/>
                </a:solidFill>
              </a:rPr>
              <a:t>	Building the Siamese network:</a:t>
            </a:r>
          </a:p>
        </p:txBody>
      </p:sp>
      <p:sp>
        <p:nvSpPr>
          <p:cNvPr id="3" name="TextBox 2">
            <a:extLst>
              <a:ext uri="{FF2B5EF4-FFF2-40B4-BE49-F238E27FC236}">
                <a16:creationId xmlns:a16="http://schemas.microsoft.com/office/drawing/2014/main" id="{7359F82C-2F79-63B8-A274-43702A5C709A}"/>
              </a:ext>
            </a:extLst>
          </p:cNvPr>
          <p:cNvSpPr txBox="1"/>
          <p:nvPr/>
        </p:nvSpPr>
        <p:spPr>
          <a:xfrm>
            <a:off x="307127" y="747236"/>
            <a:ext cx="13108726" cy="5632311"/>
          </a:xfrm>
          <a:prstGeom prst="rect">
            <a:avLst/>
          </a:prstGeom>
          <a:noFill/>
        </p:spPr>
        <p:txBody>
          <a:bodyPr wrap="square" rtlCol="0">
            <a:spAutoFit/>
          </a:bodyPr>
          <a:lstStyle/>
          <a:p>
            <a:r>
              <a:rPr lang="en-IN" sz="2000" b="1" dirty="0">
                <a:solidFill>
                  <a:schemeClr val="bg1"/>
                </a:solidFill>
              </a:rPr>
              <a:t>Defining the Network:</a:t>
            </a:r>
          </a:p>
          <a:p>
            <a:pPr marL="342900" indent="-342900">
              <a:buFont typeface="Arial" panose="020B0604020202020204" pitchFamily="34" charset="0"/>
              <a:buChar char="•"/>
            </a:pPr>
            <a:r>
              <a:rPr lang="en-IN" sz="2000" dirty="0">
                <a:solidFill>
                  <a:schemeClr val="bg1"/>
                </a:solidFill>
              </a:rPr>
              <a:t>Model is using 2 hidden layers of 2d convolution layer with 4 filters followed by average pooling.</a:t>
            </a:r>
          </a:p>
          <a:p>
            <a:pPr marL="342900" indent="-342900">
              <a:buFont typeface="Arial" panose="020B0604020202020204" pitchFamily="34" charset="0"/>
              <a:buChar char="•"/>
            </a:pPr>
            <a:endParaRPr lang="en-IN" sz="2000" dirty="0">
              <a:solidFill>
                <a:schemeClr val="bg1"/>
              </a:solidFill>
            </a:endParaRPr>
          </a:p>
          <a:p>
            <a:pPr marL="342900" indent="-342900">
              <a:buFont typeface="Arial" panose="020B0604020202020204" pitchFamily="34" charset="0"/>
              <a:buChar char="•"/>
            </a:pPr>
            <a:r>
              <a:rPr lang="en-IN" sz="2000" dirty="0">
                <a:solidFill>
                  <a:schemeClr val="bg1"/>
                </a:solidFill>
              </a:rPr>
              <a:t>after convolution layers a flatten is used to convert the output into 1d.</a:t>
            </a:r>
          </a:p>
          <a:p>
            <a:pPr marL="342900" indent="-342900">
              <a:buFont typeface="Arial" panose="020B0604020202020204" pitchFamily="34" charset="0"/>
              <a:buChar char="•"/>
            </a:pPr>
            <a:endParaRPr lang="en-IN" sz="2000" dirty="0">
              <a:solidFill>
                <a:schemeClr val="bg1"/>
              </a:solidFill>
            </a:endParaRPr>
          </a:p>
          <a:p>
            <a:pPr marL="342900" indent="-342900">
              <a:buFont typeface="Arial" panose="020B0604020202020204" pitchFamily="34" charset="0"/>
              <a:buChar char="•"/>
            </a:pPr>
            <a:r>
              <a:rPr lang="en-IN" sz="2000" dirty="0">
                <a:solidFill>
                  <a:schemeClr val="bg1"/>
                </a:solidFill>
              </a:rPr>
              <a:t>Then Batch normalization is applied to 1d tensor and passed to a fully connected dense layer which uses tanh activation function.</a:t>
            </a:r>
          </a:p>
          <a:p>
            <a:pPr marL="342900" indent="-342900">
              <a:buFont typeface="Arial" panose="020B0604020202020204" pitchFamily="34" charset="0"/>
              <a:buChar char="•"/>
            </a:pPr>
            <a:endParaRPr lang="en-IN" sz="2000" dirty="0">
              <a:solidFill>
                <a:schemeClr val="bg1"/>
              </a:solidFill>
            </a:endParaRPr>
          </a:p>
          <a:p>
            <a:r>
              <a:rPr lang="en-IN" sz="2000" b="1" i="0" dirty="0">
                <a:solidFill>
                  <a:srgbClr val="ECECEC"/>
                </a:solidFill>
                <a:effectLst/>
                <a:highlight>
                  <a:srgbClr val="212121"/>
                </a:highlight>
                <a:latin typeface="Söhne"/>
              </a:rPr>
              <a:t> </a:t>
            </a:r>
            <a:r>
              <a:rPr lang="en-IN" sz="2000" b="1" i="0" dirty="0">
                <a:solidFill>
                  <a:srgbClr val="ECECEC"/>
                </a:solidFill>
                <a:effectLst/>
                <a:latin typeface="Söhne"/>
              </a:rPr>
              <a:t>Building the Siamese Network</a:t>
            </a:r>
          </a:p>
          <a:p>
            <a:pPr marL="342900" indent="-342900">
              <a:buFont typeface="Arial" panose="020B0604020202020204" pitchFamily="34" charset="0"/>
              <a:buChar char="•"/>
            </a:pPr>
            <a:r>
              <a:rPr lang="en-IN" sz="2000" dirty="0">
                <a:solidFill>
                  <a:schemeClr val="bg1"/>
                </a:solidFill>
              </a:rPr>
              <a:t>We will be creating two similar network of the above architecture and these two networks will be share there weights.</a:t>
            </a:r>
          </a:p>
          <a:p>
            <a:pPr marL="342900" indent="-342900">
              <a:buFont typeface="Arial" panose="020B0604020202020204" pitchFamily="34" charset="0"/>
              <a:buChar char="•"/>
            </a:pPr>
            <a:r>
              <a:rPr lang="en-IN" sz="2000" dirty="0">
                <a:solidFill>
                  <a:schemeClr val="bg1"/>
                </a:solidFill>
              </a:rPr>
              <a:t>The output of both the networks then will be utilized to calculate the Euclidian distance and then passed to a dense layer for predicting the output.</a:t>
            </a:r>
          </a:p>
          <a:p>
            <a:pPr marL="342900" indent="-342900">
              <a:buFont typeface="Arial" panose="020B0604020202020204" pitchFamily="34" charset="0"/>
              <a:buChar char="•"/>
            </a:pPr>
            <a:endParaRPr lang="en-IN" sz="2400" dirty="0">
              <a:solidFill>
                <a:schemeClr val="bg1"/>
              </a:solidFill>
            </a:endParaRPr>
          </a:p>
          <a:p>
            <a:pPr marL="342900" indent="-342900">
              <a:buFont typeface="Arial" panose="020B0604020202020204" pitchFamily="34" charset="0"/>
              <a:buChar char="•"/>
            </a:pPr>
            <a:endParaRPr lang="en-IN" sz="2400" dirty="0">
              <a:solidFill>
                <a:schemeClr val="bg1"/>
              </a:solidFill>
            </a:endParaRPr>
          </a:p>
          <a:p>
            <a:pPr marL="342900" indent="-342900">
              <a:buFont typeface="Arial" panose="020B0604020202020204" pitchFamily="34" charset="0"/>
              <a:buChar char="•"/>
            </a:pPr>
            <a:endParaRPr lang="en-IN" sz="2400" dirty="0">
              <a:solidFill>
                <a:schemeClr val="bg1"/>
              </a:solidFill>
            </a:endParaRPr>
          </a:p>
          <a:p>
            <a:endParaRPr lang="en-IN" sz="2400" dirty="0">
              <a:solidFill>
                <a:schemeClr val="bg1"/>
              </a:solidFill>
            </a:endParaRPr>
          </a:p>
          <a:p>
            <a:pPr marL="342900" indent="-342900">
              <a:buFont typeface="Arial" panose="020B0604020202020204" pitchFamily="34" charset="0"/>
              <a:buChar char="•"/>
            </a:pPr>
            <a:endParaRPr lang="en-IN" sz="2400" dirty="0">
              <a:solidFill>
                <a:schemeClr val="bg1"/>
              </a:solidFill>
            </a:endParaRPr>
          </a:p>
        </p:txBody>
      </p:sp>
      <p:pic>
        <p:nvPicPr>
          <p:cNvPr id="1026" name="Picture 2" descr="Neural Network Projects with Python">
            <a:extLst>
              <a:ext uri="{FF2B5EF4-FFF2-40B4-BE49-F238E27FC236}">
                <a16:creationId xmlns:a16="http://schemas.microsoft.com/office/drawing/2014/main" id="{7CB1EB05-E00E-847F-9ECD-A233C2A270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703" y="5088568"/>
            <a:ext cx="7760801" cy="2498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086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Shape 1"/>
          <p:cNvSpPr/>
          <p:nvPr/>
        </p:nvSpPr>
        <p:spPr>
          <a:xfrm>
            <a:off x="0" y="0"/>
            <a:ext cx="14630400" cy="8229600"/>
          </a:xfrm>
          <a:prstGeom prst="rect">
            <a:avLst/>
          </a:prstGeom>
          <a:solidFill>
            <a:srgbClr val="111213"/>
          </a:solidFill>
          <a:ln/>
        </p:spPr>
      </p:sp>
      <p:sp>
        <p:nvSpPr>
          <p:cNvPr id="36" name="TextBox 35">
            <a:extLst>
              <a:ext uri="{FF2B5EF4-FFF2-40B4-BE49-F238E27FC236}">
                <a16:creationId xmlns:a16="http://schemas.microsoft.com/office/drawing/2014/main" id="{D107F93A-C1ED-A7ED-77CB-ADA39DA0211D}"/>
              </a:ext>
            </a:extLst>
          </p:cNvPr>
          <p:cNvSpPr txBox="1"/>
          <p:nvPr/>
        </p:nvSpPr>
        <p:spPr>
          <a:xfrm>
            <a:off x="0" y="1089061"/>
            <a:ext cx="14630400" cy="923330"/>
          </a:xfrm>
          <a:prstGeom prst="rect">
            <a:avLst/>
          </a:prstGeom>
          <a:noFill/>
        </p:spPr>
        <p:txBody>
          <a:bodyPr wrap="square" rtlCol="0">
            <a:spAutoFit/>
          </a:bodyPr>
          <a:lstStyle/>
          <a:p>
            <a:pPr algn="ctr"/>
            <a:r>
              <a:rPr lang="en-IN" sz="5400" dirty="0">
                <a:solidFill>
                  <a:schemeClr val="bg1"/>
                </a:solidFill>
              </a:rPr>
              <a:t>Training:</a:t>
            </a:r>
          </a:p>
        </p:txBody>
      </p:sp>
      <p:sp>
        <p:nvSpPr>
          <p:cNvPr id="37" name="TextBox 36">
            <a:extLst>
              <a:ext uri="{FF2B5EF4-FFF2-40B4-BE49-F238E27FC236}">
                <a16:creationId xmlns:a16="http://schemas.microsoft.com/office/drawing/2014/main" id="{9166697D-EBDB-9BF0-5A27-88C8D4142FA3}"/>
              </a:ext>
            </a:extLst>
          </p:cNvPr>
          <p:cNvSpPr txBox="1"/>
          <p:nvPr/>
        </p:nvSpPr>
        <p:spPr>
          <a:xfrm>
            <a:off x="1037691" y="2095929"/>
            <a:ext cx="12226246" cy="4647426"/>
          </a:xfrm>
          <a:prstGeom prst="rect">
            <a:avLst/>
          </a:prstGeom>
          <a:noFill/>
        </p:spPr>
        <p:txBody>
          <a:bodyPr wrap="square" rtlCol="0">
            <a:spAutoFit/>
          </a:bodyPr>
          <a:lstStyle/>
          <a:p>
            <a:pPr marL="285750" indent="-285750">
              <a:buFont typeface="Arial" panose="020B0604020202020204" pitchFamily="34" charset="0"/>
              <a:buChar char="•"/>
            </a:pPr>
            <a:r>
              <a:rPr lang="en-GB" sz="2000" dirty="0">
                <a:solidFill>
                  <a:schemeClr val="bg1"/>
                </a:solidFill>
              </a:rPr>
              <a:t>The model is trained for 15 epochs, and training/validation metrics are visualized</a:t>
            </a:r>
          </a:p>
          <a:p>
            <a:endParaRPr lang="en-GB" sz="2000" dirty="0">
              <a:solidFill>
                <a:schemeClr val="bg1"/>
              </a:solidFill>
            </a:endParaRPr>
          </a:p>
          <a:p>
            <a:pPr marL="285750" indent="-285750">
              <a:buFont typeface="Arial" panose="020B0604020202020204" pitchFamily="34" charset="0"/>
              <a:buChar char="•"/>
            </a:pPr>
            <a:r>
              <a:rPr lang="en-GB" sz="2000" dirty="0">
                <a:solidFill>
                  <a:schemeClr val="bg1"/>
                </a:solidFill>
              </a:rPr>
              <a:t>Contrastive loss technique is utilized for training the model which is given by :</a:t>
            </a:r>
          </a:p>
          <a:p>
            <a:pPr marL="285750" indent="-285750">
              <a:buFont typeface="Arial" panose="020B0604020202020204" pitchFamily="34" charset="0"/>
              <a:buChar char="•"/>
            </a:pPr>
            <a:endParaRPr lang="en-GB" sz="2000" dirty="0">
              <a:solidFill>
                <a:schemeClr val="bg1"/>
              </a:solidFill>
            </a:endParaRPr>
          </a:p>
          <a:p>
            <a:pPr marL="285750" indent="-285750">
              <a:buFont typeface="Arial" panose="020B0604020202020204" pitchFamily="34" charset="0"/>
              <a:buChar char="•"/>
            </a:pPr>
            <a:endParaRPr lang="en-GB" sz="2000" dirty="0">
              <a:solidFill>
                <a:schemeClr val="bg1"/>
              </a:solidFill>
            </a:endParaRPr>
          </a:p>
          <a:p>
            <a:endParaRPr lang="en-GB" sz="2000" dirty="0">
              <a:solidFill>
                <a:schemeClr val="bg1"/>
              </a:solidFill>
            </a:endParaRPr>
          </a:p>
          <a:p>
            <a:endParaRPr lang="en-GB" sz="2000" dirty="0">
              <a:solidFill>
                <a:schemeClr val="bg1"/>
              </a:solidFill>
            </a:endParaRPr>
          </a:p>
          <a:p>
            <a:endParaRPr lang="en-GB" sz="2000" dirty="0">
              <a:solidFill>
                <a:schemeClr val="bg1"/>
              </a:solidFill>
            </a:endParaRPr>
          </a:p>
          <a:p>
            <a:endParaRPr lang="en-GB" sz="2000" dirty="0">
              <a:solidFill>
                <a:schemeClr val="bg1"/>
              </a:solidFill>
            </a:endParaRPr>
          </a:p>
          <a:p>
            <a:r>
              <a:rPr lang="en-GB" sz="2000" dirty="0">
                <a:solidFill>
                  <a:schemeClr val="bg1"/>
                </a:solidFill>
              </a:rPr>
              <a:t>Where,</a:t>
            </a:r>
          </a:p>
          <a:p>
            <a:r>
              <a:rPr lang="en-GB" sz="2000" dirty="0">
                <a:solidFill>
                  <a:schemeClr val="bg1"/>
                </a:solidFill>
              </a:rPr>
              <a:t>Y =class label</a:t>
            </a:r>
          </a:p>
          <a:p>
            <a:r>
              <a:rPr lang="en-GB" sz="2000" dirty="0" err="1">
                <a:solidFill>
                  <a:schemeClr val="bg1"/>
                </a:solidFill>
              </a:rPr>
              <a:t>Dw</a:t>
            </a:r>
            <a:r>
              <a:rPr lang="en-GB" sz="2000" dirty="0">
                <a:solidFill>
                  <a:schemeClr val="bg1"/>
                </a:solidFill>
              </a:rPr>
              <a:t>=  Euclidean distance between outputs of sister networks</a:t>
            </a:r>
          </a:p>
          <a:p>
            <a:endParaRPr lang="en-GB" sz="2000" dirty="0">
              <a:solidFill>
                <a:schemeClr val="bg1"/>
              </a:solidFill>
            </a:endParaRPr>
          </a:p>
          <a:p>
            <a:pPr marL="285750" indent="-285750">
              <a:buFont typeface="Arial" panose="020B0604020202020204" pitchFamily="34" charset="0"/>
              <a:buChar char="•"/>
            </a:pPr>
            <a:endParaRPr lang="en-GB" dirty="0">
              <a:solidFill>
                <a:schemeClr val="bg1"/>
              </a:solidFill>
            </a:endParaRPr>
          </a:p>
          <a:p>
            <a:pPr marL="285750" indent="-285750">
              <a:buFont typeface="Arial" panose="020B0604020202020204" pitchFamily="34" charset="0"/>
              <a:buChar char="•"/>
            </a:pPr>
            <a:endParaRPr lang="en-IN" dirty="0">
              <a:solidFill>
                <a:schemeClr val="bg1"/>
              </a:solidFill>
            </a:endParaRPr>
          </a:p>
        </p:txBody>
      </p:sp>
      <p:pic>
        <p:nvPicPr>
          <p:cNvPr id="39" name="Picture 38">
            <a:extLst>
              <a:ext uri="{FF2B5EF4-FFF2-40B4-BE49-F238E27FC236}">
                <a16:creationId xmlns:a16="http://schemas.microsoft.com/office/drawing/2014/main" id="{D686674E-1A46-C3E2-43E4-66644B8B88B9}"/>
              </a:ext>
            </a:extLst>
          </p:cNvPr>
          <p:cNvPicPr>
            <a:picLocks noChangeAspect="1"/>
          </p:cNvPicPr>
          <p:nvPr/>
        </p:nvPicPr>
        <p:blipFill>
          <a:blip r:embed="rId3"/>
          <a:stretch>
            <a:fillRect/>
          </a:stretch>
        </p:blipFill>
        <p:spPr>
          <a:xfrm>
            <a:off x="3967255" y="3728202"/>
            <a:ext cx="4045158" cy="46357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2631</Words>
  <Application>Microsoft Office PowerPoint</Application>
  <PresentationFormat>Custom</PresentationFormat>
  <Paragraphs>226</Paragraphs>
  <Slides>12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Cambria Math</vt:lpstr>
      <vt:lpstr>KaTeX_Math</vt:lpstr>
      <vt:lpstr>Montserrat</vt:lpstr>
      <vt:lpstr>Söhne</vt:lpstr>
      <vt:lpstr>Source Sans Pro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Ekansh Khandelwal</cp:lastModifiedBy>
  <cp:revision>14</cp:revision>
  <dcterms:created xsi:type="dcterms:W3CDTF">2024-04-19T17:49:49Z</dcterms:created>
  <dcterms:modified xsi:type="dcterms:W3CDTF">2024-04-21T12:12:37Z</dcterms:modified>
</cp:coreProperties>
</file>