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2" r:id="rId6"/>
    <p:sldId id="267" r:id="rId7"/>
    <p:sldId id="260" r:id="rId8"/>
    <p:sldId id="268" r:id="rId9"/>
    <p:sldId id="269" r:id="rId10"/>
    <p:sldId id="263" r:id="rId11"/>
    <p:sldId id="264" r:id="rId12"/>
    <p:sldId id="265" r:id="rId13"/>
    <p:sldId id="266" r:id="rId14"/>
    <p:sldId id="270" r:id="rId15"/>
    <p:sldId id="274" r:id="rId16"/>
    <p:sldId id="275"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855" autoAdjust="0"/>
  </p:normalViewPr>
  <p:slideViewPr>
    <p:cSldViewPr snapToGrid="0">
      <p:cViewPr varScale="1">
        <p:scale>
          <a:sx n="60" d="100"/>
          <a:sy n="60" d="100"/>
        </p:scale>
        <p:origin x="150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00210-7B2C-4B6D-B2F6-1ADFE0C70E89}"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EBCCD-E51B-4727-9356-57CBCA65B825}" type="slidenum">
              <a:rPr lang="en-US" smtClean="0"/>
              <a:t>‹#›</a:t>
            </a:fld>
            <a:endParaRPr lang="en-US"/>
          </a:p>
        </p:txBody>
      </p:sp>
    </p:spTree>
    <p:extLst>
      <p:ext uri="{BB962C8B-B14F-4D97-AF65-F5344CB8AC3E}">
        <p14:creationId xmlns:p14="http://schemas.microsoft.com/office/powerpoint/2010/main" val="225517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hubspot.com/sales/gross-vs-net-sales?_ga=2.67196178.2099805157.1639772192-1213369761.1639772192&amp;hubs_content=blog.hubspot.com/sales/revenue-vs-profit&amp;hubs_content-cta=check%20out%20this%20articl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revenuegrid.com/" TargetMode="External"/><Relationship Id="rId4" Type="http://schemas.openxmlformats.org/officeDocument/2006/relationships/hyperlink" Target="https://blog.hubspot.com/sales/cost-of-goods-sold?_ga=2.67196178.2099805157.1639772192-1213369761.1639772192&amp;hubs_content=blog.hubspot.com/sales/revenue-vs-profit&amp;hubs_content-cta=cost%20of%20goods%20sold%20(COG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EEBCCD-E51B-4727-9356-57CBCA65B825}" type="slidenum">
              <a:rPr lang="en-US" smtClean="0"/>
              <a:t>2</a:t>
            </a:fld>
            <a:endParaRPr lang="en-US"/>
          </a:p>
        </p:txBody>
      </p:sp>
    </p:spTree>
    <p:extLst>
      <p:ext uri="{BB962C8B-B14F-4D97-AF65-F5344CB8AC3E}">
        <p14:creationId xmlns:p14="http://schemas.microsoft.com/office/powerpoint/2010/main" val="1065003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Nunito" pitchFamily="2" charset="0"/>
              </a:rPr>
              <a:t>The three components of Break-even Analysis are as follows:</a:t>
            </a:r>
          </a:p>
          <a:p>
            <a:pPr algn="l" fontAlgn="base"/>
            <a:r>
              <a:rPr lang="en-US" b="1" i="0" dirty="0">
                <a:solidFill>
                  <a:srgbClr val="273239"/>
                </a:solidFill>
                <a:effectLst/>
                <a:latin typeface="Nunito" pitchFamily="2" charset="0"/>
              </a:rPr>
              <a:t>1. Fixed Costs:</a:t>
            </a:r>
            <a:r>
              <a:rPr lang="en-US" b="0" i="0" dirty="0">
                <a:solidFill>
                  <a:srgbClr val="273239"/>
                </a:solidFill>
                <a:effectLst/>
                <a:latin typeface="Nunito" pitchFamily="2" charset="0"/>
              </a:rPr>
              <a:t> These are the costs that the company has to bear even when there is no production of units. Fixed costs remain constant and do not change with the level of production. Fixed Costs are also known as </a:t>
            </a:r>
            <a:r>
              <a:rPr lang="en-US" b="1" i="0" dirty="0">
                <a:solidFill>
                  <a:srgbClr val="273239"/>
                </a:solidFill>
                <a:effectLst/>
                <a:latin typeface="Nunito" pitchFamily="2" charset="0"/>
              </a:rPr>
              <a:t>Overhead Costs. For example,</a:t>
            </a:r>
            <a:r>
              <a:rPr lang="en-US" b="0" i="0" dirty="0">
                <a:solidFill>
                  <a:srgbClr val="273239"/>
                </a:solidFill>
                <a:effectLst/>
                <a:latin typeface="Nunito" pitchFamily="2" charset="0"/>
              </a:rPr>
              <a:t> Rent or mortgage, equipment costs, salaries, taxes, insurance premiums, etc.</a:t>
            </a:r>
          </a:p>
          <a:p>
            <a:pPr algn="l" fontAlgn="base"/>
            <a:r>
              <a:rPr lang="en-US" b="1" i="0" dirty="0">
                <a:solidFill>
                  <a:srgbClr val="273239"/>
                </a:solidFill>
                <a:effectLst/>
                <a:latin typeface="Nunito" pitchFamily="2" charset="0"/>
              </a:rPr>
              <a:t>2. Variable Costs:</a:t>
            </a:r>
            <a:r>
              <a:rPr lang="en-US" b="0" i="0" dirty="0">
                <a:solidFill>
                  <a:srgbClr val="273239"/>
                </a:solidFill>
                <a:effectLst/>
                <a:latin typeface="Nunito" pitchFamily="2" charset="0"/>
              </a:rPr>
              <a:t> Variable Costs are the costs that change with the change in output. Variable Costs rise as the production rises and falls when production falls. These costs include packaging costs, wages, cost of raw materials, etc.</a:t>
            </a:r>
          </a:p>
          <a:p>
            <a:pPr algn="l" fontAlgn="base"/>
            <a:r>
              <a:rPr lang="en-US" b="1" i="0" dirty="0">
                <a:solidFill>
                  <a:srgbClr val="273239"/>
                </a:solidFill>
                <a:effectLst/>
                <a:latin typeface="Nunito" pitchFamily="2" charset="0"/>
              </a:rPr>
              <a:t>3. Selling Price: </a:t>
            </a:r>
            <a:r>
              <a:rPr lang="en-US" b="0" i="0" dirty="0">
                <a:solidFill>
                  <a:srgbClr val="273239"/>
                </a:solidFill>
                <a:effectLst/>
                <a:latin typeface="Nunito" pitchFamily="2" charset="0"/>
              </a:rPr>
              <a:t>Selling price is the amount that the seller/company charges the customers in exchange for their product or services. The selling price is determined on the basis of raw materials used for production, wages, fixed expenses, etc.</a:t>
            </a:r>
          </a:p>
          <a:p>
            <a:pPr algn="l" fontAlgn="base"/>
            <a:r>
              <a:rPr lang="en-US" b="0" i="0" dirty="0">
                <a:solidFill>
                  <a:srgbClr val="273239"/>
                </a:solidFill>
                <a:effectLst/>
                <a:latin typeface="Nunito" pitchFamily="2" charset="0"/>
              </a:rPr>
              <a:t>Following are some of the uses of Break-even Analysis:</a:t>
            </a:r>
          </a:p>
          <a:p>
            <a:pPr algn="l" fontAlgn="base"/>
            <a:r>
              <a:rPr lang="en-US" b="1" i="0" dirty="0">
                <a:solidFill>
                  <a:srgbClr val="273239"/>
                </a:solidFill>
                <a:effectLst/>
                <a:latin typeface="Nunito" pitchFamily="2" charset="0"/>
              </a:rPr>
              <a:t>1. Change in Business Model:</a:t>
            </a:r>
            <a:r>
              <a:rPr lang="en-US" b="0" i="0" dirty="0">
                <a:solidFill>
                  <a:srgbClr val="273239"/>
                </a:solidFill>
                <a:effectLst/>
                <a:latin typeface="Nunito" pitchFamily="2" charset="0"/>
              </a:rPr>
              <a:t> When a company is changing business models like shifting from wholesale business to retail business or shifting from retail business to wholesale business, break-even analysis will help the business in deciding the selling price of the product.</a:t>
            </a:r>
          </a:p>
          <a:p>
            <a:pPr algn="l" fontAlgn="base"/>
            <a:r>
              <a:rPr lang="en-US" b="1" i="0" dirty="0">
                <a:solidFill>
                  <a:srgbClr val="273239"/>
                </a:solidFill>
                <a:effectLst/>
                <a:latin typeface="Nunito" pitchFamily="2" charset="0"/>
              </a:rPr>
              <a:t>2. Expansion of Business:</a:t>
            </a:r>
            <a:r>
              <a:rPr lang="en-US" b="0" i="0" dirty="0">
                <a:solidFill>
                  <a:srgbClr val="273239"/>
                </a:solidFill>
                <a:effectLst/>
                <a:latin typeface="Nunito" pitchFamily="2" charset="0"/>
              </a:rPr>
              <a:t> If a company is deciding to expand its business or launch a new product, the company will do the break-even analysis first to decide on the selling price of the product.</a:t>
            </a:r>
          </a:p>
          <a:p>
            <a:pPr algn="l" fontAlgn="base"/>
            <a:r>
              <a:rPr lang="en-US" b="1" i="0" dirty="0">
                <a:solidFill>
                  <a:srgbClr val="273239"/>
                </a:solidFill>
                <a:effectLst/>
                <a:latin typeface="Nunito" pitchFamily="2" charset="0"/>
              </a:rPr>
              <a:t>3. Lowering Prices:</a:t>
            </a:r>
            <a:r>
              <a:rPr lang="en-US" b="0" i="0" dirty="0">
                <a:solidFill>
                  <a:srgbClr val="273239"/>
                </a:solidFill>
                <a:effectLst/>
                <a:latin typeface="Nunito" pitchFamily="2" charset="0"/>
              </a:rPr>
              <a:t> Sometimes, businesses need to lower down the price of their product so that they can increase their sale and beat the competitors. So, when lowering pricing, businesses need to figure out how many more units they need to sell to offset or make up a price decrease.</a:t>
            </a:r>
          </a:p>
          <a:p>
            <a:pPr algn="l" fontAlgn="base"/>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p>
          <a:p>
            <a:pPr algn="l" fontAlgn="base"/>
            <a:r>
              <a:rPr lang="en-US" b="0" i="0" dirty="0">
                <a:solidFill>
                  <a:srgbClr val="273239"/>
                </a:solidFill>
                <a:effectLst/>
                <a:latin typeface="Nunito" pitchFamily="2" charset="0"/>
              </a:rPr>
              <a:t>Here, Fixed Cost = ₹2,00,000; Variable Expense = ₹4 per unit; and Selling Price = ₹24</a:t>
            </a:r>
          </a:p>
          <a:p>
            <a:pPr algn="l" fontAlgn="base"/>
            <a:r>
              <a:rPr lang="en-US" b="1" i="0" dirty="0">
                <a:solidFill>
                  <a:srgbClr val="273239"/>
                </a:solidFill>
                <a:effectLst/>
                <a:latin typeface="Nunito" pitchFamily="2" charset="0"/>
              </a:rPr>
              <a:t>Break-even Point = 10,000 units</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It means that the company would need to sell 10,000 units of the product to attain break-even.</a:t>
            </a:r>
          </a:p>
          <a:p>
            <a:pPr algn="l" fontAlgn="base"/>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17</a:t>
            </a:fld>
            <a:endParaRPr lang="en-US"/>
          </a:p>
        </p:txBody>
      </p:sp>
    </p:spTree>
    <p:extLst>
      <p:ext uri="{BB962C8B-B14F-4D97-AF65-F5344CB8AC3E}">
        <p14:creationId xmlns:p14="http://schemas.microsoft.com/office/powerpoint/2010/main" val="145844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itchFamily="2" charset="0"/>
              </a:rPr>
              <a:t>At the shut-down point, a firm incurs fixed cost loss. Even though there is a fixed cost loss, the firm does not stop production as the fixed cost will still be there. However, if the price or AR falls more and is unable to meet even its average variable cost, then the firm will have to shut down its operations. In the above graph, the firm attains Shut-down Point at L, when AR is equal to AVC. </a:t>
            </a:r>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18</a:t>
            </a:fld>
            <a:endParaRPr lang="en-US"/>
          </a:p>
        </p:txBody>
      </p:sp>
    </p:spTree>
    <p:extLst>
      <p:ext uri="{BB962C8B-B14F-4D97-AF65-F5344CB8AC3E}">
        <p14:creationId xmlns:p14="http://schemas.microsoft.com/office/powerpoint/2010/main" val="233361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Nunito" pitchFamily="2" charset="0"/>
              </a:rPr>
              <a:t>Revenue is the amount received by an organization from the sale of a given quantity of a commodity in the market. Simply put, is the amount of money received by a producer for the sale proceeds. </a:t>
            </a:r>
            <a:r>
              <a:rPr lang="en-US" b="1" i="0" dirty="0">
                <a:solidFill>
                  <a:srgbClr val="273239"/>
                </a:solidFill>
                <a:effectLst/>
                <a:latin typeface="Nunito" pitchFamily="2" charset="0"/>
              </a:rPr>
              <a:t>For example, </a:t>
            </a:r>
            <a:r>
              <a:rPr lang="en-US" b="0" i="0" dirty="0">
                <a:solidFill>
                  <a:srgbClr val="273239"/>
                </a:solidFill>
                <a:effectLst/>
                <a:latin typeface="Nunito" pitchFamily="2" charset="0"/>
              </a:rPr>
              <a:t>if a firm gets ₹20,000 by selling 100 tables, then ₹20,000 will be the revenue of the firm.</a:t>
            </a:r>
          </a:p>
          <a:p>
            <a:pPr algn="l" fontAlgn="base"/>
            <a:r>
              <a:rPr lang="en-US" b="0" i="0" dirty="0">
                <a:solidFill>
                  <a:srgbClr val="273239"/>
                </a:solidFill>
                <a:effectLst/>
                <a:latin typeface="Nunito" pitchFamily="2" charset="0"/>
              </a:rPr>
              <a:t>Revenue is an essential concept in the analysis of an economy. Sales level has a direct impact on revenue. It means that if sales increase, then revenue will also increase. Revenue is not the same as Profit. Revenue is the sale proceeds; however, Profit is the excess of revenue over costs.</a:t>
            </a:r>
          </a:p>
          <a:p>
            <a:pPr algn="l" fontAlgn="base"/>
            <a:r>
              <a:rPr lang="en-US" b="0" i="0" dirty="0">
                <a:solidFill>
                  <a:srgbClr val="213343"/>
                </a:solidFill>
                <a:effectLst/>
                <a:latin typeface="inherit"/>
              </a:rPr>
              <a:t>Revenue is the total income a business generates through its sales. Profit is the portion of that income that remains after subtracting that company's operating costs, debts, taxes, and any other expenses it incurs in the interest of generating revenue.</a:t>
            </a:r>
          </a:p>
          <a:p>
            <a:pPr algn="l" fontAlgn="base"/>
            <a:r>
              <a:rPr lang="en-US" b="0" i="0" dirty="0">
                <a:solidFill>
                  <a:srgbClr val="213343"/>
                </a:solidFill>
                <a:effectLst/>
                <a:latin typeface="Lexend Deca"/>
              </a:rPr>
              <a:t>You need to have a consistent picture of your business's </a:t>
            </a:r>
            <a:r>
              <a:rPr lang="en-US" b="0" i="0" dirty="0">
                <a:solidFill>
                  <a:srgbClr val="213343"/>
                </a:solidFill>
                <a:effectLst/>
                <a:latin typeface="inherit"/>
              </a:rPr>
              <a:t>revenue</a:t>
            </a:r>
            <a:r>
              <a:rPr lang="en-US" b="0" i="0" dirty="0">
                <a:solidFill>
                  <a:srgbClr val="213343"/>
                </a:solidFill>
                <a:effectLst/>
                <a:latin typeface="Lexend Deca"/>
              </a:rPr>
              <a:t> and </a:t>
            </a:r>
            <a:r>
              <a:rPr lang="en-US" b="0" i="0" dirty="0">
                <a:solidFill>
                  <a:srgbClr val="213343"/>
                </a:solidFill>
                <a:effectLst/>
                <a:latin typeface="inherit"/>
              </a:rPr>
              <a:t>profit</a:t>
            </a:r>
            <a:r>
              <a:rPr lang="en-US" b="0" i="0" dirty="0">
                <a:solidFill>
                  <a:srgbClr val="213343"/>
                </a:solidFill>
                <a:effectLst/>
                <a:latin typeface="Lexend Deca"/>
              </a:rPr>
              <a:t> if you want to reliably gauge its financial health and viability. Both metrics can be telling into the effectiveness of your sales and marketing efforts along with the efficiency of your spending.</a:t>
            </a:r>
          </a:p>
          <a:p>
            <a:pPr algn="l" fontAlgn="base"/>
            <a:r>
              <a:rPr lang="en-US" b="0" i="0" dirty="0">
                <a:solidFill>
                  <a:srgbClr val="213343"/>
                </a:solidFill>
                <a:effectLst/>
                <a:latin typeface="Lexend Deca"/>
              </a:rPr>
              <a:t>It takes some steps to pare down your revenue figure to your profit. Let's take a look at how you can get from one to the other.</a:t>
            </a:r>
          </a:p>
          <a:p>
            <a:pPr algn="l" fontAlgn="base"/>
            <a:endParaRPr lang="en-US" b="0" i="0" dirty="0">
              <a:solidFill>
                <a:srgbClr val="213343"/>
              </a:solidFill>
              <a:effectLst/>
              <a:latin typeface="Lexend Deca"/>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Starting With Gross Sales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A company's gross sales is the most fundamental measure of the income it generates — without accounting for allowances, discounts, and returns. It's the product of the number of units of a product or service a business sells and the price those units are sold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In some respects, it could be considered a </a:t>
            </a:r>
            <a:r>
              <a:rPr lang="en-IN" sz="1000" i="1"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type</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of revenue — but it doesn't accurately reflect the income a business brings in and usually isn't listed on an income statement.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Gross Sales to Net Sales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Net sales is a much more practical reflection of a company's overall revenue. It accounts for all the sales a company makes but considers three key factors that impact the price a product or service might be sold for: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spcAft>
                <a:spcPts val="800"/>
              </a:spcAft>
              <a:buSzPts val="1000"/>
              <a:buFont typeface="Courier New" panose="02070309020205020404" pitchFamily="49" charset="0"/>
              <a:buChar char="o"/>
              <a:tabLst>
                <a:tab pos="914400" algn="l"/>
              </a:tabLst>
            </a:pPr>
            <a:r>
              <a:rPr lang="en-IN" sz="1000" b="1"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Allowances</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 Retroactive discounts a buyer receives after they discover and report some sort of defect with a product.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spcAft>
                <a:spcPts val="800"/>
              </a:spcAft>
              <a:buSzPts val="1000"/>
              <a:buFont typeface="Courier New" panose="02070309020205020404" pitchFamily="49" charset="0"/>
              <a:buChar char="o"/>
              <a:tabLst>
                <a:tab pos="914400" algn="l"/>
              </a:tabLst>
            </a:pPr>
            <a:r>
              <a:rPr lang="en-IN" sz="1000" b="1"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Discounts</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 Reductions in price a seller offers a buyer in exchange for immediate or early payment.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000" b="1"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Returns </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Partial or full refunds buyers receive for sending a product back to a buyer.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Once those elements have been folded into a company's financial reporting, that business has a clearer picture of its </a:t>
            </a:r>
            <a:r>
              <a:rPr lang="en-IN" sz="1000" i="1"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actual</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revenue. For more information on the difference between gross and net sales, </a:t>
            </a:r>
            <a:r>
              <a:rPr lang="en-IN" sz="10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check out this article.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Net Sales to Gross Profit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Once you've established your net sales, you can calculate your gross profit by subtracting the </a:t>
            </a:r>
            <a:r>
              <a:rPr lang="en-IN" sz="10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cost of goods sold (COGS)</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 the costs directly associated with the production of your product, including raw materials and </a:t>
            </a:r>
            <a:r>
              <a:rPr lang="en-IN" sz="1000" kern="0" dirty="0" err="1">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labor</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 from your net sales figure.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Gross Profit to Earnings Before Interest and Taxes (EBIT)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After calculating your gross profit, you would whittle that figure down to earnings before interest and taxes (EBIT) (also known as operating profit) by subtracting your operating costs — the costs associated with the resources your business leans on to remain operational, including employee salaries, rent, legal fees, sales expenses, and marketing costs.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EBIT to Net Profit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As you can probably assume, you can find your net profit by subtracting the value of any interest or taxes you incur from your earnings before interest and taxes. That final figure is the most accurate reflection of your company's profitability over a given period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b="1"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Revenue vs. Profit Example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Starting With Gross Sales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Let's say a manufacturer moved 5,000 orders of 1,000 units at $1 per unit in the past fiscal year. In that case, the company's gross sales would be $5,000,000.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Gross Sales to Net Sales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Now, let's imagine that of those 5,000 orders, 100 buyers reported defects and each received an allowance of $0.15 per unit. Another 100 received a discount of $.05 per unit for paying for their order in full upon their initial purchase. And another 100 returned their purchase for a $0.50 per unit refund. That would mean the company would have to account for: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$15,000 in allowances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$5,000 in discounts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$50,000 in returns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Taken together, those deductions would chip into the company's gross sales by $70,000 — leading to a net sales (or revenue) figure of $4,930,000. Alternatively, if you're already using </a:t>
            </a:r>
            <a:r>
              <a:rPr lang="en-IN" sz="10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revenue intelligence software</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you could skip the past steps and move directly to gross profit.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Net Sales to Gross Profit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From there, the company would subtract its COGS from its net sales to get its gross profit. Let's say it takes $0.25 in raw materials and </a:t>
            </a:r>
            <a:r>
              <a:rPr lang="en-IN" sz="1000" kern="0" dirty="0" err="1">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labor</a:t>
            </a: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 costs for the company to produce each individual tennis ball — so the COGS for the 5,000 shipments the manufacturer moved would amount to roughly $1,250,000. That would make the company's gross profit $3,680,000.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Gross Profit to Earnings Before Interest and Taxes (EBIT)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Once the manufacturer has its gross profit, it would find its earnings before EBIT by subtracting its operating costs. Let's say the company spends $2,500,000 annually on employees' salaries, $200,000 annually on rent for its facilities, $100,000 on its marketing efforts, $15,000 in accounting fees, and $10,000 on travel expenses for its salespeople.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Assuming that's all it takes to keep the business operational, its operating costs would be $2,825,000. That would make the company's EBIT $855,000.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Getting from EBIT to Net Profit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Once its earnings before interest and taxes have been established, the company would find its net profit by (you guessed it) subtracting the interest and taxes it pays. Let's say those fees amount to 35% of the company's income. That means the business would pay $299,250 in interest in taxes — making its net profit $555,750.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000" kern="0" dirty="0">
                <a:solidFill>
                  <a:srgbClr val="213343"/>
                </a:solidFill>
                <a:effectLst/>
                <a:latin typeface="Times New Roman" panose="02020603050405020304" pitchFamily="18" charset="0"/>
                <a:ea typeface="Times New Roman" panose="02020603050405020304" pitchFamily="18" charset="0"/>
                <a:cs typeface="Times New Roman" panose="02020603050405020304" pitchFamily="18" charset="0"/>
              </a:rPr>
              <a:t>So as you can see, there's a pretty sizable gap between the company's revenue ($4,930,000) and its net profit ($555,750).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endParaRPr lang="en-US" b="0" i="0" dirty="0">
              <a:solidFill>
                <a:srgbClr val="213343"/>
              </a:solidFill>
              <a:effectLst/>
              <a:latin typeface="Lexend Deca"/>
            </a:endParaRPr>
          </a:p>
          <a:p>
            <a:pPr algn="l" fontAlgn="base"/>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3</a:t>
            </a:fld>
            <a:endParaRPr lang="en-US"/>
          </a:p>
        </p:txBody>
      </p:sp>
    </p:spTree>
    <p:extLst>
      <p:ext uri="{BB962C8B-B14F-4D97-AF65-F5344CB8AC3E}">
        <p14:creationId xmlns:p14="http://schemas.microsoft.com/office/powerpoint/2010/main" val="273870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Nunito" pitchFamily="2" charset="0"/>
              </a:rPr>
              <a:t>The total receipts from the sale of a given quantity of a commodity are known as </a:t>
            </a:r>
            <a:r>
              <a:rPr lang="en-US" b="1" i="0" dirty="0">
                <a:solidFill>
                  <a:srgbClr val="273239"/>
                </a:solidFill>
                <a:effectLst/>
                <a:latin typeface="Nunito" pitchFamily="2" charset="0"/>
              </a:rPr>
              <a:t>Total Revenue</a:t>
            </a:r>
            <a:r>
              <a:rPr lang="en-US" b="0" i="0" dirty="0">
                <a:solidFill>
                  <a:srgbClr val="273239"/>
                </a:solidFill>
                <a:effectLst/>
                <a:latin typeface="Nunito" pitchFamily="2" charset="0"/>
              </a:rPr>
              <a:t>. In simple terms, Total Revenue is the total income of a firm and is determined by multiplying the quantity of the commodity sold by its price. The formula for Total Revenue is,</a:t>
            </a:r>
          </a:p>
          <a:p>
            <a:pPr algn="ctr" fontAlgn="base"/>
            <a:r>
              <a:rPr lang="en-US" dirty="0">
                <a:effectLst/>
              </a:rPr>
              <a:t>Total Revenue = Quantity x Price</a:t>
            </a:r>
          </a:p>
          <a:p>
            <a:pPr algn="l" fontAlgn="base"/>
            <a:r>
              <a:rPr lang="en-US" b="1" i="0" dirty="0">
                <a:solidFill>
                  <a:srgbClr val="273239"/>
                </a:solidFill>
                <a:effectLst/>
                <a:latin typeface="Nunito" pitchFamily="2" charset="0"/>
              </a:rPr>
              <a:t>For example, </a:t>
            </a:r>
            <a:r>
              <a:rPr lang="en-US" b="0" i="0" dirty="0">
                <a:solidFill>
                  <a:srgbClr val="273239"/>
                </a:solidFill>
                <a:effectLst/>
                <a:latin typeface="Nunito" pitchFamily="2" charset="0"/>
              </a:rPr>
              <a:t>if a firm sells 100 tables for ₹200 each, then the Total Revenue of the firm will be 100 x 200 = ₹20,000.</a:t>
            </a:r>
          </a:p>
          <a:p>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4</a:t>
            </a:fld>
            <a:endParaRPr lang="en-US"/>
          </a:p>
        </p:txBody>
      </p:sp>
    </p:spTree>
    <p:extLst>
      <p:ext uri="{BB962C8B-B14F-4D97-AF65-F5344CB8AC3E}">
        <p14:creationId xmlns:p14="http://schemas.microsoft.com/office/powerpoint/2010/main" val="145740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Nunito" pitchFamily="2" charset="0"/>
              </a:rPr>
              <a:t>The revenue per unit of the output sold of a commodity is known as </a:t>
            </a:r>
            <a:r>
              <a:rPr lang="en-US" b="1" i="0" dirty="0">
                <a:solidFill>
                  <a:srgbClr val="273239"/>
                </a:solidFill>
                <a:effectLst/>
                <a:latin typeface="Nunito" pitchFamily="2" charset="0"/>
              </a:rPr>
              <a:t>Average Revenue. </a:t>
            </a:r>
            <a:r>
              <a:rPr lang="en-US" b="0" i="0" dirty="0">
                <a:solidFill>
                  <a:srgbClr val="273239"/>
                </a:solidFill>
                <a:effectLst/>
                <a:latin typeface="Nunito" pitchFamily="2" charset="0"/>
              </a:rPr>
              <a:t>It is determined by dividing the Total Revenue by the number of units sold of a commodity. The formula for Average Revenue is, AR= Total Revenue/ Quantity</a:t>
            </a:r>
          </a:p>
          <a:p>
            <a:pPr algn="l" fontAlgn="base"/>
            <a:r>
              <a:rPr lang="en-US" b="1" i="0" dirty="0">
                <a:solidFill>
                  <a:srgbClr val="273239"/>
                </a:solidFill>
                <a:effectLst/>
                <a:latin typeface="Nunito" pitchFamily="2" charset="0"/>
              </a:rPr>
              <a:t>For example, </a:t>
            </a:r>
            <a:r>
              <a:rPr lang="en-US" b="0" i="0" dirty="0">
                <a:solidFill>
                  <a:srgbClr val="273239"/>
                </a:solidFill>
                <a:effectLst/>
                <a:latin typeface="Nunito" pitchFamily="2" charset="0"/>
              </a:rPr>
              <a:t>if the Total Revenue of a firm is ₹20,000 by selling 100 tables, then the Average Revenue will be, AR= 20,000/100= 200</a:t>
            </a:r>
          </a:p>
          <a:p>
            <a:pPr fontAlgn="base"/>
            <a:r>
              <a:rPr lang="en-US" b="1" dirty="0">
                <a:effectLst/>
              </a:rPr>
              <a:t>Average Revenue (AR) and Price are the same</a:t>
            </a:r>
          </a:p>
          <a:p>
            <a:pPr fontAlgn="base"/>
            <a:r>
              <a:rPr lang="en-US" dirty="0">
                <a:effectLst/>
              </a:rPr>
              <a:t>As we know, Average Revenue is the per unit sales receipt of a commodity and price is always per unit. Now, as the sellers receive revenue based on the price of the commodity, Price and Average Revenue are one and the same thing.</a:t>
            </a:r>
          </a:p>
          <a:p>
            <a:pPr fontAlgn="base"/>
            <a:r>
              <a:rPr lang="en-US" b="1" dirty="0">
                <a:effectLst/>
              </a:rPr>
              <a:t>Explanation:</a:t>
            </a:r>
            <a:endParaRPr lang="en-US" dirty="0">
              <a:effectLst/>
            </a:endParaRPr>
          </a:p>
          <a:p>
            <a:pPr fontAlgn="base"/>
            <a:r>
              <a:rPr lang="en-US" dirty="0">
                <a:effectLst/>
              </a:rPr>
              <a:t>TR = Quantity x Price ……………………. (1)</a:t>
            </a:r>
          </a:p>
          <a:p>
            <a:pPr fontAlgn="base"/>
            <a:r>
              <a:rPr lang="en-US" dirty="0">
                <a:effectLst/>
              </a:rPr>
              <a:t>AR= TR / Quantity …………………….. (2)</a:t>
            </a:r>
          </a:p>
          <a:p>
            <a:pPr fontAlgn="base"/>
            <a:r>
              <a:rPr lang="en-US" dirty="0">
                <a:effectLst/>
              </a:rPr>
              <a:t>Now, by putting the value of (1) in (2), we get AR= Quantity x price/ Quantity</a:t>
            </a:r>
          </a:p>
          <a:p>
            <a:pPr fontAlgn="base"/>
            <a:r>
              <a:rPr lang="en-US" b="1" dirty="0">
                <a:effectLst/>
              </a:rPr>
              <a:t>AR = Price</a:t>
            </a:r>
            <a:endParaRPr lang="en-US" dirty="0">
              <a:effectLst/>
            </a:endParaRPr>
          </a:p>
          <a:p>
            <a:pPr algn="l"/>
            <a:endParaRPr lang="en-US" b="1" i="0" dirty="0">
              <a:solidFill>
                <a:srgbClr val="0D0D0D"/>
              </a:solidFill>
              <a:effectLst/>
              <a:latin typeface="Söhne"/>
            </a:endParaRPr>
          </a:p>
          <a:p>
            <a:pPr algn="l"/>
            <a:endParaRPr lang="en-US" b="1" i="0" dirty="0">
              <a:solidFill>
                <a:srgbClr val="0D0D0D"/>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5</a:t>
            </a:fld>
            <a:endParaRPr lang="en-US"/>
          </a:p>
        </p:txBody>
      </p:sp>
    </p:spTree>
    <p:extLst>
      <p:ext uri="{BB962C8B-B14F-4D97-AF65-F5344CB8AC3E}">
        <p14:creationId xmlns:p14="http://schemas.microsoft.com/office/powerpoint/2010/main" val="12991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oppins" panose="00000500000000000000" pitchFamily="2" charset="0"/>
              </a:rPr>
              <a:t>Marginal revenue remains constant till a certain level of output is achieved. It then slows down with increasing output by following the law of diminishing returns.</a:t>
            </a:r>
          </a:p>
          <a:p>
            <a:pPr algn="l" fontAlgn="base"/>
            <a:r>
              <a:rPr lang="en-US" b="0" i="0" dirty="0">
                <a:solidFill>
                  <a:srgbClr val="273239"/>
                </a:solidFill>
                <a:effectLst/>
                <a:latin typeface="Nunito" pitchFamily="2" charset="0"/>
              </a:rPr>
              <a:t>The additional revenue generated by selling an additional unit of output is known as </a:t>
            </a:r>
            <a:r>
              <a:rPr lang="en-US" b="1" i="0" dirty="0">
                <a:solidFill>
                  <a:srgbClr val="273239"/>
                </a:solidFill>
                <a:effectLst/>
                <a:latin typeface="Nunito" pitchFamily="2" charset="0"/>
              </a:rPr>
              <a:t>Marginal Revenue. </a:t>
            </a:r>
            <a:r>
              <a:rPr lang="en-US" b="0" i="0" dirty="0">
                <a:solidFill>
                  <a:srgbClr val="273239"/>
                </a:solidFill>
                <a:effectLst/>
                <a:latin typeface="Nunito" pitchFamily="2" charset="0"/>
              </a:rPr>
              <a:t>In simple terms, it is the change in Total Revenue from the sale of one more unit of a commodity. The formula for Marginal Revenue is,</a:t>
            </a:r>
          </a:p>
          <a:p>
            <a:pPr algn="ctr" fontAlgn="base"/>
            <a:r>
              <a:rPr lang="en-US" dirty="0" err="1">
                <a:effectLst/>
              </a:rPr>
              <a:t>MR</a:t>
            </a:r>
            <a:r>
              <a:rPr lang="en-US" baseline="-25000" dirty="0" err="1">
                <a:effectLst/>
              </a:rPr>
              <a:t>n</a:t>
            </a:r>
            <a:r>
              <a:rPr lang="en-US" dirty="0">
                <a:effectLst/>
              </a:rPr>
              <a:t> = </a:t>
            </a:r>
            <a:r>
              <a:rPr lang="en-US" dirty="0" err="1">
                <a:effectLst/>
              </a:rPr>
              <a:t>TR</a:t>
            </a:r>
            <a:r>
              <a:rPr lang="en-US" baseline="-25000" dirty="0" err="1">
                <a:effectLst/>
              </a:rPr>
              <a:t>n</a:t>
            </a:r>
            <a:r>
              <a:rPr lang="en-US" dirty="0">
                <a:effectLst/>
              </a:rPr>
              <a:t> – TR</a:t>
            </a:r>
            <a:r>
              <a:rPr lang="en-US" baseline="-25000" dirty="0">
                <a:effectLst/>
              </a:rPr>
              <a:t>n-1</a:t>
            </a:r>
            <a:endParaRPr lang="en-US" dirty="0">
              <a:effectLst/>
            </a:endParaRPr>
          </a:p>
          <a:p>
            <a:pPr fontAlgn="base"/>
            <a:r>
              <a:rPr lang="en-US" dirty="0">
                <a:effectLst/>
              </a:rPr>
              <a:t>Where,</a:t>
            </a:r>
          </a:p>
          <a:p>
            <a:pPr fontAlgn="base"/>
            <a:r>
              <a:rPr lang="en-US" dirty="0" err="1">
                <a:effectLst/>
              </a:rPr>
              <a:t>MR</a:t>
            </a:r>
            <a:r>
              <a:rPr lang="en-US" baseline="-25000" dirty="0" err="1">
                <a:effectLst/>
              </a:rPr>
              <a:t>n</a:t>
            </a:r>
            <a:r>
              <a:rPr lang="en-US" dirty="0">
                <a:effectLst/>
              </a:rPr>
              <a:t> = Marginal Revenue of the n</a:t>
            </a:r>
            <a:r>
              <a:rPr lang="en-US" baseline="30000" dirty="0">
                <a:effectLst/>
              </a:rPr>
              <a:t>th</a:t>
            </a:r>
            <a:r>
              <a:rPr lang="en-US" dirty="0">
                <a:effectLst/>
              </a:rPr>
              <a:t> unit</a:t>
            </a:r>
          </a:p>
          <a:p>
            <a:pPr fontAlgn="base"/>
            <a:r>
              <a:rPr lang="en-US" dirty="0" err="1">
                <a:effectLst/>
              </a:rPr>
              <a:t>TR</a:t>
            </a:r>
            <a:r>
              <a:rPr lang="en-US" baseline="-25000" dirty="0" err="1">
                <a:effectLst/>
              </a:rPr>
              <a:t>n</a:t>
            </a:r>
            <a:r>
              <a:rPr lang="en-US" dirty="0">
                <a:effectLst/>
              </a:rPr>
              <a:t> = Total Revenue from n units</a:t>
            </a:r>
          </a:p>
          <a:p>
            <a:pPr fontAlgn="base"/>
            <a:r>
              <a:rPr lang="en-US" dirty="0">
                <a:effectLst/>
              </a:rPr>
              <a:t>TR</a:t>
            </a:r>
            <a:r>
              <a:rPr lang="en-US" baseline="-25000" dirty="0">
                <a:effectLst/>
              </a:rPr>
              <a:t>n-1</a:t>
            </a:r>
            <a:r>
              <a:rPr lang="en-US" dirty="0">
                <a:effectLst/>
              </a:rPr>
              <a:t> = Total Revenue from n-1 units</a:t>
            </a:r>
          </a:p>
          <a:p>
            <a:pPr fontAlgn="base"/>
            <a:r>
              <a:rPr lang="en-US" dirty="0">
                <a:effectLst/>
              </a:rPr>
              <a:t>n = Number of units sold</a:t>
            </a:r>
          </a:p>
          <a:p>
            <a:pPr algn="l" fontAlgn="base"/>
            <a:r>
              <a:rPr lang="en-US" b="1" i="0" dirty="0">
                <a:solidFill>
                  <a:srgbClr val="273239"/>
                </a:solidFill>
                <a:effectLst/>
                <a:latin typeface="Nunito" pitchFamily="2" charset="0"/>
              </a:rPr>
              <a:t>For example, </a:t>
            </a:r>
            <a:r>
              <a:rPr lang="en-US" b="0" i="0" dirty="0">
                <a:solidFill>
                  <a:srgbClr val="273239"/>
                </a:solidFill>
                <a:effectLst/>
                <a:latin typeface="Nunito" pitchFamily="2" charset="0"/>
              </a:rPr>
              <a:t>if the total revenue generated from the sale of 100 tables is ₹20,000 and from the sale of 101 tables is ₹20,500; then the Marginal Revenue of the 101</a:t>
            </a:r>
            <a:r>
              <a:rPr lang="en-US" b="0" i="0" baseline="30000" dirty="0">
                <a:solidFill>
                  <a:srgbClr val="273239"/>
                </a:solidFill>
                <a:effectLst/>
                <a:latin typeface="Nunito" pitchFamily="2" charset="0"/>
              </a:rPr>
              <a:t>st </a:t>
            </a:r>
            <a:r>
              <a:rPr lang="en-US" b="0" i="0" dirty="0">
                <a:solidFill>
                  <a:srgbClr val="273239"/>
                </a:solidFill>
                <a:effectLst/>
                <a:latin typeface="Nunito" pitchFamily="2" charset="0"/>
              </a:rPr>
              <a:t>table will be,</a:t>
            </a:r>
          </a:p>
          <a:p>
            <a:pPr algn="l" fontAlgn="base"/>
            <a:r>
              <a:rPr lang="en-US" b="0" i="0" dirty="0" err="1">
                <a:solidFill>
                  <a:srgbClr val="273239"/>
                </a:solidFill>
                <a:effectLst/>
                <a:latin typeface="Nunito" pitchFamily="2" charset="0"/>
              </a:rPr>
              <a:t>MR</a:t>
            </a:r>
            <a:r>
              <a:rPr lang="en-US" b="0" i="0" baseline="-25000" dirty="0" err="1">
                <a:solidFill>
                  <a:srgbClr val="273239"/>
                </a:solidFill>
                <a:effectLst/>
                <a:latin typeface="Nunito" pitchFamily="2" charset="0"/>
              </a:rPr>
              <a:t>n</a:t>
            </a:r>
            <a:r>
              <a:rPr lang="en-US" b="0" i="0" dirty="0">
                <a:solidFill>
                  <a:srgbClr val="273239"/>
                </a:solidFill>
                <a:effectLst/>
                <a:latin typeface="Nunito" pitchFamily="2" charset="0"/>
              </a:rPr>
              <a:t> = </a:t>
            </a:r>
            <a:r>
              <a:rPr lang="en-US" b="0" i="0" dirty="0" err="1">
                <a:solidFill>
                  <a:srgbClr val="273239"/>
                </a:solidFill>
                <a:effectLst/>
                <a:latin typeface="Nunito" pitchFamily="2" charset="0"/>
              </a:rPr>
              <a:t>TR</a:t>
            </a:r>
            <a:r>
              <a:rPr lang="en-US" b="0" i="0" baseline="-25000" dirty="0" err="1">
                <a:solidFill>
                  <a:srgbClr val="273239"/>
                </a:solidFill>
                <a:effectLst/>
                <a:latin typeface="Nunito" pitchFamily="2" charset="0"/>
              </a:rPr>
              <a:t>n</a:t>
            </a:r>
            <a:r>
              <a:rPr lang="en-US" b="0" i="0" dirty="0">
                <a:solidFill>
                  <a:srgbClr val="273239"/>
                </a:solidFill>
                <a:effectLst/>
                <a:latin typeface="Nunito" pitchFamily="2" charset="0"/>
              </a:rPr>
              <a:t> – TR</a:t>
            </a:r>
            <a:r>
              <a:rPr lang="en-US" b="0" i="0" baseline="-25000" dirty="0">
                <a:solidFill>
                  <a:srgbClr val="273239"/>
                </a:solidFill>
                <a:effectLst/>
                <a:latin typeface="Nunito" pitchFamily="2" charset="0"/>
              </a:rPr>
              <a:t>n-1</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MR</a:t>
            </a:r>
            <a:r>
              <a:rPr lang="en-US" b="0" i="0" baseline="-25000" dirty="0">
                <a:solidFill>
                  <a:srgbClr val="273239"/>
                </a:solidFill>
                <a:effectLst/>
                <a:latin typeface="Nunito" pitchFamily="2" charset="0"/>
              </a:rPr>
              <a:t>101</a:t>
            </a:r>
            <a:r>
              <a:rPr lang="en-US" b="0" i="0" dirty="0">
                <a:solidFill>
                  <a:srgbClr val="273239"/>
                </a:solidFill>
                <a:effectLst/>
                <a:latin typeface="Nunito" pitchFamily="2" charset="0"/>
              </a:rPr>
              <a:t> = 20,500 – 20,000 = ₹500</a:t>
            </a:r>
          </a:p>
          <a:p>
            <a:pPr algn="l" fontAlgn="base"/>
            <a:r>
              <a:rPr lang="en-US" b="1" i="0" dirty="0">
                <a:solidFill>
                  <a:srgbClr val="273239"/>
                </a:solidFill>
                <a:effectLst/>
                <a:latin typeface="Nunito" pitchFamily="2" charset="0"/>
              </a:rPr>
              <a:t>One more way to calculate MR</a:t>
            </a:r>
          </a:p>
          <a:p>
            <a:pPr algn="l" fontAlgn="base"/>
            <a:r>
              <a:rPr lang="en-US" b="0" i="0" dirty="0">
                <a:solidFill>
                  <a:srgbClr val="273239"/>
                </a:solidFill>
                <a:effectLst/>
                <a:latin typeface="Nunito" pitchFamily="2" charset="0"/>
              </a:rPr>
              <a:t>As we already know, Marginal Revenue is the change in TR when one more unit of the output is sold. However, when the change in units of output sold is more than one, then the previous formula can be difficult to use. In those cases, MR can be determined by using the following formula:</a:t>
            </a:r>
          </a:p>
          <a:p>
            <a:pPr algn="l" fontAlgn="base"/>
            <a:r>
              <a:rPr lang="en-US" b="1" i="0" dirty="0">
                <a:solidFill>
                  <a:srgbClr val="273239"/>
                </a:solidFill>
                <a:effectLst/>
                <a:latin typeface="Nunito" pitchFamily="2" charset="0"/>
              </a:rPr>
              <a:t>For example, </a:t>
            </a:r>
            <a:r>
              <a:rPr lang="en-US" b="0" i="0" dirty="0">
                <a:solidFill>
                  <a:srgbClr val="273239"/>
                </a:solidFill>
                <a:effectLst/>
                <a:latin typeface="Nunito" pitchFamily="2" charset="0"/>
              </a:rPr>
              <a:t>if the TR from the sale of 100 tables is ₹20,000 and 110 tables is ₹24,500; then the Marginal Revenue will be,</a:t>
            </a:r>
          </a:p>
          <a:p>
            <a:pPr fontAlgn="base"/>
            <a:r>
              <a:rPr lang="en-US" dirty="0">
                <a:effectLst/>
              </a:rPr>
              <a:t>Slope of Total Revenue Curve is represented by Marginal Revenue. It is because </a:t>
            </a:r>
          </a:p>
          <a:p>
            <a:endParaRPr lang="en-US" dirty="0"/>
          </a:p>
        </p:txBody>
      </p:sp>
      <p:sp>
        <p:nvSpPr>
          <p:cNvPr id="4" name="Slide Number Placeholder 3"/>
          <p:cNvSpPr>
            <a:spLocks noGrp="1"/>
          </p:cNvSpPr>
          <p:nvPr>
            <p:ph type="sldNum" sz="quarter" idx="5"/>
          </p:nvPr>
        </p:nvSpPr>
        <p:spPr/>
        <p:txBody>
          <a:bodyPr/>
          <a:lstStyle/>
          <a:p>
            <a:fld id="{E3EEBCCD-E51B-4727-9356-57CBCA65B825}" type="slidenum">
              <a:rPr lang="en-US" smtClean="0"/>
              <a:t>7</a:t>
            </a:fld>
            <a:endParaRPr lang="en-US"/>
          </a:p>
        </p:txBody>
      </p:sp>
    </p:spTree>
    <p:extLst>
      <p:ext uri="{BB962C8B-B14F-4D97-AF65-F5344CB8AC3E}">
        <p14:creationId xmlns:p14="http://schemas.microsoft.com/office/powerpoint/2010/main" val="293471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itchFamily="2" charset="0"/>
              </a:rPr>
              <a:t>In markets like imperfect markets, the price tends to fluctuate and adjust according to the market forces of demand and supply. A firm can increase its volume of sales only by decreasing the price, so the AR falls with an increase in sales. The revenue from every additional unit; i.e., MR will be less than AR. As a result, both AR and MR curves slope downwards from left to right.</a:t>
            </a:r>
          </a:p>
          <a:p>
            <a:pPr algn="l" rtl="0" fontAlgn="base"/>
            <a:r>
              <a:rPr lang="en-US" b="0" i="0" dirty="0">
                <a:solidFill>
                  <a:srgbClr val="273239"/>
                </a:solidFill>
                <a:effectLst/>
                <a:latin typeface="Nunito" pitchFamily="2" charset="0"/>
              </a:rPr>
              <a:t>Both AR and MR fall with an increase in output. However, MR falls at a rate more than the rate of fall in AR, making the MR curve steeper than the AR curve. MR curve can be zero and negative, while AR remains positive.</a:t>
            </a:r>
          </a:p>
          <a:p>
            <a:pPr algn="l" rtl="0" fontAlgn="base"/>
            <a:r>
              <a:rPr lang="en-US" dirty="0">
                <a:effectLst/>
              </a:rPr>
              <a:t>It must be noted that MR can fall to zero and can even become negative. However, AR can be neither be zero nor negative as TR is always </a:t>
            </a:r>
            <a:r>
              <a:rPr lang="en-US" dirty="0" err="1">
                <a:effectLst/>
              </a:rPr>
              <a:t>positive.</a:t>
            </a:r>
            <a:r>
              <a:rPr lang="en-US" b="0" i="0" dirty="0" err="1">
                <a:solidFill>
                  <a:srgbClr val="273239"/>
                </a:solidFill>
                <a:effectLst/>
                <a:latin typeface="Nunito" pitchFamily="2" charset="0"/>
              </a:rPr>
              <a:t>A</a:t>
            </a:r>
            <a:r>
              <a:rPr lang="en-US" b="0" i="0" dirty="0">
                <a:solidFill>
                  <a:srgbClr val="273239"/>
                </a:solidFill>
                <a:effectLst/>
                <a:latin typeface="Nunito" pitchFamily="2" charset="0"/>
              </a:rPr>
              <a:t> firm can increase its volume of sales only by decreasing the price, so the AR falls with an increase in sales. MR is the addition to TR when one more unit of output is sold. So, TR will increase when MR is positive, TR will fall when MR is negative, and TR will be maximum when MR is zero.</a:t>
            </a:r>
            <a:endParaRPr lang="en-US" dirty="0">
              <a:effectLst/>
            </a:endParaRPr>
          </a:p>
          <a:p>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12</a:t>
            </a:fld>
            <a:endParaRPr lang="en-US"/>
          </a:p>
        </p:txBody>
      </p:sp>
    </p:spTree>
    <p:extLst>
      <p:ext uri="{BB962C8B-B14F-4D97-AF65-F5344CB8AC3E}">
        <p14:creationId xmlns:p14="http://schemas.microsoft.com/office/powerpoint/2010/main" val="373617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Nunito" pitchFamily="2" charset="0"/>
              </a:rPr>
              <a:t>Break-even Analysis is essential because of the following reasons:</a:t>
            </a:r>
          </a:p>
          <a:p>
            <a:pPr algn="l" fontAlgn="base"/>
            <a:r>
              <a:rPr lang="en-US" b="1" i="0" dirty="0">
                <a:solidFill>
                  <a:srgbClr val="273239"/>
                </a:solidFill>
                <a:effectLst/>
                <a:latin typeface="Nunito" pitchFamily="2" charset="0"/>
              </a:rPr>
              <a:t>1. Set the number of units to be sold:</a:t>
            </a:r>
            <a:r>
              <a:rPr lang="en-US" b="0" i="0" dirty="0">
                <a:solidFill>
                  <a:srgbClr val="273239"/>
                </a:solidFill>
                <a:effectLst/>
                <a:latin typeface="Nunito" pitchFamily="2" charset="0"/>
              </a:rPr>
              <a:t> With the help of break-even analysis, a manager can set a target for the number of units to be sold in order to cover the costs. Variable costs, fixed costs, and the selling price are generally used in the calculation of the break-even point.</a:t>
            </a:r>
          </a:p>
          <a:p>
            <a:pPr algn="ctr" fontAlgn="base"/>
            <a:r>
              <a:rPr lang="en-US" b="1" i="0" dirty="0">
                <a:solidFill>
                  <a:srgbClr val="4F0DAB"/>
                </a:solidFill>
                <a:effectLst/>
                <a:latin typeface="arial" panose="020B0604020202020204" pitchFamily="34" charset="0"/>
              </a:rPr>
              <a:t>×</a:t>
            </a:r>
          </a:p>
          <a:p>
            <a:pPr algn="l" fontAlgn="base"/>
            <a:r>
              <a:rPr lang="en-US" b="1" i="0" dirty="0">
                <a:solidFill>
                  <a:srgbClr val="273239"/>
                </a:solidFill>
                <a:effectLst/>
                <a:latin typeface="Nunito" pitchFamily="2" charset="0"/>
              </a:rPr>
              <a:t>2. Pricing Strategy:</a:t>
            </a:r>
            <a:r>
              <a:rPr lang="en-US" b="0" i="0" dirty="0">
                <a:solidFill>
                  <a:srgbClr val="273239"/>
                </a:solidFill>
                <a:effectLst/>
                <a:latin typeface="Nunito" pitchFamily="2" charset="0"/>
              </a:rPr>
              <a:t> Break-even Analysis tells the company about the selling price; i.e., What selling price can be charged per unit in order to cover the expenses. Also, if the selling price of a commodity is increased, then the number of units of that product to be sold to achieve the break-even point will be reduced. Similarly, if the selling price of a commodity is reduced, then the company will have to sell extra to achieve the break-even point.</a:t>
            </a:r>
          </a:p>
          <a:p>
            <a:pPr algn="l" fontAlgn="base"/>
            <a:r>
              <a:rPr lang="en-US" b="1" i="0" dirty="0">
                <a:solidFill>
                  <a:srgbClr val="273239"/>
                </a:solidFill>
                <a:effectLst/>
                <a:latin typeface="Nunito" pitchFamily="2" charset="0"/>
              </a:rPr>
              <a:t>3. Setting Targets:</a:t>
            </a:r>
            <a:r>
              <a:rPr lang="en-US" b="0" i="0" dirty="0">
                <a:solidFill>
                  <a:srgbClr val="273239"/>
                </a:solidFill>
                <a:effectLst/>
                <a:latin typeface="Nunito" pitchFamily="2" charset="0"/>
              </a:rPr>
              <a:t> The target being set under break-even analysis acts as the goal of the sales team so that they can plan on how and when to sell the units in order to reach the target.</a:t>
            </a:r>
          </a:p>
          <a:p>
            <a:pPr algn="l" fontAlgn="base"/>
            <a:r>
              <a:rPr lang="en-US" b="1" i="0" dirty="0">
                <a:solidFill>
                  <a:srgbClr val="273239"/>
                </a:solidFill>
                <a:effectLst/>
                <a:latin typeface="Nunito" pitchFamily="2" charset="0"/>
              </a:rPr>
              <a:t>4. Monitors and Controls Costs:</a:t>
            </a:r>
            <a:r>
              <a:rPr lang="en-US" b="0" i="0" dirty="0">
                <a:solidFill>
                  <a:srgbClr val="273239"/>
                </a:solidFill>
                <a:effectLst/>
                <a:latin typeface="Nunito" pitchFamily="2" charset="0"/>
              </a:rPr>
              <a:t> Break-even Analysis helps in monitoring the costs occurring in the production process and then control them by cutting down the useless expenses.</a:t>
            </a:r>
          </a:p>
          <a:p>
            <a:pPr algn="l" fontAlgn="base"/>
            <a:r>
              <a:rPr lang="en-US" b="1" i="0" dirty="0">
                <a:solidFill>
                  <a:srgbClr val="273239"/>
                </a:solidFill>
                <a:effectLst/>
                <a:latin typeface="Nunito" pitchFamily="2" charset="0"/>
              </a:rPr>
              <a:t>5. Manages the Margin of Safety: </a:t>
            </a:r>
            <a:r>
              <a:rPr lang="en-US" b="0" i="0" dirty="0">
                <a:solidFill>
                  <a:srgbClr val="273239"/>
                </a:solidFill>
                <a:effectLst/>
                <a:latin typeface="Nunito" pitchFamily="2" charset="0"/>
              </a:rPr>
              <a:t>During financial breakdown, a company’s sales tend to fall. Under those circumstances, break-even analysis helps in deciding the least number of sales that the company needs to make profits. Besides, with the help of margin of safety reports, the management of a company can easily execute high business decisions.</a:t>
            </a:r>
          </a:p>
          <a:p>
            <a:pPr algn="l" fontAlgn="base"/>
            <a:r>
              <a:rPr lang="en-US" b="1" i="0" dirty="0">
                <a:solidFill>
                  <a:srgbClr val="273239"/>
                </a:solidFill>
                <a:effectLst/>
                <a:latin typeface="Nunito" pitchFamily="2" charset="0"/>
              </a:rPr>
              <a:t>Components of Break-even Analysis</a:t>
            </a:r>
          </a:p>
          <a:p>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14</a:t>
            </a:fld>
            <a:endParaRPr lang="en-US"/>
          </a:p>
        </p:txBody>
      </p:sp>
    </p:spTree>
    <p:extLst>
      <p:ext uri="{BB962C8B-B14F-4D97-AF65-F5344CB8AC3E}">
        <p14:creationId xmlns:p14="http://schemas.microsoft.com/office/powerpoint/2010/main" val="348448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itchFamily="2" charset="0"/>
              </a:rPr>
              <a:t>In the above graph, X-axis shows units being sold and Y-axis shows the revenue made. The cost line shows the total cost that occurs during the production process, the fixed cost line shows the occurrence of fixed costs, and the revenue line shows the total sales being made. The intersection of the revenue curve and cost curve determines the break-even point; i.e., point E.</a:t>
            </a:r>
          </a:p>
          <a:p>
            <a:r>
              <a:rPr lang="en-US" b="0" i="0" dirty="0">
                <a:solidFill>
                  <a:srgbClr val="273239"/>
                </a:solidFill>
                <a:effectLst/>
                <a:latin typeface="Nunito" pitchFamily="2" charset="0"/>
              </a:rPr>
              <a:t>In the above graph, we can see that E is the break-even point as Total Revenue at this point is equal to the Total Cost. At point E, the firm has attained normal profits or a No Profit No Loss situation. Any other point below this point represents abnormal losses; however, any point, which is above Point E represents abnormal profits.</a:t>
            </a:r>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15</a:t>
            </a:fld>
            <a:endParaRPr lang="en-US"/>
          </a:p>
        </p:txBody>
      </p:sp>
    </p:spTree>
    <p:extLst>
      <p:ext uri="{BB962C8B-B14F-4D97-AF65-F5344CB8AC3E}">
        <p14:creationId xmlns:p14="http://schemas.microsoft.com/office/powerpoint/2010/main" val="181375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Besides the above case, Break-even Point can also be achieved when AR=AC.</a:t>
            </a:r>
          </a:p>
          <a:p>
            <a:pPr algn="l" fontAlgn="base"/>
            <a:r>
              <a:rPr lang="en-US" b="0" i="0" dirty="0">
                <a:solidFill>
                  <a:srgbClr val="273239"/>
                </a:solidFill>
                <a:effectLst/>
                <a:latin typeface="Nunito" pitchFamily="2" charset="0"/>
              </a:rPr>
              <a:t>As discussed above, the break-even point is attained when:</a:t>
            </a:r>
          </a:p>
          <a:p>
            <a:pPr algn="ctr" fontAlgn="base"/>
            <a:r>
              <a:rPr lang="en-US" b="0" i="0" dirty="0">
                <a:solidFill>
                  <a:srgbClr val="273239"/>
                </a:solidFill>
                <a:effectLst/>
                <a:latin typeface="Nunito" pitchFamily="2" charset="0"/>
              </a:rPr>
              <a:t>TR = TC</a:t>
            </a:r>
          </a:p>
          <a:p>
            <a:pPr algn="l" fontAlgn="base"/>
            <a:r>
              <a:rPr lang="en-US" b="0" i="0" dirty="0">
                <a:solidFill>
                  <a:srgbClr val="273239"/>
                </a:solidFill>
                <a:effectLst/>
                <a:latin typeface="Nunito" pitchFamily="2" charset="0"/>
              </a:rPr>
              <a:t>By dividing both sides by Q (Output), the result will be</a:t>
            </a:r>
          </a:p>
          <a:p>
            <a:pPr algn="ctr" fontAlgn="base"/>
            <a:r>
              <a:rPr lang="en-US" b="0" i="0" dirty="0">
                <a:solidFill>
                  <a:srgbClr val="273239"/>
                </a:solidFill>
                <a:effectLst/>
                <a:latin typeface="Nunito" pitchFamily="2" charset="0"/>
              </a:rPr>
              <a:t>AR = AC</a:t>
            </a:r>
          </a:p>
          <a:p>
            <a:endParaRPr lang="en-IN" dirty="0"/>
          </a:p>
        </p:txBody>
      </p:sp>
      <p:sp>
        <p:nvSpPr>
          <p:cNvPr id="4" name="Slide Number Placeholder 3"/>
          <p:cNvSpPr>
            <a:spLocks noGrp="1"/>
          </p:cNvSpPr>
          <p:nvPr>
            <p:ph type="sldNum" sz="quarter" idx="5"/>
          </p:nvPr>
        </p:nvSpPr>
        <p:spPr/>
        <p:txBody>
          <a:bodyPr/>
          <a:lstStyle/>
          <a:p>
            <a:fld id="{E3EEBCCD-E51B-4727-9356-57CBCA65B825}" type="slidenum">
              <a:rPr lang="en-US" smtClean="0"/>
              <a:t>16</a:t>
            </a:fld>
            <a:endParaRPr lang="en-US"/>
          </a:p>
        </p:txBody>
      </p:sp>
    </p:spTree>
    <p:extLst>
      <p:ext uri="{BB962C8B-B14F-4D97-AF65-F5344CB8AC3E}">
        <p14:creationId xmlns:p14="http://schemas.microsoft.com/office/powerpoint/2010/main" val="155680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D957-3704-794C-A8CC-B627E7614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09C60-3AB7-36D9-B53D-7E9175F18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17294-C9CE-3C96-BF4F-497271FB0AA0}"/>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5" name="Footer Placeholder 4">
            <a:extLst>
              <a:ext uri="{FF2B5EF4-FFF2-40B4-BE49-F238E27FC236}">
                <a16:creationId xmlns:a16="http://schemas.microsoft.com/office/drawing/2014/main" id="{082CE021-17C0-5424-AABB-7CF698C80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3E228-CF1C-EFF4-5A06-EAD7DE3C6E8A}"/>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68217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CA28-0CCE-98BF-7441-889BE7A8B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C53CEC-0E1C-79F0-3C71-9F449D7E64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F230C-73B0-1000-0442-DD8A92BD789A}"/>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5" name="Footer Placeholder 4">
            <a:extLst>
              <a:ext uri="{FF2B5EF4-FFF2-40B4-BE49-F238E27FC236}">
                <a16:creationId xmlns:a16="http://schemas.microsoft.com/office/drawing/2014/main" id="{84283AE7-65DA-ADC9-00EA-863FE72ED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BF505-DCFE-1167-93F6-D960CA7198E1}"/>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93874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88EBC-3AD3-9EB5-CE51-D472BB686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9966A3-F436-2946-A65C-988D8F10EA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281C0-3A32-40DF-20B9-EF1862D9F975}"/>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5" name="Footer Placeholder 4">
            <a:extLst>
              <a:ext uri="{FF2B5EF4-FFF2-40B4-BE49-F238E27FC236}">
                <a16:creationId xmlns:a16="http://schemas.microsoft.com/office/drawing/2014/main" id="{5FBF56B2-64CC-9830-5F07-7476F3123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763B9-C8A1-2145-8283-31CD57057BFC}"/>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206090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7A7C-9356-F387-066D-790FD4984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6A9CD-21C7-0BF7-FCC4-E52F884B0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FD226-313E-FE8E-7778-CC48514FBD1A}"/>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5" name="Footer Placeholder 4">
            <a:extLst>
              <a:ext uri="{FF2B5EF4-FFF2-40B4-BE49-F238E27FC236}">
                <a16:creationId xmlns:a16="http://schemas.microsoft.com/office/drawing/2014/main" id="{E12AF042-560A-9B7C-410E-C5258C522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AA44E-94DC-4592-86A8-194224FC64F5}"/>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47115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1B21-33D3-21B0-1F5D-5F3140DF7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CD244-469E-2FB2-8A2A-DF076DC92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F0286-9B4A-70A5-B02D-AC85F431351B}"/>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5" name="Footer Placeholder 4">
            <a:extLst>
              <a:ext uri="{FF2B5EF4-FFF2-40B4-BE49-F238E27FC236}">
                <a16:creationId xmlns:a16="http://schemas.microsoft.com/office/drawing/2014/main" id="{42BE97CE-F7EB-9331-AACA-FA6ED13D8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6222C-1B32-FE01-CAB4-3510B622EB7C}"/>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197125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22B2-D15D-DD0F-F06E-0492C237C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ADAD3-6373-B0B1-15CE-9E7B1BEED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EC6D2-8FC8-2EF6-0F98-4D52E0569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1BAAC8-EB8A-E9DB-AA3B-EFBF362AA1BB}"/>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6" name="Footer Placeholder 5">
            <a:extLst>
              <a:ext uri="{FF2B5EF4-FFF2-40B4-BE49-F238E27FC236}">
                <a16:creationId xmlns:a16="http://schemas.microsoft.com/office/drawing/2014/main" id="{49A835F8-8EEC-311F-1EEC-B36B747CE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3221B-0347-0B07-461F-6F872D2449FC}"/>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127016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5035-5EFA-F8FD-7CCB-72DE81154B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E8A5E-29A3-9E40-FBAB-16743878B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38D159-ADBC-447C-5A16-447DFAC1A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4C18AF-7CA0-4B74-0D72-050356C1A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01C94-23AE-84D9-6BFF-E0E53FDF33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5A42D-6AAD-8D4D-CFAF-ED708B10EB93}"/>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8" name="Footer Placeholder 7">
            <a:extLst>
              <a:ext uri="{FF2B5EF4-FFF2-40B4-BE49-F238E27FC236}">
                <a16:creationId xmlns:a16="http://schemas.microsoft.com/office/drawing/2014/main" id="{28CC5D5A-AAAD-CFB9-B8B4-F45747B026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8DEB3D-6562-1D92-966B-0FEC5B71E581}"/>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356593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A9D4-3E5D-A88C-9203-AAE08377DF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3EE26-6D99-F228-5669-12C57B7C7796}"/>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4" name="Footer Placeholder 3">
            <a:extLst>
              <a:ext uri="{FF2B5EF4-FFF2-40B4-BE49-F238E27FC236}">
                <a16:creationId xmlns:a16="http://schemas.microsoft.com/office/drawing/2014/main" id="{7663026B-391D-F7E0-B429-93A7CB4B0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B7ECE-1DED-6B89-A13D-9F099FC5B55E}"/>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1409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83083-247B-8CDF-1C50-8D37B10F4A57}"/>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3" name="Footer Placeholder 2">
            <a:extLst>
              <a:ext uri="{FF2B5EF4-FFF2-40B4-BE49-F238E27FC236}">
                <a16:creationId xmlns:a16="http://schemas.microsoft.com/office/drawing/2014/main" id="{A7C4204A-C880-C610-2BC0-EBE2E9659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A77A8F-193E-611C-739B-B803E666543E}"/>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99322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A300-4E37-59B5-A8F1-E87C7CF94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5F796-B759-2D46-C4A4-26548099C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70493-E53F-2AF6-19A3-8137CA0F5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2F285-EF34-A254-C406-BCCD28D31414}"/>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6" name="Footer Placeholder 5">
            <a:extLst>
              <a:ext uri="{FF2B5EF4-FFF2-40B4-BE49-F238E27FC236}">
                <a16:creationId xmlns:a16="http://schemas.microsoft.com/office/drawing/2014/main" id="{B3A2C8CA-4A2A-4761-01C5-C7584E132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64288-C915-FA1C-B97E-B98BA5FED7FB}"/>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368258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B7B5-4C83-828C-4A0C-9E1663473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33145-E0B5-A1DD-F815-E99828920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F54C12-2391-3713-46F9-6C1E81AA2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99C31-D800-5A05-7F68-11F3D53F0EB3}"/>
              </a:ext>
            </a:extLst>
          </p:cNvPr>
          <p:cNvSpPr>
            <a:spLocks noGrp="1"/>
          </p:cNvSpPr>
          <p:nvPr>
            <p:ph type="dt" sz="half" idx="10"/>
          </p:nvPr>
        </p:nvSpPr>
        <p:spPr/>
        <p:txBody>
          <a:bodyPr/>
          <a:lstStyle/>
          <a:p>
            <a:fld id="{3EFC5DD3-DE9E-42F2-87C1-57958CAEEB3A}" type="datetimeFigureOut">
              <a:rPr lang="en-US" smtClean="0"/>
              <a:t>3/24/2024</a:t>
            </a:fld>
            <a:endParaRPr lang="en-US"/>
          </a:p>
        </p:txBody>
      </p:sp>
      <p:sp>
        <p:nvSpPr>
          <p:cNvPr id="6" name="Footer Placeholder 5">
            <a:extLst>
              <a:ext uri="{FF2B5EF4-FFF2-40B4-BE49-F238E27FC236}">
                <a16:creationId xmlns:a16="http://schemas.microsoft.com/office/drawing/2014/main" id="{0E8DA8AE-9AD1-3F51-F63F-AE81B90ED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869AA-E1D8-DF9F-BF01-9B4381332326}"/>
              </a:ext>
            </a:extLst>
          </p:cNvPr>
          <p:cNvSpPr>
            <a:spLocks noGrp="1"/>
          </p:cNvSpPr>
          <p:nvPr>
            <p:ph type="sldNum" sz="quarter" idx="12"/>
          </p:nvPr>
        </p:nvSpPr>
        <p:spPr/>
        <p:txBody>
          <a:bodyPr/>
          <a:lstStyle/>
          <a:p>
            <a:fld id="{732FBA10-F5B5-424D-A203-9E5724178F72}" type="slidenum">
              <a:rPr lang="en-US" smtClean="0"/>
              <a:t>‹#›</a:t>
            </a:fld>
            <a:endParaRPr lang="en-US"/>
          </a:p>
        </p:txBody>
      </p:sp>
    </p:spTree>
    <p:extLst>
      <p:ext uri="{BB962C8B-B14F-4D97-AF65-F5344CB8AC3E}">
        <p14:creationId xmlns:p14="http://schemas.microsoft.com/office/powerpoint/2010/main" val="10440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7FFCB-83EF-A52E-2834-E14FD98D1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0F6699-F1B2-C452-D1BB-DCCBE6A96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F4EA7-310A-3407-6238-98F55845A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C5DD3-DE9E-42F2-87C1-57958CAEEB3A}" type="datetimeFigureOut">
              <a:rPr lang="en-US" smtClean="0"/>
              <a:t>3/24/2024</a:t>
            </a:fld>
            <a:endParaRPr lang="en-US"/>
          </a:p>
        </p:txBody>
      </p:sp>
      <p:sp>
        <p:nvSpPr>
          <p:cNvPr id="5" name="Footer Placeholder 4">
            <a:extLst>
              <a:ext uri="{FF2B5EF4-FFF2-40B4-BE49-F238E27FC236}">
                <a16:creationId xmlns:a16="http://schemas.microsoft.com/office/drawing/2014/main" id="{EFB953D2-71C7-B10C-7BE0-E96F0F511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00EC7-A603-06F2-DA22-896E46C30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FBA10-F5B5-424D-A203-9E5724178F72}" type="slidenum">
              <a:rPr lang="en-US" smtClean="0"/>
              <a:t>‹#›</a:t>
            </a:fld>
            <a:endParaRPr lang="en-US"/>
          </a:p>
        </p:txBody>
      </p:sp>
    </p:spTree>
    <p:extLst>
      <p:ext uri="{BB962C8B-B14F-4D97-AF65-F5344CB8AC3E}">
        <p14:creationId xmlns:p14="http://schemas.microsoft.com/office/powerpoint/2010/main" val="406407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96E6-5949-8CF2-4AEB-10A233FDF2B1}"/>
              </a:ext>
            </a:extLst>
          </p:cNvPr>
          <p:cNvSpPr>
            <a:spLocks noGrp="1"/>
          </p:cNvSpPr>
          <p:nvPr>
            <p:ph type="ctrTitle"/>
          </p:nvPr>
        </p:nvSpPr>
        <p:spPr/>
        <p:txBody>
          <a:bodyPr/>
          <a:lstStyle/>
          <a:p>
            <a:r>
              <a:rPr lang="en-US" dirty="0"/>
              <a:t>Theory of Revenue</a:t>
            </a:r>
          </a:p>
        </p:txBody>
      </p:sp>
      <p:sp>
        <p:nvSpPr>
          <p:cNvPr id="3" name="Subtitle 2">
            <a:extLst>
              <a:ext uri="{FF2B5EF4-FFF2-40B4-BE49-F238E27FC236}">
                <a16:creationId xmlns:a16="http://schemas.microsoft.com/office/drawing/2014/main" id="{EF1ED6C3-E5AF-5F49-6A54-2270F5CC9A6A}"/>
              </a:ext>
            </a:extLst>
          </p:cNvPr>
          <p:cNvSpPr>
            <a:spLocks noGrp="1"/>
          </p:cNvSpPr>
          <p:nvPr>
            <p:ph type="subTitle" idx="1"/>
          </p:nvPr>
        </p:nvSpPr>
        <p:spPr/>
        <p:txBody>
          <a:bodyPr>
            <a:normAutofit lnSpcReduction="10000"/>
          </a:bodyPr>
          <a:lstStyle/>
          <a:p>
            <a:pPr marL="342900" indent="-342900" algn="l">
              <a:buFont typeface="Wingdings" panose="05000000000000000000" pitchFamily="2" charset="2"/>
              <a:buChar char="§"/>
            </a:pPr>
            <a:r>
              <a:rPr lang="en-US" dirty="0"/>
              <a:t>What is Revenue</a:t>
            </a:r>
          </a:p>
          <a:p>
            <a:pPr marL="342900" indent="-342900" algn="l">
              <a:buFont typeface="Wingdings" panose="05000000000000000000" pitchFamily="2" charset="2"/>
              <a:buChar char="§"/>
            </a:pPr>
            <a:r>
              <a:rPr lang="en-US" dirty="0"/>
              <a:t>Total Revenue, Marginal Revenue and Average Revenue</a:t>
            </a:r>
          </a:p>
          <a:p>
            <a:pPr marL="342900" indent="-342900" algn="l">
              <a:buFont typeface="Wingdings" panose="05000000000000000000" pitchFamily="2" charset="2"/>
              <a:buChar char="§"/>
            </a:pPr>
            <a:r>
              <a:rPr lang="en-US" dirty="0"/>
              <a:t>Relation between TR, MR, AR (when price is constant and when price is not constant)</a:t>
            </a:r>
          </a:p>
        </p:txBody>
      </p:sp>
    </p:spTree>
    <p:extLst>
      <p:ext uri="{BB962C8B-B14F-4D97-AF65-F5344CB8AC3E}">
        <p14:creationId xmlns:p14="http://schemas.microsoft.com/office/powerpoint/2010/main" val="87142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55EB-8C43-8C03-0E2E-EF008E58F874}"/>
              </a:ext>
            </a:extLst>
          </p:cNvPr>
          <p:cNvSpPr>
            <a:spLocks noGrp="1"/>
          </p:cNvSpPr>
          <p:nvPr>
            <p:ph type="title"/>
          </p:nvPr>
        </p:nvSpPr>
        <p:spPr>
          <a:xfrm>
            <a:off x="428263" y="365125"/>
            <a:ext cx="10925537" cy="1325563"/>
          </a:xfrm>
        </p:spPr>
        <p:txBody>
          <a:bodyPr/>
          <a:lstStyle/>
          <a:p>
            <a:r>
              <a:rPr lang="en-US" dirty="0">
                <a:solidFill>
                  <a:schemeClr val="accent1"/>
                </a:solidFill>
              </a:rPr>
              <a:t>Relation between TR, AR and MR (P is constant)</a:t>
            </a:r>
            <a:br>
              <a:rPr lang="en-US" dirty="0">
                <a:solidFill>
                  <a:schemeClr val="accent1"/>
                </a:solidFill>
              </a:rPr>
            </a:br>
            <a:r>
              <a:rPr lang="en-US" sz="2400" dirty="0">
                <a:solidFill>
                  <a:schemeClr val="tx2"/>
                </a:solidFill>
              </a:rPr>
              <a:t>(</a:t>
            </a:r>
            <a:r>
              <a:rPr lang="en-US" sz="2400" b="1" dirty="0">
                <a:solidFill>
                  <a:schemeClr val="tx2"/>
                </a:solidFill>
              </a:rPr>
              <a:t>For ex: in case of perfect competition)</a:t>
            </a:r>
          </a:p>
        </p:txBody>
      </p:sp>
      <p:pic>
        <p:nvPicPr>
          <p:cNvPr id="4098" name="Picture 2">
            <a:extLst>
              <a:ext uri="{FF2B5EF4-FFF2-40B4-BE49-F238E27FC236}">
                <a16:creationId xmlns:a16="http://schemas.microsoft.com/office/drawing/2014/main" id="{1D54C7BC-D972-E72D-E8E7-ACD27674EA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22650"/>
            <a:ext cx="6801091" cy="4134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267972-4CD5-FE6E-9EA0-CE8952B4B2A1}"/>
              </a:ext>
            </a:extLst>
          </p:cNvPr>
          <p:cNvSpPr txBox="1"/>
          <p:nvPr/>
        </p:nvSpPr>
        <p:spPr>
          <a:xfrm>
            <a:off x="11300266" y="2393040"/>
            <a:ext cx="4160969" cy="5857154"/>
          </a:xfrm>
          <a:prstGeom prst="rect">
            <a:avLst/>
          </a:prstGeom>
          <a:noFill/>
        </p:spPr>
        <p:txBody>
          <a:bodyPr wrap="square" rtlCol="0">
            <a:spAutoFit/>
          </a:bodyPr>
          <a:lstStyle/>
          <a:p>
            <a:endParaRPr lang="en-US" dirty="0"/>
          </a:p>
        </p:txBody>
      </p:sp>
      <p:pic>
        <p:nvPicPr>
          <p:cNvPr id="4102" name="Picture 6">
            <a:extLst>
              <a:ext uri="{FF2B5EF4-FFF2-40B4-BE49-F238E27FC236}">
                <a16:creationId xmlns:a16="http://schemas.microsoft.com/office/drawing/2014/main" id="{642E996D-FC4B-5ADE-B436-3AF89F150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911" y="2137278"/>
            <a:ext cx="4093512" cy="435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03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6D75-777B-ECF1-2FF2-AF8475CE0124}"/>
              </a:ext>
            </a:extLst>
          </p:cNvPr>
          <p:cNvSpPr>
            <a:spLocks noGrp="1"/>
          </p:cNvSpPr>
          <p:nvPr>
            <p:ph type="title"/>
          </p:nvPr>
        </p:nvSpPr>
        <p:spPr/>
        <p:txBody>
          <a:bodyPr/>
          <a:lstStyle/>
          <a:p>
            <a:r>
              <a:rPr lang="en-US" dirty="0">
                <a:solidFill>
                  <a:schemeClr val="accent1"/>
                </a:solidFill>
              </a:rPr>
              <a:t>Points to remember…..</a:t>
            </a:r>
          </a:p>
        </p:txBody>
      </p:sp>
      <p:sp>
        <p:nvSpPr>
          <p:cNvPr id="3" name="Content Placeholder 2">
            <a:extLst>
              <a:ext uri="{FF2B5EF4-FFF2-40B4-BE49-F238E27FC236}">
                <a16:creationId xmlns:a16="http://schemas.microsoft.com/office/drawing/2014/main" id="{FE10B88B-6FE9-7366-14E2-8295DEA32A99}"/>
              </a:ext>
            </a:extLst>
          </p:cNvPr>
          <p:cNvSpPr>
            <a:spLocks noGrp="1"/>
          </p:cNvSpPr>
          <p:nvPr>
            <p:ph idx="1"/>
          </p:nvPr>
        </p:nvSpPr>
        <p:spPr/>
        <p:txBody>
          <a:bodyPr/>
          <a:lstStyle/>
          <a:p>
            <a:r>
              <a:rPr lang="en-US" dirty="0"/>
              <a:t>When the price of the commodity is constant, then Average Revenue (AR) of a firm is equal to Marginal Revenue (MR) of the firm and both AR and MR are parallel to the X-axis.</a:t>
            </a:r>
          </a:p>
          <a:p>
            <a:pPr marL="0" indent="0" algn="ctr">
              <a:buNone/>
            </a:pPr>
            <a:r>
              <a:rPr lang="en-US" i="1" dirty="0">
                <a:solidFill>
                  <a:srgbClr val="FF0000"/>
                </a:solidFill>
              </a:rPr>
              <a:t>AR=MR</a:t>
            </a:r>
          </a:p>
          <a:p>
            <a:pPr marL="0" indent="0" algn="ctr">
              <a:buNone/>
            </a:pPr>
            <a:endParaRPr lang="en-US" i="1" dirty="0">
              <a:solidFill>
                <a:srgbClr val="FF0000"/>
              </a:solidFill>
            </a:endParaRPr>
          </a:p>
          <a:p>
            <a:r>
              <a:rPr lang="en-US" dirty="0"/>
              <a:t>Total Revenue (TR) curve is the straight line originating from the origin as TR of the firm increases at a constant rate</a:t>
            </a:r>
          </a:p>
        </p:txBody>
      </p:sp>
    </p:spTree>
    <p:extLst>
      <p:ext uri="{BB962C8B-B14F-4D97-AF65-F5344CB8AC3E}">
        <p14:creationId xmlns:p14="http://schemas.microsoft.com/office/powerpoint/2010/main" val="101479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45A8-4389-68DC-73D8-AB956460AB58}"/>
              </a:ext>
            </a:extLst>
          </p:cNvPr>
          <p:cNvSpPr>
            <a:spLocks noGrp="1"/>
          </p:cNvSpPr>
          <p:nvPr>
            <p:ph type="title"/>
          </p:nvPr>
        </p:nvSpPr>
        <p:spPr>
          <a:xfrm>
            <a:off x="300941" y="365125"/>
            <a:ext cx="11262167" cy="688171"/>
          </a:xfrm>
        </p:spPr>
        <p:txBody>
          <a:bodyPr>
            <a:normAutofit fontScale="90000"/>
          </a:bodyPr>
          <a:lstStyle/>
          <a:p>
            <a:r>
              <a:rPr lang="en-US" dirty="0">
                <a:solidFill>
                  <a:schemeClr val="accent1"/>
                </a:solidFill>
              </a:rPr>
              <a:t>Relation between TR, AR and MR (P is not constant)</a:t>
            </a:r>
            <a:endParaRPr lang="en-US" dirty="0"/>
          </a:p>
        </p:txBody>
      </p:sp>
      <p:pic>
        <p:nvPicPr>
          <p:cNvPr id="6146" name="Picture 2">
            <a:extLst>
              <a:ext uri="{FF2B5EF4-FFF2-40B4-BE49-F238E27FC236}">
                <a16:creationId xmlns:a16="http://schemas.microsoft.com/office/drawing/2014/main" id="{3D0D514E-9963-F3A7-FA0B-754AE48BD64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1190" y="1053296"/>
            <a:ext cx="6091370" cy="57476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CE4A5D-C7BC-B769-8423-A360672F872B}"/>
              </a:ext>
            </a:extLst>
          </p:cNvPr>
          <p:cNvSpPr txBox="1"/>
          <p:nvPr/>
        </p:nvSpPr>
        <p:spPr>
          <a:xfrm>
            <a:off x="-1743909" y="2210763"/>
            <a:ext cx="4120457" cy="3935393"/>
          </a:xfrm>
          <a:prstGeom prst="rect">
            <a:avLst/>
          </a:prstGeom>
          <a:noFill/>
        </p:spPr>
        <p:txBody>
          <a:bodyPr wrap="square" rtlCol="0">
            <a:spAutoFit/>
          </a:bodyPr>
          <a:lstStyle/>
          <a:p>
            <a:endParaRPr lang="en-US" dirty="0"/>
          </a:p>
        </p:txBody>
      </p:sp>
      <p:pic>
        <p:nvPicPr>
          <p:cNvPr id="6148" name="Picture 4">
            <a:extLst>
              <a:ext uri="{FF2B5EF4-FFF2-40B4-BE49-F238E27FC236}">
                <a16:creationId xmlns:a16="http://schemas.microsoft.com/office/drawing/2014/main" id="{FF4ECE55-A266-9B78-FBA5-198A7982F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95" y="1377387"/>
            <a:ext cx="6700815" cy="498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21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E2BA-2818-55D4-A3E4-A4A94C2A7F73}"/>
              </a:ext>
            </a:extLst>
          </p:cNvPr>
          <p:cNvSpPr>
            <a:spLocks noGrp="1"/>
          </p:cNvSpPr>
          <p:nvPr>
            <p:ph type="title"/>
          </p:nvPr>
        </p:nvSpPr>
        <p:spPr>
          <a:xfrm>
            <a:off x="838200" y="365126"/>
            <a:ext cx="10515600" cy="1012262"/>
          </a:xfrm>
        </p:spPr>
        <p:txBody>
          <a:bodyPr/>
          <a:lstStyle/>
          <a:p>
            <a:r>
              <a:rPr lang="en-US" dirty="0">
                <a:solidFill>
                  <a:schemeClr val="accent1"/>
                </a:solidFill>
              </a:rPr>
              <a:t>Points to remember……</a:t>
            </a:r>
          </a:p>
        </p:txBody>
      </p:sp>
      <p:sp>
        <p:nvSpPr>
          <p:cNvPr id="3" name="Content Placeholder 2">
            <a:extLst>
              <a:ext uri="{FF2B5EF4-FFF2-40B4-BE49-F238E27FC236}">
                <a16:creationId xmlns:a16="http://schemas.microsoft.com/office/drawing/2014/main" id="{C5036373-5930-2B7E-4B95-D2887CB73CCC}"/>
              </a:ext>
            </a:extLst>
          </p:cNvPr>
          <p:cNvSpPr>
            <a:spLocks noGrp="1"/>
          </p:cNvSpPr>
          <p:nvPr>
            <p:ph idx="1"/>
          </p:nvPr>
        </p:nvSpPr>
        <p:spPr>
          <a:xfrm>
            <a:off x="838200" y="1690688"/>
            <a:ext cx="10515600" cy="4857449"/>
          </a:xfrm>
        </p:spPr>
        <p:txBody>
          <a:bodyPr/>
          <a:lstStyle/>
          <a:p>
            <a:pPr>
              <a:lnSpc>
                <a:spcPct val="150000"/>
              </a:lnSpc>
            </a:pPr>
            <a:r>
              <a:rPr lang="en-US" dirty="0"/>
              <a:t>When AR declines, MR declines at a faster rate (AR&gt;MR).</a:t>
            </a:r>
          </a:p>
          <a:p>
            <a:pPr>
              <a:lnSpc>
                <a:spcPct val="150000"/>
              </a:lnSpc>
            </a:pPr>
            <a:r>
              <a:rPr lang="en-US" dirty="0"/>
              <a:t>When MR declines, TR increases at diminishing rate.</a:t>
            </a:r>
          </a:p>
          <a:p>
            <a:pPr>
              <a:lnSpc>
                <a:spcPct val="150000"/>
              </a:lnSpc>
            </a:pPr>
            <a:r>
              <a:rPr lang="en-US" dirty="0"/>
              <a:t>When MR=0, TR achieves its maximum point and become constant.</a:t>
            </a:r>
          </a:p>
          <a:p>
            <a:pPr>
              <a:lnSpc>
                <a:spcPct val="150000"/>
              </a:lnSpc>
            </a:pPr>
            <a:r>
              <a:rPr lang="en-US" dirty="0"/>
              <a:t>When MR is negative, TR starts declining.</a:t>
            </a:r>
          </a:p>
          <a:p>
            <a:pPr>
              <a:lnSpc>
                <a:spcPct val="150000"/>
              </a:lnSpc>
            </a:pPr>
            <a:r>
              <a:rPr lang="en-US" dirty="0"/>
              <a:t>MR can be zero or negative, but AR can’t be 0 or negative</a:t>
            </a:r>
          </a:p>
        </p:txBody>
      </p:sp>
    </p:spTree>
    <p:extLst>
      <p:ext uri="{BB962C8B-B14F-4D97-AF65-F5344CB8AC3E}">
        <p14:creationId xmlns:p14="http://schemas.microsoft.com/office/powerpoint/2010/main" val="280105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624-2309-AE23-89F0-D515838777DF}"/>
              </a:ext>
            </a:extLst>
          </p:cNvPr>
          <p:cNvSpPr>
            <a:spLocks noGrp="1"/>
          </p:cNvSpPr>
          <p:nvPr>
            <p:ph type="title"/>
          </p:nvPr>
        </p:nvSpPr>
        <p:spPr>
          <a:xfrm>
            <a:off x="660400" y="76200"/>
            <a:ext cx="10515600" cy="1325563"/>
          </a:xfrm>
        </p:spPr>
        <p:txBody>
          <a:bodyPr/>
          <a:lstStyle/>
          <a:p>
            <a:r>
              <a:rPr lang="en-IN" dirty="0">
                <a:solidFill>
                  <a:schemeClr val="accent1"/>
                </a:solidFill>
              </a:rPr>
              <a:t>Break-even point</a:t>
            </a:r>
          </a:p>
        </p:txBody>
      </p:sp>
      <p:sp>
        <p:nvSpPr>
          <p:cNvPr id="3" name="Content Placeholder 2">
            <a:extLst>
              <a:ext uri="{FF2B5EF4-FFF2-40B4-BE49-F238E27FC236}">
                <a16:creationId xmlns:a16="http://schemas.microsoft.com/office/drawing/2014/main" id="{10E97950-B643-533B-88E5-F9CB48C4F06A}"/>
              </a:ext>
            </a:extLst>
          </p:cNvPr>
          <p:cNvSpPr>
            <a:spLocks noGrp="1"/>
          </p:cNvSpPr>
          <p:nvPr>
            <p:ph idx="1"/>
          </p:nvPr>
        </p:nvSpPr>
        <p:spPr>
          <a:xfrm>
            <a:off x="660400" y="1181100"/>
            <a:ext cx="10693400" cy="4995863"/>
          </a:xfrm>
        </p:spPr>
        <p:txBody>
          <a:bodyPr/>
          <a:lstStyle/>
          <a:p>
            <a:pPr algn="just">
              <a:buFont typeface="Wingdings" panose="05000000000000000000" pitchFamily="2" charset="2"/>
              <a:buChar char="§"/>
            </a:pPr>
            <a:r>
              <a:rPr lang="en-US" b="0" i="0" dirty="0">
                <a:solidFill>
                  <a:srgbClr val="273239"/>
                </a:solidFill>
                <a:effectLst/>
                <a:latin typeface="Nunito" pitchFamily="2" charset="0"/>
              </a:rPr>
              <a:t>Break-even Analysis is an economic concept that is used to determine the number of units that needs to be sold by the company to cover the costs and gain no profits.</a:t>
            </a:r>
          </a:p>
          <a:p>
            <a:pPr algn="just">
              <a:buFont typeface="Wingdings" panose="05000000000000000000" pitchFamily="2" charset="2"/>
              <a:buChar char="§"/>
            </a:pPr>
            <a:endParaRPr lang="en-US" dirty="0">
              <a:solidFill>
                <a:srgbClr val="273239"/>
              </a:solidFill>
              <a:latin typeface="Nunito" pitchFamily="2" charset="0"/>
            </a:endParaRPr>
          </a:p>
          <a:p>
            <a:pPr algn="just">
              <a:buFont typeface="Wingdings" panose="05000000000000000000" pitchFamily="2" charset="2"/>
              <a:buChar char="§"/>
            </a:pPr>
            <a:r>
              <a:rPr lang="en-US" b="0" i="0" dirty="0">
                <a:solidFill>
                  <a:srgbClr val="273239"/>
                </a:solidFill>
                <a:effectLst/>
                <a:latin typeface="Nunito" pitchFamily="2" charset="0"/>
              </a:rPr>
              <a:t>It is the level of units that a company should at least reach in order to survive in the market. Break-even is a level where a company neither earns any profits nor suffers any losses.</a:t>
            </a:r>
          </a:p>
          <a:p>
            <a:pPr algn="just">
              <a:buFont typeface="Wingdings" panose="05000000000000000000" pitchFamily="2" charset="2"/>
              <a:buChar char="§"/>
            </a:pPr>
            <a:endParaRPr lang="en-US" dirty="0">
              <a:solidFill>
                <a:srgbClr val="273239"/>
              </a:solidFill>
              <a:latin typeface="Nunito" pitchFamily="2" charset="0"/>
            </a:endParaRPr>
          </a:p>
          <a:p>
            <a:pPr algn="just">
              <a:buFont typeface="Wingdings" panose="05000000000000000000" pitchFamily="2" charset="2"/>
              <a:buChar char="§"/>
            </a:pPr>
            <a:r>
              <a:rPr lang="en-US" dirty="0">
                <a:solidFill>
                  <a:srgbClr val="273239"/>
                </a:solidFill>
                <a:latin typeface="Nunito" pitchFamily="2" charset="0"/>
              </a:rPr>
              <a:t>T</a:t>
            </a:r>
            <a:r>
              <a:rPr lang="en-US" b="0" i="0" dirty="0">
                <a:solidFill>
                  <a:srgbClr val="273239"/>
                </a:solidFill>
                <a:effectLst/>
                <a:latin typeface="Nunito" pitchFamily="2" charset="0"/>
              </a:rPr>
              <a:t>he break-even point tells us the units to be sold in order to cover costs.</a:t>
            </a:r>
            <a:endParaRPr lang="en-IN" dirty="0"/>
          </a:p>
        </p:txBody>
      </p:sp>
    </p:spTree>
    <p:extLst>
      <p:ext uri="{BB962C8B-B14F-4D97-AF65-F5344CB8AC3E}">
        <p14:creationId xmlns:p14="http://schemas.microsoft.com/office/powerpoint/2010/main" val="165053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1351-AA55-BEDA-2E14-BED7F5A18DEE}"/>
              </a:ext>
            </a:extLst>
          </p:cNvPr>
          <p:cNvSpPr>
            <a:spLocks noGrp="1"/>
          </p:cNvSpPr>
          <p:nvPr>
            <p:ph type="title"/>
          </p:nvPr>
        </p:nvSpPr>
        <p:spPr/>
        <p:txBody>
          <a:bodyPr/>
          <a:lstStyle/>
          <a:p>
            <a:r>
              <a:rPr lang="en-IN" dirty="0">
                <a:solidFill>
                  <a:schemeClr val="accent1"/>
                </a:solidFill>
              </a:rPr>
              <a:t>Break-even Analysis</a:t>
            </a:r>
          </a:p>
        </p:txBody>
      </p:sp>
      <p:sp>
        <p:nvSpPr>
          <p:cNvPr id="7" name="Content Placeholder 6">
            <a:extLst>
              <a:ext uri="{FF2B5EF4-FFF2-40B4-BE49-F238E27FC236}">
                <a16:creationId xmlns:a16="http://schemas.microsoft.com/office/drawing/2014/main" id="{C6373EBA-BDF1-2BDD-2F82-4EC8057ABD17}"/>
              </a:ext>
            </a:extLst>
          </p:cNvPr>
          <p:cNvSpPr>
            <a:spLocks noGrp="1"/>
          </p:cNvSpPr>
          <p:nvPr>
            <p:ph idx="1"/>
          </p:nvPr>
        </p:nvSpPr>
        <p:spPr>
          <a:xfrm>
            <a:off x="6515100" y="1825625"/>
            <a:ext cx="4838700" cy="4351338"/>
          </a:xfrm>
        </p:spPr>
        <p:txBody>
          <a:bodyPr/>
          <a:lstStyle/>
          <a:p>
            <a:pPr algn="just">
              <a:buFont typeface="Wingdings" panose="05000000000000000000" pitchFamily="2" charset="2"/>
              <a:buChar char="§"/>
            </a:pPr>
            <a:r>
              <a:rPr lang="en-US" b="0" i="0" dirty="0">
                <a:solidFill>
                  <a:srgbClr val="273239"/>
                </a:solidFill>
                <a:effectLst/>
                <a:latin typeface="Nunito" pitchFamily="2" charset="0"/>
              </a:rPr>
              <a:t>The point where total revenue is the same as the total cost is known as Break-even Point. </a:t>
            </a:r>
          </a:p>
          <a:p>
            <a:pPr algn="just">
              <a:buFont typeface="Wingdings" panose="05000000000000000000" pitchFamily="2" charset="2"/>
              <a:buChar char="§"/>
            </a:pPr>
            <a:endParaRPr lang="en-US" dirty="0">
              <a:solidFill>
                <a:srgbClr val="273239"/>
              </a:solidFill>
              <a:latin typeface="Nunito" pitchFamily="2" charset="0"/>
            </a:endParaRPr>
          </a:p>
          <a:p>
            <a:pPr algn="just">
              <a:buFont typeface="Wingdings" panose="05000000000000000000" pitchFamily="2" charset="2"/>
              <a:buChar char="§"/>
            </a:pPr>
            <a:r>
              <a:rPr lang="en-US" b="0" i="0" dirty="0">
                <a:solidFill>
                  <a:srgbClr val="273239"/>
                </a:solidFill>
                <a:effectLst/>
                <a:latin typeface="Nunito" pitchFamily="2" charset="0"/>
              </a:rPr>
              <a:t>At this point, the firm is able to meet all of its costs. </a:t>
            </a:r>
            <a:endParaRPr lang="en-IN" dirty="0"/>
          </a:p>
        </p:txBody>
      </p:sp>
      <p:pic>
        <p:nvPicPr>
          <p:cNvPr id="9" name="Picture 8">
            <a:extLst>
              <a:ext uri="{FF2B5EF4-FFF2-40B4-BE49-F238E27FC236}">
                <a16:creationId xmlns:a16="http://schemas.microsoft.com/office/drawing/2014/main" id="{06A34315-5B8A-56F2-6FCA-6022D73196ED}"/>
              </a:ext>
            </a:extLst>
          </p:cNvPr>
          <p:cNvPicPr>
            <a:picLocks noChangeAspect="1"/>
          </p:cNvPicPr>
          <p:nvPr/>
        </p:nvPicPr>
        <p:blipFill>
          <a:blip r:embed="rId3"/>
          <a:stretch>
            <a:fillRect/>
          </a:stretch>
        </p:blipFill>
        <p:spPr>
          <a:xfrm>
            <a:off x="838200" y="1825625"/>
            <a:ext cx="5236210" cy="4667250"/>
          </a:xfrm>
          <a:prstGeom prst="rect">
            <a:avLst/>
          </a:prstGeom>
        </p:spPr>
      </p:pic>
    </p:spTree>
    <p:extLst>
      <p:ext uri="{BB962C8B-B14F-4D97-AF65-F5344CB8AC3E}">
        <p14:creationId xmlns:p14="http://schemas.microsoft.com/office/powerpoint/2010/main" val="329659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112B-3FA0-1C0A-3E8E-B94515FC468D}"/>
              </a:ext>
            </a:extLst>
          </p:cNvPr>
          <p:cNvSpPr>
            <a:spLocks noGrp="1"/>
          </p:cNvSpPr>
          <p:nvPr>
            <p:ph type="title"/>
          </p:nvPr>
        </p:nvSpPr>
        <p:spPr>
          <a:xfrm>
            <a:off x="838200" y="365125"/>
            <a:ext cx="10807700" cy="1336675"/>
          </a:xfrm>
        </p:spPr>
        <p:txBody>
          <a:bodyPr/>
          <a:lstStyle/>
          <a:p>
            <a:r>
              <a:rPr lang="en-IN" dirty="0">
                <a:solidFill>
                  <a:schemeClr val="accent1"/>
                </a:solidFill>
              </a:rPr>
              <a:t>Another method to calculate break-even point</a:t>
            </a:r>
          </a:p>
        </p:txBody>
      </p:sp>
      <p:pic>
        <p:nvPicPr>
          <p:cNvPr id="5" name="Content Placeholder 4">
            <a:extLst>
              <a:ext uri="{FF2B5EF4-FFF2-40B4-BE49-F238E27FC236}">
                <a16:creationId xmlns:a16="http://schemas.microsoft.com/office/drawing/2014/main" id="{96555397-45E0-780A-B1AC-388D2B1F8D1F}"/>
              </a:ext>
            </a:extLst>
          </p:cNvPr>
          <p:cNvPicPr>
            <a:picLocks noGrp="1" noChangeAspect="1"/>
          </p:cNvPicPr>
          <p:nvPr>
            <p:ph idx="1"/>
          </p:nvPr>
        </p:nvPicPr>
        <p:blipFill>
          <a:blip r:embed="rId3"/>
          <a:stretch>
            <a:fillRect/>
          </a:stretch>
        </p:blipFill>
        <p:spPr>
          <a:xfrm>
            <a:off x="838200" y="1976739"/>
            <a:ext cx="6355948" cy="4766961"/>
          </a:xfrm>
        </p:spPr>
      </p:pic>
    </p:spTree>
    <p:extLst>
      <p:ext uri="{BB962C8B-B14F-4D97-AF65-F5344CB8AC3E}">
        <p14:creationId xmlns:p14="http://schemas.microsoft.com/office/powerpoint/2010/main" val="819187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0DC3-7F6A-E2F8-53B8-B484D68EE568}"/>
              </a:ext>
            </a:extLst>
          </p:cNvPr>
          <p:cNvSpPr>
            <a:spLocks noGrp="1"/>
          </p:cNvSpPr>
          <p:nvPr>
            <p:ph type="title"/>
          </p:nvPr>
        </p:nvSpPr>
        <p:spPr/>
        <p:txBody>
          <a:bodyPr/>
          <a:lstStyle/>
          <a:p>
            <a:r>
              <a:rPr lang="en-IN" dirty="0">
                <a:solidFill>
                  <a:schemeClr val="accent1"/>
                </a:solidFill>
              </a:rPr>
              <a:t>Calculation of Break- even point</a:t>
            </a:r>
          </a:p>
        </p:txBody>
      </p:sp>
      <p:pic>
        <p:nvPicPr>
          <p:cNvPr id="5" name="Content Placeholder 4">
            <a:extLst>
              <a:ext uri="{FF2B5EF4-FFF2-40B4-BE49-F238E27FC236}">
                <a16:creationId xmlns:a16="http://schemas.microsoft.com/office/drawing/2014/main" id="{8451F56C-1DD6-5895-904E-E18AB555B743}"/>
              </a:ext>
            </a:extLst>
          </p:cNvPr>
          <p:cNvPicPr>
            <a:picLocks noGrp="1" noChangeAspect="1"/>
          </p:cNvPicPr>
          <p:nvPr>
            <p:ph idx="1"/>
          </p:nvPr>
        </p:nvPicPr>
        <p:blipFill>
          <a:blip r:embed="rId3"/>
          <a:stretch>
            <a:fillRect/>
          </a:stretch>
        </p:blipFill>
        <p:spPr>
          <a:xfrm>
            <a:off x="927099" y="2200659"/>
            <a:ext cx="4426995" cy="3908041"/>
          </a:xfrm>
        </p:spPr>
      </p:pic>
      <p:sp>
        <p:nvSpPr>
          <p:cNvPr id="6" name="TextBox 5">
            <a:extLst>
              <a:ext uri="{FF2B5EF4-FFF2-40B4-BE49-F238E27FC236}">
                <a16:creationId xmlns:a16="http://schemas.microsoft.com/office/drawing/2014/main" id="{F22E1A13-7EEB-6776-4887-1C9E8B0E114C}"/>
              </a:ext>
            </a:extLst>
          </p:cNvPr>
          <p:cNvSpPr txBox="1"/>
          <p:nvPr/>
        </p:nvSpPr>
        <p:spPr>
          <a:xfrm>
            <a:off x="5239794" y="3429000"/>
            <a:ext cx="6837906" cy="1200329"/>
          </a:xfrm>
          <a:prstGeom prst="rect">
            <a:avLst/>
          </a:prstGeom>
          <a:noFill/>
        </p:spPr>
        <p:txBody>
          <a:bodyPr wrap="square" rtlCol="0">
            <a:spAutoFit/>
          </a:bodyPr>
          <a:lstStyle/>
          <a:p>
            <a:r>
              <a:rPr lang="en-IN" sz="3600" dirty="0"/>
              <a:t>Break- even point = Fixed Cost/           Selling price per unit- variable costs</a:t>
            </a:r>
          </a:p>
        </p:txBody>
      </p:sp>
    </p:spTree>
    <p:extLst>
      <p:ext uri="{BB962C8B-B14F-4D97-AF65-F5344CB8AC3E}">
        <p14:creationId xmlns:p14="http://schemas.microsoft.com/office/powerpoint/2010/main" val="46371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6BA-258E-EA3A-14AA-FB3385D20CA1}"/>
              </a:ext>
            </a:extLst>
          </p:cNvPr>
          <p:cNvSpPr>
            <a:spLocks noGrp="1"/>
          </p:cNvSpPr>
          <p:nvPr>
            <p:ph type="title"/>
          </p:nvPr>
        </p:nvSpPr>
        <p:spPr>
          <a:xfrm>
            <a:off x="749300" y="365125"/>
            <a:ext cx="10604500" cy="864771"/>
          </a:xfrm>
        </p:spPr>
        <p:txBody>
          <a:bodyPr/>
          <a:lstStyle/>
          <a:p>
            <a:r>
              <a:rPr lang="en-IN" dirty="0">
                <a:solidFill>
                  <a:schemeClr val="accent1"/>
                </a:solidFill>
              </a:rPr>
              <a:t>Shut-down point</a:t>
            </a:r>
          </a:p>
        </p:txBody>
      </p:sp>
      <p:pic>
        <p:nvPicPr>
          <p:cNvPr id="5" name="Content Placeholder 4">
            <a:extLst>
              <a:ext uri="{FF2B5EF4-FFF2-40B4-BE49-F238E27FC236}">
                <a16:creationId xmlns:a16="http://schemas.microsoft.com/office/drawing/2014/main" id="{9ECE1FE8-49B0-6927-755E-3F4291129A38}"/>
              </a:ext>
            </a:extLst>
          </p:cNvPr>
          <p:cNvPicPr>
            <a:picLocks noGrp="1" noChangeAspect="1"/>
          </p:cNvPicPr>
          <p:nvPr>
            <p:ph idx="1"/>
          </p:nvPr>
        </p:nvPicPr>
        <p:blipFill>
          <a:blip r:embed="rId3"/>
          <a:stretch>
            <a:fillRect/>
          </a:stretch>
        </p:blipFill>
        <p:spPr>
          <a:xfrm>
            <a:off x="749300" y="1584230"/>
            <a:ext cx="6646141" cy="4816318"/>
          </a:xfrm>
        </p:spPr>
      </p:pic>
      <p:sp>
        <p:nvSpPr>
          <p:cNvPr id="6" name="TextBox 5">
            <a:extLst>
              <a:ext uri="{FF2B5EF4-FFF2-40B4-BE49-F238E27FC236}">
                <a16:creationId xmlns:a16="http://schemas.microsoft.com/office/drawing/2014/main" id="{3C4096E1-6B14-09F9-CA87-90A225CD4B7A}"/>
              </a:ext>
            </a:extLst>
          </p:cNvPr>
          <p:cNvSpPr txBox="1"/>
          <p:nvPr/>
        </p:nvSpPr>
        <p:spPr>
          <a:xfrm>
            <a:off x="7484341" y="1229896"/>
            <a:ext cx="4241800" cy="5262979"/>
          </a:xfrm>
          <a:prstGeom prst="rect">
            <a:avLst/>
          </a:prstGeom>
          <a:noFill/>
        </p:spPr>
        <p:txBody>
          <a:bodyPr wrap="square" rtlCol="0">
            <a:spAutoFit/>
          </a:bodyPr>
          <a:lstStyle/>
          <a:p>
            <a:pPr marL="285750" indent="-285750" algn="just">
              <a:buFont typeface="Wingdings" panose="05000000000000000000" pitchFamily="2" charset="2"/>
              <a:buChar char="§"/>
            </a:pPr>
            <a:r>
              <a:rPr lang="en-US" sz="2800" b="0" i="0" dirty="0">
                <a:solidFill>
                  <a:srgbClr val="273239"/>
                </a:solidFill>
                <a:effectLst/>
                <a:latin typeface="Nunito" pitchFamily="2" charset="0"/>
              </a:rPr>
              <a:t>The situation when a firm is able to cover only its variable costs is known as Shut-down Point. </a:t>
            </a:r>
          </a:p>
          <a:p>
            <a:pPr marL="285750" indent="-285750" algn="just">
              <a:buFont typeface="Wingdings" panose="05000000000000000000" pitchFamily="2" charset="2"/>
              <a:buChar char="§"/>
            </a:pPr>
            <a:endParaRPr lang="en-US" sz="2800" dirty="0">
              <a:solidFill>
                <a:srgbClr val="273239"/>
              </a:solidFill>
              <a:latin typeface="Nunito" pitchFamily="2" charset="0"/>
            </a:endParaRPr>
          </a:p>
          <a:p>
            <a:pPr marL="285750" indent="-285750" algn="just">
              <a:buFont typeface="Wingdings" panose="05000000000000000000" pitchFamily="2" charset="2"/>
              <a:buChar char="§"/>
            </a:pPr>
            <a:r>
              <a:rPr lang="en-US" sz="2800" b="0" i="0" dirty="0">
                <a:solidFill>
                  <a:srgbClr val="273239"/>
                </a:solidFill>
                <a:effectLst/>
                <a:latin typeface="Nunito" pitchFamily="2" charset="0"/>
              </a:rPr>
              <a:t>At this point, the total revenue received from the sale of goods is the same as the total variable costs of production</a:t>
            </a:r>
            <a:endParaRPr lang="en-IN" sz="2800" dirty="0"/>
          </a:p>
        </p:txBody>
      </p:sp>
    </p:spTree>
    <p:extLst>
      <p:ext uri="{BB962C8B-B14F-4D97-AF65-F5344CB8AC3E}">
        <p14:creationId xmlns:p14="http://schemas.microsoft.com/office/powerpoint/2010/main" val="328254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375E-290F-C946-2574-F8E192FD201C}"/>
              </a:ext>
            </a:extLst>
          </p:cNvPr>
          <p:cNvSpPr>
            <a:spLocks noGrp="1"/>
          </p:cNvSpPr>
          <p:nvPr>
            <p:ph type="title"/>
          </p:nvPr>
        </p:nvSpPr>
        <p:spPr>
          <a:xfrm>
            <a:off x="282723" y="766777"/>
            <a:ext cx="2409202" cy="1325563"/>
          </a:xfrm>
        </p:spPr>
        <p:txBody>
          <a:bodyPr/>
          <a:lstStyle/>
          <a:p>
            <a:r>
              <a:rPr lang="en-US" dirty="0"/>
              <a:t>What is Revenue?</a:t>
            </a:r>
          </a:p>
        </p:txBody>
      </p:sp>
      <p:pic>
        <p:nvPicPr>
          <p:cNvPr id="7" name="Content Placeholder 6">
            <a:extLst>
              <a:ext uri="{FF2B5EF4-FFF2-40B4-BE49-F238E27FC236}">
                <a16:creationId xmlns:a16="http://schemas.microsoft.com/office/drawing/2014/main" id="{F6F69691-0F9C-D776-9066-1E7B615B8B30}"/>
              </a:ext>
            </a:extLst>
          </p:cNvPr>
          <p:cNvPicPr>
            <a:picLocks noGrp="1" noChangeAspect="1"/>
          </p:cNvPicPr>
          <p:nvPr>
            <p:ph idx="1"/>
          </p:nvPr>
        </p:nvPicPr>
        <p:blipFill>
          <a:blip r:embed="rId3"/>
          <a:stretch>
            <a:fillRect/>
          </a:stretch>
        </p:blipFill>
        <p:spPr>
          <a:xfrm>
            <a:off x="3036606" y="212434"/>
            <a:ext cx="8665469" cy="3100423"/>
          </a:xfrm>
        </p:spPr>
      </p:pic>
      <p:sp>
        <p:nvSpPr>
          <p:cNvPr id="3" name="TextBox 2">
            <a:extLst>
              <a:ext uri="{FF2B5EF4-FFF2-40B4-BE49-F238E27FC236}">
                <a16:creationId xmlns:a16="http://schemas.microsoft.com/office/drawing/2014/main" id="{50EEF771-2695-8A75-B9C6-DACE2F73AADA}"/>
              </a:ext>
            </a:extLst>
          </p:cNvPr>
          <p:cNvSpPr txBox="1"/>
          <p:nvPr/>
        </p:nvSpPr>
        <p:spPr>
          <a:xfrm>
            <a:off x="282723" y="3771900"/>
            <a:ext cx="11419352"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sz="2400" b="0" i="0" dirty="0">
                <a:solidFill>
                  <a:srgbClr val="0D0D0D"/>
                </a:solidFill>
                <a:effectLst/>
              </a:rPr>
              <a:t>Revenue refers to the total amount of money generated by a business from its primary activities, such as the sale of goods or services, during a specific period of time.</a:t>
            </a:r>
          </a:p>
          <a:p>
            <a:pPr marL="285750" indent="-285750" algn="just">
              <a:buFont typeface="Wingdings" panose="05000000000000000000" pitchFamily="2" charset="2"/>
              <a:buChar char="§"/>
            </a:pPr>
            <a:endParaRPr lang="en-US" sz="2400" dirty="0">
              <a:solidFill>
                <a:srgbClr val="0D0D0D"/>
              </a:solidFill>
            </a:endParaRPr>
          </a:p>
          <a:p>
            <a:pPr marL="285750" indent="-285750" algn="just">
              <a:buFont typeface="Wingdings" panose="05000000000000000000" pitchFamily="2" charset="2"/>
              <a:buChar char="§"/>
            </a:pPr>
            <a:r>
              <a:rPr lang="en-US" sz="2400" b="0" i="0" dirty="0">
                <a:solidFill>
                  <a:srgbClr val="0D0D0D"/>
                </a:solidFill>
                <a:effectLst/>
              </a:rPr>
              <a:t> It is the income earned by a company before deducting any expenses. </a:t>
            </a:r>
          </a:p>
          <a:p>
            <a:pPr marL="285750" indent="-285750" algn="just">
              <a:buFont typeface="Wingdings" panose="05000000000000000000" pitchFamily="2" charset="2"/>
              <a:buChar char="§"/>
            </a:pPr>
            <a:endParaRPr lang="en-US" sz="2400" dirty="0">
              <a:solidFill>
                <a:srgbClr val="0D0D0D"/>
              </a:solidFill>
            </a:endParaRPr>
          </a:p>
          <a:p>
            <a:pPr marL="285750" indent="-285750" algn="just">
              <a:buFont typeface="Wingdings" panose="05000000000000000000" pitchFamily="2" charset="2"/>
              <a:buChar char="§"/>
            </a:pPr>
            <a:r>
              <a:rPr lang="en-US" sz="2400" b="0" i="0" dirty="0">
                <a:solidFill>
                  <a:srgbClr val="0D0D0D"/>
                </a:solidFill>
                <a:effectLst/>
              </a:rPr>
              <a:t>Revenue=Number of Units Sold × Price per Unit</a:t>
            </a:r>
            <a:endParaRPr lang="en-IN" sz="2400" dirty="0"/>
          </a:p>
        </p:txBody>
      </p:sp>
    </p:spTree>
    <p:extLst>
      <p:ext uri="{BB962C8B-B14F-4D97-AF65-F5344CB8AC3E}">
        <p14:creationId xmlns:p14="http://schemas.microsoft.com/office/powerpoint/2010/main" val="298664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35F5-0CB5-2936-CB9F-1A7B14A57ADC}"/>
              </a:ext>
            </a:extLst>
          </p:cNvPr>
          <p:cNvSpPr>
            <a:spLocks noGrp="1"/>
          </p:cNvSpPr>
          <p:nvPr>
            <p:ph type="title"/>
          </p:nvPr>
        </p:nvSpPr>
        <p:spPr>
          <a:xfrm>
            <a:off x="3590491" y="-2444274"/>
            <a:ext cx="5657672" cy="1189746"/>
          </a:xfrm>
        </p:spPr>
        <p:txBody>
          <a:bodyPr/>
          <a:lstStyle/>
          <a:p>
            <a:endParaRPr lang="en-US" dirty="0"/>
          </a:p>
        </p:txBody>
      </p:sp>
      <p:pic>
        <p:nvPicPr>
          <p:cNvPr id="8" name="Picture 7">
            <a:extLst>
              <a:ext uri="{FF2B5EF4-FFF2-40B4-BE49-F238E27FC236}">
                <a16:creationId xmlns:a16="http://schemas.microsoft.com/office/drawing/2014/main" id="{3EEC633C-FD09-A7D9-EC84-5B5D7212C859}"/>
              </a:ext>
            </a:extLst>
          </p:cNvPr>
          <p:cNvPicPr>
            <a:picLocks noChangeAspect="1"/>
          </p:cNvPicPr>
          <p:nvPr/>
        </p:nvPicPr>
        <p:blipFill>
          <a:blip r:embed="rId3"/>
          <a:stretch>
            <a:fillRect/>
          </a:stretch>
        </p:blipFill>
        <p:spPr>
          <a:xfrm>
            <a:off x="533979" y="2697474"/>
            <a:ext cx="5972175" cy="2171700"/>
          </a:xfrm>
          <a:prstGeom prst="rect">
            <a:avLst/>
          </a:prstGeom>
        </p:spPr>
      </p:pic>
      <p:pic>
        <p:nvPicPr>
          <p:cNvPr id="2050" name="Picture 2">
            <a:extLst>
              <a:ext uri="{FF2B5EF4-FFF2-40B4-BE49-F238E27FC236}">
                <a16:creationId xmlns:a16="http://schemas.microsoft.com/office/drawing/2014/main" id="{7FE786E6-5AB6-D6A0-A85E-8B844DEAF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13" y="15712"/>
            <a:ext cx="55006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49D272-E5FA-108A-7B8B-61214A6F7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353" y="114994"/>
            <a:ext cx="5657671" cy="17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8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924D-B744-ECC9-FA35-0E12E646A97F}"/>
              </a:ext>
            </a:extLst>
          </p:cNvPr>
          <p:cNvSpPr>
            <a:spLocks noGrp="1"/>
          </p:cNvSpPr>
          <p:nvPr>
            <p:ph type="title"/>
          </p:nvPr>
        </p:nvSpPr>
        <p:spPr>
          <a:xfrm>
            <a:off x="462987" y="365126"/>
            <a:ext cx="10890813" cy="803918"/>
          </a:xfrm>
        </p:spPr>
        <p:txBody>
          <a:bodyPr/>
          <a:lstStyle/>
          <a:p>
            <a:r>
              <a:rPr lang="en-US" dirty="0">
                <a:solidFill>
                  <a:schemeClr val="accent1"/>
                </a:solidFill>
              </a:rPr>
              <a:t>Total Revenue </a:t>
            </a:r>
          </a:p>
        </p:txBody>
      </p:sp>
      <p:sp>
        <p:nvSpPr>
          <p:cNvPr id="3" name="Content Placeholder 2">
            <a:extLst>
              <a:ext uri="{FF2B5EF4-FFF2-40B4-BE49-F238E27FC236}">
                <a16:creationId xmlns:a16="http://schemas.microsoft.com/office/drawing/2014/main" id="{A1B792C6-79ED-461F-6E30-1EC67D35F8D7}"/>
              </a:ext>
            </a:extLst>
          </p:cNvPr>
          <p:cNvSpPr>
            <a:spLocks noGrp="1"/>
          </p:cNvSpPr>
          <p:nvPr>
            <p:ph idx="1"/>
          </p:nvPr>
        </p:nvSpPr>
        <p:spPr>
          <a:xfrm>
            <a:off x="462987" y="1346200"/>
            <a:ext cx="10979713" cy="4991100"/>
          </a:xfrm>
        </p:spPr>
        <p:txBody>
          <a:bodyPr>
            <a:normAutofit fontScale="92500" lnSpcReduction="10000"/>
          </a:bodyPr>
          <a:lstStyle/>
          <a:p>
            <a:pPr algn="just"/>
            <a:r>
              <a:rPr lang="en-US" b="0" i="0" dirty="0">
                <a:solidFill>
                  <a:srgbClr val="444444"/>
                </a:solidFill>
                <a:effectLst/>
                <a:latin typeface="Poppins" panose="020B0502040204020203" pitchFamily="2" charset="0"/>
              </a:rPr>
              <a:t>It refers to the total amount of money that a company earns through the selling of its goods and services, over a time period (a day, week, month or year).</a:t>
            </a:r>
          </a:p>
          <a:p>
            <a:pPr algn="just"/>
            <a:endParaRPr lang="en-US" dirty="0">
              <a:solidFill>
                <a:srgbClr val="444444"/>
              </a:solidFill>
              <a:latin typeface="Poppins" panose="020B0502040204020203" pitchFamily="2" charset="0"/>
            </a:endParaRPr>
          </a:p>
          <a:p>
            <a:pPr algn="just"/>
            <a:r>
              <a:rPr lang="en-US" b="0" i="0" dirty="0">
                <a:solidFill>
                  <a:srgbClr val="444444"/>
                </a:solidFill>
                <a:effectLst/>
                <a:latin typeface="Poppins" panose="00000500000000000000" pitchFamily="2" charset="0"/>
              </a:rPr>
              <a:t>The nature of total revenue depends on the market where products are sold and produced (government regulation, price elasticity)</a:t>
            </a:r>
            <a:endParaRPr lang="en-US" b="0" i="0" dirty="0">
              <a:solidFill>
                <a:srgbClr val="444444"/>
              </a:solidFill>
              <a:effectLst/>
              <a:latin typeface="Poppins" panose="020B0502040204020203" pitchFamily="2" charset="0"/>
            </a:endParaRPr>
          </a:p>
          <a:p>
            <a:endParaRPr lang="en-US" dirty="0">
              <a:solidFill>
                <a:srgbClr val="444444"/>
              </a:solidFill>
              <a:latin typeface="Poppins" panose="020B0502040204020203" pitchFamily="2" charset="0"/>
            </a:endParaRPr>
          </a:p>
          <a:p>
            <a:pPr marL="0" indent="0" algn="ctr">
              <a:buNone/>
            </a:pPr>
            <a:r>
              <a:rPr lang="en-US" sz="3500" b="0" i="1" dirty="0">
                <a:solidFill>
                  <a:srgbClr val="FF0000"/>
                </a:solidFill>
                <a:effectLst/>
                <a:latin typeface="Poppins" panose="00000500000000000000" pitchFamily="2" charset="0"/>
              </a:rPr>
              <a:t>TR = p x q</a:t>
            </a:r>
          </a:p>
          <a:p>
            <a:pPr marL="0" indent="0" algn="l">
              <a:buNone/>
            </a:pPr>
            <a:r>
              <a:rPr lang="en-US" dirty="0">
                <a:solidFill>
                  <a:srgbClr val="444444"/>
                </a:solidFill>
                <a:latin typeface="Poppins" panose="00000500000000000000" pitchFamily="2" charset="0"/>
              </a:rPr>
              <a:t>w</a:t>
            </a:r>
            <a:r>
              <a:rPr lang="en-US" b="0" i="0" dirty="0">
                <a:solidFill>
                  <a:srgbClr val="444444"/>
                </a:solidFill>
                <a:effectLst/>
                <a:latin typeface="Poppins" panose="00000500000000000000" pitchFamily="2" charset="0"/>
              </a:rPr>
              <a:t>here,</a:t>
            </a:r>
          </a:p>
          <a:p>
            <a:pPr marL="0" indent="0" algn="l">
              <a:buNone/>
            </a:pPr>
            <a:r>
              <a:rPr lang="en-US" b="0" i="0" dirty="0">
                <a:solidFill>
                  <a:srgbClr val="444444"/>
                </a:solidFill>
                <a:effectLst/>
                <a:latin typeface="Poppins" panose="00000500000000000000" pitchFamily="2" charset="0"/>
              </a:rPr>
              <a:t>p = price of the product</a:t>
            </a:r>
          </a:p>
          <a:p>
            <a:pPr marL="0" indent="0" algn="l">
              <a:buNone/>
            </a:pPr>
            <a:r>
              <a:rPr lang="en-US" b="0" i="0" dirty="0">
                <a:solidFill>
                  <a:srgbClr val="444444"/>
                </a:solidFill>
                <a:effectLst/>
                <a:latin typeface="Poppins" panose="00000500000000000000" pitchFamily="2" charset="0"/>
              </a:rPr>
              <a:t>q = quantity that was sold</a:t>
            </a:r>
          </a:p>
          <a:p>
            <a:pPr marL="0" indent="0">
              <a:buNone/>
            </a:pPr>
            <a:endParaRPr lang="en-US" dirty="0"/>
          </a:p>
        </p:txBody>
      </p:sp>
    </p:spTree>
    <p:extLst>
      <p:ext uri="{BB962C8B-B14F-4D97-AF65-F5344CB8AC3E}">
        <p14:creationId xmlns:p14="http://schemas.microsoft.com/office/powerpoint/2010/main" val="52313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727B-359D-561E-AC4F-2A925657705B}"/>
              </a:ext>
            </a:extLst>
          </p:cNvPr>
          <p:cNvSpPr>
            <a:spLocks noGrp="1"/>
          </p:cNvSpPr>
          <p:nvPr>
            <p:ph type="title"/>
          </p:nvPr>
        </p:nvSpPr>
        <p:spPr>
          <a:xfrm>
            <a:off x="370391" y="365126"/>
            <a:ext cx="10983410" cy="445102"/>
          </a:xfrm>
        </p:spPr>
        <p:txBody>
          <a:bodyPr>
            <a:normAutofit fontScale="90000"/>
          </a:bodyPr>
          <a:lstStyle/>
          <a:p>
            <a:r>
              <a:rPr lang="en-US" dirty="0">
                <a:solidFill>
                  <a:schemeClr val="accent1"/>
                </a:solidFill>
              </a:rPr>
              <a:t>Average Revenue</a:t>
            </a:r>
          </a:p>
        </p:txBody>
      </p:sp>
      <p:sp>
        <p:nvSpPr>
          <p:cNvPr id="3" name="Content Placeholder 2">
            <a:extLst>
              <a:ext uri="{FF2B5EF4-FFF2-40B4-BE49-F238E27FC236}">
                <a16:creationId xmlns:a16="http://schemas.microsoft.com/office/drawing/2014/main" id="{FD2FF677-63E8-50BD-7628-243C89E8963A}"/>
              </a:ext>
            </a:extLst>
          </p:cNvPr>
          <p:cNvSpPr>
            <a:spLocks noGrp="1"/>
          </p:cNvSpPr>
          <p:nvPr>
            <p:ph idx="1"/>
          </p:nvPr>
        </p:nvSpPr>
        <p:spPr>
          <a:xfrm>
            <a:off x="370391" y="925976"/>
            <a:ext cx="11343188" cy="5648444"/>
          </a:xfrm>
        </p:spPr>
        <p:txBody>
          <a:bodyPr>
            <a:noAutofit/>
          </a:bodyPr>
          <a:lstStyle/>
          <a:p>
            <a:pPr>
              <a:lnSpc>
                <a:spcPct val="110000"/>
              </a:lnSpc>
            </a:pPr>
            <a:r>
              <a:rPr lang="en-US" sz="2400" dirty="0">
                <a:solidFill>
                  <a:srgbClr val="2D2D2D"/>
                </a:solidFill>
                <a:latin typeface="Noto Sans" panose="020B0502040504020204" pitchFamily="34" charset="0"/>
              </a:rPr>
              <a:t>It</a:t>
            </a:r>
            <a:r>
              <a:rPr lang="en-US" sz="2400" b="0" i="0" dirty="0">
                <a:solidFill>
                  <a:srgbClr val="2D2D2D"/>
                </a:solidFill>
                <a:effectLst/>
                <a:latin typeface="Noto Sans" panose="020B0502040504020204" pitchFamily="34" charset="0"/>
              </a:rPr>
              <a:t> refers to the amount of money earned per individual unit or user. The average revenue is the total revenue amount divided by the quantity.</a:t>
            </a:r>
          </a:p>
          <a:p>
            <a:pPr>
              <a:lnSpc>
                <a:spcPct val="110000"/>
              </a:lnSpc>
            </a:pPr>
            <a:endParaRPr lang="en-US" sz="2400" dirty="0">
              <a:solidFill>
                <a:srgbClr val="2D2D2D"/>
              </a:solidFill>
              <a:latin typeface="Noto Sans" panose="020B0502040504020204" pitchFamily="34" charset="0"/>
            </a:endParaRPr>
          </a:p>
          <a:p>
            <a:pPr marL="0" indent="0" algn="ctr">
              <a:lnSpc>
                <a:spcPct val="110000"/>
              </a:lnSpc>
              <a:buNone/>
            </a:pPr>
            <a:r>
              <a:rPr lang="en-US" sz="2400" b="1" i="1" dirty="0">
                <a:solidFill>
                  <a:srgbClr val="FF0000"/>
                </a:solidFill>
                <a:effectLst/>
                <a:latin typeface="Noto Sans" panose="020B0502040504020204" pitchFamily="34" charset="0"/>
              </a:rPr>
              <a:t>AR = TR / Q</a:t>
            </a:r>
            <a:endParaRPr lang="en-US" sz="2400" b="0" i="1" dirty="0">
              <a:solidFill>
                <a:srgbClr val="FF0000"/>
              </a:solidFill>
              <a:effectLst/>
              <a:latin typeface="Noto Sans" panose="020B0502040504020204" pitchFamily="34" charset="0"/>
            </a:endParaRPr>
          </a:p>
          <a:p>
            <a:pPr marL="0" indent="0" algn="l">
              <a:lnSpc>
                <a:spcPct val="110000"/>
              </a:lnSpc>
              <a:buNone/>
            </a:pPr>
            <a:r>
              <a:rPr lang="en-US" sz="2400" dirty="0">
                <a:solidFill>
                  <a:srgbClr val="2D2D2D"/>
                </a:solidFill>
                <a:latin typeface="Noto Sans" panose="020B0502040504020204" pitchFamily="34" charset="0"/>
              </a:rPr>
              <a:t>w</a:t>
            </a:r>
            <a:r>
              <a:rPr lang="en-US" sz="2400" b="0" i="0" dirty="0">
                <a:solidFill>
                  <a:srgbClr val="2D2D2D"/>
                </a:solidFill>
                <a:effectLst/>
                <a:latin typeface="Noto Sans" panose="020B0502040504020204" pitchFamily="34" charset="0"/>
              </a:rPr>
              <a:t>here:</a:t>
            </a:r>
          </a:p>
          <a:p>
            <a:pPr marL="0" indent="0" algn="l">
              <a:lnSpc>
                <a:spcPct val="110000"/>
              </a:lnSpc>
              <a:buNone/>
            </a:pPr>
            <a:r>
              <a:rPr lang="en-US" sz="2400" b="0" i="0" dirty="0">
                <a:solidFill>
                  <a:srgbClr val="2D2D2D"/>
                </a:solidFill>
                <a:effectLst/>
                <a:latin typeface="Noto Sans" panose="020B0502040504020204" pitchFamily="34" charset="0"/>
              </a:rPr>
              <a:t>AR = Average revenue</a:t>
            </a:r>
          </a:p>
          <a:p>
            <a:pPr marL="0" indent="0" algn="l">
              <a:lnSpc>
                <a:spcPct val="110000"/>
              </a:lnSpc>
              <a:buNone/>
            </a:pPr>
            <a:r>
              <a:rPr lang="en-US" sz="2400" b="0" i="0" dirty="0">
                <a:solidFill>
                  <a:srgbClr val="2D2D2D"/>
                </a:solidFill>
                <a:effectLst/>
                <a:latin typeface="Noto Sans" panose="020B0502040504020204" pitchFamily="34" charset="0"/>
              </a:rPr>
              <a:t>TR = Total revenue</a:t>
            </a:r>
          </a:p>
          <a:p>
            <a:pPr marL="0" indent="0" algn="l">
              <a:lnSpc>
                <a:spcPct val="110000"/>
              </a:lnSpc>
              <a:buNone/>
            </a:pPr>
            <a:r>
              <a:rPr lang="en-US" sz="2400" b="0" i="0" dirty="0">
                <a:solidFill>
                  <a:srgbClr val="2D2D2D"/>
                </a:solidFill>
                <a:effectLst/>
                <a:latin typeface="Noto Sans" panose="020B0502040504020204" pitchFamily="34" charset="0"/>
              </a:rPr>
              <a:t>Q = Quantity of units or users</a:t>
            </a:r>
          </a:p>
          <a:p>
            <a:pPr marL="0" indent="0">
              <a:lnSpc>
                <a:spcPct val="110000"/>
              </a:lnSpc>
              <a:buNone/>
            </a:pPr>
            <a:endParaRPr lang="en-US" sz="2400" dirty="0">
              <a:solidFill>
                <a:srgbClr val="2D2D2D"/>
              </a:solidFill>
              <a:latin typeface="Noto Sans" panose="020B0502040504020204" pitchFamily="34" charset="0"/>
            </a:endParaRPr>
          </a:p>
          <a:p>
            <a:pPr>
              <a:lnSpc>
                <a:spcPct val="110000"/>
              </a:lnSpc>
            </a:pPr>
            <a:r>
              <a:rPr lang="en-US" sz="2400" b="0" i="0" dirty="0">
                <a:solidFill>
                  <a:srgbClr val="2D2D2D"/>
                </a:solidFill>
                <a:effectLst/>
                <a:latin typeface="Noto Sans" panose="020B0502040504020204" pitchFamily="34" charset="0"/>
              </a:rPr>
              <a:t>The average revenue allows a company's investors or management team to analyze revenue generation capability and forecast future growth. </a:t>
            </a:r>
            <a:endParaRPr lang="en-US" sz="2400" dirty="0"/>
          </a:p>
        </p:txBody>
      </p:sp>
    </p:spTree>
    <p:extLst>
      <p:ext uri="{BB962C8B-B14F-4D97-AF65-F5344CB8AC3E}">
        <p14:creationId xmlns:p14="http://schemas.microsoft.com/office/powerpoint/2010/main" val="123006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3C39-C2E2-A41C-778E-225C76BF2C44}"/>
              </a:ext>
            </a:extLst>
          </p:cNvPr>
          <p:cNvSpPr>
            <a:spLocks noGrp="1"/>
          </p:cNvSpPr>
          <p:nvPr>
            <p:ph type="title"/>
          </p:nvPr>
        </p:nvSpPr>
        <p:spPr/>
        <p:txBody>
          <a:bodyPr/>
          <a:lstStyle/>
          <a:p>
            <a:r>
              <a:rPr lang="en-US" dirty="0"/>
              <a:t>Average Revenue and Price </a:t>
            </a:r>
          </a:p>
        </p:txBody>
      </p:sp>
      <p:sp>
        <p:nvSpPr>
          <p:cNvPr id="3" name="Content Placeholder 2">
            <a:extLst>
              <a:ext uri="{FF2B5EF4-FFF2-40B4-BE49-F238E27FC236}">
                <a16:creationId xmlns:a16="http://schemas.microsoft.com/office/drawing/2014/main" id="{1FE67BD0-6E16-5132-D293-61461CC0397B}"/>
              </a:ext>
            </a:extLst>
          </p:cNvPr>
          <p:cNvSpPr>
            <a:spLocks noGrp="1"/>
          </p:cNvSpPr>
          <p:nvPr>
            <p:ph idx="1"/>
          </p:nvPr>
        </p:nvSpPr>
        <p:spPr>
          <a:xfrm>
            <a:off x="613458" y="1562582"/>
            <a:ext cx="10740342" cy="4614381"/>
          </a:xfrm>
        </p:spPr>
        <p:txBody>
          <a:bodyPr>
            <a:normAutofit lnSpcReduction="10000"/>
          </a:bodyPr>
          <a:lstStyle/>
          <a:p>
            <a:pPr>
              <a:buFont typeface="Wingdings" panose="05000000000000000000" pitchFamily="2" charset="2"/>
              <a:buChar char="§"/>
            </a:pPr>
            <a:r>
              <a:rPr lang="en-US" b="0" i="0" dirty="0">
                <a:solidFill>
                  <a:srgbClr val="202124"/>
                </a:solidFill>
                <a:effectLst/>
                <a:latin typeface="Google Sans"/>
              </a:rPr>
              <a:t>Average revenue and price are always equal under </a:t>
            </a:r>
            <a:r>
              <a:rPr lang="en-US" b="0" i="0" dirty="0">
                <a:solidFill>
                  <a:srgbClr val="040C28"/>
                </a:solidFill>
                <a:effectLst/>
                <a:latin typeface="Google Sans"/>
              </a:rPr>
              <a:t>all market forms</a:t>
            </a:r>
            <a:r>
              <a:rPr lang="en-US" b="0" i="0" dirty="0">
                <a:solidFill>
                  <a:srgbClr val="202124"/>
                </a:solidFill>
                <a:effectLst/>
                <a:latin typeface="Google Sans"/>
              </a:rPr>
              <a:t>.</a:t>
            </a:r>
            <a:endParaRPr lang="en-US" b="0" i="0" dirty="0">
              <a:solidFill>
                <a:srgbClr val="333333"/>
              </a:solidFill>
              <a:effectLst/>
              <a:latin typeface="GothamSSm"/>
            </a:endParaRPr>
          </a:p>
          <a:p>
            <a:pPr marL="0" indent="0">
              <a:buNone/>
            </a:pPr>
            <a:endParaRPr lang="en-US" dirty="0">
              <a:solidFill>
                <a:srgbClr val="333333"/>
              </a:solidFill>
              <a:latin typeface="GothamSSm"/>
            </a:endParaRPr>
          </a:p>
          <a:p>
            <a:pPr>
              <a:buFont typeface="Wingdings" panose="05000000000000000000" pitchFamily="2" charset="2"/>
              <a:buChar char="§"/>
            </a:pPr>
            <a:r>
              <a:rPr lang="en-US" b="0" i="0" dirty="0">
                <a:solidFill>
                  <a:srgbClr val="333333"/>
                </a:solidFill>
                <a:effectLst/>
                <a:latin typeface="GothamSSm"/>
              </a:rPr>
              <a:t>Average revenue is the revenue per unit of output sold.</a:t>
            </a:r>
            <a:br>
              <a:rPr lang="en-US" dirty="0"/>
            </a:br>
            <a:r>
              <a:rPr lang="en-US" dirty="0"/>
              <a:t>                                        </a:t>
            </a:r>
            <a:r>
              <a:rPr lang="en-US" b="0" i="1" dirty="0">
                <a:solidFill>
                  <a:srgbClr val="FF0000"/>
                </a:solidFill>
                <a:effectLst/>
                <a:latin typeface="inherit"/>
              </a:rPr>
              <a:t>AR=TR / Q</a:t>
            </a:r>
            <a:r>
              <a:rPr lang="en-US" b="0" i="1" dirty="0">
                <a:solidFill>
                  <a:srgbClr val="FF0000"/>
                </a:solidFill>
                <a:effectLst/>
                <a:latin typeface="GothamSSm"/>
              </a:rPr>
              <a:t>                                                  …..(</a:t>
            </a:r>
            <a:r>
              <a:rPr lang="en-US" b="0" i="1" dirty="0" err="1">
                <a:solidFill>
                  <a:srgbClr val="FF0000"/>
                </a:solidFill>
                <a:effectLst/>
                <a:latin typeface="GothamSSm"/>
              </a:rPr>
              <a:t>i</a:t>
            </a:r>
            <a:r>
              <a:rPr lang="en-US" b="0" i="1" dirty="0">
                <a:solidFill>
                  <a:srgbClr val="FF0000"/>
                </a:solidFill>
                <a:effectLst/>
                <a:latin typeface="GothamSSm"/>
              </a:rPr>
              <a:t>)</a:t>
            </a:r>
            <a:br>
              <a:rPr lang="en-US" dirty="0"/>
            </a:br>
            <a:r>
              <a:rPr lang="en-US" b="0" i="0" dirty="0">
                <a:solidFill>
                  <a:srgbClr val="333333"/>
                </a:solidFill>
                <a:effectLst/>
                <a:latin typeface="GothamSSm"/>
              </a:rPr>
              <a:t>and that,                        </a:t>
            </a:r>
            <a:r>
              <a:rPr lang="en-US" b="0" i="1" dirty="0">
                <a:solidFill>
                  <a:srgbClr val="FF0000"/>
                </a:solidFill>
                <a:effectLst/>
                <a:latin typeface="inherit"/>
              </a:rPr>
              <a:t>TR=P × Q                                                    …..(ii)</a:t>
            </a:r>
            <a:br>
              <a:rPr lang="en-US" dirty="0"/>
            </a:br>
            <a:endParaRPr lang="en-US" dirty="0"/>
          </a:p>
          <a:p>
            <a:pPr>
              <a:buFont typeface="Wingdings" panose="05000000000000000000" pitchFamily="2" charset="2"/>
              <a:buChar char="§"/>
            </a:pPr>
            <a:r>
              <a:rPr lang="en-US" dirty="0">
                <a:solidFill>
                  <a:srgbClr val="333333"/>
                </a:solidFill>
                <a:latin typeface="GothamSSm"/>
              </a:rPr>
              <a:t>w</a:t>
            </a:r>
            <a:r>
              <a:rPr lang="en-US" b="0" i="0" dirty="0">
                <a:solidFill>
                  <a:srgbClr val="333333"/>
                </a:solidFill>
                <a:effectLst/>
                <a:latin typeface="GothamSSm"/>
              </a:rPr>
              <a:t>here, P = Price per unit and Q = Quantity sold.</a:t>
            </a:r>
            <a:br>
              <a:rPr lang="en-US" dirty="0"/>
            </a:br>
            <a:r>
              <a:rPr lang="en-US" b="0" i="0" dirty="0">
                <a:solidFill>
                  <a:srgbClr val="333333"/>
                </a:solidFill>
                <a:effectLst/>
                <a:latin typeface="GothamSSm"/>
              </a:rPr>
              <a:t>Now, putting the value of TR from equation (ii) in equation (</a:t>
            </a:r>
            <a:r>
              <a:rPr lang="en-US" b="0" i="0" dirty="0" err="1">
                <a:solidFill>
                  <a:srgbClr val="333333"/>
                </a:solidFill>
                <a:effectLst/>
                <a:latin typeface="GothamSSm"/>
              </a:rPr>
              <a:t>i</a:t>
            </a:r>
            <a:r>
              <a:rPr lang="en-US" b="0" i="0" dirty="0">
                <a:solidFill>
                  <a:srgbClr val="333333"/>
                </a:solidFill>
                <a:effectLst/>
                <a:latin typeface="GothamSSm"/>
              </a:rPr>
              <a:t>)</a:t>
            </a:r>
            <a:br>
              <a:rPr lang="en-US" dirty="0"/>
            </a:br>
            <a:r>
              <a:rPr lang="en-US" dirty="0"/>
              <a:t>                                       </a:t>
            </a:r>
            <a:r>
              <a:rPr lang="en-US" b="0" i="1" dirty="0">
                <a:solidFill>
                  <a:srgbClr val="FF0000"/>
                </a:solidFill>
                <a:effectLst/>
                <a:latin typeface="inherit"/>
              </a:rPr>
              <a:t>AR= (P×Q)/Q=Price</a:t>
            </a:r>
            <a:br>
              <a:rPr lang="en-US" dirty="0"/>
            </a:br>
            <a:endParaRPr lang="en-US" dirty="0"/>
          </a:p>
          <a:p>
            <a:pPr marL="0" indent="0">
              <a:buNone/>
            </a:pPr>
            <a:r>
              <a:rPr lang="en-US" b="0" i="0" dirty="0">
                <a:solidFill>
                  <a:srgbClr val="00B050"/>
                </a:solidFill>
                <a:effectLst/>
                <a:latin typeface="GothamSSm"/>
              </a:rPr>
              <a:t>Thus, AR is always equal to price.</a:t>
            </a:r>
            <a:endParaRPr lang="en-US" dirty="0">
              <a:solidFill>
                <a:srgbClr val="00B050"/>
              </a:solidFill>
            </a:endParaRPr>
          </a:p>
        </p:txBody>
      </p:sp>
    </p:spTree>
    <p:extLst>
      <p:ext uri="{BB962C8B-B14F-4D97-AF65-F5344CB8AC3E}">
        <p14:creationId xmlns:p14="http://schemas.microsoft.com/office/powerpoint/2010/main" val="44767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1AF6-1320-4816-4887-4514EED9F55B}"/>
              </a:ext>
            </a:extLst>
          </p:cNvPr>
          <p:cNvSpPr>
            <a:spLocks noGrp="1"/>
          </p:cNvSpPr>
          <p:nvPr>
            <p:ph type="title"/>
          </p:nvPr>
        </p:nvSpPr>
        <p:spPr>
          <a:xfrm>
            <a:off x="421512" y="134106"/>
            <a:ext cx="10515600" cy="1325563"/>
          </a:xfrm>
        </p:spPr>
        <p:txBody>
          <a:bodyPr/>
          <a:lstStyle/>
          <a:p>
            <a:r>
              <a:rPr lang="en-US" dirty="0">
                <a:solidFill>
                  <a:schemeClr val="accent1"/>
                </a:solidFill>
              </a:rPr>
              <a:t>Marginal Revenue</a:t>
            </a:r>
          </a:p>
        </p:txBody>
      </p:sp>
      <p:sp>
        <p:nvSpPr>
          <p:cNvPr id="3" name="Content Placeholder 2">
            <a:extLst>
              <a:ext uri="{FF2B5EF4-FFF2-40B4-BE49-F238E27FC236}">
                <a16:creationId xmlns:a16="http://schemas.microsoft.com/office/drawing/2014/main" id="{1A7AFE7C-AC94-6478-7108-6FDDBA7666F2}"/>
              </a:ext>
            </a:extLst>
          </p:cNvPr>
          <p:cNvSpPr>
            <a:spLocks noGrp="1"/>
          </p:cNvSpPr>
          <p:nvPr>
            <p:ph idx="1"/>
          </p:nvPr>
        </p:nvSpPr>
        <p:spPr/>
        <p:txBody>
          <a:bodyPr/>
          <a:lstStyle/>
          <a:p>
            <a:r>
              <a:rPr lang="en-US" dirty="0"/>
              <a:t>It refers to the additional revenue earned by setting an additional unit of a product in the market.</a:t>
            </a:r>
          </a:p>
          <a:p>
            <a:endParaRPr lang="en-US" dirty="0"/>
          </a:p>
          <a:p>
            <a:pPr marL="0" indent="0">
              <a:buNone/>
            </a:pPr>
            <a:endParaRPr lang="en-US" dirty="0"/>
          </a:p>
        </p:txBody>
      </p:sp>
      <p:pic>
        <p:nvPicPr>
          <p:cNvPr id="4" name="Picture 2">
            <a:extLst>
              <a:ext uri="{FF2B5EF4-FFF2-40B4-BE49-F238E27FC236}">
                <a16:creationId xmlns:a16="http://schemas.microsoft.com/office/drawing/2014/main" id="{36AF94A4-224A-CD5B-200E-4BA70042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003" y="2891521"/>
            <a:ext cx="8335993" cy="291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0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0BFD-85C3-AC99-5CE2-71E179E7193C}"/>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5C36B12A-557D-73B3-9976-F0D7A6A52380}"/>
              </a:ext>
            </a:extLst>
          </p:cNvPr>
          <p:cNvSpPr>
            <a:spLocks noGrp="1"/>
          </p:cNvSpPr>
          <p:nvPr>
            <p:ph idx="1"/>
          </p:nvPr>
        </p:nvSpPr>
        <p:spPr/>
        <p:txBody>
          <a:bodyPr/>
          <a:lstStyle/>
          <a:p>
            <a:pPr marL="0" indent="0">
              <a:buNone/>
            </a:pPr>
            <a:r>
              <a:rPr lang="en-IN" dirty="0"/>
              <a:t>From the following table, determine the TR, MR and AR.</a:t>
            </a:r>
          </a:p>
          <a:p>
            <a:pPr marL="0" indent="0">
              <a:buNone/>
            </a:pPr>
            <a:endParaRPr lang="en-IN" dirty="0"/>
          </a:p>
        </p:txBody>
      </p:sp>
      <p:graphicFrame>
        <p:nvGraphicFramePr>
          <p:cNvPr id="4" name="Table 3">
            <a:extLst>
              <a:ext uri="{FF2B5EF4-FFF2-40B4-BE49-F238E27FC236}">
                <a16:creationId xmlns:a16="http://schemas.microsoft.com/office/drawing/2014/main" id="{37EFB3DF-0708-CCCF-F4CD-9FC6BB82A073}"/>
              </a:ext>
            </a:extLst>
          </p:cNvPr>
          <p:cNvGraphicFramePr>
            <a:graphicFrameLocks noGrp="1"/>
          </p:cNvGraphicFramePr>
          <p:nvPr>
            <p:extLst>
              <p:ext uri="{D42A27DB-BD31-4B8C-83A1-F6EECF244321}">
                <p14:modId xmlns:p14="http://schemas.microsoft.com/office/powerpoint/2010/main" val="4006963910"/>
              </p:ext>
            </p:extLst>
          </p:nvPr>
        </p:nvGraphicFramePr>
        <p:xfrm>
          <a:off x="939800" y="2517933"/>
          <a:ext cx="9512300" cy="4116411"/>
        </p:xfrm>
        <a:graphic>
          <a:graphicData uri="http://schemas.openxmlformats.org/drawingml/2006/table">
            <a:tbl>
              <a:tblPr firstRow="1" bandRow="1">
                <a:tableStyleId>{5C22544A-7EE6-4342-B048-85BDC9FD1C3A}</a:tableStyleId>
              </a:tblPr>
              <a:tblGrid>
                <a:gridCol w="4756150">
                  <a:extLst>
                    <a:ext uri="{9D8B030D-6E8A-4147-A177-3AD203B41FA5}">
                      <a16:colId xmlns:a16="http://schemas.microsoft.com/office/drawing/2014/main" val="3321652060"/>
                    </a:ext>
                  </a:extLst>
                </a:gridCol>
                <a:gridCol w="4756150">
                  <a:extLst>
                    <a:ext uri="{9D8B030D-6E8A-4147-A177-3AD203B41FA5}">
                      <a16:colId xmlns:a16="http://schemas.microsoft.com/office/drawing/2014/main" val="219924102"/>
                    </a:ext>
                  </a:extLst>
                </a:gridCol>
              </a:tblGrid>
              <a:tr h="457379">
                <a:tc>
                  <a:txBody>
                    <a:bodyPr/>
                    <a:lstStyle/>
                    <a:p>
                      <a:pPr algn="ctr"/>
                      <a:r>
                        <a:rPr lang="en-IN" dirty="0"/>
                        <a:t>Units Sold (Q)</a:t>
                      </a:r>
                    </a:p>
                  </a:txBody>
                  <a:tcPr/>
                </a:tc>
                <a:tc>
                  <a:txBody>
                    <a:bodyPr/>
                    <a:lstStyle/>
                    <a:p>
                      <a:pPr algn="ctr"/>
                      <a:r>
                        <a:rPr lang="en-IN" dirty="0"/>
                        <a:t>Price (P)</a:t>
                      </a:r>
                    </a:p>
                  </a:txBody>
                  <a:tcPr/>
                </a:tc>
                <a:extLst>
                  <a:ext uri="{0D108BD9-81ED-4DB2-BD59-A6C34878D82A}">
                    <a16:rowId xmlns:a16="http://schemas.microsoft.com/office/drawing/2014/main" val="4254431125"/>
                  </a:ext>
                </a:extLst>
              </a:tr>
              <a:tr h="457379">
                <a:tc>
                  <a:txBody>
                    <a:bodyPr/>
                    <a:lstStyle/>
                    <a:p>
                      <a:pPr algn="ctr"/>
                      <a:r>
                        <a:rPr lang="en-IN" dirty="0"/>
                        <a:t>1</a:t>
                      </a:r>
                    </a:p>
                  </a:txBody>
                  <a:tcPr/>
                </a:tc>
                <a:tc>
                  <a:txBody>
                    <a:bodyPr/>
                    <a:lstStyle/>
                    <a:p>
                      <a:pPr algn="ctr"/>
                      <a:r>
                        <a:rPr lang="en-IN" dirty="0"/>
                        <a:t>15</a:t>
                      </a:r>
                    </a:p>
                  </a:txBody>
                  <a:tcPr/>
                </a:tc>
                <a:extLst>
                  <a:ext uri="{0D108BD9-81ED-4DB2-BD59-A6C34878D82A}">
                    <a16:rowId xmlns:a16="http://schemas.microsoft.com/office/drawing/2014/main" val="3553587010"/>
                  </a:ext>
                </a:extLst>
              </a:tr>
              <a:tr h="457379">
                <a:tc>
                  <a:txBody>
                    <a:bodyPr/>
                    <a:lstStyle/>
                    <a:p>
                      <a:pPr algn="ctr"/>
                      <a:r>
                        <a:rPr lang="en-IN" dirty="0"/>
                        <a:t>2</a:t>
                      </a:r>
                    </a:p>
                  </a:txBody>
                  <a:tcPr/>
                </a:tc>
                <a:tc>
                  <a:txBody>
                    <a:bodyPr/>
                    <a:lstStyle/>
                    <a:p>
                      <a:pPr algn="ctr"/>
                      <a:r>
                        <a:rPr lang="en-IN" dirty="0"/>
                        <a:t>10</a:t>
                      </a:r>
                    </a:p>
                  </a:txBody>
                  <a:tcPr/>
                </a:tc>
                <a:extLst>
                  <a:ext uri="{0D108BD9-81ED-4DB2-BD59-A6C34878D82A}">
                    <a16:rowId xmlns:a16="http://schemas.microsoft.com/office/drawing/2014/main" val="1180851339"/>
                  </a:ext>
                </a:extLst>
              </a:tr>
              <a:tr h="457379">
                <a:tc>
                  <a:txBody>
                    <a:bodyPr/>
                    <a:lstStyle/>
                    <a:p>
                      <a:pPr algn="ctr"/>
                      <a:r>
                        <a:rPr lang="en-IN" dirty="0"/>
                        <a:t>3</a:t>
                      </a:r>
                    </a:p>
                  </a:txBody>
                  <a:tcPr/>
                </a:tc>
                <a:tc>
                  <a:txBody>
                    <a:bodyPr/>
                    <a:lstStyle/>
                    <a:p>
                      <a:pPr algn="ctr"/>
                      <a:r>
                        <a:rPr lang="en-IN" dirty="0"/>
                        <a:t>8</a:t>
                      </a:r>
                    </a:p>
                  </a:txBody>
                  <a:tcPr/>
                </a:tc>
                <a:extLst>
                  <a:ext uri="{0D108BD9-81ED-4DB2-BD59-A6C34878D82A}">
                    <a16:rowId xmlns:a16="http://schemas.microsoft.com/office/drawing/2014/main" val="2168473124"/>
                  </a:ext>
                </a:extLst>
              </a:tr>
              <a:tr h="457379">
                <a:tc>
                  <a:txBody>
                    <a:bodyPr/>
                    <a:lstStyle/>
                    <a:p>
                      <a:pPr algn="ctr"/>
                      <a:r>
                        <a:rPr lang="en-IN" dirty="0"/>
                        <a:t>4</a:t>
                      </a:r>
                    </a:p>
                  </a:txBody>
                  <a:tcPr/>
                </a:tc>
                <a:tc>
                  <a:txBody>
                    <a:bodyPr/>
                    <a:lstStyle/>
                    <a:p>
                      <a:pPr algn="ctr"/>
                      <a:r>
                        <a:rPr lang="en-IN" dirty="0"/>
                        <a:t>7</a:t>
                      </a:r>
                    </a:p>
                  </a:txBody>
                  <a:tcPr/>
                </a:tc>
                <a:extLst>
                  <a:ext uri="{0D108BD9-81ED-4DB2-BD59-A6C34878D82A}">
                    <a16:rowId xmlns:a16="http://schemas.microsoft.com/office/drawing/2014/main" val="3960375547"/>
                  </a:ext>
                </a:extLst>
              </a:tr>
              <a:tr h="457379">
                <a:tc>
                  <a:txBody>
                    <a:bodyPr/>
                    <a:lstStyle/>
                    <a:p>
                      <a:pPr algn="ctr"/>
                      <a:r>
                        <a:rPr lang="en-IN" dirty="0"/>
                        <a:t>5</a:t>
                      </a:r>
                    </a:p>
                  </a:txBody>
                  <a:tcPr/>
                </a:tc>
                <a:tc>
                  <a:txBody>
                    <a:bodyPr/>
                    <a:lstStyle/>
                    <a:p>
                      <a:pPr algn="ctr"/>
                      <a:r>
                        <a:rPr lang="en-IN" dirty="0"/>
                        <a:t>6</a:t>
                      </a:r>
                    </a:p>
                  </a:txBody>
                  <a:tcPr/>
                </a:tc>
                <a:extLst>
                  <a:ext uri="{0D108BD9-81ED-4DB2-BD59-A6C34878D82A}">
                    <a16:rowId xmlns:a16="http://schemas.microsoft.com/office/drawing/2014/main" val="771313613"/>
                  </a:ext>
                </a:extLst>
              </a:tr>
              <a:tr h="457379">
                <a:tc>
                  <a:txBody>
                    <a:bodyPr/>
                    <a:lstStyle/>
                    <a:p>
                      <a:pPr algn="ctr"/>
                      <a:r>
                        <a:rPr lang="en-IN" dirty="0"/>
                        <a:t>6</a:t>
                      </a:r>
                    </a:p>
                  </a:txBody>
                  <a:tcPr/>
                </a:tc>
                <a:tc>
                  <a:txBody>
                    <a:bodyPr/>
                    <a:lstStyle/>
                    <a:p>
                      <a:pPr algn="ctr"/>
                      <a:r>
                        <a:rPr lang="en-IN" dirty="0"/>
                        <a:t>5</a:t>
                      </a:r>
                    </a:p>
                  </a:txBody>
                  <a:tcPr/>
                </a:tc>
                <a:extLst>
                  <a:ext uri="{0D108BD9-81ED-4DB2-BD59-A6C34878D82A}">
                    <a16:rowId xmlns:a16="http://schemas.microsoft.com/office/drawing/2014/main" val="2764018292"/>
                  </a:ext>
                </a:extLst>
              </a:tr>
              <a:tr h="457379">
                <a:tc>
                  <a:txBody>
                    <a:bodyPr/>
                    <a:lstStyle/>
                    <a:p>
                      <a:pPr algn="ctr"/>
                      <a:r>
                        <a:rPr lang="en-IN" dirty="0"/>
                        <a:t>7</a:t>
                      </a:r>
                    </a:p>
                  </a:txBody>
                  <a:tcPr/>
                </a:tc>
                <a:tc>
                  <a:txBody>
                    <a:bodyPr/>
                    <a:lstStyle/>
                    <a:p>
                      <a:pPr algn="ctr"/>
                      <a:r>
                        <a:rPr lang="en-IN" dirty="0"/>
                        <a:t>4</a:t>
                      </a:r>
                    </a:p>
                  </a:txBody>
                  <a:tcPr/>
                </a:tc>
                <a:extLst>
                  <a:ext uri="{0D108BD9-81ED-4DB2-BD59-A6C34878D82A}">
                    <a16:rowId xmlns:a16="http://schemas.microsoft.com/office/drawing/2014/main" val="2930513822"/>
                  </a:ext>
                </a:extLst>
              </a:tr>
              <a:tr h="457379">
                <a:tc>
                  <a:txBody>
                    <a:bodyPr/>
                    <a:lstStyle/>
                    <a:p>
                      <a:pPr algn="ctr"/>
                      <a:r>
                        <a:rPr lang="en-IN" dirty="0"/>
                        <a:t>8</a:t>
                      </a:r>
                    </a:p>
                  </a:txBody>
                  <a:tcPr/>
                </a:tc>
                <a:tc>
                  <a:txBody>
                    <a:bodyPr/>
                    <a:lstStyle/>
                    <a:p>
                      <a:pPr algn="ctr"/>
                      <a:r>
                        <a:rPr lang="en-IN" dirty="0"/>
                        <a:t>2</a:t>
                      </a:r>
                    </a:p>
                  </a:txBody>
                  <a:tcPr/>
                </a:tc>
                <a:extLst>
                  <a:ext uri="{0D108BD9-81ED-4DB2-BD59-A6C34878D82A}">
                    <a16:rowId xmlns:a16="http://schemas.microsoft.com/office/drawing/2014/main" val="2672451799"/>
                  </a:ext>
                </a:extLst>
              </a:tr>
            </a:tbl>
          </a:graphicData>
        </a:graphic>
      </p:graphicFrame>
    </p:spTree>
    <p:extLst>
      <p:ext uri="{BB962C8B-B14F-4D97-AF65-F5344CB8AC3E}">
        <p14:creationId xmlns:p14="http://schemas.microsoft.com/office/powerpoint/2010/main" val="355616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5EEA53-E168-F651-6E81-42A98543D59B}"/>
              </a:ext>
            </a:extLst>
          </p:cNvPr>
          <p:cNvPicPr>
            <a:picLocks noGrp="1" noChangeAspect="1"/>
          </p:cNvPicPr>
          <p:nvPr>
            <p:ph idx="1"/>
          </p:nvPr>
        </p:nvPicPr>
        <p:blipFill>
          <a:blip r:embed="rId2"/>
          <a:stretch>
            <a:fillRect/>
          </a:stretch>
        </p:blipFill>
        <p:spPr>
          <a:xfrm>
            <a:off x="665887" y="1155700"/>
            <a:ext cx="10860225" cy="5578475"/>
          </a:xfrm>
        </p:spPr>
      </p:pic>
      <p:sp>
        <p:nvSpPr>
          <p:cNvPr id="6" name="TextBox 5">
            <a:extLst>
              <a:ext uri="{FF2B5EF4-FFF2-40B4-BE49-F238E27FC236}">
                <a16:creationId xmlns:a16="http://schemas.microsoft.com/office/drawing/2014/main" id="{2DA8CBB8-F1EA-2024-611D-EEB42C126567}"/>
              </a:ext>
            </a:extLst>
          </p:cNvPr>
          <p:cNvSpPr txBox="1"/>
          <p:nvPr/>
        </p:nvSpPr>
        <p:spPr>
          <a:xfrm>
            <a:off x="774700" y="458062"/>
            <a:ext cx="5168900" cy="584775"/>
          </a:xfrm>
          <a:prstGeom prst="rect">
            <a:avLst/>
          </a:prstGeom>
          <a:noFill/>
        </p:spPr>
        <p:txBody>
          <a:bodyPr wrap="square" rtlCol="0">
            <a:spAutoFit/>
          </a:bodyPr>
          <a:lstStyle/>
          <a:p>
            <a:r>
              <a:rPr lang="en-IN" sz="3200" dirty="0">
                <a:solidFill>
                  <a:schemeClr val="accent1"/>
                </a:solidFill>
              </a:rPr>
              <a:t>Answer: </a:t>
            </a:r>
          </a:p>
        </p:txBody>
      </p:sp>
    </p:spTree>
    <p:extLst>
      <p:ext uri="{BB962C8B-B14F-4D97-AF65-F5344CB8AC3E}">
        <p14:creationId xmlns:p14="http://schemas.microsoft.com/office/powerpoint/2010/main" val="107866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1730</TotalTime>
  <Words>3625</Words>
  <Application>Microsoft Office PowerPoint</Application>
  <PresentationFormat>Widescreen</PresentationFormat>
  <Paragraphs>198</Paragraphs>
  <Slides>18</Slides>
  <Notes>11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18</vt:i4>
      </vt:variant>
    </vt:vector>
  </HeadingPairs>
  <TitlesOfParts>
    <vt:vector size="35" baseType="lpstr">
      <vt:lpstr>Arial</vt:lpstr>
      <vt:lpstr>Arial</vt:lpstr>
      <vt:lpstr>Calibri</vt:lpstr>
      <vt:lpstr>Calibri Light</vt:lpstr>
      <vt:lpstr>Courier New</vt:lpstr>
      <vt:lpstr>Google Sans</vt:lpstr>
      <vt:lpstr>GothamSSm</vt:lpstr>
      <vt:lpstr>inherit</vt:lpstr>
      <vt:lpstr>Lexend Deca</vt:lpstr>
      <vt:lpstr>Noto Sans</vt:lpstr>
      <vt:lpstr>Nunito</vt:lpstr>
      <vt:lpstr>Poppins</vt:lpstr>
      <vt:lpstr>Söhne</vt:lpstr>
      <vt:lpstr>Symbol</vt:lpstr>
      <vt:lpstr>Times New Roman</vt:lpstr>
      <vt:lpstr>Wingdings</vt:lpstr>
      <vt:lpstr>Office Theme</vt:lpstr>
      <vt:lpstr>Theory of Revenue</vt:lpstr>
      <vt:lpstr>What is Revenue?</vt:lpstr>
      <vt:lpstr>PowerPoint Presentation</vt:lpstr>
      <vt:lpstr>Total Revenue </vt:lpstr>
      <vt:lpstr>Average Revenue</vt:lpstr>
      <vt:lpstr>Average Revenue and Price </vt:lpstr>
      <vt:lpstr>Marginal Revenue</vt:lpstr>
      <vt:lpstr>Review Question</vt:lpstr>
      <vt:lpstr>PowerPoint Presentation</vt:lpstr>
      <vt:lpstr>Relation between TR, AR and MR (P is constant) (For ex: in case of perfect competition)</vt:lpstr>
      <vt:lpstr>Points to remember…..</vt:lpstr>
      <vt:lpstr>Relation between TR, AR and MR (P is not constant)</vt:lpstr>
      <vt:lpstr>Points to remember……</vt:lpstr>
      <vt:lpstr>Break-even point</vt:lpstr>
      <vt:lpstr>Break-even Analysis</vt:lpstr>
      <vt:lpstr>Another method to calculate break-even point</vt:lpstr>
      <vt:lpstr>Calculation of Break- even point</vt:lpstr>
      <vt:lpstr>Shut-down 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Revenue</dc:title>
  <dc:creator>Dr. Swati Sharma</dc:creator>
  <cp:lastModifiedBy>Swati Sharma</cp:lastModifiedBy>
  <cp:revision>6</cp:revision>
  <dcterms:created xsi:type="dcterms:W3CDTF">2023-12-13T19:57:19Z</dcterms:created>
  <dcterms:modified xsi:type="dcterms:W3CDTF">2024-03-24T07:30:30Z</dcterms:modified>
</cp:coreProperties>
</file>