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13" r:id="rId2"/>
    <p:sldId id="256" r:id="rId3"/>
    <p:sldId id="271" r:id="rId4"/>
    <p:sldId id="285" r:id="rId5"/>
    <p:sldId id="257" r:id="rId6"/>
    <p:sldId id="286" r:id="rId7"/>
    <p:sldId id="258" r:id="rId8"/>
    <p:sldId id="259" r:id="rId9"/>
    <p:sldId id="260" r:id="rId10"/>
    <p:sldId id="272" r:id="rId11"/>
    <p:sldId id="267" r:id="rId12"/>
    <p:sldId id="287" r:id="rId13"/>
    <p:sldId id="288" r:id="rId14"/>
    <p:sldId id="273" r:id="rId15"/>
    <p:sldId id="276" r:id="rId16"/>
    <p:sldId id="289" r:id="rId17"/>
    <p:sldId id="277" r:id="rId18"/>
    <p:sldId id="278" r:id="rId19"/>
    <p:sldId id="274" r:id="rId20"/>
    <p:sldId id="275" r:id="rId21"/>
    <p:sldId id="279" r:id="rId22"/>
    <p:sldId id="281" r:id="rId23"/>
    <p:sldId id="280" r:id="rId24"/>
    <p:sldId id="282" r:id="rId25"/>
    <p:sldId id="283" r:id="rId26"/>
    <p:sldId id="314" r:id="rId27"/>
    <p:sldId id="315" r:id="rId28"/>
    <p:sldId id="305" r:id="rId29"/>
    <p:sldId id="306" r:id="rId30"/>
    <p:sldId id="268" r:id="rId31"/>
    <p:sldId id="318" r:id="rId32"/>
    <p:sldId id="317" r:id="rId33"/>
    <p:sldId id="269" r:id="rId34"/>
    <p:sldId id="270" r:id="rId35"/>
    <p:sldId id="307" r:id="rId36"/>
    <p:sldId id="316" r:id="rId37"/>
    <p:sldId id="284" r:id="rId38"/>
    <p:sldId id="291" r:id="rId39"/>
    <p:sldId id="303" r:id="rId40"/>
    <p:sldId id="304" r:id="rId41"/>
    <p:sldId id="292" r:id="rId42"/>
    <p:sldId id="293" r:id="rId43"/>
    <p:sldId id="294" r:id="rId44"/>
    <p:sldId id="295" r:id="rId45"/>
    <p:sldId id="308" r:id="rId46"/>
    <p:sldId id="296" r:id="rId47"/>
    <p:sldId id="299" r:id="rId48"/>
    <p:sldId id="310" r:id="rId49"/>
    <p:sldId id="309" r:id="rId50"/>
    <p:sldId id="311" r:id="rId51"/>
    <p:sldId id="312" r:id="rId52"/>
    <p:sldId id="297" r:id="rId53"/>
    <p:sldId id="300" r:id="rId54"/>
    <p:sldId id="301" r:id="rId55"/>
    <p:sldId id="302" r:id="rId56"/>
    <p:sldId id="29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732" autoAdjust="0"/>
  </p:normalViewPr>
  <p:slideViewPr>
    <p:cSldViewPr snapToGrid="0">
      <p:cViewPr varScale="1">
        <p:scale>
          <a:sx n="46" d="100"/>
          <a:sy n="46" d="100"/>
        </p:scale>
        <p:origin x="2098" y="53"/>
      </p:cViewPr>
      <p:guideLst/>
    </p:cSldViewPr>
  </p:slideViewPr>
  <p:notesTextViewPr>
    <p:cViewPr>
      <p:scale>
        <a:sx n="1" d="1"/>
        <a:sy n="1" d="1"/>
      </p:scale>
      <p:origin x="0" y="-475"/>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A938C-4227-44E1-A015-861B85167584}"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93BEC-5C3B-460D-A666-1DFC898E0150}" type="slidenum">
              <a:rPr lang="en-IN" smtClean="0"/>
              <a:t>‹#›</a:t>
            </a:fld>
            <a:endParaRPr lang="en-IN"/>
          </a:p>
        </p:txBody>
      </p:sp>
    </p:spTree>
    <p:extLst>
      <p:ext uri="{BB962C8B-B14F-4D97-AF65-F5344CB8AC3E}">
        <p14:creationId xmlns:p14="http://schemas.microsoft.com/office/powerpoint/2010/main" val="74791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vestopedia.com/terms/t/taxation.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financemanagement.com/economics/circular-flow-diagram-mode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Microeconomics and macroeconomics are two branches of economics that study different aspects of the economy at different levels.</a:t>
            </a:r>
          </a:p>
          <a:p>
            <a:pPr algn="l">
              <a:buFont typeface="+mj-lt"/>
              <a:buNone/>
            </a:pPr>
            <a:r>
              <a:rPr lang="en-US" b="1" i="0" dirty="0">
                <a:solidFill>
                  <a:srgbClr val="0D0D0D"/>
                </a:solidFill>
                <a:effectLst/>
                <a:highlight>
                  <a:srgbClr val="FFFFFF"/>
                </a:highlight>
                <a:latin typeface="Söhne"/>
              </a:rPr>
              <a:t>Microeconomics</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Microeconomics focuses on the behavior and decisions of individual agents within the economy, such as households, firms, and industries. It examines how these individual actors make decisions regarding the allocation of resources and how their interactions influence prices, quantities, and the distribution of goods and services. Microeconomics deals with specific economic issues like supply and demand, consumer behavior, production costs, market structures (perfect competition, monopoly, oligopoly, etc.), and factors affecting individual firms' decision-making.</a:t>
            </a:r>
          </a:p>
          <a:p>
            <a:pPr algn="l">
              <a:buFont typeface="+mj-lt"/>
              <a:buNone/>
            </a:pPr>
            <a:r>
              <a:rPr lang="en-US" b="0" i="0" dirty="0">
                <a:solidFill>
                  <a:srgbClr val="0D0D0D"/>
                </a:solidFill>
                <a:effectLst/>
                <a:highlight>
                  <a:srgbClr val="FFFFFF"/>
                </a:highlight>
                <a:latin typeface="Söhne"/>
              </a:rPr>
              <a:t>Example: Microeconomics would analyze how a change in the price of a particular good, such as smartphones, affects the demand for that product and how individual smartphone manufacturers adjust their production levels and pricing strategies in response to changes in market conditions.</a:t>
            </a:r>
          </a:p>
          <a:p>
            <a:pPr algn="l">
              <a:buFont typeface="+mj-lt"/>
              <a:buNone/>
            </a:pPr>
            <a:r>
              <a:rPr lang="en-US" b="1" i="0" dirty="0">
                <a:solidFill>
                  <a:srgbClr val="0D0D0D"/>
                </a:solidFill>
                <a:effectLst/>
                <a:highlight>
                  <a:srgbClr val="FFFFFF"/>
                </a:highlight>
                <a:latin typeface="Söhne"/>
              </a:rPr>
              <a:t>Macroeconomics</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Macroeconomics studies the economy as a whole, focusing on aggregate measures such as total output (Gross Domestic Product or GDP), unemployment rates, inflation, and overall economic growth. It investigates the broader economic phenomena that affect entire nations or regions, including factors like fiscal policy, monetary policy, international trade, and economic indicators. Macroeconomics examines the relationships between different macroeconomic variables and how government policies, central bank actions, and external shocks impact the overall performance of the </a:t>
            </a:r>
            <a:r>
              <a:rPr lang="en-US" b="0" i="0" dirty="0" err="1">
                <a:solidFill>
                  <a:srgbClr val="0D0D0D"/>
                </a:solidFill>
                <a:effectLst/>
                <a:highlight>
                  <a:srgbClr val="FFFFFF"/>
                </a:highlight>
                <a:latin typeface="Söhne"/>
              </a:rPr>
              <a:t>economy.Example</a:t>
            </a:r>
            <a:r>
              <a:rPr lang="en-US" b="0" i="0" dirty="0">
                <a:solidFill>
                  <a:srgbClr val="0D0D0D"/>
                </a:solidFill>
                <a:effectLst/>
                <a:highlight>
                  <a:srgbClr val="FFFFFF"/>
                </a:highlight>
                <a:latin typeface="Söhne"/>
              </a:rPr>
              <a:t>: Macroeconomics would analyze how changes in government spending or interest rates affect overall economic output, unemployment rates, and inflation. For instance, it might study how a government's decision to increase infrastructure spending influences GDP growth and job creation across various sectors of the economy.</a:t>
            </a:r>
          </a:p>
          <a:p>
            <a:pPr algn="l"/>
            <a:r>
              <a:rPr lang="en-US" b="0" i="0" dirty="0">
                <a:solidFill>
                  <a:srgbClr val="0D0D0D"/>
                </a:solidFill>
                <a:effectLst/>
                <a:highlight>
                  <a:srgbClr val="FFFFFF"/>
                </a:highlight>
                <a:latin typeface="Söhne"/>
              </a:rPr>
              <a:t>In summary, while microeconomics focuses on individual economic units and their interactions, macroeconomics looks at the economy as a whole and analyzes broad economic trends and policies that affect entire populations or nations.</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a:t>
            </a:fld>
            <a:endParaRPr lang="en-IN"/>
          </a:p>
        </p:txBody>
      </p:sp>
    </p:spTree>
    <p:extLst>
      <p:ext uri="{BB962C8B-B14F-4D97-AF65-F5344CB8AC3E}">
        <p14:creationId xmlns:p14="http://schemas.microsoft.com/office/powerpoint/2010/main" val="1108627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11</a:t>
            </a:fld>
            <a:endParaRPr lang="en-IN"/>
          </a:p>
        </p:txBody>
      </p:sp>
    </p:spTree>
    <p:extLst>
      <p:ext uri="{BB962C8B-B14F-4D97-AF65-F5344CB8AC3E}">
        <p14:creationId xmlns:p14="http://schemas.microsoft.com/office/powerpoint/2010/main" val="491167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12</a:t>
            </a:fld>
            <a:endParaRPr lang="en-IN"/>
          </a:p>
        </p:txBody>
      </p:sp>
    </p:spTree>
    <p:extLst>
      <p:ext uri="{BB962C8B-B14F-4D97-AF65-F5344CB8AC3E}">
        <p14:creationId xmlns:p14="http://schemas.microsoft.com/office/powerpoint/2010/main" val="131708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Net Indirect Tax (NIT)</a:t>
            </a:r>
            <a:r>
              <a:rPr lang="en-US" b="0" i="0" dirty="0">
                <a:solidFill>
                  <a:srgbClr val="273239"/>
                </a:solidFill>
                <a:effectLst/>
                <a:highlight>
                  <a:srgbClr val="FFFFFF"/>
                </a:highlight>
                <a:latin typeface="Nunito" pitchFamily="2" charset="0"/>
              </a:rPr>
              <a:t> refers to the difference between indirect taxes and subsidies. </a:t>
            </a:r>
            <a:r>
              <a:rPr lang="en-US" b="1" i="0" dirty="0">
                <a:solidFill>
                  <a:srgbClr val="273239"/>
                </a:solidFill>
                <a:effectLst/>
                <a:highlight>
                  <a:srgbClr val="FFFFFF"/>
                </a:highlight>
                <a:latin typeface="Nunito" pitchFamily="2" charset="0"/>
              </a:rPr>
              <a:t>Indirect Taxes</a:t>
            </a:r>
            <a:r>
              <a:rPr lang="en-US" b="0" i="0" dirty="0">
                <a:solidFill>
                  <a:srgbClr val="273239"/>
                </a:solidFill>
                <a:effectLst/>
                <a:highlight>
                  <a:srgbClr val="FFFFFF"/>
                </a:highlight>
                <a:latin typeface="Nunito" pitchFamily="2" charset="0"/>
              </a:rPr>
              <a:t> are the taxes imposed on the production and sale of goods and services by the Government of a country,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GST (Goods and Services Tax). An indirect tax imposed on a good or service results in an increase in its price in the market.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if the cost of production of a good is ₹1,000 and the government levies 10% GST on it, then the good will be sold as ₹1,100 in the market. However, </a:t>
            </a:r>
            <a:r>
              <a:rPr lang="en-US" b="1" i="0" dirty="0">
                <a:solidFill>
                  <a:srgbClr val="273239"/>
                </a:solidFill>
                <a:effectLst/>
                <a:highlight>
                  <a:srgbClr val="FFFFFF"/>
                </a:highlight>
                <a:latin typeface="Nunito" pitchFamily="2" charset="0"/>
              </a:rPr>
              <a:t>Subsidies </a:t>
            </a:r>
            <a:r>
              <a:rPr lang="en-US" b="0" i="0" dirty="0">
                <a:solidFill>
                  <a:srgbClr val="273239"/>
                </a:solidFill>
                <a:effectLst/>
                <a:highlight>
                  <a:srgbClr val="FFFFFF"/>
                </a:highlight>
                <a:latin typeface="Nunito" pitchFamily="2" charset="0"/>
              </a:rPr>
              <a:t>are the economic assistance given to firms and households by the government with the aim of the general welfare. It is also known as financial assistance.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LPG cylinder in India is sold at a less rate or subsidized rate. The government usually grants subsidies to promote exports or to encourage </a:t>
            </a:r>
            <a:r>
              <a:rPr lang="en-US" b="0" i="0" dirty="0" err="1">
                <a:solidFill>
                  <a:srgbClr val="273239"/>
                </a:solidFill>
                <a:effectLst/>
                <a:highlight>
                  <a:srgbClr val="FFFFFF"/>
                </a:highlight>
                <a:latin typeface="Nunito" pitchFamily="2" charset="0"/>
              </a:rPr>
              <a:t>organisations</a:t>
            </a:r>
            <a:r>
              <a:rPr lang="en-US" b="0" i="0" dirty="0">
                <a:solidFill>
                  <a:srgbClr val="273239"/>
                </a:solidFill>
                <a:effectLst/>
                <a:highlight>
                  <a:srgbClr val="FFFFFF"/>
                </a:highlight>
                <a:latin typeface="Nunito" pitchFamily="2" charset="0"/>
              </a:rPr>
              <a:t> to set up industries in backward regions. Subsidies are not like indirect taxes, they reduce the market price of a good or service.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if the Government grants a ₹20 subsidy on the above-mentioned good, then it will be sold at ₹1,080 in the market. </a:t>
            </a:r>
          </a:p>
          <a:p>
            <a:pPr algn="ctr" fontAlgn="base"/>
            <a:r>
              <a:rPr lang="en-US" b="1" i="0" dirty="0">
                <a:solidFill>
                  <a:srgbClr val="273239"/>
                </a:solidFill>
                <a:effectLst/>
                <a:highlight>
                  <a:srgbClr val="FFFFFF"/>
                </a:highlight>
                <a:latin typeface="Nunito" pitchFamily="2" charset="0"/>
              </a:rPr>
              <a:t>Net Indirect Tax = Indirect Taxes – Subsidies</a:t>
            </a:r>
            <a:endParaRPr lang="en-US"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14</a:t>
            </a:fld>
            <a:endParaRPr lang="en-IN"/>
          </a:p>
        </p:txBody>
      </p:sp>
    </p:spTree>
    <p:extLst>
      <p:ext uri="{BB962C8B-B14F-4D97-AF65-F5344CB8AC3E}">
        <p14:creationId xmlns:p14="http://schemas.microsoft.com/office/powerpoint/2010/main" val="3305028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Factor cost</a:t>
            </a:r>
            <a:r>
              <a:rPr lang="en-US" b="0" i="0" dirty="0">
                <a:solidFill>
                  <a:srgbClr val="273239"/>
                </a:solidFill>
                <a:effectLst/>
                <a:highlight>
                  <a:srgbClr val="FFFFFF"/>
                </a:highlight>
                <a:latin typeface="Nunito" pitchFamily="2" charset="0"/>
              </a:rPr>
              <a:t> is the amount paid to the factors of production for the factor services provided by them in the production process. In the above-given example, ₹1,000 is the Factor Cost. However, </a:t>
            </a:r>
            <a:r>
              <a:rPr lang="en-US" b="1" i="0" dirty="0">
                <a:solidFill>
                  <a:srgbClr val="273239"/>
                </a:solidFill>
                <a:effectLst/>
                <a:highlight>
                  <a:srgbClr val="FFFFFF"/>
                </a:highlight>
                <a:latin typeface="Nunito" pitchFamily="2" charset="0"/>
              </a:rPr>
              <a:t>Market Price </a:t>
            </a:r>
            <a:r>
              <a:rPr lang="en-US" b="0" i="0" dirty="0">
                <a:solidFill>
                  <a:srgbClr val="273239"/>
                </a:solidFill>
                <a:effectLst/>
                <a:highlight>
                  <a:srgbClr val="FFFFFF"/>
                </a:highlight>
                <a:latin typeface="Nunito" pitchFamily="2" charset="0"/>
              </a:rPr>
              <a:t>is the price at which the product is actually sold in the market to the consumers. The Market Price of a good or service includes indirect taxes and excludes subsidies. In the given example, the Market Price of the good is ₹1,080. </a:t>
            </a:r>
          </a:p>
          <a:p>
            <a:pPr algn="ctr" fontAlgn="base"/>
            <a:r>
              <a:rPr lang="en-US" b="1" i="0" dirty="0">
                <a:solidFill>
                  <a:srgbClr val="273239"/>
                </a:solidFill>
                <a:effectLst/>
                <a:highlight>
                  <a:srgbClr val="FFFFFF"/>
                </a:highlight>
                <a:latin typeface="Nunito" pitchFamily="2" charset="0"/>
              </a:rPr>
              <a:t>Market Price = Factor Cost + Net Indirect Taxes</a:t>
            </a:r>
            <a:endParaRPr lang="en-US" b="0" i="0" dirty="0">
              <a:solidFill>
                <a:srgbClr val="273239"/>
              </a:solidFill>
              <a:effectLst/>
              <a:highlight>
                <a:srgbClr val="FFFFFF"/>
              </a:highlight>
              <a:latin typeface="Nunito" pitchFamily="2" charset="0"/>
            </a:endParaRPr>
          </a:p>
          <a:p>
            <a:r>
              <a:rPr lang="en-US" b="0" i="0" dirty="0">
                <a:solidFill>
                  <a:srgbClr val="273239"/>
                </a:solidFill>
                <a:effectLst/>
                <a:highlight>
                  <a:srgbClr val="FFFFFF"/>
                </a:highlight>
                <a:latin typeface="Nunito" pitchFamily="2" charset="0"/>
              </a:rPr>
              <a:t>Net Indirect is an important concept to differentiate between Factor Cost and Market Price of a good or service. The Market Price of a good or service includes Net Indirect Taxes; however, the Factor Cost of a good excludes NIT. Another important fact about indirect taxes and subsidies is that they only arise in the three-sector economy and four-sector economy, and not in the two-sector economy (households and firms). </a:t>
            </a:r>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15</a:t>
            </a:fld>
            <a:endParaRPr lang="en-IN"/>
          </a:p>
        </p:txBody>
      </p:sp>
    </p:spTree>
    <p:extLst>
      <p:ext uri="{BB962C8B-B14F-4D97-AF65-F5344CB8AC3E}">
        <p14:creationId xmlns:p14="http://schemas.microsoft.com/office/powerpoint/2010/main" val="3501577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Answer: rupees 50 </a:t>
            </a:r>
            <a:r>
              <a:rPr lang="en-IN" dirty="0" err="1"/>
              <a:t>cr</a:t>
            </a:r>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16</a:t>
            </a:fld>
            <a:endParaRPr lang="en-IN"/>
          </a:p>
        </p:txBody>
      </p:sp>
    </p:spTree>
    <p:extLst>
      <p:ext uri="{BB962C8B-B14F-4D97-AF65-F5344CB8AC3E}">
        <p14:creationId xmlns:p14="http://schemas.microsoft.com/office/powerpoint/2010/main" val="2708298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Any individual or an institution who ordinarily resides in a country and whose center of economic interest lies in that country is the </a:t>
            </a:r>
            <a:r>
              <a:rPr lang="en-US" b="1" i="0" dirty="0">
                <a:solidFill>
                  <a:srgbClr val="273239"/>
                </a:solidFill>
                <a:effectLst/>
                <a:highlight>
                  <a:srgbClr val="FFFFFF"/>
                </a:highlight>
                <a:latin typeface="Nunito" pitchFamily="2" charset="0"/>
              </a:rPr>
              <a:t>Normal Resident </a:t>
            </a:r>
            <a:r>
              <a:rPr lang="en-US" b="0" i="0" dirty="0">
                <a:solidFill>
                  <a:srgbClr val="273239"/>
                </a:solidFill>
                <a:effectLst/>
                <a:highlight>
                  <a:srgbClr val="FFFFFF"/>
                </a:highlight>
                <a:latin typeface="Nunito" pitchFamily="2" charset="0"/>
              </a:rPr>
              <a:t>of that country. </a:t>
            </a:r>
            <a:r>
              <a:rPr lang="en-US" b="1" i="0" dirty="0">
                <a:solidFill>
                  <a:srgbClr val="273239"/>
                </a:solidFill>
                <a:effectLst/>
                <a:highlight>
                  <a:srgbClr val="FFFFFF"/>
                </a:highlight>
                <a:latin typeface="Nunito" pitchFamily="2" charset="0"/>
              </a:rPr>
              <a:t>The Centre of economic interest </a:t>
            </a:r>
            <a:r>
              <a:rPr lang="en-US" b="0" i="0" dirty="0">
                <a:solidFill>
                  <a:srgbClr val="273239"/>
                </a:solidFill>
                <a:effectLst/>
                <a:highlight>
                  <a:srgbClr val="FFFFFF"/>
                </a:highlight>
                <a:latin typeface="Nunito" pitchFamily="2" charset="0"/>
              </a:rPr>
              <a:t>includes two things:</a:t>
            </a:r>
            <a:r>
              <a:rPr lang="en-US" b="1" i="0" dirty="0">
                <a:solidFill>
                  <a:srgbClr val="273239"/>
                </a:solidFill>
                <a:effectLst/>
                <a:highlight>
                  <a:srgbClr val="FFFFFF"/>
                </a:highlight>
                <a:latin typeface="Nunito" pitchFamily="2" charset="0"/>
              </a:rPr>
              <a:t> First, the residents of a country lives or are l</a:t>
            </a:r>
            <a:r>
              <a:rPr lang="en-US" b="0" i="0" dirty="0">
                <a:solidFill>
                  <a:srgbClr val="273239"/>
                </a:solidFill>
                <a:effectLst/>
                <a:highlight>
                  <a:srgbClr val="FFFFFF"/>
                </a:highlight>
                <a:latin typeface="Nunito" pitchFamily="2" charset="0"/>
              </a:rPr>
              <a:t>ocated within the domestic territory. Second, from that location, these residents carry out basic economic activities of earnings, spending, and accumulation. </a:t>
            </a:r>
          </a:p>
          <a:p>
            <a:pPr algn="l" fontAlgn="base"/>
            <a:r>
              <a:rPr lang="en-US" b="1" i="0" dirty="0">
                <a:solidFill>
                  <a:srgbClr val="273239"/>
                </a:solidFill>
                <a:effectLst/>
                <a:highlight>
                  <a:srgbClr val="FFFFFF"/>
                </a:highlight>
                <a:latin typeface="Nunito" pitchFamily="2" charset="0"/>
              </a:rPr>
              <a:t>However, the following are not included under Normal Residents:</a:t>
            </a:r>
          </a:p>
          <a:p>
            <a:pPr algn="l" fontAlgn="base"/>
            <a:r>
              <a:rPr lang="en-US" b="1" i="0" dirty="0">
                <a:solidFill>
                  <a:srgbClr val="273239"/>
                </a:solidFill>
                <a:effectLst/>
                <a:highlight>
                  <a:srgbClr val="FFFFFF"/>
                </a:highlight>
                <a:latin typeface="Nunito" pitchFamily="2" charset="0"/>
              </a:rPr>
              <a:t>1. Foreign tourists and visitors: </a:t>
            </a:r>
            <a:r>
              <a:rPr lang="en-US" b="0" i="0" dirty="0">
                <a:solidFill>
                  <a:srgbClr val="273239"/>
                </a:solidFill>
                <a:effectLst/>
                <a:highlight>
                  <a:srgbClr val="FFFFFF"/>
                </a:highlight>
                <a:latin typeface="Nunito" pitchFamily="2" charset="0"/>
              </a:rPr>
              <a:t>All the foreign tourists and visitors who visit a country for vacation, medical treatment, study, sports, etc., are not considered normal residents of that country. </a:t>
            </a:r>
          </a:p>
          <a:p>
            <a:pPr algn="l" fontAlgn="base"/>
            <a:r>
              <a:rPr lang="en-US" b="1" i="0" dirty="0">
                <a:solidFill>
                  <a:srgbClr val="273239"/>
                </a:solidFill>
                <a:effectLst/>
                <a:highlight>
                  <a:srgbClr val="FFFFFF"/>
                </a:highlight>
                <a:latin typeface="Nunito" pitchFamily="2" charset="0"/>
              </a:rPr>
              <a:t>2. Foreign staff of embassies, diplomats, officials, and members of the armed forces: </a:t>
            </a:r>
            <a:r>
              <a:rPr lang="en-US" b="0" i="0" dirty="0">
                <a:solidFill>
                  <a:srgbClr val="273239"/>
                </a:solidFill>
                <a:effectLst/>
                <a:highlight>
                  <a:srgbClr val="FFFFFF"/>
                </a:highlight>
                <a:latin typeface="Nunito" pitchFamily="2" charset="0"/>
              </a:rPr>
              <a:t>The foreign staff of diplomats, officials, embassies, and the members of armed forces of a foreign country residing/living in a given country are not considered as the normal residents of that country. </a:t>
            </a:r>
            <a:r>
              <a:rPr lang="en-US" b="1" i="0" dirty="0">
                <a:solidFill>
                  <a:srgbClr val="273239"/>
                </a:solidFill>
                <a:effectLst/>
                <a:highlight>
                  <a:srgbClr val="FFFFFF"/>
                </a:highlight>
                <a:latin typeface="Nunito" pitchFamily="2" charset="0"/>
              </a:rPr>
              <a:t> </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3. International </a:t>
            </a:r>
            <a:r>
              <a:rPr lang="en-US" b="1" i="0" dirty="0" err="1">
                <a:solidFill>
                  <a:srgbClr val="273239"/>
                </a:solidFill>
                <a:effectLst/>
                <a:highlight>
                  <a:srgbClr val="FFFFFF"/>
                </a:highlight>
                <a:latin typeface="Nunito" pitchFamily="2" charset="0"/>
              </a:rPr>
              <a:t>Organisations</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International </a:t>
            </a:r>
            <a:r>
              <a:rPr lang="en-US" b="0" i="0" dirty="0" err="1">
                <a:solidFill>
                  <a:srgbClr val="273239"/>
                </a:solidFill>
                <a:effectLst/>
                <a:highlight>
                  <a:srgbClr val="FFFFFF"/>
                </a:highlight>
                <a:latin typeface="Nunito" pitchFamily="2" charset="0"/>
              </a:rPr>
              <a:t>organisations</a:t>
            </a:r>
            <a:r>
              <a:rPr lang="en-US" b="0" i="0" dirty="0">
                <a:solidFill>
                  <a:srgbClr val="273239"/>
                </a:solidFill>
                <a:effectLst/>
                <a:highlight>
                  <a:srgbClr val="FFFFFF"/>
                </a:highlight>
                <a:latin typeface="Nunito" pitchFamily="2" charset="0"/>
              </a:rPr>
              <a:t> like IMF, WHO, etc., situated in a country are not considered as the normal residents of that country. Instead, they are included under normal residents of the international area. </a:t>
            </a:r>
          </a:p>
          <a:p>
            <a:pPr algn="l" fontAlgn="base"/>
            <a:r>
              <a:rPr lang="en-US" b="1" i="0" dirty="0">
                <a:solidFill>
                  <a:srgbClr val="273239"/>
                </a:solidFill>
                <a:effectLst/>
                <a:highlight>
                  <a:srgbClr val="FFFFFF"/>
                </a:highlight>
                <a:latin typeface="Nunito" pitchFamily="2" charset="0"/>
              </a:rPr>
              <a:t>4. Employees of International </a:t>
            </a:r>
            <a:r>
              <a:rPr lang="en-US" b="1" i="0" dirty="0" err="1">
                <a:solidFill>
                  <a:srgbClr val="273239"/>
                </a:solidFill>
                <a:effectLst/>
                <a:highlight>
                  <a:srgbClr val="FFFFFF"/>
                </a:highlight>
                <a:latin typeface="Nunito" pitchFamily="2" charset="0"/>
              </a:rPr>
              <a:t>Organisations</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Employees working in International </a:t>
            </a:r>
            <a:r>
              <a:rPr lang="en-US" b="0" i="0" dirty="0" err="1">
                <a:solidFill>
                  <a:srgbClr val="273239"/>
                </a:solidFill>
                <a:effectLst/>
                <a:highlight>
                  <a:srgbClr val="FFFFFF"/>
                </a:highlight>
                <a:latin typeface="Nunito" pitchFamily="2" charset="0"/>
              </a:rPr>
              <a:t>Organisations</a:t>
            </a:r>
            <a:r>
              <a:rPr lang="en-US" b="0" i="0" dirty="0">
                <a:solidFill>
                  <a:srgbClr val="273239"/>
                </a:solidFill>
                <a:effectLst/>
                <a:highlight>
                  <a:srgbClr val="FFFFFF"/>
                </a:highlight>
                <a:latin typeface="Nunito" pitchFamily="2" charset="0"/>
              </a:rPr>
              <a:t> like WHO, UNO, etc., are not considered normal residents of the international area. Instead, they are included under the normal residents of the country to which they belong.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a Japanese working at the WHO headquarters, Geneva will be treated as a normal resident of Japan. </a:t>
            </a:r>
            <a:r>
              <a:rPr lang="en-US" b="0" i="1" dirty="0">
                <a:solidFill>
                  <a:srgbClr val="273239"/>
                </a:solidFill>
                <a:effectLst/>
                <a:highlight>
                  <a:srgbClr val="FFFFFF"/>
                </a:highlight>
                <a:latin typeface="Nunito" pitchFamily="2" charset="0"/>
              </a:rPr>
              <a:t>However, if the employee works for more than one year in such International Institutions, then he/she will become a normal resident of the country in which the institution is located. </a:t>
            </a:r>
            <a:r>
              <a:rPr lang="en-US" b="0" i="0" dirty="0">
                <a:solidFill>
                  <a:srgbClr val="273239"/>
                </a:solidFill>
                <a:effectLst/>
                <a:highlight>
                  <a:srgbClr val="FFFFFF"/>
                </a:highlight>
                <a:latin typeface="Nunito" pitchFamily="2" charset="0"/>
              </a:rPr>
              <a:t>Therefore, in the given example, if the Japanese work for more than one year at WHO headquarters, he will become a normal resident of Switzerland. </a:t>
            </a:r>
          </a:p>
          <a:p>
            <a:pPr algn="l" fontAlgn="base"/>
            <a:r>
              <a:rPr lang="en-US" b="1" i="0" dirty="0">
                <a:solidFill>
                  <a:srgbClr val="273239"/>
                </a:solidFill>
                <a:effectLst/>
                <a:highlight>
                  <a:srgbClr val="FFFFFF"/>
                </a:highlight>
                <a:latin typeface="Nunito" pitchFamily="2" charset="0"/>
              </a:rPr>
              <a:t>5. Crew members of foreign vessels, commercial </a:t>
            </a:r>
            <a:r>
              <a:rPr lang="en-US" b="1" i="0" dirty="0" err="1">
                <a:solidFill>
                  <a:srgbClr val="273239"/>
                </a:solidFill>
                <a:effectLst/>
                <a:highlight>
                  <a:srgbClr val="FFFFFF"/>
                </a:highlight>
                <a:latin typeface="Nunito" pitchFamily="2" charset="0"/>
              </a:rPr>
              <a:t>travellers</a:t>
            </a:r>
            <a:r>
              <a:rPr lang="en-US" b="1" i="0" dirty="0">
                <a:solidFill>
                  <a:srgbClr val="273239"/>
                </a:solidFill>
                <a:effectLst/>
                <a:highlight>
                  <a:srgbClr val="FFFFFF"/>
                </a:highlight>
                <a:latin typeface="Nunito" pitchFamily="2" charset="0"/>
              </a:rPr>
              <a:t> and seasonal workers: </a:t>
            </a:r>
            <a:r>
              <a:rPr lang="en-US" b="0" i="0" dirty="0">
                <a:solidFill>
                  <a:srgbClr val="273239"/>
                </a:solidFill>
                <a:effectLst/>
                <a:highlight>
                  <a:srgbClr val="FFFFFF"/>
                </a:highlight>
                <a:latin typeface="Nunito" pitchFamily="2" charset="0"/>
              </a:rPr>
              <a:t>All the crew members of foreign vessels, commercial </a:t>
            </a:r>
            <a:r>
              <a:rPr lang="en-US" b="0" i="0" dirty="0" err="1">
                <a:solidFill>
                  <a:srgbClr val="273239"/>
                </a:solidFill>
                <a:effectLst/>
                <a:highlight>
                  <a:srgbClr val="FFFFFF"/>
                </a:highlight>
                <a:latin typeface="Nunito" pitchFamily="2" charset="0"/>
              </a:rPr>
              <a:t>travellers</a:t>
            </a:r>
            <a:r>
              <a:rPr lang="en-US" b="0" i="0" dirty="0">
                <a:solidFill>
                  <a:srgbClr val="273239"/>
                </a:solidFill>
                <a:effectLst/>
                <a:highlight>
                  <a:srgbClr val="FFFFFF"/>
                </a:highlight>
                <a:latin typeface="Nunito" pitchFamily="2" charset="0"/>
              </a:rPr>
              <a:t>, and seasonal workers are not considered normal residents of the country, provided they stay for less than one year. </a:t>
            </a:r>
          </a:p>
          <a:p>
            <a:pPr algn="l" fontAlgn="base"/>
            <a:r>
              <a:rPr lang="en-US" b="1" i="0" dirty="0">
                <a:solidFill>
                  <a:srgbClr val="273239"/>
                </a:solidFill>
                <a:effectLst/>
                <a:highlight>
                  <a:srgbClr val="FFFFFF"/>
                </a:highlight>
                <a:latin typeface="Nunito" pitchFamily="2" charset="0"/>
              </a:rPr>
              <a:t>6. Border workers: </a:t>
            </a:r>
            <a:r>
              <a:rPr lang="en-US" b="0" i="0" dirty="0">
                <a:solidFill>
                  <a:srgbClr val="273239"/>
                </a:solidFill>
                <a:effectLst/>
                <a:highlight>
                  <a:srgbClr val="FFFFFF"/>
                </a:highlight>
                <a:latin typeface="Nunito" pitchFamily="2" charset="0"/>
              </a:rPr>
              <a:t>Border workers living near the international borders of a country who cross the border regularly to work in another country, are treated as the normal resident of the country in which they live, not of the country in which they work. </a:t>
            </a:r>
          </a:p>
          <a:p>
            <a:pPr algn="l" fontAlgn="base"/>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17</a:t>
            </a:fld>
            <a:endParaRPr lang="en-IN"/>
          </a:p>
        </p:txBody>
      </p:sp>
    </p:spTree>
    <p:extLst>
      <p:ext uri="{BB962C8B-B14F-4D97-AF65-F5344CB8AC3E}">
        <p14:creationId xmlns:p14="http://schemas.microsoft.com/office/powerpoint/2010/main" val="2895146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Normal Residents of India typically refer to individuals who reside in India for a significant portion of the year or have their primary economic interests in India. Based on this definition, here's how each scenario would fit:</a:t>
            </a:r>
          </a:p>
          <a:p>
            <a:pPr algn="l">
              <a:buFont typeface="+mj-lt"/>
              <a:buAutoNum type="arabicPeriod"/>
            </a:pPr>
            <a:r>
              <a:rPr lang="en-US" b="0" i="0" dirty="0">
                <a:solidFill>
                  <a:srgbClr val="0D0D0D"/>
                </a:solidFill>
                <a:effectLst/>
                <a:highlight>
                  <a:srgbClr val="FFFFFF"/>
                </a:highlight>
                <a:latin typeface="Söhne"/>
              </a:rPr>
              <a:t>USA ambassador in India: No, the USA ambassador in India would not be considered a normal resident of India as they are a representative of the United States and likely have diplomatic status rather than residing in India as a regular resident.</a:t>
            </a:r>
          </a:p>
          <a:p>
            <a:pPr algn="l">
              <a:buFont typeface="+mj-lt"/>
              <a:buAutoNum type="arabicPeriod"/>
            </a:pPr>
            <a:r>
              <a:rPr lang="en-US" b="0" i="0" dirty="0">
                <a:solidFill>
                  <a:srgbClr val="0D0D0D"/>
                </a:solidFill>
                <a:effectLst/>
                <a:highlight>
                  <a:srgbClr val="FFFFFF"/>
                </a:highlight>
                <a:latin typeface="Söhne"/>
              </a:rPr>
              <a:t>Indian students going to study in Canada: Yes, Indian students going to study in Canada are still considered normal residents of India as their absence is temporary and they maintain their primary ties and interests in India.</a:t>
            </a:r>
          </a:p>
          <a:p>
            <a:pPr algn="l">
              <a:buFont typeface="+mj-lt"/>
              <a:buAutoNum type="arabicPeriod"/>
            </a:pPr>
            <a:r>
              <a:rPr lang="en-US" b="0" i="0" dirty="0">
                <a:solidFill>
                  <a:srgbClr val="0D0D0D"/>
                </a:solidFill>
                <a:effectLst/>
                <a:highlight>
                  <a:srgbClr val="FFFFFF"/>
                </a:highlight>
                <a:latin typeface="Söhne"/>
              </a:rPr>
              <a:t>Americans coming to India for watching a cricket match: No, Americans coming to India for watching a cricket match are considered visitors or tourists, not normal residents of India.</a:t>
            </a:r>
          </a:p>
          <a:p>
            <a:pPr algn="l">
              <a:buFont typeface="+mj-lt"/>
              <a:buAutoNum type="arabicPeriod"/>
            </a:pPr>
            <a:r>
              <a:rPr lang="en-US" b="0" i="0" dirty="0">
                <a:solidFill>
                  <a:srgbClr val="0D0D0D"/>
                </a:solidFill>
                <a:effectLst/>
                <a:highlight>
                  <a:srgbClr val="FFFFFF"/>
                </a:highlight>
                <a:latin typeface="Söhne"/>
              </a:rPr>
              <a:t>American tourists staying in India for a month: No, American tourists staying in India for a month are visitors, not normal residents of India.</a:t>
            </a:r>
          </a:p>
          <a:p>
            <a:pPr algn="l">
              <a:buFont typeface="+mj-lt"/>
              <a:buAutoNum type="arabicPeriod"/>
            </a:pPr>
            <a:r>
              <a:rPr lang="en-US" b="0" i="0" dirty="0">
                <a:solidFill>
                  <a:srgbClr val="0D0D0D"/>
                </a:solidFill>
                <a:effectLst/>
                <a:highlight>
                  <a:srgbClr val="FFFFFF"/>
                </a:highlight>
                <a:latin typeface="Söhne"/>
              </a:rPr>
              <a:t>Indian employees working in WHO, located in India: Yes, Indian employees working in WHO, located in India, are considered normal residents of India as they reside and work in India, despite working for an international organization.</a:t>
            </a:r>
          </a:p>
          <a:p>
            <a:pPr algn="l"/>
            <a:r>
              <a:rPr lang="en-US" b="0" i="0" dirty="0">
                <a:solidFill>
                  <a:srgbClr val="0D0D0D"/>
                </a:solidFill>
                <a:effectLst/>
                <a:highlight>
                  <a:srgbClr val="FFFFFF"/>
                </a:highlight>
                <a:latin typeface="Söhne"/>
              </a:rPr>
              <a:t>So, the options that fit the definition of Normal Residents of India are 2. Indian students going to study in Canada and 5. Indian employees working in WHO, located in India.</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18</a:t>
            </a:fld>
            <a:endParaRPr lang="en-IN"/>
          </a:p>
        </p:txBody>
      </p:sp>
    </p:spTree>
    <p:extLst>
      <p:ext uri="{BB962C8B-B14F-4D97-AF65-F5344CB8AC3E}">
        <p14:creationId xmlns:p14="http://schemas.microsoft.com/office/powerpoint/2010/main" val="2749008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Söhne"/>
            </a:endParaRPr>
          </a:p>
          <a:p>
            <a:pPr algn="l" fontAlgn="base"/>
            <a:r>
              <a:rPr lang="en-US" b="0" i="0" dirty="0">
                <a:solidFill>
                  <a:srgbClr val="273239"/>
                </a:solidFill>
                <a:effectLst/>
                <a:highlight>
                  <a:srgbClr val="FFFFFF"/>
                </a:highlight>
                <a:latin typeface="Nunito" pitchFamily="2" charset="0"/>
              </a:rPr>
              <a:t>It is the difference between the factor income earned by a country from abroad/rest of the world and factor income paid by a country abroad/rest of the world. Factor income from abroad is the income earned by a country’s normal residents from the rest of the world for the factor services provided by them. The income is earned in the form of rent, wages, interest, salaries, dividends and retained earnings. However, Factor income to abroad is the income paid by a country’s normal residents to the normal residents of other countries (i.e., non-residents of the former country) for the factor services given by them within the economic territory.  </a:t>
            </a:r>
          </a:p>
          <a:p>
            <a:pPr algn="ctr" fontAlgn="base"/>
            <a:r>
              <a:rPr lang="en-US" b="1" i="0" dirty="0">
                <a:solidFill>
                  <a:srgbClr val="273239"/>
                </a:solidFill>
                <a:effectLst/>
                <a:highlight>
                  <a:srgbClr val="FFFFFF"/>
                </a:highlight>
                <a:latin typeface="Nunito" pitchFamily="2" charset="0"/>
              </a:rPr>
              <a:t>Net Factor Income from Abroad = Factor income earned from abroad – Factor income paid abroad</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Significance of Net Factor Income from Abroad (NFIA)</a:t>
            </a:r>
          </a:p>
          <a:p>
            <a:pPr algn="l" fontAlgn="base"/>
            <a:r>
              <a:rPr lang="en-US" b="0" i="0" dirty="0">
                <a:solidFill>
                  <a:srgbClr val="273239"/>
                </a:solidFill>
                <a:effectLst/>
                <a:highlight>
                  <a:srgbClr val="FFFFFF"/>
                </a:highlight>
                <a:latin typeface="Nunito" pitchFamily="2" charset="0"/>
              </a:rPr>
              <a:t>Net Factor from Abroad (NFIA) is essential for differentiating between the Domestic Income and National Income of an economy. At first, the Domestic Income is determined, and then after adding NFIA to it, National Income is determined. </a:t>
            </a:r>
          </a:p>
          <a:p>
            <a:pPr algn="l" fontAlgn="base"/>
            <a:r>
              <a:rPr lang="en-US" b="0" i="0" dirty="0">
                <a:solidFill>
                  <a:srgbClr val="273239"/>
                </a:solidFill>
                <a:effectLst/>
                <a:highlight>
                  <a:srgbClr val="FFFFFF"/>
                </a:highlight>
                <a:latin typeface="Nunito" pitchFamily="2" charset="0"/>
              </a:rPr>
              <a:t>The difference between factor income from abroad and factor income to abroad is NFIA or Net Factor Income from Abroad. Therefore, another formula for National Income is,</a:t>
            </a:r>
          </a:p>
          <a:p>
            <a:pPr algn="ctr" fontAlgn="base"/>
            <a:r>
              <a:rPr lang="en-US" b="1" i="0" dirty="0">
                <a:solidFill>
                  <a:srgbClr val="273239"/>
                </a:solidFill>
                <a:effectLst/>
                <a:highlight>
                  <a:srgbClr val="FFFFFF"/>
                </a:highlight>
                <a:latin typeface="Nunito" pitchFamily="2" charset="0"/>
              </a:rPr>
              <a:t>National Income = Domestic Income + NFIA </a:t>
            </a:r>
            <a:endParaRPr lang="en-US" b="0" i="0" dirty="0">
              <a:solidFill>
                <a:srgbClr val="273239"/>
              </a:solidFill>
              <a:effectLst/>
              <a:highlight>
                <a:srgbClr val="FFFFFF"/>
              </a:highlight>
              <a:latin typeface="Nunito" pitchFamily="2" charset="0"/>
            </a:endParaRPr>
          </a:p>
          <a:p>
            <a:pPr algn="l" fontAlgn="base"/>
            <a:r>
              <a:rPr lang="en-US" b="1" i="1" dirty="0">
                <a:solidFill>
                  <a:srgbClr val="273239"/>
                </a:solidFill>
                <a:effectLst/>
                <a:latin typeface="Nunito" pitchFamily="2" charset="0"/>
              </a:rPr>
              <a:t>The Net Factor Income from Abroad of an economy can be zero, positive, or negative. </a:t>
            </a:r>
            <a:endParaRPr lang="en-US" b="0" i="1" dirty="0">
              <a:solidFill>
                <a:srgbClr val="273239"/>
              </a:solidFill>
              <a:effectLst/>
              <a:latin typeface="Nunito" pitchFamily="2" charset="0"/>
            </a:endParaRPr>
          </a:p>
          <a:p>
            <a:pPr algn="l" fontAlgn="base"/>
            <a:r>
              <a:rPr lang="en-US" b="0" i="1" dirty="0">
                <a:solidFill>
                  <a:srgbClr val="273239"/>
                </a:solidFill>
                <a:effectLst/>
                <a:latin typeface="Nunito" pitchFamily="2" charset="0"/>
              </a:rPr>
              <a:t>It will be zero when the factor income earned from abroad and paid to abroad is equal.</a:t>
            </a:r>
          </a:p>
          <a:p>
            <a:pPr algn="l" fontAlgn="base"/>
            <a:r>
              <a:rPr lang="en-US" b="0" i="1" dirty="0">
                <a:solidFill>
                  <a:srgbClr val="273239"/>
                </a:solidFill>
                <a:effectLst/>
                <a:latin typeface="Nunito" pitchFamily="2" charset="0"/>
              </a:rPr>
              <a:t>NFIA will be positive when the factor income earned from abroad is more than the factor income paid to abroad. </a:t>
            </a:r>
          </a:p>
          <a:p>
            <a:pPr algn="l" fontAlgn="base"/>
            <a:r>
              <a:rPr lang="en-US" b="0" i="1" dirty="0">
                <a:solidFill>
                  <a:srgbClr val="273239"/>
                </a:solidFill>
                <a:effectLst/>
                <a:latin typeface="Nunito" pitchFamily="2" charset="0"/>
              </a:rPr>
              <a:t>However, it will be negative when the factor income earned from abroad is less than the factor income paid to abroad. </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19</a:t>
            </a:fld>
            <a:endParaRPr lang="en-IN"/>
          </a:p>
        </p:txBody>
      </p:sp>
    </p:spTree>
    <p:extLst>
      <p:ext uri="{BB962C8B-B14F-4D97-AF65-F5344CB8AC3E}">
        <p14:creationId xmlns:p14="http://schemas.microsoft.com/office/powerpoint/2010/main" val="227850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Domestic Territory or Economic Territory is an essential concept of national income accounting, which simply means the political frontiers of a country. However, the term Domestic Territory is used in a wider sense when it comes to national income accounting.</a:t>
            </a:r>
          </a:p>
          <a:p>
            <a:pPr algn="l" fontAlgn="base"/>
            <a:r>
              <a:rPr lang="en-US" b="1" i="0" dirty="0">
                <a:solidFill>
                  <a:srgbClr val="273239"/>
                </a:solidFill>
                <a:effectLst/>
                <a:highlight>
                  <a:srgbClr val="FFFFFF"/>
                </a:highlight>
                <a:latin typeface="Nunito" pitchFamily="2" charset="0"/>
              </a:rPr>
              <a:t>Along with Political Frontiers, Domestic Territory also consists of the following items:</a:t>
            </a:r>
          </a:p>
          <a:p>
            <a:pPr algn="l" fontAlgn="base"/>
            <a:r>
              <a:rPr lang="en-US" b="1" i="0" dirty="0">
                <a:solidFill>
                  <a:srgbClr val="273239"/>
                </a:solidFill>
                <a:effectLst/>
                <a:highlight>
                  <a:srgbClr val="FFFFFF"/>
                </a:highlight>
                <a:latin typeface="Nunito" pitchFamily="2" charset="0"/>
              </a:rPr>
              <a:t>1. Embassies, military establishments, and consulates of a country located abroad. </a:t>
            </a:r>
            <a:r>
              <a:rPr lang="en-US" b="0" i="0" dirty="0">
                <a:solidFill>
                  <a:srgbClr val="273239"/>
                </a:solidFill>
                <a:effectLst/>
                <a:highlight>
                  <a:srgbClr val="FFFFFF"/>
                </a:highlight>
                <a:latin typeface="Nunito" pitchFamily="2" charset="0"/>
              </a:rPr>
              <a:t>Any embassy, military establishment, and consulate of a country that has an office or branch abroad are also included under the domestic territory of a country. Here, a consulate is a building or an office used by an officer. also known as </a:t>
            </a:r>
            <a:r>
              <a:rPr lang="en-US" b="1" i="0" dirty="0">
                <a:solidFill>
                  <a:srgbClr val="273239"/>
                </a:solidFill>
                <a:effectLst/>
                <a:highlight>
                  <a:srgbClr val="FFFFFF"/>
                </a:highlight>
                <a:latin typeface="Nunito" pitchFamily="2" charset="0"/>
              </a:rPr>
              <a:t>consul,</a:t>
            </a:r>
            <a:r>
              <a:rPr lang="en-US" b="0" i="0" dirty="0">
                <a:solidFill>
                  <a:srgbClr val="273239"/>
                </a:solidFill>
                <a:effectLst/>
                <a:highlight>
                  <a:srgbClr val="FFFFFF"/>
                </a:highlight>
                <a:latin typeface="Nunito" pitchFamily="2" charset="0"/>
              </a:rPr>
              <a:t> commissioned by the government of a country to reside in a foreign country for the promotion of the interest of the country to which he/she belongs.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Indian Embassy in the USA is a part of the domestic territory of India. </a:t>
            </a:r>
          </a:p>
          <a:p>
            <a:pPr algn="l" fontAlgn="base"/>
            <a:r>
              <a:rPr lang="en-US" b="1" i="0" dirty="0">
                <a:solidFill>
                  <a:srgbClr val="273239"/>
                </a:solidFill>
                <a:effectLst/>
                <a:highlight>
                  <a:srgbClr val="FFFFFF"/>
                </a:highlight>
                <a:latin typeface="Nunito" pitchFamily="2" charset="0"/>
              </a:rPr>
              <a:t>2. Ships and aircraft owned and operated by normal residents between two or more countries. </a:t>
            </a:r>
            <a:r>
              <a:rPr lang="en-US" b="0" i="0" dirty="0">
                <a:solidFill>
                  <a:srgbClr val="273239"/>
                </a:solidFill>
                <a:effectLst/>
                <a:highlight>
                  <a:srgbClr val="FFFFFF"/>
                </a:highlight>
                <a:latin typeface="Nunito" pitchFamily="2" charset="0"/>
              </a:rPr>
              <a:t>If a normal resident of a country owns and operates ships and aircraft between two or more countries, then those ships and aircraft will be included in the domestic territory of the country.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airplanes operated by Air India between Japan and Russia are a part of the domestic territory of India. </a:t>
            </a:r>
          </a:p>
          <a:p>
            <a:pPr algn="l" fontAlgn="base"/>
            <a:r>
              <a:rPr lang="en-US" b="1" i="0" dirty="0">
                <a:solidFill>
                  <a:srgbClr val="273239"/>
                </a:solidFill>
                <a:effectLst/>
                <a:highlight>
                  <a:srgbClr val="FFFFFF"/>
                </a:highlight>
                <a:latin typeface="Nunito" pitchFamily="2" charset="0"/>
              </a:rPr>
              <a:t>3. Fishing vessels, oil and natural gas rigs and floating platforms operated by the residents of a country in the international waters where they have exclusive rights of operation. </a:t>
            </a:r>
            <a:r>
              <a:rPr lang="en-US" b="0" i="0" dirty="0">
                <a:solidFill>
                  <a:srgbClr val="273239"/>
                </a:solidFill>
                <a:effectLst/>
                <a:highlight>
                  <a:srgbClr val="FFFFFF"/>
                </a:highlight>
                <a:latin typeface="Nunito" pitchFamily="2" charset="0"/>
              </a:rPr>
              <a:t>If a resident of a country operates fishing vessels, oil and natural gas rigs, and floating platforms in the international waters, it will be included in the domestic territory of that country. However, the resident must have rights of operation in the international waters. </a:t>
            </a:r>
            <a:r>
              <a:rPr lang="en-US" b="1" i="0"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if an Indian Fisherman operates a fishing boat in the international waters of the Pacific Ocean, it will be considered a part of the domestic territory of India. </a:t>
            </a:r>
          </a:p>
          <a:p>
            <a:pPr algn="l" fontAlgn="base"/>
            <a:r>
              <a:rPr lang="en-US" b="1" i="0" dirty="0">
                <a:solidFill>
                  <a:srgbClr val="273239"/>
                </a:solidFill>
                <a:effectLst/>
                <a:highlight>
                  <a:srgbClr val="FFFFFF"/>
                </a:highlight>
                <a:latin typeface="Nunito" pitchFamily="2" charset="0"/>
              </a:rPr>
              <a:t>However, the following are not included in the Domestic Territory of a country:</a:t>
            </a:r>
          </a:p>
          <a:p>
            <a:pPr algn="l" fontAlgn="base"/>
            <a:r>
              <a:rPr lang="en-US" b="0" i="0" dirty="0">
                <a:solidFill>
                  <a:srgbClr val="273239"/>
                </a:solidFill>
                <a:effectLst/>
                <a:highlight>
                  <a:srgbClr val="FFFFFF"/>
                </a:highlight>
                <a:latin typeface="Nunito" pitchFamily="2" charset="0"/>
              </a:rPr>
              <a:t>1. Embassies, military establishments, and consulates of a foreign country are not included in the domestic territory of a country.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USA Embassy in India is not a part of the domestic territory of India, instead, it will be a part of the domestic territory of the USA. </a:t>
            </a:r>
          </a:p>
          <a:p>
            <a:pPr algn="l" fontAlgn="base"/>
            <a:r>
              <a:rPr lang="en-US" b="0" i="0" dirty="0">
                <a:solidFill>
                  <a:srgbClr val="273239"/>
                </a:solidFill>
                <a:effectLst/>
                <a:highlight>
                  <a:srgbClr val="FFFFFF"/>
                </a:highlight>
                <a:latin typeface="Nunito" pitchFamily="2" charset="0"/>
              </a:rPr>
              <a:t>2. Any International </a:t>
            </a:r>
            <a:r>
              <a:rPr lang="en-US" b="0" i="0" dirty="0" err="1">
                <a:solidFill>
                  <a:srgbClr val="273239"/>
                </a:solidFill>
                <a:effectLst/>
                <a:highlight>
                  <a:srgbClr val="FFFFFF"/>
                </a:highlight>
                <a:latin typeface="Nunito" pitchFamily="2" charset="0"/>
              </a:rPr>
              <a:t>organisation</a:t>
            </a:r>
            <a:r>
              <a:rPr lang="en-US" b="0" i="0" dirty="0">
                <a:solidFill>
                  <a:srgbClr val="273239"/>
                </a:solidFill>
                <a:effectLst/>
                <a:highlight>
                  <a:srgbClr val="FFFFFF"/>
                </a:highlight>
                <a:latin typeface="Nunito" pitchFamily="2" charset="0"/>
              </a:rPr>
              <a:t> such as WHO, UNO, etc., located within the geographical boundaries of a country will not be a part of the domestic territory of that country. </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21</a:t>
            </a:fld>
            <a:endParaRPr lang="en-IN"/>
          </a:p>
        </p:txBody>
      </p:sp>
    </p:spTree>
    <p:extLst>
      <p:ext uri="{BB962C8B-B14F-4D97-AF65-F5344CB8AC3E}">
        <p14:creationId xmlns:p14="http://schemas.microsoft.com/office/powerpoint/2010/main" val="510760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Factor payments and transfer payments are two different types of payments in an economy, and they serve different purposes. Let's define each:</a:t>
            </a:r>
          </a:p>
          <a:p>
            <a:pPr algn="l">
              <a:buFont typeface="+mj-lt"/>
              <a:buNone/>
            </a:pPr>
            <a:r>
              <a:rPr lang="en-US" b="1" i="0" dirty="0">
                <a:solidFill>
                  <a:srgbClr val="0D0D0D"/>
                </a:solidFill>
                <a:effectLst/>
                <a:highlight>
                  <a:srgbClr val="FFFFFF"/>
                </a:highlight>
                <a:latin typeface="Söhne"/>
              </a:rPr>
              <a:t>Factor Payments</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Factor payments are payments made to factors of production for their contribution to the production process. Factors of production include labor (wages), capital (interest), land (rent), and entrepreneurship (profits). These payments are made in exchange for the productive services provided by these factors in the production of goods and services. Factor payments are directly related to the production process and contribute to the generation of national income.</a:t>
            </a:r>
          </a:p>
          <a:p>
            <a:pPr algn="l">
              <a:buFont typeface="+mj-lt"/>
              <a:buNone/>
            </a:pPr>
            <a:r>
              <a:rPr lang="en-US" b="1" i="0" dirty="0">
                <a:solidFill>
                  <a:srgbClr val="0D0D0D"/>
                </a:solidFill>
                <a:effectLst/>
                <a:highlight>
                  <a:srgbClr val="FFFFFF"/>
                </a:highlight>
                <a:latin typeface="Söhne"/>
              </a:rPr>
              <a:t>Transfer Payments</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Transfer payments are payments made by the government to individuals, households, or other levels of government without any corresponding contribution to the production </a:t>
            </a:r>
            <a:r>
              <a:rPr lang="en-US" b="0" i="0" dirty="0" err="1">
                <a:solidFill>
                  <a:srgbClr val="0D0D0D"/>
                </a:solidFill>
                <a:effectLst/>
                <a:highlight>
                  <a:srgbClr val="FFFFFF"/>
                </a:highlight>
                <a:latin typeface="Söhne"/>
              </a:rPr>
              <a:t>process.They</a:t>
            </a:r>
            <a:r>
              <a:rPr lang="en-US" b="0" i="0" dirty="0">
                <a:solidFill>
                  <a:srgbClr val="0D0D0D"/>
                </a:solidFill>
                <a:effectLst/>
                <a:highlight>
                  <a:srgbClr val="FFFFFF"/>
                </a:highlight>
                <a:latin typeface="Söhne"/>
              </a:rPr>
              <a:t> are typically made for social welfare purposes, income redistribution, or to fulfill certain social or economic objectives. Examples of transfer payments include social security benefits, unemployment benefits, welfare payments, pensions, and subsidies. Transfer payments do not result from the production of goods and services but rather involve the redistribution of income or wealth within the economy.</a:t>
            </a:r>
          </a:p>
          <a:p>
            <a:pPr algn="l"/>
            <a:r>
              <a:rPr lang="en-US" b="0" i="0" dirty="0">
                <a:solidFill>
                  <a:srgbClr val="0D0D0D"/>
                </a:solidFill>
                <a:effectLst/>
                <a:highlight>
                  <a:srgbClr val="FFFFFF"/>
                </a:highlight>
                <a:latin typeface="Söhne"/>
              </a:rPr>
              <a:t>Why transfer payments are not included in the calculation of national income:</a:t>
            </a:r>
          </a:p>
          <a:p>
            <a:pPr algn="l">
              <a:buFont typeface="+mj-lt"/>
              <a:buNone/>
            </a:pPr>
            <a:r>
              <a:rPr lang="en-US" b="1" i="0" dirty="0">
                <a:solidFill>
                  <a:srgbClr val="0D0D0D"/>
                </a:solidFill>
                <a:effectLst/>
                <a:highlight>
                  <a:srgbClr val="FFFFFF"/>
                </a:highlight>
                <a:latin typeface="Söhne"/>
              </a:rPr>
              <a:t>No Corresponding Production</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Transfer payments do not represent payments for productive services rendered in the production process. Instead, they involve the redistribution of income from one group to another without any corresponding contribution to the economy's output of goods and services.</a:t>
            </a:r>
          </a:p>
          <a:p>
            <a:pPr algn="l">
              <a:buFont typeface="+mj-lt"/>
              <a:buNone/>
            </a:pPr>
            <a:r>
              <a:rPr lang="en-US" b="1" i="0" dirty="0">
                <a:solidFill>
                  <a:srgbClr val="0D0D0D"/>
                </a:solidFill>
                <a:effectLst/>
                <a:highlight>
                  <a:srgbClr val="FFFFFF"/>
                </a:highlight>
                <a:latin typeface="Söhne"/>
              </a:rPr>
              <a:t>Avoiding Double Counting</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Including transfer payments in the calculation of national income would lead to double counting because these payments are already reflected in the factor incomes of recipients.</a:t>
            </a:r>
          </a:p>
          <a:p>
            <a:pPr algn="l">
              <a:buFont typeface="+mj-lt"/>
              <a:buNone/>
            </a:pPr>
            <a:r>
              <a:rPr lang="en-US" b="1" i="0" dirty="0">
                <a:solidFill>
                  <a:srgbClr val="0D0D0D"/>
                </a:solidFill>
                <a:effectLst/>
                <a:highlight>
                  <a:srgbClr val="FFFFFF"/>
                </a:highlight>
                <a:latin typeface="Söhne"/>
              </a:rPr>
              <a:t>Accuracy of Economic Indicators</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Excluding transfer payments from the calculation of national income helps provide a more accurate measure of the economy's productive activity and performance.</a:t>
            </a:r>
          </a:p>
          <a:p>
            <a:pPr algn="l"/>
            <a:r>
              <a:rPr lang="en-US" b="0" i="0" dirty="0">
                <a:solidFill>
                  <a:srgbClr val="0D0D0D"/>
                </a:solidFill>
                <a:effectLst/>
                <a:highlight>
                  <a:srgbClr val="FFFFFF"/>
                </a:highlight>
                <a:latin typeface="Söhne"/>
              </a:rPr>
              <a:t>In summary, while factor payments are included in the calculation of national income as they represent payments for productive services, transfer payments are excluded because they involve income redistribution without corresponding production and including them would lead to inaccuracies and double counting in economic indicators.</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22</a:t>
            </a:fld>
            <a:endParaRPr lang="en-IN"/>
          </a:p>
        </p:txBody>
      </p:sp>
    </p:spTree>
    <p:extLst>
      <p:ext uri="{BB962C8B-B14F-4D97-AF65-F5344CB8AC3E}">
        <p14:creationId xmlns:p14="http://schemas.microsoft.com/office/powerpoint/2010/main" val="350318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highlight>
                  <a:srgbClr val="FFFFFF"/>
                </a:highlight>
                <a:latin typeface="SourceSansPro"/>
              </a:rPr>
              <a:t>The basic purpose of the circular flow model is to understand how money moves within an economy. It breaks the economy down into two primary players: households and firms (considering that there are two sectors in the economy). It separates the markets that these participants operate in as markets for goods and services and the markets for the </a:t>
            </a:r>
            <a:r>
              <a:rPr lang="en-US" b="0" i="0" u="none" dirty="0">
                <a:solidFill>
                  <a:srgbClr val="2C40D0"/>
                </a:solidFill>
                <a:effectLst/>
                <a:highlight>
                  <a:srgbClr val="FFFFFF"/>
                </a:highlight>
                <a:latin typeface="SourceSansPro"/>
              </a:rPr>
              <a:t>factor of production</a:t>
            </a:r>
            <a:r>
              <a:rPr lang="en-US" b="0" i="0" u="sng" dirty="0">
                <a:solidFill>
                  <a:srgbClr val="2C40D0"/>
                </a:solidFill>
                <a:effectLst/>
                <a:highlight>
                  <a:srgbClr val="FFFFFF"/>
                </a:highlight>
                <a:latin typeface="SourceSansPro"/>
              </a:rPr>
              <a:t>.</a:t>
            </a:r>
            <a:r>
              <a:rPr lang="en-US" b="0" i="0" dirty="0">
                <a:solidFill>
                  <a:srgbClr val="111111"/>
                </a:solidFill>
                <a:effectLst/>
                <a:highlight>
                  <a:srgbClr val="FFFFFF"/>
                </a:highlight>
                <a:latin typeface="SourceSansPro"/>
              </a:rPr>
              <a:t> Other sectors can be added for more robust cash flow tracking.</a:t>
            </a:r>
          </a:p>
          <a:p>
            <a:pPr algn="l"/>
            <a:r>
              <a:rPr lang="en-US" b="0" i="0" dirty="0">
                <a:solidFill>
                  <a:srgbClr val="111111"/>
                </a:solidFill>
                <a:effectLst/>
                <a:highlight>
                  <a:srgbClr val="FFFFFF"/>
                </a:highlight>
                <a:latin typeface="SourceSansPro"/>
              </a:rPr>
              <a:t>The circular flow model is used to measure a nation's income, as the circular flow model measures both cash coming into and exiting a nation's economy. It is also used to gauge the interconnectivity between sectors as a fully robust and strong economy will have interaction between components. For instance, the relationship between a government's </a:t>
            </a:r>
            <a:r>
              <a:rPr lang="en-US" b="0" i="0" u="sng" dirty="0">
                <a:solidFill>
                  <a:srgbClr val="2C40D0"/>
                </a:solidFill>
                <a:effectLst/>
                <a:highlight>
                  <a:srgbClr val="FFFFFF"/>
                </a:highlight>
                <a:latin typeface="SourceSansPro"/>
                <a:hlinkClick r:id="rId3"/>
              </a:rPr>
              <a:t>taxation</a:t>
            </a:r>
            <a:r>
              <a:rPr lang="en-US" b="0" i="0" dirty="0">
                <a:solidFill>
                  <a:srgbClr val="111111"/>
                </a:solidFill>
                <a:effectLst/>
                <a:highlight>
                  <a:srgbClr val="FFFFFF"/>
                </a:highlight>
                <a:latin typeface="SourceSansPro"/>
              </a:rPr>
              <a:t> policies and a household's consumption spending will have a direct impact on a business's ability to sell goods.</a:t>
            </a:r>
          </a:p>
          <a:p>
            <a:pPr algn="l"/>
            <a:endParaRPr lang="en-US" b="0" i="0" dirty="0">
              <a:solidFill>
                <a:srgbClr val="111111"/>
              </a:solidFill>
              <a:effectLst/>
              <a:highlight>
                <a:srgbClr val="FFFFFF"/>
              </a:highlight>
              <a:latin typeface="SourceSansPro"/>
            </a:endParaRPr>
          </a:p>
          <a:p>
            <a:pPr algn="l"/>
            <a:r>
              <a:rPr lang="en-US" b="0" i="0" dirty="0">
                <a:solidFill>
                  <a:srgbClr val="0D0D0D"/>
                </a:solidFill>
                <a:effectLst/>
                <a:highlight>
                  <a:srgbClr val="FFFFFF"/>
                </a:highlight>
                <a:latin typeface="Söhne"/>
              </a:rPr>
              <a:t>The two-sector circular flow of income is a simplified economic model that illustrates the flow of money and goods between households and firms within an economy. In this model, there are two main sectors: households and firms.</a:t>
            </a:r>
          </a:p>
          <a:p>
            <a:pPr algn="l">
              <a:buFont typeface="+mj-lt"/>
              <a:buAutoNum type="arabicPeriod"/>
            </a:pPr>
            <a:r>
              <a:rPr lang="en-US" b="1" i="0" dirty="0">
                <a:solidFill>
                  <a:srgbClr val="0D0D0D"/>
                </a:solidFill>
                <a:effectLst/>
                <a:highlight>
                  <a:srgbClr val="FFFFFF"/>
                </a:highlight>
                <a:latin typeface="Söhne"/>
              </a:rPr>
              <a:t>Households</a:t>
            </a:r>
            <a:r>
              <a:rPr lang="en-US" b="0" i="0" dirty="0">
                <a:solidFill>
                  <a:srgbClr val="0D0D0D"/>
                </a:solidFill>
                <a:effectLst/>
                <a:highlight>
                  <a:srgbClr val="FFFFFF"/>
                </a:highlight>
                <a:latin typeface="Söhne"/>
              </a:rPr>
              <a:t>: Households are the ultimate consumers of goods and services in the economy. They supply factors of production, such as labor, land, and capital, to firms in exchange for income.</a:t>
            </a:r>
          </a:p>
          <a:p>
            <a:pPr algn="l">
              <a:buFont typeface="+mj-lt"/>
              <a:buAutoNum type="arabicPeriod"/>
            </a:pPr>
            <a:r>
              <a:rPr lang="en-US" b="1" i="0" dirty="0">
                <a:solidFill>
                  <a:srgbClr val="0D0D0D"/>
                </a:solidFill>
                <a:effectLst/>
                <a:highlight>
                  <a:srgbClr val="FFFFFF"/>
                </a:highlight>
                <a:latin typeface="Söhne"/>
              </a:rPr>
              <a:t>Firms</a:t>
            </a:r>
            <a:r>
              <a:rPr lang="en-US" b="0" i="0" dirty="0">
                <a:solidFill>
                  <a:srgbClr val="0D0D0D"/>
                </a:solidFill>
                <a:effectLst/>
                <a:highlight>
                  <a:srgbClr val="FFFFFF"/>
                </a:highlight>
                <a:latin typeface="Söhne"/>
              </a:rPr>
              <a:t>: Firms are the producers of goods and services in the economy. They use factors of production supplied by households to produce goods and services, which they then sell to households.</a:t>
            </a:r>
          </a:p>
          <a:p>
            <a:pPr algn="l"/>
            <a:r>
              <a:rPr lang="en-US" b="0" i="0" dirty="0">
                <a:solidFill>
                  <a:srgbClr val="0D0D0D"/>
                </a:solidFill>
                <a:effectLst/>
                <a:highlight>
                  <a:srgbClr val="FFFFFF"/>
                </a:highlight>
                <a:latin typeface="Söhne"/>
              </a:rPr>
              <a:t>The circular flow of income between households and firms can be depicted as follows:</a:t>
            </a:r>
          </a:p>
          <a:p>
            <a:pPr algn="l">
              <a:buFont typeface="Arial" panose="020B0604020202020204" pitchFamily="34" charset="0"/>
              <a:buChar char="•"/>
            </a:pPr>
            <a:r>
              <a:rPr lang="en-US" b="1" i="0" dirty="0">
                <a:solidFill>
                  <a:srgbClr val="0D0D0D"/>
                </a:solidFill>
                <a:effectLst/>
                <a:highlight>
                  <a:srgbClr val="FFFFFF"/>
                </a:highlight>
                <a:latin typeface="Söhne"/>
              </a:rPr>
              <a:t>Households provide factors of production (land, labor, capital) to firms</a:t>
            </a:r>
            <a:r>
              <a:rPr lang="en-US" b="0" i="0" dirty="0">
                <a:solidFill>
                  <a:srgbClr val="0D0D0D"/>
                </a:solidFill>
                <a:effectLst/>
                <a:highlight>
                  <a:srgbClr val="FFFFFF"/>
                </a:highlight>
                <a:latin typeface="Söhne"/>
              </a:rPr>
              <a:t> in exchange for </a:t>
            </a:r>
            <a:r>
              <a:rPr lang="en-US" b="1" i="0" dirty="0">
                <a:solidFill>
                  <a:srgbClr val="0D0D0D"/>
                </a:solidFill>
                <a:effectLst/>
                <a:highlight>
                  <a:srgbClr val="FFFFFF"/>
                </a:highlight>
                <a:latin typeface="Söhne"/>
              </a:rPr>
              <a:t>income</a:t>
            </a:r>
            <a:r>
              <a:rPr lang="en-US" b="0" i="0" dirty="0">
                <a:solidFill>
                  <a:srgbClr val="0D0D0D"/>
                </a:solidFill>
                <a:effectLst/>
                <a:highlight>
                  <a:srgbClr val="FFFFFF"/>
                </a:highlight>
                <a:latin typeface="Söhne"/>
              </a:rPr>
              <a:t> (wages, rent, interest, profits).</a:t>
            </a:r>
          </a:p>
          <a:p>
            <a:pPr algn="l">
              <a:buFont typeface="Arial" panose="020B0604020202020204" pitchFamily="34" charset="0"/>
              <a:buChar char="•"/>
            </a:pPr>
            <a:r>
              <a:rPr lang="en-US" b="1" i="0" dirty="0">
                <a:solidFill>
                  <a:srgbClr val="0D0D0D"/>
                </a:solidFill>
                <a:effectLst/>
                <a:highlight>
                  <a:srgbClr val="FFFFFF"/>
                </a:highlight>
                <a:latin typeface="Söhne"/>
              </a:rPr>
              <a:t>Firms use these factors of production to produce goods and services</a:t>
            </a:r>
            <a:r>
              <a:rPr lang="en-US" b="0" i="0" dirty="0">
                <a:solidFill>
                  <a:srgbClr val="0D0D0D"/>
                </a:solidFill>
                <a:effectLst/>
                <a:highlight>
                  <a:srgbClr val="FFFFFF"/>
                </a:highlight>
                <a:latin typeface="Söhne"/>
              </a:rPr>
              <a:t>, which they then </a:t>
            </a:r>
            <a:r>
              <a:rPr lang="en-US" b="1" i="0" dirty="0">
                <a:solidFill>
                  <a:srgbClr val="0D0D0D"/>
                </a:solidFill>
                <a:effectLst/>
                <a:highlight>
                  <a:srgbClr val="FFFFFF"/>
                </a:highlight>
                <a:latin typeface="Söhne"/>
              </a:rPr>
              <a:t>sell to households</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1" i="0" dirty="0">
                <a:solidFill>
                  <a:srgbClr val="0D0D0D"/>
                </a:solidFill>
                <a:effectLst/>
                <a:highlight>
                  <a:srgbClr val="FFFFFF"/>
                </a:highlight>
                <a:latin typeface="Söhne"/>
              </a:rPr>
              <a:t>Households spend their income on purchasing goods and services</a:t>
            </a:r>
            <a:r>
              <a:rPr lang="en-US" b="0" i="0" dirty="0">
                <a:solidFill>
                  <a:srgbClr val="0D0D0D"/>
                </a:solidFill>
                <a:effectLst/>
                <a:highlight>
                  <a:srgbClr val="FFFFFF"/>
                </a:highlight>
                <a:latin typeface="Söhne"/>
              </a:rPr>
              <a:t> produced by firms, completing the circular flow.</a:t>
            </a:r>
          </a:p>
          <a:p>
            <a:pPr algn="l"/>
            <a:r>
              <a:rPr lang="en-US" b="0" i="0" dirty="0">
                <a:solidFill>
                  <a:srgbClr val="0D0D0D"/>
                </a:solidFill>
                <a:effectLst/>
                <a:highlight>
                  <a:srgbClr val="FFFFFF"/>
                </a:highlight>
                <a:latin typeface="Söhne"/>
              </a:rPr>
              <a:t>Now, let's discuss the concepts of leakage and injection in the context of this model:</a:t>
            </a:r>
          </a:p>
          <a:p>
            <a:pPr algn="l">
              <a:buFont typeface="+mj-lt"/>
              <a:buAutoNum type="arabicPeriod"/>
            </a:pPr>
            <a:r>
              <a:rPr lang="en-US" b="1" i="0" dirty="0">
                <a:solidFill>
                  <a:srgbClr val="0D0D0D"/>
                </a:solidFill>
                <a:effectLst/>
                <a:highlight>
                  <a:srgbClr val="FFFFFF"/>
                </a:highlight>
                <a:latin typeface="Söhne"/>
              </a:rPr>
              <a:t>Leakage</a:t>
            </a:r>
            <a:r>
              <a:rPr lang="en-US" b="0" i="0" dirty="0">
                <a:solidFill>
                  <a:srgbClr val="0D0D0D"/>
                </a:solidFill>
                <a:effectLst/>
                <a:highlight>
                  <a:srgbClr val="FFFFFF"/>
                </a:highlight>
                <a:latin typeface="Söhne"/>
              </a:rPr>
              <a:t>: Leakage refers to any withdrawal of funds from the circular flow of income. The three main forms of leakage are savings, taxes, and imports.</a:t>
            </a:r>
          </a:p>
          <a:p>
            <a:pPr marL="742950" lvl="1" indent="-285750" algn="l">
              <a:buFont typeface="+mj-lt"/>
              <a:buAutoNum type="arabicPeriod"/>
            </a:pPr>
            <a:r>
              <a:rPr lang="en-US" b="1" i="0" dirty="0">
                <a:solidFill>
                  <a:srgbClr val="0D0D0D"/>
                </a:solidFill>
                <a:effectLst/>
                <a:highlight>
                  <a:srgbClr val="FFFFFF"/>
                </a:highlight>
                <a:latin typeface="Söhne"/>
              </a:rPr>
              <a:t>Savings</a:t>
            </a:r>
            <a:r>
              <a:rPr lang="en-US" b="0" i="0" dirty="0">
                <a:solidFill>
                  <a:srgbClr val="0D0D0D"/>
                </a:solidFill>
                <a:effectLst/>
                <a:highlight>
                  <a:srgbClr val="FFFFFF"/>
                </a:highlight>
                <a:latin typeface="Söhne"/>
              </a:rPr>
              <a:t>: When households save a portion of their income rather than spending it on goods and services, it constitutes a leakage from the circular flow. The saved funds are not immediately returned to firms as spending.</a:t>
            </a:r>
          </a:p>
          <a:p>
            <a:pPr algn="l">
              <a:buFont typeface="+mj-lt"/>
              <a:buAutoNum type="arabicPeriod"/>
            </a:pPr>
            <a:r>
              <a:rPr lang="en-US" b="1" i="0" dirty="0">
                <a:solidFill>
                  <a:srgbClr val="0D0D0D"/>
                </a:solidFill>
                <a:effectLst/>
                <a:highlight>
                  <a:srgbClr val="FFFFFF"/>
                </a:highlight>
                <a:latin typeface="Söhne"/>
              </a:rPr>
              <a:t>Injection</a:t>
            </a:r>
            <a:r>
              <a:rPr lang="en-US" b="0" i="0" dirty="0">
                <a:solidFill>
                  <a:srgbClr val="0D0D0D"/>
                </a:solidFill>
                <a:effectLst/>
                <a:highlight>
                  <a:srgbClr val="FFFFFF"/>
                </a:highlight>
                <a:latin typeface="Söhne"/>
              </a:rPr>
              <a:t>: Injection refers to any addition of funds to the circular flow of income, offsetting leakages. The three main forms of injection are investment, government spending, and exports.</a:t>
            </a:r>
          </a:p>
          <a:p>
            <a:pPr marL="742950" lvl="1" indent="-285750" algn="l">
              <a:buFont typeface="+mj-lt"/>
              <a:buAutoNum type="arabicPeriod"/>
            </a:pPr>
            <a:r>
              <a:rPr lang="en-US" b="1" i="0" dirty="0">
                <a:solidFill>
                  <a:srgbClr val="0D0D0D"/>
                </a:solidFill>
                <a:effectLst/>
                <a:highlight>
                  <a:srgbClr val="FFFFFF"/>
                </a:highlight>
                <a:latin typeface="Söhne"/>
              </a:rPr>
              <a:t>Investment</a:t>
            </a:r>
            <a:r>
              <a:rPr lang="en-US" b="0" i="0" dirty="0">
                <a:solidFill>
                  <a:srgbClr val="0D0D0D"/>
                </a:solidFill>
                <a:effectLst/>
                <a:highlight>
                  <a:srgbClr val="FFFFFF"/>
                </a:highlight>
                <a:latin typeface="Söhne"/>
              </a:rPr>
              <a:t>: When firms use funds to invest in capital goods, such as machinery, equipment, or infrastructure, it constitutes an injection into the circular flow. Investment adds to the total spending in the economy and creates income for households.</a:t>
            </a:r>
          </a:p>
          <a:p>
            <a:pPr algn="l"/>
            <a:r>
              <a:rPr lang="en-US" b="0" i="0" dirty="0">
                <a:solidFill>
                  <a:srgbClr val="0D0D0D"/>
                </a:solidFill>
                <a:effectLst/>
                <a:highlight>
                  <a:srgbClr val="FFFFFF"/>
                </a:highlight>
                <a:latin typeface="Söhne"/>
              </a:rPr>
              <a:t>In summary, leakages and injections affect the economy by influencing the level of aggregate demand and the overall equilibrium level of income and output. When injections exceed leakages, the economy experiences growth, while if leakages exceed injections, the economy may contract. Policymakers often use fiscal and monetary policies to manage leakages and injections to achieve macroeconomic stability and promote economic growth.</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If leakages and injections are not equal in an economy, it can lead to imbalances that affect the overall level of economic activity and potentially disrupt the equilibrium in the circular flow of income. </a:t>
            </a:r>
          </a:p>
          <a:p>
            <a:pPr algn="l"/>
            <a:r>
              <a:rPr lang="en-US" b="1" i="0" dirty="0">
                <a:solidFill>
                  <a:srgbClr val="0D0D0D"/>
                </a:solidFill>
                <a:effectLst/>
                <a:highlight>
                  <a:srgbClr val="FFFFFF"/>
                </a:highlight>
                <a:latin typeface="Söhne"/>
              </a:rPr>
              <a:t>Leakages Greater Than Injections</a:t>
            </a:r>
            <a:r>
              <a:rPr lang="en-US" b="0" i="0" dirty="0">
                <a:solidFill>
                  <a:srgbClr val="0D0D0D"/>
                </a:solidFill>
                <a:effectLst/>
                <a:highlight>
                  <a:srgbClr val="FFFFFF"/>
                </a:highlight>
                <a:latin typeface="Söhne"/>
              </a:rPr>
              <a:t>:</a:t>
            </a:r>
          </a:p>
          <a:p>
            <a:pPr algn="l"/>
            <a:r>
              <a:rPr lang="en-US" b="0" i="0" dirty="0">
                <a:solidFill>
                  <a:srgbClr val="0D0D0D"/>
                </a:solidFill>
                <a:effectLst/>
                <a:highlight>
                  <a:srgbClr val="FFFFFF"/>
                </a:highlight>
                <a:latin typeface="Söhne"/>
              </a:rPr>
              <a:t>If leakages (savings) exceed injections (investment), it indicates that there is more money being withdrawn from the circular flow of income than being added. This situation can lead to a decrease in aggregate demand because households and firms are saving more, paying higher taxes, or spending more on imports than what is being invested, spent by the government, or earned from exports. A decrease in aggregate demand can result in reduced output, income, and employment levels in the economy, potentially leading to a recession or economic downturn. To address this imbalance, policymakers might implement expansionary fiscal or monetary policies to increase injections into the economy, such as reducing taxes, increasing government spending, or lowering interest rates to stimulate investment and consumption.</a:t>
            </a:r>
          </a:p>
          <a:p>
            <a:pPr algn="l">
              <a:buFont typeface="+mj-lt"/>
              <a:buNone/>
            </a:pPr>
            <a:r>
              <a:rPr lang="en-US" b="1" i="0" dirty="0">
                <a:solidFill>
                  <a:srgbClr val="0D0D0D"/>
                </a:solidFill>
                <a:effectLst/>
                <a:highlight>
                  <a:srgbClr val="FFFFFF"/>
                </a:highlight>
                <a:latin typeface="Söhne"/>
              </a:rPr>
              <a:t>Injections Greater Than Leakages</a:t>
            </a:r>
            <a:r>
              <a:rPr lang="en-US" b="0" i="0" dirty="0">
                <a:solidFill>
                  <a:srgbClr val="0D0D0D"/>
                </a:solidFill>
                <a:effectLst/>
                <a:highlight>
                  <a:srgbClr val="FFFFFF"/>
                </a:highlight>
                <a:latin typeface="Söhne"/>
              </a:rPr>
              <a:t>:</a:t>
            </a:r>
          </a:p>
          <a:p>
            <a:pPr algn="l">
              <a:buFont typeface="+mj-lt"/>
              <a:buNone/>
            </a:pPr>
            <a:r>
              <a:rPr lang="en-US" b="0" i="0" dirty="0">
                <a:solidFill>
                  <a:srgbClr val="0D0D0D"/>
                </a:solidFill>
                <a:effectLst/>
                <a:highlight>
                  <a:srgbClr val="FFFFFF"/>
                </a:highlight>
                <a:latin typeface="Söhne"/>
              </a:rPr>
              <a:t>Conversely, if injections (investment) exceed leakages (savings), it indicates that there is more money being injected into the circular flow of income than being withdrawn. This situation can lead to an increase in aggregate demand because households and firms are spending more, paying fewer taxes, or importing less than what is being invested, spent by the government, or earned from exports. An increase in aggregate demand can result in higher levels of output, income, and employment in the economy, potentially leading to inflationary pressures. To address this imbalance, policymakers might implement contractionary fiscal or monetary policies to reduce injections into the economy, such as increasing taxes, decreasing government spending, or raising interest rates to dampen investment and consumption.</a:t>
            </a:r>
          </a:p>
          <a:p>
            <a:pPr algn="l"/>
            <a:r>
              <a:rPr lang="en-US" b="0" i="0" dirty="0">
                <a:solidFill>
                  <a:srgbClr val="0D0D0D"/>
                </a:solidFill>
                <a:effectLst/>
                <a:highlight>
                  <a:srgbClr val="FFFFFF"/>
                </a:highlight>
                <a:latin typeface="Söhne"/>
              </a:rPr>
              <a:t>In summary, when leakages and injections are not equal, it can lead to economic imbalances that affect overall economic activity, output, income, and employment levels. Policymakers aim to manage these imbalances through appropriate fiscal and monetary policies to maintain macroeconomic stability and promote sustainable economic growth.</a:t>
            </a:r>
          </a:p>
          <a:p>
            <a:pPr algn="l"/>
            <a:endParaRPr lang="en-US" b="0" i="0" dirty="0">
              <a:solidFill>
                <a:srgbClr val="0D0D0D"/>
              </a:solidFill>
              <a:effectLst/>
              <a:highlight>
                <a:srgbClr val="FFFFFF"/>
              </a:highlight>
              <a:latin typeface="Söhne"/>
            </a:endParaRPr>
          </a:p>
          <a:p>
            <a:pPr algn="l"/>
            <a:endParaRPr lang="en-US" b="0" i="0" dirty="0">
              <a:solidFill>
                <a:srgbClr val="111111"/>
              </a:solidFill>
              <a:effectLst/>
              <a:highlight>
                <a:srgbClr val="FFFFFF"/>
              </a:highlight>
              <a:latin typeface="SourceSansPro"/>
            </a:endParaRPr>
          </a:p>
          <a:p>
            <a:pPr algn="l" fontAlgn="base"/>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a:t>
            </a:fld>
            <a:endParaRPr lang="en-IN"/>
          </a:p>
        </p:txBody>
      </p:sp>
    </p:spTree>
    <p:extLst>
      <p:ext uri="{BB962C8B-B14F-4D97-AF65-F5344CB8AC3E}">
        <p14:creationId xmlns:p14="http://schemas.microsoft.com/office/powerpoint/2010/main" val="1458244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1" dirty="0">
                <a:solidFill>
                  <a:srgbClr val="273239"/>
                </a:solidFill>
                <a:effectLst/>
                <a:latin typeface="Nunito" pitchFamily="2" charset="0"/>
              </a:rPr>
              <a:t>1. Yes, it is a part of the domestic territory of India.</a:t>
            </a:r>
          </a:p>
          <a:p>
            <a:pPr algn="l" fontAlgn="base"/>
            <a:r>
              <a:rPr lang="en-US" b="0" i="1" dirty="0">
                <a:solidFill>
                  <a:srgbClr val="273239"/>
                </a:solidFill>
                <a:effectLst/>
                <a:latin typeface="Nunito" pitchFamily="2" charset="0"/>
              </a:rPr>
              <a:t>2. No, it is not a part of the domestic territory of India.</a:t>
            </a:r>
          </a:p>
          <a:p>
            <a:pPr algn="l" fontAlgn="base"/>
            <a:r>
              <a:rPr lang="en-US" b="0" i="1" dirty="0">
                <a:solidFill>
                  <a:srgbClr val="273239"/>
                </a:solidFill>
                <a:effectLst/>
                <a:latin typeface="Nunito" pitchFamily="2" charset="0"/>
              </a:rPr>
              <a:t>3. No, it is not a part of the domestic territory of India.</a:t>
            </a:r>
          </a:p>
          <a:p>
            <a:pPr algn="l" fontAlgn="base"/>
            <a:r>
              <a:rPr lang="en-US" b="0" i="1" dirty="0">
                <a:solidFill>
                  <a:srgbClr val="273239"/>
                </a:solidFill>
                <a:effectLst/>
                <a:latin typeface="Nunito" pitchFamily="2" charset="0"/>
              </a:rPr>
              <a:t>4. Yes, it is a part of the domestic territory of India.</a:t>
            </a:r>
          </a:p>
          <a:p>
            <a:pPr algn="l" fontAlgn="base"/>
            <a:r>
              <a:rPr lang="en-US" b="0" i="1" dirty="0">
                <a:solidFill>
                  <a:srgbClr val="273239"/>
                </a:solidFill>
                <a:effectLst/>
                <a:latin typeface="Nunito" pitchFamily="2" charset="0"/>
              </a:rPr>
              <a:t>5. No, it is not a part of the domestic territory of India.</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23</a:t>
            </a:fld>
            <a:endParaRPr lang="en-IN"/>
          </a:p>
        </p:txBody>
      </p:sp>
    </p:spTree>
    <p:extLst>
      <p:ext uri="{BB962C8B-B14F-4D97-AF65-F5344CB8AC3E}">
        <p14:creationId xmlns:p14="http://schemas.microsoft.com/office/powerpoint/2010/main" val="1195762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0D0D0D"/>
                </a:solidFill>
                <a:effectLst/>
                <a:latin typeface="Söhne"/>
              </a:rPr>
              <a:t>Domestic Income</a:t>
            </a:r>
            <a:r>
              <a:rPr lang="en-US" b="0" i="0" dirty="0">
                <a:solidFill>
                  <a:srgbClr val="0D0D0D"/>
                </a:solidFill>
                <a:effectLst/>
                <a:latin typeface="Söhne"/>
              </a:rPr>
              <a:t>: (NDP at factor cost)</a:t>
            </a:r>
          </a:p>
          <a:p>
            <a:pPr algn="l">
              <a:buFont typeface="+mj-lt"/>
              <a:buNone/>
            </a:pPr>
            <a:r>
              <a:rPr lang="en-US" b="0" i="0" dirty="0">
                <a:solidFill>
                  <a:srgbClr val="0D0D0D"/>
                </a:solidFill>
                <a:effectLst/>
                <a:latin typeface="Söhne"/>
              </a:rPr>
              <a:t>Domestic income refers to the total income earned by all factors of production (such as labor, capital, and land) located within a country's borders, regardless of the nationality of the owners. It includes all income generated from the production of goods and services within the country, including wages, profits, rents, and interest. Domestic income focuses on the income generated from domestic economic activities, regardless of whether the income accrues to domestic residents or foreigners. It does not account for income earned by residents from economic activities conducted abroad or income earned by foreign residents from economic activities within the country.</a:t>
            </a:r>
          </a:p>
          <a:p>
            <a:pPr algn="l">
              <a:buFont typeface="+mj-lt"/>
              <a:buNone/>
            </a:pPr>
            <a:r>
              <a:rPr lang="en-US" b="1" i="0" dirty="0">
                <a:solidFill>
                  <a:srgbClr val="0D0D0D"/>
                </a:solidFill>
                <a:effectLst/>
                <a:latin typeface="Söhne"/>
              </a:rPr>
              <a:t>National Income</a:t>
            </a:r>
            <a:r>
              <a:rPr lang="en-US" b="0" i="0" dirty="0">
                <a:solidFill>
                  <a:srgbClr val="0D0D0D"/>
                </a:solidFill>
                <a:effectLst/>
                <a:latin typeface="Söhne"/>
              </a:rPr>
              <a:t>: (NNP factor cost)</a:t>
            </a:r>
          </a:p>
          <a:p>
            <a:pPr algn="l">
              <a:buFont typeface="+mj-lt"/>
              <a:buNone/>
            </a:pPr>
            <a:r>
              <a:rPr lang="en-US" b="0" i="0" dirty="0">
                <a:solidFill>
                  <a:srgbClr val="0D0D0D"/>
                </a:solidFill>
                <a:effectLst/>
                <a:latin typeface="Söhne"/>
              </a:rPr>
              <a:t>National income, on the other hand, refers to the total income earned by all factors of production owned by residents of a country, regardless of where the production takes place. It includes all income earned by residents from domestic economic activities as well as income earned from economic activities conducted abroad. National income accounts for the income earned by residents from factors of production located both within and outside the country's borders. It excludes income earned by foreigners from economic activities within the country's borders.</a:t>
            </a:r>
          </a:p>
          <a:p>
            <a:pPr algn="l"/>
            <a:r>
              <a:rPr lang="en-US" b="0" i="0" dirty="0">
                <a:solidFill>
                  <a:srgbClr val="0D0D0D"/>
                </a:solidFill>
                <a:effectLst/>
                <a:latin typeface="Söhne"/>
              </a:rPr>
              <a:t>In summary, while domestic income focuses on income generated from economic activities within a country's borders, national income accounts for income earned by residents from both domestic and foreign economic activities. National income provides a more comprehensive measure of the total income earned by the residents of a country, taking into account both domestic and international economic transactions.</a:t>
            </a:r>
          </a:p>
          <a:p>
            <a:endParaRPr lang="en-IN" dirty="0"/>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24</a:t>
            </a:fld>
            <a:endParaRPr lang="en-IN"/>
          </a:p>
        </p:txBody>
      </p:sp>
    </p:spTree>
    <p:extLst>
      <p:ext uri="{BB962C8B-B14F-4D97-AF65-F5344CB8AC3E}">
        <p14:creationId xmlns:p14="http://schemas.microsoft.com/office/powerpoint/2010/main" val="4212382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Gross Domestic Product (GDP) is a key indicator used to measure the size and performance of an economy. There are three primary methods used to calculate GDP: the expenditure approach, the income approach, and the production (or output) approach. Let's delve into each method:</a:t>
            </a:r>
          </a:p>
          <a:p>
            <a:pPr algn="l">
              <a:buFont typeface="+mj-lt"/>
              <a:buAutoNum type="arabicPeriod"/>
            </a:pPr>
            <a:r>
              <a:rPr lang="en-US" b="1" i="0" dirty="0">
                <a:solidFill>
                  <a:srgbClr val="0D0D0D"/>
                </a:solidFill>
                <a:effectLst/>
                <a:highlight>
                  <a:srgbClr val="FFFFFF"/>
                </a:highlight>
                <a:latin typeface="Söhne"/>
              </a:rPr>
              <a:t>Expenditure Approach</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The expenditure approach calculates GDP by summing up all the spending on final goods and services within the economy.</a:t>
            </a:r>
          </a:p>
          <a:p>
            <a:pPr marL="742950" lvl="1" indent="-285750" algn="l">
              <a:buFont typeface="+mj-lt"/>
              <a:buAutoNum type="arabicPeriod"/>
            </a:pPr>
            <a:r>
              <a:rPr lang="en-US" b="0" i="0" dirty="0">
                <a:solidFill>
                  <a:srgbClr val="0D0D0D"/>
                </a:solidFill>
                <a:effectLst/>
                <a:highlight>
                  <a:srgbClr val="FFFFFF"/>
                </a:highlight>
                <a:latin typeface="Söhne"/>
              </a:rPr>
              <a:t>It breaks down GDP into four main components: a. Consumption (C): Spending by households on goods and services. b. Investment (I): Spending by businesses on capital goods (such as machinery and equipment), residential construction, and changes in business inventories. c. Government spending (G): Spending by the government on goods and services, excluding transfer payments. d. Net exports (NX): Exports (goods and services sold to foreign countries) minus imports (goods and services purchased from foreign countries).</a:t>
            </a:r>
          </a:p>
          <a:p>
            <a:pPr marL="742950" lvl="1" indent="-285750" algn="l">
              <a:buFont typeface="+mj-lt"/>
              <a:buAutoNum type="arabicPeriod"/>
            </a:pPr>
            <a:r>
              <a:rPr lang="en-US" b="0" i="0" dirty="0">
                <a:solidFill>
                  <a:srgbClr val="0D0D0D"/>
                </a:solidFill>
                <a:effectLst/>
                <a:highlight>
                  <a:srgbClr val="FFFFFF"/>
                </a:highlight>
                <a:latin typeface="Söhne"/>
              </a:rPr>
              <a:t>The formula for GDP using the expenditure approach is: GDP = C + I + G + NX.</a:t>
            </a:r>
          </a:p>
          <a:p>
            <a:pPr algn="l">
              <a:buFont typeface="+mj-lt"/>
              <a:buAutoNum type="arabicPeriod"/>
            </a:pPr>
            <a:r>
              <a:rPr lang="en-US" b="1" i="0" dirty="0">
                <a:solidFill>
                  <a:srgbClr val="0D0D0D"/>
                </a:solidFill>
                <a:effectLst/>
                <a:highlight>
                  <a:srgbClr val="FFFFFF"/>
                </a:highlight>
                <a:latin typeface="Söhne"/>
              </a:rPr>
              <a:t>Income Approach</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The income approach calculates GDP by summing up all the incomes earned within the economy.</a:t>
            </a:r>
          </a:p>
          <a:p>
            <a:pPr marL="742950" lvl="1" indent="-285750" algn="l">
              <a:buFont typeface="+mj-lt"/>
              <a:buAutoNum type="arabicPeriod"/>
            </a:pPr>
            <a:r>
              <a:rPr lang="en-US" b="0" i="0" dirty="0">
                <a:solidFill>
                  <a:srgbClr val="0D0D0D"/>
                </a:solidFill>
                <a:effectLst/>
                <a:highlight>
                  <a:srgbClr val="FFFFFF"/>
                </a:highlight>
                <a:latin typeface="Söhne"/>
              </a:rPr>
              <a:t>It includes various forms of income earned by individuals and businesses, such as wages and salaries, interest, rent, and profits.</a:t>
            </a:r>
          </a:p>
          <a:p>
            <a:pPr marL="742950" lvl="1" indent="-285750" algn="l">
              <a:buFont typeface="+mj-lt"/>
              <a:buAutoNum type="arabicPeriod"/>
            </a:pPr>
            <a:r>
              <a:rPr lang="en-US" b="0" i="0" dirty="0">
                <a:solidFill>
                  <a:srgbClr val="0D0D0D"/>
                </a:solidFill>
                <a:effectLst/>
                <a:highlight>
                  <a:srgbClr val="FFFFFF"/>
                </a:highlight>
                <a:latin typeface="Söhne"/>
              </a:rPr>
              <a:t>The formula for GDP using the income approach is: GDP = Compensation of Employees + Gross Operating Surplus + Gross Mixed Income + Taxes on Production and Imports - Subsidies on Production and Imports.</a:t>
            </a:r>
          </a:p>
          <a:p>
            <a:pPr algn="l">
              <a:buFont typeface="+mj-lt"/>
              <a:buAutoNum type="arabicPeriod"/>
            </a:pPr>
            <a:r>
              <a:rPr lang="en-US" b="1" i="0" dirty="0">
                <a:solidFill>
                  <a:srgbClr val="0D0D0D"/>
                </a:solidFill>
                <a:effectLst/>
                <a:highlight>
                  <a:srgbClr val="FFFFFF"/>
                </a:highlight>
                <a:latin typeface="Söhne"/>
              </a:rPr>
              <a:t>Production (Output) Approach</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The production approach calculates GDP by summing up the value added at each stage of production within the economy.</a:t>
            </a:r>
          </a:p>
          <a:p>
            <a:pPr marL="742950" lvl="1" indent="-285750" algn="l">
              <a:buFont typeface="+mj-lt"/>
              <a:buAutoNum type="arabicPeriod"/>
            </a:pPr>
            <a:r>
              <a:rPr lang="en-US" b="0" i="0" dirty="0">
                <a:solidFill>
                  <a:srgbClr val="0D0D0D"/>
                </a:solidFill>
                <a:effectLst/>
                <a:highlight>
                  <a:srgbClr val="FFFFFF"/>
                </a:highlight>
                <a:latin typeface="Söhne"/>
              </a:rPr>
              <a:t>Value added is the difference between the value of a firm's output and the value of the intermediate inputs it purchases from other firms.</a:t>
            </a:r>
          </a:p>
          <a:p>
            <a:pPr marL="742950" lvl="1" indent="-285750" algn="l">
              <a:buFont typeface="+mj-lt"/>
              <a:buAutoNum type="arabicPeriod"/>
            </a:pPr>
            <a:r>
              <a:rPr lang="en-US" b="0" i="0" dirty="0">
                <a:solidFill>
                  <a:srgbClr val="0D0D0D"/>
                </a:solidFill>
                <a:effectLst/>
                <a:highlight>
                  <a:srgbClr val="FFFFFF"/>
                </a:highlight>
                <a:latin typeface="Söhne"/>
              </a:rPr>
              <a:t>This method focuses on the value added by each sector of the economy (such as agriculture, manufacturing, and services) and aggregates them to arrive at total GDP.</a:t>
            </a:r>
          </a:p>
          <a:p>
            <a:pPr marL="742950" lvl="1" indent="-285750" algn="l">
              <a:buFont typeface="+mj-lt"/>
              <a:buAutoNum type="arabicPeriod"/>
            </a:pPr>
            <a:r>
              <a:rPr lang="en-US" b="0" i="0" dirty="0">
                <a:solidFill>
                  <a:srgbClr val="0D0D0D"/>
                </a:solidFill>
                <a:effectLst/>
                <a:highlight>
                  <a:srgbClr val="FFFFFF"/>
                </a:highlight>
                <a:latin typeface="Söhne"/>
              </a:rPr>
              <a:t>The formula for GDP using the production approach is: GDP = Value Added in Agriculture + Value Added in Manufacturing + Value Added in Services + ...</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25</a:t>
            </a:fld>
            <a:endParaRPr lang="en-IN"/>
          </a:p>
        </p:txBody>
      </p:sp>
    </p:spTree>
    <p:extLst>
      <p:ext uri="{BB962C8B-B14F-4D97-AF65-F5344CB8AC3E}">
        <p14:creationId xmlns:p14="http://schemas.microsoft.com/office/powerpoint/2010/main" val="2973772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IN" b="1" i="0" dirty="0">
                <a:solidFill>
                  <a:srgbClr val="273239"/>
                </a:solidFill>
                <a:effectLst/>
                <a:highlight>
                  <a:srgbClr val="FFFFFF"/>
                </a:highlight>
                <a:latin typeface="Nunito" pitchFamily="2" charset="0"/>
              </a:rPr>
              <a:t>Value Added by Firm A = GVA</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of A = ₹1,660 Crores</a:t>
            </a:r>
            <a:endParaRPr lang="en-IN" b="0" i="0" dirty="0">
              <a:solidFill>
                <a:srgbClr val="273239"/>
              </a:solidFill>
              <a:effectLst/>
              <a:highlight>
                <a:srgbClr val="FFFFFF"/>
              </a:highlight>
              <a:latin typeface="Nunito" pitchFamily="2" charset="0"/>
            </a:endParaRPr>
          </a:p>
          <a:p>
            <a:pPr algn="l" fontAlgn="base"/>
            <a:r>
              <a:rPr lang="en-IN" b="1" i="0" dirty="0">
                <a:solidFill>
                  <a:srgbClr val="273239"/>
                </a:solidFill>
                <a:effectLst/>
                <a:highlight>
                  <a:srgbClr val="FFFFFF"/>
                </a:highlight>
                <a:latin typeface="Nunito" pitchFamily="2" charset="0"/>
              </a:rPr>
              <a:t>Value Added by Firm B = GVA</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of B = ₹1,900 Crores</a:t>
            </a:r>
            <a:endParaRPr lang="en-IN" b="0" i="0" dirty="0">
              <a:solidFill>
                <a:srgbClr val="273239"/>
              </a:solidFill>
              <a:effectLst/>
              <a:highlight>
                <a:srgbClr val="FFFFFF"/>
              </a:highlight>
              <a:latin typeface="Nunito" pitchFamily="2" charset="0"/>
            </a:endParaRPr>
          </a:p>
          <a:p>
            <a:pPr algn="l" fontAlgn="base"/>
            <a:r>
              <a:rPr lang="en-IN" b="1" i="0" dirty="0">
                <a:solidFill>
                  <a:srgbClr val="273239"/>
                </a:solidFill>
                <a:effectLst/>
                <a:highlight>
                  <a:srgbClr val="FFFFFF"/>
                </a:highlight>
                <a:latin typeface="Nunito" pitchFamily="2" charset="0"/>
              </a:rPr>
              <a:t>Value Added by Firm C = GVA</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of C = ₹1,190 Crores</a:t>
            </a:r>
            <a:endParaRPr lang="en-IN" b="0" i="0" dirty="0">
              <a:solidFill>
                <a:srgbClr val="273239"/>
              </a:solidFill>
              <a:effectLst/>
              <a:highlight>
                <a:srgbClr val="FFFFFF"/>
              </a:highlight>
              <a:latin typeface="Nunito" pitchFamily="2" charset="0"/>
            </a:endParaRPr>
          </a:p>
          <a:p>
            <a:pPr algn="l" fontAlgn="base"/>
            <a:r>
              <a:rPr lang="en-IN" b="0" i="0" dirty="0">
                <a:solidFill>
                  <a:srgbClr val="273239"/>
                </a:solidFill>
                <a:effectLst/>
                <a:highlight>
                  <a:srgbClr val="FFFFFF"/>
                </a:highlight>
                <a:latin typeface="Nunito" pitchFamily="2" charset="0"/>
              </a:rPr>
              <a:t>GDP</a:t>
            </a:r>
            <a:r>
              <a:rPr lang="en-IN" b="0" i="0" baseline="-25000" dirty="0">
                <a:solidFill>
                  <a:srgbClr val="273239"/>
                </a:solidFill>
                <a:effectLst/>
                <a:highlight>
                  <a:srgbClr val="FFFFFF"/>
                </a:highlight>
                <a:latin typeface="Nunito" pitchFamily="2" charset="0"/>
              </a:rPr>
              <a:t>MP</a:t>
            </a:r>
            <a:r>
              <a:rPr lang="en-IN" b="0" i="0" dirty="0">
                <a:solidFill>
                  <a:srgbClr val="273239"/>
                </a:solidFill>
                <a:effectLst/>
                <a:highlight>
                  <a:srgbClr val="FFFFFF"/>
                </a:highlight>
                <a:latin typeface="Nunito" pitchFamily="2" charset="0"/>
              </a:rPr>
              <a:t> = ∑GVA</a:t>
            </a:r>
            <a:r>
              <a:rPr lang="en-IN" b="0" i="0" baseline="-25000" dirty="0">
                <a:solidFill>
                  <a:srgbClr val="273239"/>
                </a:solidFill>
                <a:effectLst/>
                <a:highlight>
                  <a:srgbClr val="FFFFFF"/>
                </a:highlight>
                <a:latin typeface="Nunito" pitchFamily="2" charset="0"/>
              </a:rPr>
              <a:t>MP</a:t>
            </a:r>
            <a:r>
              <a:rPr lang="en-IN" b="0" i="0" dirty="0">
                <a:solidFill>
                  <a:srgbClr val="273239"/>
                </a:solidFill>
                <a:effectLst/>
                <a:highlight>
                  <a:srgbClr val="FFFFFF"/>
                </a:highlight>
                <a:latin typeface="Nunito" pitchFamily="2" charset="0"/>
              </a:rPr>
              <a:t> </a:t>
            </a:r>
          </a:p>
          <a:p>
            <a:pPr algn="l" fontAlgn="base"/>
            <a:r>
              <a:rPr lang="en-IN" b="0" i="0" dirty="0">
                <a:solidFill>
                  <a:srgbClr val="273239"/>
                </a:solidFill>
                <a:effectLst/>
                <a:highlight>
                  <a:srgbClr val="FFFFFF"/>
                </a:highlight>
                <a:latin typeface="Nunito" pitchFamily="2" charset="0"/>
              </a:rPr>
              <a:t>GDP</a:t>
            </a:r>
            <a:r>
              <a:rPr lang="en-IN" b="0" i="0" baseline="-25000" dirty="0">
                <a:solidFill>
                  <a:srgbClr val="273239"/>
                </a:solidFill>
                <a:effectLst/>
                <a:highlight>
                  <a:srgbClr val="FFFFFF"/>
                </a:highlight>
                <a:latin typeface="Nunito" pitchFamily="2" charset="0"/>
              </a:rPr>
              <a:t>MP</a:t>
            </a:r>
            <a:r>
              <a:rPr lang="en-IN" b="0" i="0" dirty="0">
                <a:solidFill>
                  <a:srgbClr val="273239"/>
                </a:solidFill>
                <a:effectLst/>
                <a:highlight>
                  <a:srgbClr val="FFFFFF"/>
                </a:highlight>
                <a:latin typeface="Nunito" pitchFamily="2" charset="0"/>
              </a:rPr>
              <a:t> = 1,660 + 1,900 + 1,190</a:t>
            </a:r>
          </a:p>
          <a:p>
            <a:pPr algn="l" fontAlgn="base"/>
            <a:r>
              <a:rPr lang="en-IN" b="1" i="0" dirty="0">
                <a:solidFill>
                  <a:srgbClr val="273239"/>
                </a:solidFill>
                <a:effectLst/>
                <a:highlight>
                  <a:srgbClr val="FFFFFF"/>
                </a:highlight>
                <a:latin typeface="Nunito" pitchFamily="2" charset="0"/>
              </a:rPr>
              <a:t>GDP</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 ₹4,750 Crores</a:t>
            </a:r>
            <a:endParaRPr lang="en-IN"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28</a:t>
            </a:fld>
            <a:endParaRPr lang="en-IN"/>
          </a:p>
        </p:txBody>
      </p:sp>
    </p:spTree>
    <p:extLst>
      <p:ext uri="{BB962C8B-B14F-4D97-AF65-F5344CB8AC3E}">
        <p14:creationId xmlns:p14="http://schemas.microsoft.com/office/powerpoint/2010/main" val="3434435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IN" b="1" i="0" dirty="0">
                <a:solidFill>
                  <a:srgbClr val="273239"/>
                </a:solidFill>
                <a:effectLst/>
                <a:highlight>
                  <a:srgbClr val="FFFFFF"/>
                </a:highlight>
                <a:latin typeface="Nunito" pitchFamily="2" charset="0"/>
              </a:rPr>
              <a:t>Value Added by Firm A = GVA</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of A = ₹1,660 Crores</a:t>
            </a:r>
            <a:endParaRPr lang="en-IN" b="0" i="0" dirty="0">
              <a:solidFill>
                <a:srgbClr val="273239"/>
              </a:solidFill>
              <a:effectLst/>
              <a:highlight>
                <a:srgbClr val="FFFFFF"/>
              </a:highlight>
              <a:latin typeface="Nunito" pitchFamily="2" charset="0"/>
            </a:endParaRPr>
          </a:p>
          <a:p>
            <a:pPr algn="l" fontAlgn="base"/>
            <a:r>
              <a:rPr lang="en-IN" b="1" i="0" dirty="0">
                <a:solidFill>
                  <a:srgbClr val="273239"/>
                </a:solidFill>
                <a:effectLst/>
                <a:highlight>
                  <a:srgbClr val="FFFFFF"/>
                </a:highlight>
                <a:latin typeface="Nunito" pitchFamily="2" charset="0"/>
              </a:rPr>
              <a:t>Value Added by Firm B = GVA</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of B = ₹1,900 Crores</a:t>
            </a:r>
            <a:endParaRPr lang="en-IN" b="0" i="0" dirty="0">
              <a:solidFill>
                <a:srgbClr val="273239"/>
              </a:solidFill>
              <a:effectLst/>
              <a:highlight>
                <a:srgbClr val="FFFFFF"/>
              </a:highlight>
              <a:latin typeface="Nunito" pitchFamily="2" charset="0"/>
            </a:endParaRPr>
          </a:p>
          <a:p>
            <a:pPr algn="l" fontAlgn="base"/>
            <a:r>
              <a:rPr lang="en-IN" b="1" i="0" dirty="0">
                <a:solidFill>
                  <a:srgbClr val="273239"/>
                </a:solidFill>
                <a:effectLst/>
                <a:highlight>
                  <a:srgbClr val="FFFFFF"/>
                </a:highlight>
                <a:latin typeface="Nunito" pitchFamily="2" charset="0"/>
              </a:rPr>
              <a:t>Value Added by Firm C = GVA</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of C = ₹1,190 Crores</a:t>
            </a:r>
            <a:endParaRPr lang="en-IN" b="0" i="0" dirty="0">
              <a:solidFill>
                <a:srgbClr val="273239"/>
              </a:solidFill>
              <a:effectLst/>
              <a:highlight>
                <a:srgbClr val="FFFFFF"/>
              </a:highlight>
              <a:latin typeface="Nunito" pitchFamily="2" charset="0"/>
            </a:endParaRPr>
          </a:p>
          <a:p>
            <a:pPr algn="l" fontAlgn="base"/>
            <a:r>
              <a:rPr lang="en-IN" b="0" i="0" dirty="0">
                <a:solidFill>
                  <a:srgbClr val="273239"/>
                </a:solidFill>
                <a:effectLst/>
                <a:highlight>
                  <a:srgbClr val="FFFFFF"/>
                </a:highlight>
                <a:latin typeface="Nunito" pitchFamily="2" charset="0"/>
              </a:rPr>
              <a:t>GDP</a:t>
            </a:r>
            <a:r>
              <a:rPr lang="en-IN" b="0" i="0" baseline="-25000" dirty="0">
                <a:solidFill>
                  <a:srgbClr val="273239"/>
                </a:solidFill>
                <a:effectLst/>
                <a:highlight>
                  <a:srgbClr val="FFFFFF"/>
                </a:highlight>
                <a:latin typeface="Nunito" pitchFamily="2" charset="0"/>
              </a:rPr>
              <a:t>MP</a:t>
            </a:r>
            <a:r>
              <a:rPr lang="en-IN" b="0" i="0" dirty="0">
                <a:solidFill>
                  <a:srgbClr val="273239"/>
                </a:solidFill>
                <a:effectLst/>
                <a:highlight>
                  <a:srgbClr val="FFFFFF"/>
                </a:highlight>
                <a:latin typeface="Nunito" pitchFamily="2" charset="0"/>
              </a:rPr>
              <a:t> = ∑GVA</a:t>
            </a:r>
            <a:r>
              <a:rPr lang="en-IN" b="0" i="0" baseline="-25000" dirty="0">
                <a:solidFill>
                  <a:srgbClr val="273239"/>
                </a:solidFill>
                <a:effectLst/>
                <a:highlight>
                  <a:srgbClr val="FFFFFF"/>
                </a:highlight>
                <a:latin typeface="Nunito" pitchFamily="2" charset="0"/>
              </a:rPr>
              <a:t>MP</a:t>
            </a:r>
            <a:r>
              <a:rPr lang="en-IN" b="0" i="0" dirty="0">
                <a:solidFill>
                  <a:srgbClr val="273239"/>
                </a:solidFill>
                <a:effectLst/>
                <a:highlight>
                  <a:srgbClr val="FFFFFF"/>
                </a:highlight>
                <a:latin typeface="Nunito" pitchFamily="2" charset="0"/>
              </a:rPr>
              <a:t> </a:t>
            </a:r>
          </a:p>
          <a:p>
            <a:pPr algn="l" fontAlgn="base"/>
            <a:r>
              <a:rPr lang="en-IN" b="0" i="0" dirty="0">
                <a:solidFill>
                  <a:srgbClr val="273239"/>
                </a:solidFill>
                <a:effectLst/>
                <a:highlight>
                  <a:srgbClr val="FFFFFF"/>
                </a:highlight>
                <a:latin typeface="Nunito" pitchFamily="2" charset="0"/>
              </a:rPr>
              <a:t>GDP</a:t>
            </a:r>
            <a:r>
              <a:rPr lang="en-IN" b="0" i="0" baseline="-25000" dirty="0">
                <a:solidFill>
                  <a:srgbClr val="273239"/>
                </a:solidFill>
                <a:effectLst/>
                <a:highlight>
                  <a:srgbClr val="FFFFFF"/>
                </a:highlight>
                <a:latin typeface="Nunito" pitchFamily="2" charset="0"/>
              </a:rPr>
              <a:t>MP</a:t>
            </a:r>
            <a:r>
              <a:rPr lang="en-IN" b="0" i="0" dirty="0">
                <a:solidFill>
                  <a:srgbClr val="273239"/>
                </a:solidFill>
                <a:effectLst/>
                <a:highlight>
                  <a:srgbClr val="FFFFFF"/>
                </a:highlight>
                <a:latin typeface="Nunito" pitchFamily="2" charset="0"/>
              </a:rPr>
              <a:t> = 1,660 + 1,900 + 1,190</a:t>
            </a:r>
          </a:p>
          <a:p>
            <a:pPr algn="l" fontAlgn="base"/>
            <a:r>
              <a:rPr lang="en-IN" b="1" i="0" dirty="0">
                <a:solidFill>
                  <a:srgbClr val="273239"/>
                </a:solidFill>
                <a:effectLst/>
                <a:highlight>
                  <a:srgbClr val="FFFFFF"/>
                </a:highlight>
                <a:latin typeface="Nunito" pitchFamily="2" charset="0"/>
              </a:rPr>
              <a:t>GDP</a:t>
            </a:r>
            <a:r>
              <a:rPr lang="en-IN" b="1" i="0" baseline="-25000" dirty="0">
                <a:solidFill>
                  <a:srgbClr val="273239"/>
                </a:solidFill>
                <a:effectLst/>
                <a:highlight>
                  <a:srgbClr val="FFFFFF"/>
                </a:highlight>
                <a:latin typeface="Nunito" pitchFamily="2" charset="0"/>
              </a:rPr>
              <a:t>MP</a:t>
            </a:r>
            <a:r>
              <a:rPr lang="en-IN" b="1" i="0" dirty="0">
                <a:solidFill>
                  <a:srgbClr val="273239"/>
                </a:solidFill>
                <a:effectLst/>
                <a:highlight>
                  <a:srgbClr val="FFFFFF"/>
                </a:highlight>
                <a:latin typeface="Nunito" pitchFamily="2" charset="0"/>
              </a:rPr>
              <a:t> = ₹4,750 Crores</a:t>
            </a:r>
            <a:endParaRPr lang="en-IN"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29</a:t>
            </a:fld>
            <a:endParaRPr lang="en-IN"/>
          </a:p>
        </p:txBody>
      </p:sp>
    </p:spTree>
    <p:extLst>
      <p:ext uri="{BB962C8B-B14F-4D97-AF65-F5344CB8AC3E}">
        <p14:creationId xmlns:p14="http://schemas.microsoft.com/office/powerpoint/2010/main" val="1374296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30</a:t>
            </a:fld>
            <a:endParaRPr lang="en-IN"/>
          </a:p>
        </p:txBody>
      </p:sp>
    </p:spTree>
    <p:extLst>
      <p:ext uri="{BB962C8B-B14F-4D97-AF65-F5344CB8AC3E}">
        <p14:creationId xmlns:p14="http://schemas.microsoft.com/office/powerpoint/2010/main" val="1959779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highlight>
                  <a:srgbClr val="F6FFEC"/>
                </a:highlight>
                <a:latin typeface="GothamSSm"/>
              </a:rPr>
              <a:t>GDP (Gross Domestic Product) is calculated by different countries at different intervals of time. In India, GDP is calculated quarterly and annually. The annual measure of GDP encompasses a financial year. In India, the financial year starts from 1 April of a year and ends on 31 March of the next year.</a:t>
            </a:r>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31</a:t>
            </a:fld>
            <a:endParaRPr lang="en-IN"/>
          </a:p>
        </p:txBody>
      </p:sp>
    </p:spTree>
    <p:extLst>
      <p:ext uri="{BB962C8B-B14F-4D97-AF65-F5344CB8AC3E}">
        <p14:creationId xmlns:p14="http://schemas.microsoft.com/office/powerpoint/2010/main" val="2776228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__Roboto_Flex_e4fe54"/>
              </a:rPr>
              <a:t>The value of the construction of a new house is added in the calculation of the GDP because it is a new production work in the economy for which payment is being done.</a:t>
            </a:r>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32</a:t>
            </a:fld>
            <a:endParaRPr lang="en-IN"/>
          </a:p>
        </p:txBody>
      </p:sp>
    </p:spTree>
    <p:extLst>
      <p:ext uri="{BB962C8B-B14F-4D97-AF65-F5344CB8AC3E}">
        <p14:creationId xmlns:p14="http://schemas.microsoft.com/office/powerpoint/2010/main" val="2908310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While GDP (Gross Domestic Product) is a widely used measure of economic activity and is often correlated with overall welfare and standard of living, it does have limitations as an indicator of welfare. Here are some reasons why GDP may not be considered an adequate indicator:</a:t>
            </a:r>
          </a:p>
          <a:p>
            <a:pPr algn="l">
              <a:buFont typeface="+mj-lt"/>
              <a:buAutoNum type="arabicPeriod"/>
            </a:pPr>
            <a:r>
              <a:rPr lang="en-US" b="1" i="0" dirty="0">
                <a:solidFill>
                  <a:srgbClr val="0D0D0D"/>
                </a:solidFill>
                <a:effectLst/>
                <a:highlight>
                  <a:srgbClr val="FFFFFF"/>
                </a:highlight>
                <a:latin typeface="Söhne"/>
              </a:rPr>
              <a:t>Distribution of GDP: </a:t>
            </a:r>
            <a:r>
              <a:rPr lang="en-US" b="0" i="0" dirty="0">
                <a:solidFill>
                  <a:srgbClr val="0D0D0D"/>
                </a:solidFill>
                <a:effectLst/>
                <a:highlight>
                  <a:srgbClr val="FFFFFF"/>
                </a:highlight>
                <a:latin typeface="Söhne"/>
              </a:rPr>
              <a:t>GDP does not reflect how income and wealth are distributed among the population. Even if GDP grows, it does not necessarily mean that all segments of society benefit equally. Rising GDP may lead to widening income inequality if the benefits disproportionately accrue to a small portion of the population.</a:t>
            </a:r>
          </a:p>
          <a:p>
            <a:pPr algn="l">
              <a:buFont typeface="+mj-lt"/>
              <a:buAutoNum type="arabicPeriod"/>
            </a:pPr>
            <a:r>
              <a:rPr lang="en-US" b="1" i="0" dirty="0">
                <a:solidFill>
                  <a:srgbClr val="0D0D0D"/>
                </a:solidFill>
                <a:effectLst/>
                <a:highlight>
                  <a:srgbClr val="FFFFFF"/>
                </a:highlight>
                <a:latin typeface="Söhne"/>
              </a:rPr>
              <a:t>Non-Monetary Exchanges: </a:t>
            </a:r>
            <a:r>
              <a:rPr lang="en-US" b="0" i="0" dirty="0">
                <a:solidFill>
                  <a:srgbClr val="0D0D0D"/>
                </a:solidFill>
                <a:effectLst/>
                <a:highlight>
                  <a:srgbClr val="FFFFFF"/>
                </a:highlight>
                <a:latin typeface="Söhne"/>
              </a:rPr>
              <a:t>GDP primarily measures market-based economic transactions and does not account for non-market activities such as household production, volunteer work, and informal sector transactions. These non-monetary exchanges contribute to welfare but are not reflected in GDP figures.</a:t>
            </a:r>
          </a:p>
          <a:p>
            <a:pPr algn="l">
              <a:buFont typeface="+mj-lt"/>
              <a:buAutoNum type="arabicPeriod"/>
            </a:pPr>
            <a:r>
              <a:rPr lang="en-US" b="1" i="0" dirty="0">
                <a:solidFill>
                  <a:srgbClr val="0D0D0D"/>
                </a:solidFill>
                <a:effectLst/>
                <a:highlight>
                  <a:srgbClr val="FFFFFF"/>
                </a:highlight>
                <a:latin typeface="Söhne"/>
              </a:rPr>
              <a:t>Changes in Prices: </a:t>
            </a:r>
            <a:r>
              <a:rPr lang="en-US" b="0" i="0" dirty="0">
                <a:solidFill>
                  <a:srgbClr val="0D0D0D"/>
                </a:solidFill>
                <a:effectLst/>
                <a:highlight>
                  <a:srgbClr val="FFFFFF"/>
                </a:highlight>
                <a:latin typeface="Söhne"/>
              </a:rPr>
              <a:t>GDP does not adjust for changes in the price level, meaning that an increase in GDP may be partly due to inflation rather than real growth in economic output. Similarly, a decrease in GDP during periods of deflation may not necessarily indicate a decline in welfare.</a:t>
            </a:r>
          </a:p>
          <a:p>
            <a:pPr algn="l">
              <a:buFont typeface="+mj-lt"/>
              <a:buAutoNum type="arabicPeriod"/>
            </a:pPr>
            <a:r>
              <a:rPr lang="en-US" b="1" i="0" dirty="0">
                <a:solidFill>
                  <a:srgbClr val="0D0D0D"/>
                </a:solidFill>
                <a:effectLst/>
                <a:highlight>
                  <a:srgbClr val="FFFFFF"/>
                </a:highlight>
                <a:latin typeface="Söhne"/>
              </a:rPr>
              <a:t>Externalities: </a:t>
            </a:r>
            <a:r>
              <a:rPr lang="en-US" b="0" i="0" dirty="0">
                <a:solidFill>
                  <a:srgbClr val="0D0D0D"/>
                </a:solidFill>
                <a:effectLst/>
                <a:highlight>
                  <a:srgbClr val="FFFFFF"/>
                </a:highlight>
                <a:latin typeface="Söhne"/>
              </a:rPr>
              <a:t>GDP does not account for the environmental and social costs associated with economic activities, such as pollution, depletion of natural resources, and negative health effects. These externalities can have significant welfare implications but are not captured by GDP.</a:t>
            </a:r>
          </a:p>
          <a:p>
            <a:pPr algn="l">
              <a:buFont typeface="+mj-lt"/>
              <a:buAutoNum type="arabicPeriod"/>
            </a:pPr>
            <a:r>
              <a:rPr lang="en-US" b="1" i="0" dirty="0">
                <a:solidFill>
                  <a:srgbClr val="0D0D0D"/>
                </a:solidFill>
                <a:effectLst/>
                <a:highlight>
                  <a:srgbClr val="FFFFFF"/>
                </a:highlight>
                <a:latin typeface="Söhne"/>
              </a:rPr>
              <a:t>Rate of Population Growth: </a:t>
            </a:r>
            <a:r>
              <a:rPr lang="en-US" b="0" i="0" dirty="0">
                <a:solidFill>
                  <a:srgbClr val="0D0D0D"/>
                </a:solidFill>
                <a:effectLst/>
                <a:highlight>
                  <a:srgbClr val="FFFFFF"/>
                </a:highlight>
                <a:latin typeface="Söhne"/>
              </a:rPr>
              <a:t>GDP per capita, which divides total GDP by the population, is often used as a proxy for standard of living. However, changes in GDP per capita may be influenced by population growth rather than improvements in individual welfare. High population growth rates can dilute the benefits of economic growth and lead to lower welfare per capita.</a:t>
            </a:r>
          </a:p>
          <a:p>
            <a:pPr algn="l"/>
            <a:r>
              <a:rPr lang="en-US" b="0" i="0" dirty="0">
                <a:solidFill>
                  <a:srgbClr val="0D0D0D"/>
                </a:solidFill>
                <a:effectLst/>
                <a:highlight>
                  <a:srgbClr val="FFFFFF"/>
                </a:highlight>
                <a:latin typeface="Söhne"/>
              </a:rPr>
              <a:t>In summary, while GDP provides valuable information about the size and growth of the economy, it has limitations as a measure of welfare. To obtain a more comprehensive understanding of overall well-being, policymakers and researchers often supplement GDP with other indicators that capture aspects such as income distribution, non-market activities, quality of life, environmental sustainability, and social progress.</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33</a:t>
            </a:fld>
            <a:endParaRPr lang="en-IN"/>
          </a:p>
        </p:txBody>
      </p:sp>
    </p:spTree>
    <p:extLst>
      <p:ext uri="{BB962C8B-B14F-4D97-AF65-F5344CB8AC3E}">
        <p14:creationId xmlns:p14="http://schemas.microsoft.com/office/powerpoint/2010/main" val="1550521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highlight>
                  <a:srgbClr val="FFFFFF"/>
                </a:highlight>
                <a:latin typeface="Poppins" panose="00000500000000000000" pitchFamily="2" charset="0"/>
              </a:rPr>
              <a:t>GDP deflator, also known as the implicit price deflator, is used to measure inflation. It is used to determine the levels of prices of the new domestically produced final goods and services in a country in a year. It shows the changes in the average price levels in an economy, and therefore, it is used in conjunction with the Consumer Price Index (CPI) for measuring inflation.</a:t>
            </a:r>
          </a:p>
          <a:p>
            <a:pPr algn="l"/>
            <a:r>
              <a:rPr lang="en-US" b="0" i="0" dirty="0">
                <a:solidFill>
                  <a:srgbClr val="444444"/>
                </a:solidFill>
                <a:effectLst/>
                <a:highlight>
                  <a:srgbClr val="FFFFFF"/>
                </a:highlight>
                <a:latin typeface="Poppins" panose="00000500000000000000" pitchFamily="2" charset="0"/>
              </a:rPr>
              <a:t>GDP deflator consists of two important components, which are the nominal GDP and real GDP.</a:t>
            </a:r>
          </a:p>
          <a:p>
            <a:pPr algn="l"/>
            <a:r>
              <a:rPr lang="en-US" b="0" i="0" dirty="0">
                <a:solidFill>
                  <a:srgbClr val="444444"/>
                </a:solidFill>
                <a:effectLst/>
                <a:highlight>
                  <a:srgbClr val="FFFFFF"/>
                </a:highlight>
                <a:latin typeface="Poppins" panose="00000500000000000000" pitchFamily="2" charset="0"/>
              </a:rPr>
              <a:t>Nominal GDP is the monetary value of all the goods and services produced in an economy and is valued at current prices, while the real GDP shows the monetary value of all the finished goods and services in an economy calculated at constant prices.</a:t>
            </a:r>
          </a:p>
          <a:p>
            <a:pPr algn="l"/>
            <a:r>
              <a:rPr lang="en-US" b="0" i="0" dirty="0">
                <a:solidFill>
                  <a:srgbClr val="444444"/>
                </a:solidFill>
                <a:effectLst/>
                <a:highlight>
                  <a:srgbClr val="FFFFFF"/>
                </a:highlight>
                <a:latin typeface="Poppins" panose="00000500000000000000" pitchFamily="2" charset="0"/>
              </a:rPr>
              <a:t>For calculating GDP deflator, the following steps are necessary.</a:t>
            </a:r>
          </a:p>
          <a:p>
            <a:pPr algn="l">
              <a:buFont typeface="+mj-lt"/>
              <a:buAutoNum type="arabicPeriod"/>
            </a:pPr>
            <a:r>
              <a:rPr lang="en-US" b="0" i="0" dirty="0">
                <a:solidFill>
                  <a:srgbClr val="444444"/>
                </a:solidFill>
                <a:effectLst/>
                <a:highlight>
                  <a:srgbClr val="FFFFFF"/>
                </a:highlight>
                <a:latin typeface="Poppins" panose="00000500000000000000" pitchFamily="2" charset="0"/>
              </a:rPr>
              <a:t>Determine the nominal GDP.</a:t>
            </a:r>
          </a:p>
          <a:p>
            <a:pPr algn="l">
              <a:buFont typeface="+mj-lt"/>
              <a:buAutoNum type="arabicPeriod"/>
            </a:pPr>
            <a:r>
              <a:rPr lang="en-US" b="0" i="0" dirty="0">
                <a:solidFill>
                  <a:srgbClr val="444444"/>
                </a:solidFill>
                <a:effectLst/>
                <a:highlight>
                  <a:srgbClr val="FFFFFF"/>
                </a:highlight>
                <a:latin typeface="Poppins" panose="00000500000000000000" pitchFamily="2" charset="0"/>
              </a:rPr>
              <a:t>Determine the real GDP.</a:t>
            </a:r>
          </a:p>
          <a:p>
            <a:pPr algn="l">
              <a:buFont typeface="+mj-lt"/>
              <a:buAutoNum type="arabicPeriod"/>
            </a:pPr>
            <a:r>
              <a:rPr lang="en-US" b="0" i="0" dirty="0">
                <a:solidFill>
                  <a:srgbClr val="444444"/>
                </a:solidFill>
                <a:effectLst/>
                <a:highlight>
                  <a:srgbClr val="FFFFFF"/>
                </a:highlight>
                <a:latin typeface="Poppins" panose="00000500000000000000" pitchFamily="2" charset="0"/>
              </a:rPr>
              <a:t>Find the GDP Deflator.</a:t>
            </a:r>
          </a:p>
          <a:p>
            <a:pPr algn="l"/>
            <a:r>
              <a:rPr lang="en-US" b="0" i="0" dirty="0">
                <a:solidFill>
                  <a:srgbClr val="444444"/>
                </a:solidFill>
                <a:effectLst/>
                <a:highlight>
                  <a:srgbClr val="FFFFFF"/>
                </a:highlight>
                <a:latin typeface="Poppins" panose="00000500000000000000" pitchFamily="2" charset="0"/>
              </a:rPr>
              <a:t>GDP deflator formula can be represented as:</a:t>
            </a:r>
          </a:p>
          <a:p>
            <a:pPr algn="l"/>
            <a:r>
              <a:rPr lang="en-US" b="1" i="0" dirty="0">
                <a:solidFill>
                  <a:srgbClr val="444444"/>
                </a:solidFill>
                <a:effectLst/>
                <a:highlight>
                  <a:srgbClr val="FFFFFF"/>
                </a:highlight>
                <a:latin typeface="Poppins" panose="00000500000000000000" pitchFamily="2" charset="0"/>
              </a:rPr>
              <a:t>GDP deflator = Nominal GDP/Real GDP * 100</a:t>
            </a:r>
            <a:endParaRPr lang="en-US" b="0" i="0" dirty="0">
              <a:solidFill>
                <a:srgbClr val="444444"/>
              </a:solidFill>
              <a:effectLst/>
              <a:highlight>
                <a:srgbClr val="FFFFFF"/>
              </a:highlight>
              <a:latin typeface="Poppins" panose="00000500000000000000" pitchFamily="2" charset="0"/>
            </a:endParaRPr>
          </a:p>
          <a:p>
            <a:pPr algn="l"/>
            <a:r>
              <a:rPr lang="en-US" b="0" i="0" dirty="0">
                <a:solidFill>
                  <a:srgbClr val="0D0D0D"/>
                </a:solidFill>
                <a:effectLst/>
                <a:highlight>
                  <a:srgbClr val="FFFFFF"/>
                </a:highlight>
                <a:latin typeface="Söhne"/>
              </a:rPr>
              <a:t>A GDP deflator of 100 implies that nominal GDP equals real GDP, meaning there is no inflation or deflation. A GDP deflator greater than 100 indicates inflation, while a GDP deflator less than 100 indicates deflation when compared to the price level of the base year.</a:t>
            </a:r>
          </a:p>
          <a:p>
            <a:pPr algn="l"/>
            <a:endParaRPr lang="en-US" b="0" i="0" dirty="0">
              <a:solidFill>
                <a:srgbClr val="0D0D0D"/>
              </a:solidFill>
              <a:effectLst/>
              <a:highlight>
                <a:srgbClr val="FFFFFF"/>
              </a:highlight>
              <a:latin typeface="Söhne"/>
            </a:endParaRPr>
          </a:p>
          <a:p>
            <a:pPr algn="l">
              <a:buFont typeface="Arial" panose="020B0604020202020204" pitchFamily="34" charset="0"/>
              <a:buNone/>
            </a:pPr>
            <a:r>
              <a:rPr lang="en-US" b="0" i="0" dirty="0">
                <a:solidFill>
                  <a:srgbClr val="0D0D0D"/>
                </a:solidFill>
                <a:effectLst/>
                <a:highlight>
                  <a:srgbClr val="FFFFFF"/>
                </a:highlight>
                <a:latin typeface="Söhne"/>
              </a:rPr>
              <a:t>Changes in the GDP deflator affect the purchasing power of money. If the GDP deflator increases, the purchasing power of money decreases because it takes more money to buy the same basket of goods and services.</a:t>
            </a:r>
          </a:p>
          <a:p>
            <a:pPr algn="l">
              <a:buFont typeface="Arial" panose="020B0604020202020204" pitchFamily="34" charset="0"/>
              <a:buNone/>
            </a:pPr>
            <a:r>
              <a:rPr lang="en-US" b="0" i="0" dirty="0">
                <a:solidFill>
                  <a:srgbClr val="0D0D0D"/>
                </a:solidFill>
                <a:effectLst/>
                <a:highlight>
                  <a:srgbClr val="FFFFFF"/>
                </a:highlight>
                <a:latin typeface="Söhne"/>
              </a:rPr>
              <a:t>Conversely, if the GDP deflator decreases, the purchasing power of money increases because it takes less money to buy the same basket of goods and services.</a:t>
            </a:r>
          </a:p>
          <a:p>
            <a:pPr algn="l"/>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34</a:t>
            </a:fld>
            <a:endParaRPr lang="en-IN"/>
          </a:p>
        </p:txBody>
      </p:sp>
    </p:spTree>
    <p:extLst>
      <p:ext uri="{BB962C8B-B14F-4D97-AF65-F5344CB8AC3E}">
        <p14:creationId xmlns:p14="http://schemas.microsoft.com/office/powerpoint/2010/main" val="403475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highlight>
                  <a:srgbClr val="FFFFFF"/>
                </a:highlight>
                <a:latin typeface="Verdana" panose="020B0604030504040204" pitchFamily="34" charset="0"/>
              </a:rPr>
              <a:t>The Four Sector Circular Flow Income Model is the most realistic one under the current world conditions. In a circular flow of income, every sector plays a dual role. Each sector not only gets a payment from other sectors but pays them as well in one form or another. Thus, understanding the </a:t>
            </a:r>
            <a:r>
              <a:rPr lang="en-US" b="0" i="0" u="none" dirty="0">
                <a:solidFill>
                  <a:schemeClr val="tx1"/>
                </a:solidFill>
                <a:effectLst/>
                <a:highlight>
                  <a:srgbClr val="FFFFFF"/>
                </a:highlight>
                <a:latin typeface="Verdana" panose="020B0604030504040204" pitchFamily="34" charset="0"/>
                <a:hlinkClick r:id="rId3">
                  <a:extLst>
                    <a:ext uri="{A12FA001-AC4F-418D-AE19-62706E023703}">
                      <ahyp:hlinkClr xmlns:ahyp="http://schemas.microsoft.com/office/drawing/2018/hyperlinkcolor" val="tx"/>
                    </a:ext>
                  </a:extLst>
                </a:hlinkClick>
              </a:rPr>
              <a:t>circular flow of income</a:t>
            </a:r>
            <a:r>
              <a:rPr lang="en-US" b="0" i="0" u="none" dirty="0">
                <a:solidFill>
                  <a:schemeClr val="tx1"/>
                </a:solidFill>
                <a:effectLst/>
                <a:highlight>
                  <a:srgbClr val="FFFFFF"/>
                </a:highlight>
                <a:latin typeface="Verdana" panose="020B0604030504040204" pitchFamily="34" charset="0"/>
              </a:rPr>
              <a:t> </a:t>
            </a:r>
            <a:r>
              <a:rPr lang="en-US" b="0" i="0" dirty="0">
                <a:solidFill>
                  <a:srgbClr val="222222"/>
                </a:solidFill>
                <a:effectLst/>
                <a:highlight>
                  <a:srgbClr val="FFFFFF"/>
                </a:highlight>
                <a:latin typeface="Verdana" panose="020B0604030504040204" pitchFamily="34" charset="0"/>
              </a:rPr>
              <a:t>and expenditure in an economy is very important, and one of the best models that explain it is the four-sector model.</a:t>
            </a:r>
          </a:p>
          <a:p>
            <a:pPr algn="l"/>
            <a:r>
              <a:rPr lang="en-US" b="0" i="0" dirty="0">
                <a:solidFill>
                  <a:srgbClr val="222222"/>
                </a:solidFill>
                <a:effectLst/>
                <a:highlight>
                  <a:srgbClr val="FFFFFF"/>
                </a:highlight>
                <a:latin typeface="Verdana" panose="020B0604030504040204" pitchFamily="34" charset="0"/>
              </a:rPr>
              <a:t>This model is realistic and practical as it consists of four primary sectors. These sectors are households, businesses, the government, and the foreign sector (or the rest of the world). The foreign sector primarily means the export and import of goods and services. Therefore, this Four Sector Model is also called an Open Economy Model. In the Four Sector Model, imports are treated as expenditure and become a leakage. Whereas exports boost the national income and are treated as injection.</a:t>
            </a:r>
          </a:p>
          <a:p>
            <a:pPr algn="l"/>
            <a:r>
              <a:rPr lang="en-US" b="1" i="0" dirty="0">
                <a:solidFill>
                  <a:srgbClr val="222222"/>
                </a:solidFill>
                <a:effectLst/>
                <a:highlight>
                  <a:srgbClr val="FFFFFF"/>
                </a:highlight>
                <a:latin typeface="Verdana" panose="020B0604030504040204" pitchFamily="34" charset="0"/>
              </a:rPr>
              <a:t>Assumptions:</a:t>
            </a:r>
          </a:p>
          <a:p>
            <a:pPr algn="l"/>
            <a:r>
              <a:rPr lang="en-US" b="0" i="0" dirty="0">
                <a:solidFill>
                  <a:srgbClr val="222222"/>
                </a:solidFill>
                <a:effectLst/>
                <a:highlight>
                  <a:srgbClr val="FFFFFF"/>
                </a:highlight>
                <a:latin typeface="Verdana" panose="020B0604030504040204" pitchFamily="34" charset="0"/>
              </a:rPr>
              <a:t>This model drops the unrealistic assumptions of the two- and three-sector models. Following are the assumptions of a four-sector model:</a:t>
            </a:r>
          </a:p>
          <a:p>
            <a:pPr algn="l">
              <a:buFont typeface="Arial" panose="020B0604020202020204" pitchFamily="34" charset="0"/>
              <a:buChar char="•"/>
            </a:pPr>
            <a:r>
              <a:rPr lang="en-US" b="0" i="0" dirty="0">
                <a:solidFill>
                  <a:srgbClr val="222222"/>
                </a:solidFill>
                <a:effectLst/>
                <a:highlight>
                  <a:srgbClr val="FFFFFF"/>
                </a:highlight>
                <a:latin typeface="Verdana" panose="020B0604030504040204" pitchFamily="34" charset="0"/>
              </a:rPr>
              <a:t>The entry and recognition of the Foreign Sector in this model leads to no restrictions on the import and export in general. Specific restrictions like the trading country, product, </a:t>
            </a:r>
            <a:r>
              <a:rPr lang="en-US" b="0" i="0" dirty="0" err="1">
                <a:solidFill>
                  <a:srgbClr val="222222"/>
                </a:solidFill>
                <a:effectLst/>
                <a:highlight>
                  <a:srgbClr val="FFFFFF"/>
                </a:highlight>
                <a:latin typeface="Verdana" panose="020B0604030504040204" pitchFamily="34" charset="0"/>
              </a:rPr>
              <a:t>etc</a:t>
            </a:r>
            <a:r>
              <a:rPr lang="en-US" b="0" i="0" dirty="0">
                <a:solidFill>
                  <a:srgbClr val="222222"/>
                </a:solidFill>
                <a:effectLst/>
                <a:highlight>
                  <a:srgbClr val="FFFFFF"/>
                </a:highlight>
                <a:latin typeface="Verdana" panose="020B0604030504040204" pitchFamily="34" charset="0"/>
              </a:rPr>
              <a:t> may be there.</a:t>
            </a:r>
          </a:p>
          <a:p>
            <a:pPr algn="l">
              <a:buFont typeface="Arial" panose="020B0604020202020204" pitchFamily="34" charset="0"/>
              <a:buChar char="•"/>
            </a:pPr>
            <a:r>
              <a:rPr lang="en-US" b="0" i="0" dirty="0">
                <a:solidFill>
                  <a:srgbClr val="222222"/>
                </a:solidFill>
                <a:effectLst/>
                <a:highlight>
                  <a:srgbClr val="FFFFFF"/>
                </a:highlight>
                <a:latin typeface="Verdana" panose="020B0604030504040204" pitchFamily="34" charset="0"/>
              </a:rPr>
              <a:t>The Government intervention is minimal.</a:t>
            </a:r>
          </a:p>
          <a:p>
            <a:pPr algn="l">
              <a:buFont typeface="Arial" panose="020B0604020202020204" pitchFamily="34" charset="0"/>
              <a:buChar char="•"/>
            </a:pPr>
            <a:r>
              <a:rPr lang="en-US" b="0" i="0" dirty="0">
                <a:solidFill>
                  <a:srgbClr val="222222"/>
                </a:solidFill>
                <a:effectLst/>
                <a:highlight>
                  <a:srgbClr val="FFFFFF"/>
                </a:highlight>
                <a:latin typeface="Verdana" panose="020B0604030504040204" pitchFamily="34" charset="0"/>
              </a:rPr>
              <a:t>Both domestic and foreign markets feature perfect competition.</a:t>
            </a:r>
          </a:p>
          <a:p>
            <a:pPr algn="l">
              <a:buFont typeface="Arial" panose="020B0604020202020204" pitchFamily="34" charset="0"/>
              <a:buChar char="•"/>
            </a:pPr>
            <a:r>
              <a:rPr lang="en-US" b="0" i="0" dirty="0">
                <a:solidFill>
                  <a:srgbClr val="222222"/>
                </a:solidFill>
                <a:effectLst/>
                <a:highlight>
                  <a:srgbClr val="FFFFFF"/>
                </a:highlight>
                <a:latin typeface="Verdana" panose="020B0604030504040204" pitchFamily="34" charset="0"/>
              </a:rPr>
              <a:t>Household exports labor and capital, while businesses export goods and services.</a:t>
            </a:r>
          </a:p>
          <a:p>
            <a:pPr algn="l"/>
            <a:r>
              <a:rPr lang="en-US" b="0" i="0" dirty="0">
                <a:solidFill>
                  <a:srgbClr val="222222"/>
                </a:solidFill>
                <a:effectLst/>
                <a:highlight>
                  <a:srgbClr val="FFFFFF"/>
                </a:highlight>
                <a:latin typeface="Verdana" panose="020B0604030504040204" pitchFamily="34" charset="0"/>
              </a:rPr>
              <a:t>Let us understand each sector’s role (income and expenditure) in detail to better understand the four-sector model.</a:t>
            </a:r>
          </a:p>
          <a:p>
            <a:pPr algn="l"/>
            <a:r>
              <a:rPr lang="en-US" b="1" i="0" dirty="0">
                <a:solidFill>
                  <a:srgbClr val="16CFC1"/>
                </a:solidFill>
                <a:effectLst/>
                <a:highlight>
                  <a:srgbClr val="FFFFFF"/>
                </a:highlight>
                <a:latin typeface="Verdana" panose="020B0604030504040204" pitchFamily="34" charset="0"/>
              </a:rPr>
              <a:t>Household Sector</a:t>
            </a:r>
          </a:p>
          <a:p>
            <a:pPr algn="l"/>
            <a:r>
              <a:rPr lang="en-US" b="0" i="0" dirty="0">
                <a:solidFill>
                  <a:srgbClr val="222222"/>
                </a:solidFill>
                <a:effectLst/>
                <a:highlight>
                  <a:srgbClr val="FFFFFF"/>
                </a:highlight>
                <a:latin typeface="Verdana" panose="020B0604030504040204" pitchFamily="34" charset="0"/>
              </a:rPr>
              <a:t>The Household Segment plays a critical role in the Economic Development of any Country. This sector acts as:</a:t>
            </a:r>
          </a:p>
          <a:p>
            <a:pPr algn="l">
              <a:buFont typeface="+mj-lt"/>
              <a:buAutoNum type="arabicPeriod"/>
            </a:pPr>
            <a:r>
              <a:rPr lang="en-US" b="1" i="0" dirty="0">
                <a:solidFill>
                  <a:srgbClr val="222222"/>
                </a:solidFill>
                <a:effectLst/>
                <a:highlight>
                  <a:srgbClr val="FFFFFF"/>
                </a:highlight>
                <a:latin typeface="Verdana" panose="020B0604030504040204" pitchFamily="34" charset="0"/>
              </a:rPr>
              <a:t>A producer</a:t>
            </a:r>
            <a:r>
              <a:rPr lang="en-US" b="0" i="0" dirty="0">
                <a:solidFill>
                  <a:srgbClr val="222222"/>
                </a:solidFill>
                <a:effectLst/>
                <a:highlight>
                  <a:srgbClr val="FFFFFF"/>
                </a:highlight>
                <a:latin typeface="Verdana" panose="020B0604030504040204" pitchFamily="34" charset="0"/>
              </a:rPr>
              <a:t>: Small businesses – self-employed and family businesses does make some products and sell the same. And gets money from other sectors by selling these goods and services.</a:t>
            </a:r>
          </a:p>
          <a:p>
            <a:pPr algn="l">
              <a:buFont typeface="+mj-lt"/>
              <a:buAutoNum type="arabicPeriod"/>
            </a:pPr>
            <a:r>
              <a:rPr lang="en-US" b="1" i="0" dirty="0">
                <a:solidFill>
                  <a:srgbClr val="222222"/>
                </a:solidFill>
                <a:effectLst/>
                <a:highlight>
                  <a:srgbClr val="FFFFFF"/>
                </a:highlight>
                <a:latin typeface="Verdana" panose="020B0604030504040204" pitchFamily="34" charset="0"/>
              </a:rPr>
              <a:t>Works as a factor of production</a:t>
            </a:r>
            <a:r>
              <a:rPr lang="en-US" b="0" i="0" dirty="0">
                <a:solidFill>
                  <a:srgbClr val="222222"/>
                </a:solidFill>
                <a:effectLst/>
                <a:highlight>
                  <a:srgbClr val="FFFFFF"/>
                </a:highlight>
                <a:latin typeface="Verdana" panose="020B0604030504040204" pitchFamily="34" charset="0"/>
              </a:rPr>
              <a:t>: They provide resources to the businesses as well as the public in the form of labor, professionals-Doctors, Engineers, Lawyers, Consultants, etc. They earn income in the form of rent on owned properties, fees, and remuneration for the work and services provided to other sectors as well as to the household segment.</a:t>
            </a:r>
          </a:p>
          <a:p>
            <a:pPr algn="l">
              <a:buFont typeface="+mj-lt"/>
              <a:buAutoNum type="arabicPeriod"/>
            </a:pPr>
            <a:r>
              <a:rPr lang="en-US" b="1" i="0" dirty="0">
                <a:solidFill>
                  <a:srgbClr val="222222"/>
                </a:solidFill>
                <a:effectLst/>
                <a:highlight>
                  <a:srgbClr val="FFFFFF"/>
                </a:highlight>
                <a:latin typeface="Verdana" panose="020B0604030504040204" pitchFamily="34" charset="0"/>
              </a:rPr>
              <a:t>Transfer payments</a:t>
            </a:r>
            <a:r>
              <a:rPr lang="en-US" b="0" i="0" dirty="0">
                <a:solidFill>
                  <a:srgbClr val="222222"/>
                </a:solidFill>
                <a:effectLst/>
                <a:highlight>
                  <a:srgbClr val="FFFFFF"/>
                </a:highlight>
                <a:latin typeface="Verdana" panose="020B0604030504040204" pitchFamily="34" charset="0"/>
              </a:rPr>
              <a:t>: This segment also gets various transfer payments from the government in the form of subsidies, welfare activities, and so on.</a:t>
            </a:r>
          </a:p>
          <a:p>
            <a:pPr algn="l">
              <a:buFont typeface="+mj-lt"/>
              <a:buAutoNum type="arabicPeriod"/>
            </a:pPr>
            <a:r>
              <a:rPr lang="en-US" b="1" i="0" dirty="0">
                <a:solidFill>
                  <a:srgbClr val="222222"/>
                </a:solidFill>
                <a:effectLst/>
                <a:highlight>
                  <a:srgbClr val="FFFFFF"/>
                </a:highlight>
                <a:latin typeface="Verdana" panose="020B0604030504040204" pitchFamily="34" charset="0"/>
              </a:rPr>
              <a:t>Acts as a consumer</a:t>
            </a:r>
            <a:r>
              <a:rPr lang="en-US" b="0" i="0" dirty="0">
                <a:solidFill>
                  <a:srgbClr val="222222"/>
                </a:solidFill>
                <a:effectLst/>
                <a:highlight>
                  <a:srgbClr val="FFFFFF"/>
                </a:highlight>
                <a:latin typeface="Verdana" panose="020B0604030504040204" pitchFamily="34" charset="0"/>
              </a:rPr>
              <a:t>: households consume various goods and services produced and sold by the businesses. The major outgo of the household segment is in the form of consumption only. They also pay for the imports of goods and services.</a:t>
            </a:r>
          </a:p>
          <a:p>
            <a:pPr algn="l">
              <a:buFont typeface="+mj-lt"/>
              <a:buAutoNum type="arabicPeriod"/>
            </a:pPr>
            <a:r>
              <a:rPr lang="en-US" b="1" i="0" dirty="0">
                <a:solidFill>
                  <a:srgbClr val="222222"/>
                </a:solidFill>
                <a:effectLst/>
                <a:highlight>
                  <a:srgbClr val="FFFFFF"/>
                </a:highlight>
                <a:latin typeface="Verdana" panose="020B0604030504040204" pitchFamily="34" charset="0"/>
              </a:rPr>
              <a:t>Pays taxes to the Government:</a:t>
            </a:r>
            <a:r>
              <a:rPr lang="en-US" b="0" i="0" dirty="0">
                <a:solidFill>
                  <a:srgbClr val="222222"/>
                </a:solidFill>
                <a:effectLst/>
                <a:highlight>
                  <a:srgbClr val="FFFFFF"/>
                </a:highlight>
                <a:latin typeface="Verdana" panose="020B0604030504040204" pitchFamily="34" charset="0"/>
              </a:rPr>
              <a:t> Besides the businesses, the households form a large chunk, rather than the biggest chunk of taxpayers to the government. They pay direct taxes in the form of income tax, wealth tax, gift tax, etc. They also pay indirect taxes in the form of VAT, Sales Tax, Service Tax, GST, etc.</a:t>
            </a:r>
          </a:p>
          <a:p>
            <a:pPr algn="l">
              <a:buFont typeface="+mj-lt"/>
              <a:buAutoNum type="arabicPeriod"/>
            </a:pPr>
            <a:r>
              <a:rPr lang="en-US" b="1" i="0" dirty="0">
                <a:solidFill>
                  <a:srgbClr val="222222"/>
                </a:solidFill>
                <a:effectLst/>
                <a:highlight>
                  <a:srgbClr val="FFFFFF"/>
                </a:highlight>
                <a:latin typeface="Verdana" panose="020B0604030504040204" pitchFamily="34" charset="0"/>
              </a:rPr>
              <a:t>Act as Saver:</a:t>
            </a:r>
            <a:r>
              <a:rPr lang="en-US" b="0" i="0" dirty="0">
                <a:solidFill>
                  <a:srgbClr val="222222"/>
                </a:solidFill>
                <a:effectLst/>
                <a:highlight>
                  <a:srgbClr val="FFFFFF"/>
                </a:highlight>
                <a:latin typeface="Verdana" panose="020B0604030504040204" pitchFamily="34" charset="0"/>
              </a:rPr>
              <a:t> Households are the biggest block of savers and investors in an economy. Every other segment-businesses and the government try to woe their savings. The money left over from their income, after fulfilling all their consumption needs, is saved. These savings get deposited with banks and financial institutions. Part of it also goes for investment in the stock market, real estate, bullion, and so on.</a:t>
            </a:r>
          </a:p>
          <a:p>
            <a:pPr algn="l">
              <a:buFont typeface="+mj-lt"/>
              <a:buNone/>
            </a:pPr>
            <a:endParaRPr lang="en-US" b="0" i="0" dirty="0">
              <a:solidFill>
                <a:srgbClr val="222222"/>
              </a:solidFill>
              <a:effectLst/>
              <a:highlight>
                <a:srgbClr val="FFFFFF"/>
              </a:highlight>
              <a:latin typeface="Verdana" panose="020B0604030504040204" pitchFamily="34" charset="0"/>
            </a:endParaRPr>
          </a:p>
          <a:p>
            <a:pPr algn="l"/>
            <a:r>
              <a:rPr lang="en-US" b="1" i="0" dirty="0">
                <a:solidFill>
                  <a:srgbClr val="16CFC1"/>
                </a:solidFill>
                <a:effectLst/>
                <a:highlight>
                  <a:srgbClr val="FFFFFF"/>
                </a:highlight>
                <a:latin typeface="Verdana" panose="020B0604030504040204" pitchFamily="34" charset="0"/>
              </a:rPr>
              <a:t>Business Sector</a:t>
            </a:r>
          </a:p>
          <a:p>
            <a:pPr algn="l"/>
            <a:r>
              <a:rPr lang="en-US" b="0" i="0" dirty="0">
                <a:solidFill>
                  <a:srgbClr val="222222"/>
                </a:solidFill>
                <a:effectLst/>
                <a:highlight>
                  <a:srgbClr val="FFFFFF"/>
                </a:highlight>
                <a:latin typeface="Verdana" panose="020B0604030504040204" pitchFamily="34" charset="0"/>
              </a:rPr>
              <a:t>Businesses get revenue from selling goods and services to households, as well as through exports. They also get subsidies from the government.</a:t>
            </a:r>
          </a:p>
          <a:p>
            <a:pPr algn="l"/>
            <a:r>
              <a:rPr lang="en-US" b="0" i="0" dirty="0">
                <a:solidFill>
                  <a:srgbClr val="222222"/>
                </a:solidFill>
                <a:effectLst/>
                <a:highlight>
                  <a:srgbClr val="FFFFFF"/>
                </a:highlight>
                <a:latin typeface="Verdana" panose="020B0604030504040204" pitchFamily="34" charset="0"/>
              </a:rPr>
              <a:t>On the other hand, payments from businesses to other sectors include factor payments, taxes, import payments, and more.</a:t>
            </a:r>
          </a:p>
          <a:p>
            <a:pPr algn="l"/>
            <a:endParaRPr lang="en-US" b="0" i="0" dirty="0">
              <a:solidFill>
                <a:srgbClr val="222222"/>
              </a:solidFill>
              <a:effectLst/>
              <a:highlight>
                <a:srgbClr val="FFFFFF"/>
              </a:highlight>
              <a:latin typeface="Verdana" panose="020B0604030504040204" pitchFamily="34" charset="0"/>
            </a:endParaRPr>
          </a:p>
          <a:p>
            <a:pPr algn="l"/>
            <a:r>
              <a:rPr lang="en-US" b="1" i="0" dirty="0">
                <a:solidFill>
                  <a:srgbClr val="16CFC1"/>
                </a:solidFill>
                <a:effectLst/>
                <a:highlight>
                  <a:srgbClr val="FFFFFF"/>
                </a:highlight>
                <a:latin typeface="Verdana" panose="020B0604030504040204" pitchFamily="34" charset="0"/>
              </a:rPr>
              <a:t>Government Sector</a:t>
            </a:r>
          </a:p>
          <a:p>
            <a:pPr algn="l"/>
            <a:r>
              <a:rPr lang="en-US" b="0" i="0" dirty="0">
                <a:solidFill>
                  <a:srgbClr val="222222"/>
                </a:solidFill>
                <a:effectLst/>
                <a:highlight>
                  <a:srgbClr val="FFFFFF"/>
                </a:highlight>
                <a:latin typeface="Verdana" panose="020B0604030504040204" pitchFamily="34" charset="0"/>
              </a:rPr>
              <a:t>The segment includes two types of activities. The First one is the governance, welfare activities, services, and so on. The second segment is where the government owns and operates certain businesses.</a:t>
            </a:r>
          </a:p>
          <a:p>
            <a:pPr algn="l"/>
            <a:r>
              <a:rPr lang="en-US" b="0" i="0" dirty="0">
                <a:solidFill>
                  <a:srgbClr val="222222"/>
                </a:solidFill>
                <a:effectLst/>
                <a:highlight>
                  <a:srgbClr val="FFFFFF"/>
                </a:highlight>
                <a:latin typeface="Verdana" panose="020B0604030504040204" pitchFamily="34" charset="0"/>
              </a:rPr>
              <a:t>The primary income source for the government is tax collections from households and businesses. Also, the government gets interests and dividends from investing in businesses, as well as international grants and loans.</a:t>
            </a:r>
          </a:p>
          <a:p>
            <a:pPr algn="l"/>
            <a:r>
              <a:rPr lang="en-US" b="0" i="0" dirty="0">
                <a:solidFill>
                  <a:srgbClr val="222222"/>
                </a:solidFill>
                <a:effectLst/>
                <a:highlight>
                  <a:srgbClr val="FFFFFF"/>
                </a:highlight>
                <a:latin typeface="Verdana" panose="020B0604030504040204" pitchFamily="34" charset="0"/>
              </a:rPr>
              <a:t>On the other hand, payment from the government includes transfer payments, subsidies, grants, and more. The transfer payments involve sending money to households through pension funds, scholarships, and more. Also, the government buys goods and services from businesses.</a:t>
            </a:r>
          </a:p>
          <a:p>
            <a:pPr algn="l"/>
            <a:endParaRPr lang="en-US" b="0" i="0" dirty="0">
              <a:solidFill>
                <a:srgbClr val="222222"/>
              </a:solidFill>
              <a:effectLst/>
              <a:highlight>
                <a:srgbClr val="FFFFFF"/>
              </a:highlight>
              <a:latin typeface="Verdana" panose="020B0604030504040204" pitchFamily="34" charset="0"/>
            </a:endParaRPr>
          </a:p>
          <a:p>
            <a:pPr algn="l"/>
            <a:r>
              <a:rPr lang="en-US" b="1" i="0" dirty="0">
                <a:solidFill>
                  <a:srgbClr val="16CFC1"/>
                </a:solidFill>
                <a:effectLst/>
                <a:highlight>
                  <a:srgbClr val="FFFFFF"/>
                </a:highlight>
                <a:latin typeface="Verdana" panose="020B0604030504040204" pitchFamily="34" charset="0"/>
              </a:rPr>
              <a:t>Foreign Sector</a:t>
            </a:r>
          </a:p>
          <a:p>
            <a:pPr algn="l"/>
            <a:r>
              <a:rPr lang="en-US" b="0" i="0" dirty="0">
                <a:solidFill>
                  <a:srgbClr val="222222"/>
                </a:solidFill>
                <a:effectLst/>
                <a:highlight>
                  <a:srgbClr val="FFFFFF"/>
                </a:highlight>
                <a:latin typeface="Verdana" panose="020B0604030504040204" pitchFamily="34" charset="0"/>
              </a:rPr>
              <a:t>This sector gets income from businesses, governments, and households who import goods and services from other countries. On the other hand, the foreign sector makes payments to businesses and governments when they export goods and services to other countries. It also makes factors payment to households.</a:t>
            </a:r>
          </a:p>
          <a:p>
            <a:br>
              <a:rPr lang="en-US" b="0" i="0" dirty="0">
                <a:solidFill>
                  <a:srgbClr val="222222"/>
                </a:solidFill>
                <a:effectLst/>
                <a:highlight>
                  <a:srgbClr val="FFFFFF"/>
                </a:highlight>
                <a:latin typeface="Verdana" panose="020B0604030504040204" pitchFamily="34" charset="0"/>
              </a:rPr>
            </a:br>
            <a:r>
              <a:rPr lang="en-US" b="0" i="0" dirty="0">
                <a:solidFill>
                  <a:srgbClr val="222222"/>
                </a:solidFill>
                <a:effectLst/>
                <a:highlight>
                  <a:srgbClr val="FFFFFF"/>
                </a:highlight>
                <a:latin typeface="Verdana" panose="020B0604030504040204" pitchFamily="34" charset="0"/>
              </a:rPr>
              <a:t>In the case of exports being more than imports, there is a surplus balance of payment. And, when the imports exceed exports, there is a deficit balance of payment in the economy. The government uses different policies to maintain a balance between imports and exports.</a:t>
            </a:r>
          </a:p>
          <a:p>
            <a:pPr algn="l"/>
            <a:endParaRPr lang="en-US" b="0" i="0" dirty="0">
              <a:solidFill>
                <a:srgbClr val="222222"/>
              </a:solidFill>
              <a:effectLst/>
              <a:highlight>
                <a:srgbClr val="FFFFFF"/>
              </a:highlight>
              <a:latin typeface="Verdana" panose="020B0604030504040204" pitchFamily="34" charset="0"/>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a:t>
            </a:fld>
            <a:endParaRPr lang="en-IN"/>
          </a:p>
        </p:txBody>
      </p:sp>
    </p:spTree>
    <p:extLst>
      <p:ext uri="{BB962C8B-B14F-4D97-AF65-F5344CB8AC3E}">
        <p14:creationId xmlns:p14="http://schemas.microsoft.com/office/powerpoint/2010/main" val="1021693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GDP or Gross Domestic Product is the total money value of all the goods and services manufactured within the geographical boundaries of a country during a period of one year. Gross in GDP means that depreciation is included in the monetary value of the goods and services. Domestic signifies that goods and services included in GDP are produced within the domestic boundaries of the country. However, product means that only final goods and services will be included. </a:t>
            </a:r>
          </a:p>
          <a:p>
            <a:pPr algn="l" fontAlgn="base"/>
            <a:r>
              <a:rPr lang="en-US" b="1" i="0" dirty="0">
                <a:solidFill>
                  <a:srgbClr val="273239"/>
                </a:solidFill>
                <a:effectLst/>
                <a:highlight>
                  <a:srgbClr val="FFFFFF"/>
                </a:highlight>
                <a:latin typeface="Nunito" pitchFamily="2" charset="0"/>
              </a:rPr>
              <a:t>Nominal GDP or GDP at Current Price</a:t>
            </a:r>
          </a:p>
          <a:p>
            <a:pPr algn="l" fontAlgn="base"/>
            <a:r>
              <a:rPr lang="en-US" b="0" i="0" dirty="0">
                <a:solidFill>
                  <a:srgbClr val="273239"/>
                </a:solidFill>
                <a:effectLst/>
                <a:highlight>
                  <a:srgbClr val="FFFFFF"/>
                </a:highlight>
                <a:latin typeface="Nunito" pitchFamily="2" charset="0"/>
              </a:rPr>
              <a:t>Nominal GDP is the Gross Domestic Product of a country of a given year, estimated on the basis of the price of the goods and services of the </a:t>
            </a:r>
            <a:r>
              <a:rPr lang="en-US" b="1" i="0" dirty="0">
                <a:solidFill>
                  <a:srgbClr val="273239"/>
                </a:solidFill>
                <a:effectLst/>
                <a:highlight>
                  <a:srgbClr val="FFFFFF"/>
                </a:highlight>
                <a:latin typeface="Nunito" pitchFamily="2" charset="0"/>
              </a:rPr>
              <a:t>same year.</a:t>
            </a:r>
            <a:r>
              <a:rPr lang="en-US" b="0" i="0" dirty="0">
                <a:solidFill>
                  <a:srgbClr val="273239"/>
                </a:solidFill>
                <a:effectLst/>
                <a:highlight>
                  <a:srgbClr val="FFFFFF"/>
                </a:highlight>
                <a:latin typeface="Nunito" pitchFamily="2" charset="0"/>
              </a:rPr>
              <a:t> </a:t>
            </a: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Suppose in a hypothetical economy, the price of one unit of a particular good is ₹10 and 100 units are produced/sold. The nominal GDP contribution of this good would be ₹10 * 100 = ₹1,000. Similarly, if there are other goods and services produced and sold in the economy, their respective nominal GDP contributions would be calculated based on their prices and quantities.</a:t>
            </a:r>
            <a:endParaRPr lang="en-US" b="0" i="0" dirty="0">
              <a:solidFill>
                <a:srgbClr val="273239"/>
              </a:solidFill>
              <a:effectLst/>
              <a:highlight>
                <a:srgbClr val="FFFFFF"/>
              </a:highlight>
              <a:latin typeface="Nunito" pitchFamily="2" charset="0"/>
            </a:endParaRPr>
          </a:p>
          <a:p>
            <a:pPr algn="l" fontAlgn="base"/>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Real GDP or GDP at Constant Price</a:t>
            </a:r>
          </a:p>
          <a:p>
            <a:pPr algn="l" fontAlgn="base"/>
            <a:r>
              <a:rPr lang="en-US" b="0" i="0" dirty="0">
                <a:solidFill>
                  <a:srgbClr val="273239"/>
                </a:solidFill>
                <a:effectLst/>
                <a:highlight>
                  <a:srgbClr val="FFFFFF"/>
                </a:highlight>
                <a:latin typeface="Nunito" pitchFamily="2" charset="0"/>
              </a:rPr>
              <a:t>Real GDP is the Gross Domestic Product of a country of a given year, estimated on the basis of the price of the goods and services of a </a:t>
            </a:r>
            <a:r>
              <a:rPr lang="en-US" b="1" i="0" dirty="0">
                <a:solidFill>
                  <a:srgbClr val="273239"/>
                </a:solidFill>
                <a:effectLst/>
                <a:highlight>
                  <a:srgbClr val="FFFFFF"/>
                </a:highlight>
                <a:latin typeface="Nunito" pitchFamily="2" charset="0"/>
              </a:rPr>
              <a:t>base year</a:t>
            </a:r>
            <a:r>
              <a:rPr lang="en-US" b="0" i="0" dirty="0">
                <a:solidFill>
                  <a:srgbClr val="273239"/>
                </a:solidFill>
                <a:effectLst/>
                <a:highlight>
                  <a:srgbClr val="FFFFFF"/>
                </a:highlight>
                <a:latin typeface="Nunito" pitchFamily="2" charset="0"/>
              </a:rPr>
              <a:t>. </a:t>
            </a:r>
            <a:r>
              <a:rPr lang="en-US" b="0" i="0" dirty="0">
                <a:solidFill>
                  <a:srgbClr val="0D0D0D"/>
                </a:solidFill>
                <a:effectLst/>
                <a:highlight>
                  <a:srgbClr val="FFFFFF"/>
                </a:highlight>
                <a:latin typeface="Söhne"/>
              </a:rPr>
              <a:t>Continuing from the previous example, suppose the base year prices for the same good were ₹8 per unit. Using the base year prices, the real GDP contribution of this good would be ₹8 * 100 = ₹800. Similarly, the real GDP contributions of other goods and services would be calculated using their respective base year prices.</a:t>
            </a:r>
            <a:endParaRPr lang="en-US" b="0" i="0" dirty="0">
              <a:solidFill>
                <a:srgbClr val="273239"/>
              </a:solidFill>
              <a:effectLst/>
              <a:highlight>
                <a:srgbClr val="FFFFFF"/>
              </a:highlight>
              <a:latin typeface="Nunito" pitchFamily="2" charset="0"/>
            </a:endParaRPr>
          </a:p>
          <a:p>
            <a:pPr algn="l" fontAlgn="base"/>
            <a:endParaRPr lang="en-US" b="0" i="0" dirty="0">
              <a:solidFill>
                <a:srgbClr val="273239"/>
              </a:solidFill>
              <a:effectLst/>
              <a:highlight>
                <a:srgbClr val="FFFFFF"/>
              </a:highlight>
              <a:latin typeface="Nunito" pitchFamily="2" charset="0"/>
            </a:endParaRPr>
          </a:p>
          <a:p>
            <a:pPr algn="l" fontAlgn="base"/>
            <a:r>
              <a:rPr lang="en-US" b="0" i="0" dirty="0">
                <a:solidFill>
                  <a:srgbClr val="0D0D0D"/>
                </a:solidFill>
                <a:effectLst/>
                <a:highlight>
                  <a:srgbClr val="FFFFFF"/>
                </a:highlight>
                <a:latin typeface="Söhne"/>
              </a:rPr>
              <a:t>In summary, nominal GDP measures economic output using current market prices, while real GDP adjusts for changes in price levels to provide a more accurate measure of economic output over time. Real GDP is often preferred for comparing economic performance across different time periods or countries as it accounts for the impact of inflation or deflation.</a:t>
            </a:r>
            <a:endParaRPr lang="en-US" b="0" i="0" dirty="0">
              <a:solidFill>
                <a:srgbClr val="273239"/>
              </a:solidFill>
              <a:effectLst/>
              <a:highlight>
                <a:srgbClr val="FFFFFF"/>
              </a:highlight>
              <a:latin typeface="Nunito" pitchFamily="2" charset="0"/>
            </a:endParaRPr>
          </a:p>
          <a:p>
            <a:pPr fontAlgn="base"/>
            <a:r>
              <a:rPr lang="en-US" dirty="0">
                <a:effectLst/>
              </a:rPr>
              <a:t>The Real GDP of a country can be more, equal, and less than its Nominal GDP. </a:t>
            </a:r>
          </a:p>
          <a:p>
            <a:pPr fontAlgn="base"/>
            <a:r>
              <a:rPr lang="en-US" b="1" dirty="0">
                <a:effectLst/>
              </a:rPr>
              <a:t>Real GDP &gt; Nominal GDP: </a:t>
            </a:r>
            <a:r>
              <a:rPr lang="en-US" dirty="0">
                <a:effectLst/>
              </a:rPr>
              <a:t>When the price level of goods and services in the base year is more than the price level of goods and services in the current year. </a:t>
            </a:r>
          </a:p>
          <a:p>
            <a:pPr fontAlgn="base"/>
            <a:r>
              <a:rPr lang="en-US" b="1" dirty="0">
                <a:effectLst/>
              </a:rPr>
              <a:t>Real GDP = Nominal GDP: </a:t>
            </a:r>
            <a:r>
              <a:rPr lang="en-US" dirty="0">
                <a:effectLst/>
              </a:rPr>
              <a:t>When the price level of goods and services in the base year is the same as the price level of goods and services in the current year.</a:t>
            </a:r>
          </a:p>
          <a:p>
            <a:pPr fontAlgn="base"/>
            <a:r>
              <a:rPr lang="en-US" b="1" dirty="0">
                <a:effectLst/>
              </a:rPr>
              <a:t>Real GDP &lt; Nominal GDP: </a:t>
            </a:r>
            <a:r>
              <a:rPr lang="en-US" dirty="0">
                <a:effectLst/>
              </a:rPr>
              <a:t>When the price level of goods and services in the base year is less than the price level of goods and services in the current year. </a:t>
            </a:r>
          </a:p>
          <a:p>
            <a:pPr fontAlgn="base"/>
            <a:endParaRPr lang="en-US" dirty="0">
              <a:effectLst/>
            </a:endParaRPr>
          </a:p>
          <a:p>
            <a:pPr fontAlgn="base"/>
            <a:endParaRPr lang="en-US" dirty="0">
              <a:effectLst/>
            </a:endParaRPr>
          </a:p>
          <a:p>
            <a:pPr fontAlgn="base"/>
            <a:endParaRPr lang="en-US" dirty="0">
              <a:effectLst/>
            </a:endParaRPr>
          </a:p>
          <a:p>
            <a:pPr algn="l" fontAlgn="base"/>
            <a:r>
              <a:rPr lang="en-US" b="1" i="0" dirty="0">
                <a:solidFill>
                  <a:srgbClr val="273239"/>
                </a:solidFill>
                <a:effectLst/>
                <a:highlight>
                  <a:srgbClr val="FFFFFF"/>
                </a:highlight>
                <a:latin typeface="Nunito" pitchFamily="2" charset="0"/>
              </a:rPr>
              <a:t>Is Nominal GDP better or Real GDP?</a:t>
            </a:r>
          </a:p>
          <a:p>
            <a:pPr algn="l" fontAlgn="base"/>
            <a:r>
              <a:rPr lang="en-US" b="0" i="0" dirty="0">
                <a:solidFill>
                  <a:srgbClr val="273239"/>
                </a:solidFill>
                <a:effectLst/>
                <a:highlight>
                  <a:srgbClr val="FFFFFF"/>
                </a:highlight>
                <a:latin typeface="Nunito" pitchFamily="2" charset="0"/>
              </a:rPr>
              <a:t>Real GDP is better than Nominal GDP because of the following reasons:</a:t>
            </a:r>
          </a:p>
          <a:p>
            <a:pPr algn="l" fontAlgn="base"/>
            <a:r>
              <a:rPr lang="en-US" b="1" i="0" dirty="0">
                <a:solidFill>
                  <a:srgbClr val="273239"/>
                </a:solidFill>
                <a:effectLst/>
                <a:highlight>
                  <a:srgbClr val="FFFFFF"/>
                </a:highlight>
                <a:latin typeface="Nunito" pitchFamily="2" charset="0"/>
              </a:rPr>
              <a:t>1. Helps in the determination of the effect of increased production</a:t>
            </a:r>
          </a:p>
          <a:p>
            <a:pPr algn="l" fontAlgn="base"/>
            <a:r>
              <a:rPr lang="en-US" b="0" i="0" dirty="0">
                <a:solidFill>
                  <a:srgbClr val="273239"/>
                </a:solidFill>
                <a:effectLst/>
                <a:highlight>
                  <a:srgbClr val="FFFFFF"/>
                </a:highlight>
                <a:latin typeface="Nunito" pitchFamily="2" charset="0"/>
              </a:rPr>
              <a:t>Real GDP helps an economy to determine the effect of increased production levels of goods and services within a year. Real GDP is better for this determination because even though there is no change in the physical or actual production of goods and services, a change in their price affects the value of Nominal GDP. </a:t>
            </a:r>
          </a:p>
          <a:p>
            <a:pPr algn="l" fontAlgn="base"/>
            <a:r>
              <a:rPr lang="en-US" b="1" i="0" dirty="0">
                <a:solidFill>
                  <a:srgbClr val="273239"/>
                </a:solidFill>
                <a:effectLst/>
                <a:highlight>
                  <a:srgbClr val="FFFFFF"/>
                </a:highlight>
                <a:latin typeface="Nunito" pitchFamily="2" charset="0"/>
              </a:rPr>
              <a:t>2. Better Periodic Comparison </a:t>
            </a:r>
          </a:p>
          <a:p>
            <a:pPr algn="l" fontAlgn="base"/>
            <a:r>
              <a:rPr lang="en-US" b="0" i="0" dirty="0">
                <a:solidFill>
                  <a:srgbClr val="273239"/>
                </a:solidFill>
                <a:effectLst/>
                <a:highlight>
                  <a:srgbClr val="FFFFFF"/>
                </a:highlight>
                <a:latin typeface="Nunito" pitchFamily="2" charset="0"/>
              </a:rPr>
              <a:t>Real GDP is better than Nominal GDP for making a periodic comparison in the production of physical output of goods and services of a country over different years. </a:t>
            </a:r>
          </a:p>
          <a:p>
            <a:pPr algn="l" fontAlgn="base"/>
            <a:r>
              <a:rPr lang="en-US" b="1" i="0" dirty="0">
                <a:solidFill>
                  <a:srgbClr val="273239"/>
                </a:solidFill>
                <a:effectLst/>
                <a:highlight>
                  <a:srgbClr val="FFFFFF"/>
                </a:highlight>
                <a:latin typeface="Nunito" pitchFamily="2" charset="0"/>
              </a:rPr>
              <a:t>3. Facilitates International Comparison</a:t>
            </a:r>
          </a:p>
          <a:p>
            <a:pPr algn="l" fontAlgn="base"/>
            <a:r>
              <a:rPr lang="en-US" b="0" i="0" dirty="0">
                <a:solidFill>
                  <a:srgbClr val="273239"/>
                </a:solidFill>
                <a:effectLst/>
                <a:highlight>
                  <a:srgbClr val="FFFFFF"/>
                </a:highlight>
                <a:latin typeface="Nunito" pitchFamily="2" charset="0"/>
              </a:rPr>
              <a:t>The Real GDP of an economy also facilitates a better international comparison of the economic performance across the countries. </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35</a:t>
            </a:fld>
            <a:endParaRPr lang="en-IN"/>
          </a:p>
        </p:txBody>
      </p:sp>
    </p:spTree>
    <p:extLst>
      <p:ext uri="{BB962C8B-B14F-4D97-AF65-F5344CB8AC3E}">
        <p14:creationId xmlns:p14="http://schemas.microsoft.com/office/powerpoint/2010/main" val="2652918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36</a:t>
            </a:fld>
            <a:endParaRPr lang="en-IN"/>
          </a:p>
        </p:txBody>
      </p:sp>
    </p:spTree>
    <p:extLst>
      <p:ext uri="{BB962C8B-B14F-4D97-AF65-F5344CB8AC3E}">
        <p14:creationId xmlns:p14="http://schemas.microsoft.com/office/powerpoint/2010/main" val="3595625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Answer: 150</a:t>
            </a:r>
          </a:p>
        </p:txBody>
      </p:sp>
      <p:sp>
        <p:nvSpPr>
          <p:cNvPr id="4" name="Slide Number Placeholder 3"/>
          <p:cNvSpPr>
            <a:spLocks noGrp="1"/>
          </p:cNvSpPr>
          <p:nvPr>
            <p:ph type="sldNum" sz="quarter" idx="5"/>
          </p:nvPr>
        </p:nvSpPr>
        <p:spPr/>
        <p:txBody>
          <a:bodyPr/>
          <a:lstStyle/>
          <a:p>
            <a:fld id="{9F693BEC-5C3B-460D-A666-1DFC898E0150}" type="slidenum">
              <a:rPr lang="en-IN" smtClean="0"/>
              <a:t>37</a:t>
            </a:fld>
            <a:endParaRPr lang="en-IN"/>
          </a:p>
        </p:txBody>
      </p:sp>
    </p:spTree>
    <p:extLst>
      <p:ext uri="{BB962C8B-B14F-4D97-AF65-F5344CB8AC3E}">
        <p14:creationId xmlns:p14="http://schemas.microsoft.com/office/powerpoint/2010/main" val="2961884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highlight>
                  <a:srgbClr val="FFFFFF"/>
                </a:highlight>
                <a:latin typeface="Söhne"/>
              </a:rPr>
              <a:t>Gross Domestic Product (GDP) and Gross National Product (GNP) are both important measures used to assess the size and performance of an economy, but they focus on different aspects of economic activity and ownership. Here's an explanation of what information GDP provides and how it differs from GNP:</a:t>
            </a:r>
          </a:p>
          <a:p>
            <a:pPr algn="l">
              <a:buFont typeface="+mj-lt"/>
              <a:buNone/>
            </a:pPr>
            <a:r>
              <a:rPr lang="en-US" b="1" i="0" dirty="0">
                <a:effectLst/>
                <a:highlight>
                  <a:srgbClr val="FFFFFF"/>
                </a:highlight>
                <a:latin typeface="Söhne"/>
              </a:rPr>
              <a:t>Gross Domestic Product (GDP)</a:t>
            </a:r>
            <a:r>
              <a:rPr lang="en-US" b="0" i="0" dirty="0">
                <a:effectLst/>
                <a:highlight>
                  <a:srgbClr val="FFFFFF"/>
                </a:highlight>
                <a:latin typeface="Söhne"/>
              </a:rPr>
              <a:t>:</a:t>
            </a:r>
          </a:p>
          <a:p>
            <a:pPr algn="l">
              <a:buFont typeface="+mj-lt"/>
              <a:buNone/>
            </a:pPr>
            <a:r>
              <a:rPr lang="en-US" b="0" i="0" dirty="0">
                <a:effectLst/>
                <a:highlight>
                  <a:srgbClr val="FFFFFF"/>
                </a:highlight>
                <a:latin typeface="Söhne"/>
              </a:rPr>
              <a:t>GDP measures the total value of all goods and services produced within the geographical boundaries of a country during a specific period, regardless of the ownership of the factors of production. It provides valuable information about the level of economic activity, output, and income generated within a country's borders. GDP includes the value of goods and services produced by both domestic and foreign factors of production (labor and capital) located within the country. GDP is typically used to assess the overall size and growth rate of an economy, as well as to compare economic performance across different countries.</a:t>
            </a:r>
          </a:p>
          <a:p>
            <a:pPr algn="l">
              <a:buFont typeface="+mj-lt"/>
              <a:buNone/>
            </a:pPr>
            <a:r>
              <a:rPr lang="en-US" b="1" i="0" dirty="0">
                <a:effectLst/>
                <a:highlight>
                  <a:srgbClr val="FFFFFF"/>
                </a:highlight>
                <a:latin typeface="Söhne"/>
              </a:rPr>
              <a:t>Gross National Product (GNP)</a:t>
            </a:r>
            <a:r>
              <a:rPr lang="en-US" b="0" i="0" dirty="0">
                <a:effectLst/>
                <a:highlight>
                  <a:srgbClr val="FFFFFF"/>
                </a:highlight>
                <a:latin typeface="Söhne"/>
              </a:rPr>
              <a:t>:</a:t>
            </a:r>
          </a:p>
          <a:p>
            <a:pPr algn="l">
              <a:buFont typeface="+mj-lt"/>
              <a:buNone/>
            </a:pPr>
            <a:r>
              <a:rPr lang="en-US" b="0" i="0" dirty="0">
                <a:effectLst/>
                <a:highlight>
                  <a:srgbClr val="FFFFFF"/>
                </a:highlight>
                <a:latin typeface="Söhne"/>
              </a:rPr>
              <a:t>GNP measures the total value of all goods and services produced by the factors of production owned by the residents (citizens and businesses) of a country, regardless of where those factors are located geographically. It provides information about the total income earned by a country's residents, including income generated from domestic and foreign sources. GNP includes the value of goods and services produced domestically as well as any income earned by domestic factors of production (such as profits and dividends) from investments abroad, minus any income earned by foreign factors of production within the country. GNP is used to assess the economic well-being of a country's residents and their ability to generate income from both domestic and international sources.</a:t>
            </a:r>
          </a:p>
          <a:p>
            <a:pPr algn="l"/>
            <a:r>
              <a:rPr lang="en-US" b="0" i="0" dirty="0">
                <a:effectLst/>
                <a:highlight>
                  <a:srgbClr val="FFFFFF"/>
                </a:highlight>
                <a:latin typeface="Söhne"/>
              </a:rPr>
              <a:t>In summary, GDP provides information about the total value of goods and services produced within a country's borders, regardless of the ownership of the factors of production, while GNP provides information about the total income earned by a country's residents, regardless of where that income is generated. The main difference between GDP and GNP lies in their focus on economic activity within the country's borders (GDP) versus the ownership of factors of production by residents (GNP).</a:t>
            </a:r>
          </a:p>
          <a:p>
            <a:br>
              <a:rPr lang="en-US" b="0" i="0" dirty="0">
                <a:effectLst/>
                <a:highlight>
                  <a:srgbClr val="FFFFFF"/>
                </a:highlight>
                <a:latin typeface="Söhne"/>
              </a:rPr>
            </a:br>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38</a:t>
            </a:fld>
            <a:endParaRPr lang="en-IN"/>
          </a:p>
        </p:txBody>
      </p:sp>
    </p:spTree>
    <p:extLst>
      <p:ext uri="{BB962C8B-B14F-4D97-AF65-F5344CB8AC3E}">
        <p14:creationId xmlns:p14="http://schemas.microsoft.com/office/powerpoint/2010/main" val="3004063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Answer: 5500</a:t>
            </a:r>
          </a:p>
        </p:txBody>
      </p:sp>
      <p:sp>
        <p:nvSpPr>
          <p:cNvPr id="4" name="Slide Number Placeholder 3"/>
          <p:cNvSpPr>
            <a:spLocks noGrp="1"/>
          </p:cNvSpPr>
          <p:nvPr>
            <p:ph type="sldNum" sz="quarter" idx="5"/>
          </p:nvPr>
        </p:nvSpPr>
        <p:spPr/>
        <p:txBody>
          <a:bodyPr/>
          <a:lstStyle/>
          <a:p>
            <a:fld id="{9F693BEC-5C3B-460D-A666-1DFC898E0150}" type="slidenum">
              <a:rPr lang="en-IN" smtClean="0"/>
              <a:t>39</a:t>
            </a:fld>
            <a:endParaRPr lang="en-IN"/>
          </a:p>
        </p:txBody>
      </p:sp>
    </p:spTree>
    <p:extLst>
      <p:ext uri="{BB962C8B-B14F-4D97-AF65-F5344CB8AC3E}">
        <p14:creationId xmlns:p14="http://schemas.microsoft.com/office/powerpoint/2010/main" val="368829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6500</a:t>
            </a:r>
          </a:p>
        </p:txBody>
      </p:sp>
      <p:sp>
        <p:nvSpPr>
          <p:cNvPr id="4" name="Slide Number Placeholder 3"/>
          <p:cNvSpPr>
            <a:spLocks noGrp="1"/>
          </p:cNvSpPr>
          <p:nvPr>
            <p:ph type="sldNum" sz="quarter" idx="5"/>
          </p:nvPr>
        </p:nvSpPr>
        <p:spPr/>
        <p:txBody>
          <a:bodyPr/>
          <a:lstStyle/>
          <a:p>
            <a:fld id="{9F693BEC-5C3B-460D-A666-1DFC898E0150}" type="slidenum">
              <a:rPr lang="en-IN" smtClean="0"/>
              <a:t>40</a:t>
            </a:fld>
            <a:endParaRPr lang="en-IN"/>
          </a:p>
        </p:txBody>
      </p:sp>
    </p:spTree>
    <p:extLst>
      <p:ext uri="{BB962C8B-B14F-4D97-AF65-F5344CB8AC3E}">
        <p14:creationId xmlns:p14="http://schemas.microsoft.com/office/powerpoint/2010/main" val="4189786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41</a:t>
            </a:fld>
            <a:endParaRPr lang="en-IN"/>
          </a:p>
        </p:txBody>
      </p:sp>
    </p:spTree>
    <p:extLst>
      <p:ext uri="{BB962C8B-B14F-4D97-AF65-F5344CB8AC3E}">
        <p14:creationId xmlns:p14="http://schemas.microsoft.com/office/powerpoint/2010/main" val="511270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42</a:t>
            </a:fld>
            <a:endParaRPr lang="en-IN"/>
          </a:p>
        </p:txBody>
      </p:sp>
    </p:spTree>
    <p:extLst>
      <p:ext uri="{BB962C8B-B14F-4D97-AF65-F5344CB8AC3E}">
        <p14:creationId xmlns:p14="http://schemas.microsoft.com/office/powerpoint/2010/main" val="772254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43</a:t>
            </a:fld>
            <a:endParaRPr lang="en-IN"/>
          </a:p>
        </p:txBody>
      </p:sp>
    </p:spTree>
    <p:extLst>
      <p:ext uri="{BB962C8B-B14F-4D97-AF65-F5344CB8AC3E}">
        <p14:creationId xmlns:p14="http://schemas.microsoft.com/office/powerpoint/2010/main" val="2402379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44</a:t>
            </a:fld>
            <a:endParaRPr lang="en-IN"/>
          </a:p>
        </p:txBody>
      </p:sp>
    </p:spTree>
    <p:extLst>
      <p:ext uri="{BB962C8B-B14F-4D97-AF65-F5344CB8AC3E}">
        <p14:creationId xmlns:p14="http://schemas.microsoft.com/office/powerpoint/2010/main" val="176488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Final goods are those goods that do not require further processing and are ready to use. These goods are also called consumer goods and are manufactured for the purpose of direct use by the end consumer. In a nutshell, final goods are products that are manufactured by a company for consumption by the consumer in the coming time. These goods aim to satisfy the needs or wants of a consumer. Final goods are neither resold nor used for further transformation in production. </a:t>
            </a:r>
          </a:p>
          <a:p>
            <a:pPr algn="l" fontAlgn="base"/>
            <a:r>
              <a:rPr lang="en-US" b="1" i="0" dirty="0">
                <a:solidFill>
                  <a:srgbClr val="273239"/>
                </a:solidFill>
                <a:effectLst/>
                <a:highlight>
                  <a:srgbClr val="FFFFFF"/>
                </a:highlight>
                <a:latin typeface="Nunito" pitchFamily="2" charset="0"/>
              </a:rPr>
              <a:t>Final goods consist of the following:</a:t>
            </a:r>
          </a:p>
          <a:p>
            <a:pPr algn="l" fontAlgn="base"/>
            <a:r>
              <a:rPr lang="en-US" b="0" i="0" dirty="0">
                <a:solidFill>
                  <a:srgbClr val="273239"/>
                </a:solidFill>
                <a:effectLst/>
                <a:highlight>
                  <a:srgbClr val="FFFFFF"/>
                </a:highlight>
                <a:latin typeface="Nunito" pitchFamily="2" charset="0"/>
              </a:rPr>
              <a:t>Goods that are purchased by the local households are meant for final consumption. For example, television, milk, ready-to-eat foods, medicines, etc. It also consists of the goods that are bought by the organizations for investment purposes or the formation of capital.</a:t>
            </a:r>
          </a:p>
          <a:p>
            <a:pPr algn="l" fontAlgn="base"/>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Intermediate goods </a:t>
            </a:r>
            <a:r>
              <a:rPr lang="en-US" b="0" i="0" dirty="0">
                <a:solidFill>
                  <a:srgbClr val="273239"/>
                </a:solidFill>
                <a:effectLst/>
                <a:highlight>
                  <a:srgbClr val="FFFFFF"/>
                </a:highlight>
                <a:latin typeface="Nunito" pitchFamily="2" charset="0"/>
              </a:rPr>
              <a:t>are goods used to produce a final good or finished good for the purpose of selling it to the consumers. Intermediate goods like salt can be a finished product, as it is consumed directly by consumers and can be used by producers to produce other food products.</a:t>
            </a:r>
            <a:br>
              <a:rPr lang="en-US" b="0" i="0" dirty="0">
                <a:solidFill>
                  <a:srgbClr val="273239"/>
                </a:solidFill>
                <a:effectLst/>
                <a:highlight>
                  <a:srgbClr val="FFFFFF"/>
                </a:highlight>
                <a:latin typeface="Nunito" pitchFamily="2" charset="0"/>
              </a:rPr>
            </a:br>
            <a:r>
              <a:rPr lang="en-US" b="0" i="0" dirty="0">
                <a:solidFill>
                  <a:srgbClr val="273239"/>
                </a:solidFill>
                <a:effectLst/>
                <a:highlight>
                  <a:srgbClr val="FFFFFF"/>
                </a:highlight>
                <a:latin typeface="Nunito" pitchFamily="2" charset="0"/>
              </a:rPr>
              <a:t>Intermediate goods are sold between industries for the resale purpose or for the production of other goods. These goods are also called semi-finished products, as they are used as inputs to manufacture finished products.</a:t>
            </a:r>
            <a:br>
              <a:rPr lang="en-US" b="0" i="0" dirty="0">
                <a:solidFill>
                  <a:srgbClr val="273239"/>
                </a:solidFill>
                <a:effectLst/>
                <a:highlight>
                  <a:srgbClr val="FFFFFF"/>
                </a:highlight>
                <a:latin typeface="Nunito" pitchFamily="2" charset="0"/>
              </a:rPr>
            </a:br>
            <a:r>
              <a:rPr lang="en-US" b="0" i="0" dirty="0">
                <a:solidFill>
                  <a:srgbClr val="273239"/>
                </a:solidFill>
                <a:effectLst/>
                <a:highlight>
                  <a:srgbClr val="FFFFFF"/>
                </a:highlight>
                <a:latin typeface="Nunito" pitchFamily="2" charset="0"/>
              </a:rPr>
              <a:t>There are normally three choices for the use of intermediate goods. A producer may produce and use their own intermediate goods. The producer may also sell them, which is most commonly practiced between industries. Companies purchase intermediate goods for particular use in producing either a secondary intermediate product or in producing the finished product. Usually, all intermediate goods are either a part of the final product or are totally reconfigured during the production process.</a:t>
            </a:r>
          </a:p>
          <a:p>
            <a:pPr algn="l" fontAlgn="base"/>
            <a:r>
              <a:rPr lang="en-US" b="1" i="0" dirty="0">
                <a:solidFill>
                  <a:srgbClr val="273239"/>
                </a:solidFill>
                <a:effectLst/>
                <a:highlight>
                  <a:srgbClr val="FFFFFF"/>
                </a:highlight>
                <a:latin typeface="Nunito" pitchFamily="2" charset="0"/>
              </a:rPr>
              <a:t>Some facts about Intermediate Goods</a:t>
            </a:r>
          </a:p>
          <a:p>
            <a:pPr marL="228600" indent="-228600" algn="l" fontAlgn="base">
              <a:buAutoNum type="arabicPeriod"/>
            </a:pPr>
            <a:r>
              <a:rPr lang="en-US" b="0" i="0" dirty="0">
                <a:solidFill>
                  <a:srgbClr val="273239"/>
                </a:solidFill>
                <a:effectLst/>
                <a:highlight>
                  <a:srgbClr val="FFFFFF"/>
                </a:highlight>
                <a:latin typeface="Nunito" pitchFamily="2" charset="0"/>
              </a:rPr>
              <a:t>Intermediate goods remain within the production boundary, i.e., these are purchased by one production unit from another production unit. However, every purchase of goods by one production unit from another is not an intermediate purchase of goods. It means that if a good is purchased for investment purposes and not for the purpose of resale, then they are termed as final goods.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goods like machinery, etc., are purchased by one production unit from another for the purpose of production. Also, their value is not added to the value of the final good; therefore, these goods are not termed as intermediate goods, but as final goods. </a:t>
            </a:r>
          </a:p>
          <a:p>
            <a:pPr marL="228600" indent="-228600" algn="l" fontAlgn="base">
              <a:buAutoNum type="arabicPeriod"/>
            </a:pPr>
            <a:r>
              <a:rPr lang="en-US" b="0" i="0" dirty="0">
                <a:solidFill>
                  <a:srgbClr val="273239"/>
                </a:solidFill>
                <a:effectLst/>
                <a:highlight>
                  <a:srgbClr val="FFFFFF"/>
                </a:highlight>
                <a:latin typeface="Nunito" pitchFamily="2" charset="0"/>
              </a:rPr>
              <a:t>As the demand for an intermediate good depends upon the demand of the final good in the market, it has a </a:t>
            </a:r>
            <a:r>
              <a:rPr lang="en-US" b="1" i="0" dirty="0">
                <a:solidFill>
                  <a:srgbClr val="273239"/>
                </a:solidFill>
                <a:effectLst/>
                <a:highlight>
                  <a:srgbClr val="FFFFFF"/>
                </a:highlight>
                <a:latin typeface="Nunito" pitchFamily="2" charset="0"/>
              </a:rPr>
              <a:t>Derived Demand. </a:t>
            </a:r>
            <a:endParaRPr lang="en-US" b="0" i="0" dirty="0">
              <a:solidFill>
                <a:srgbClr val="273239"/>
              </a:solidFill>
              <a:effectLst/>
              <a:highlight>
                <a:srgbClr val="FFFFFF"/>
              </a:highlight>
              <a:latin typeface="Nunito" pitchFamily="2" charset="0"/>
            </a:endParaRPr>
          </a:p>
          <a:p>
            <a:pPr algn="l" fontAlgn="base"/>
            <a:r>
              <a:rPr lang="en-US" b="0" i="0" dirty="0">
                <a:solidFill>
                  <a:srgbClr val="273239"/>
                </a:solidFill>
                <a:effectLst/>
                <a:highlight>
                  <a:srgbClr val="FFFFFF"/>
                </a:highlight>
                <a:latin typeface="Nunito" pitchFamily="2" charset="0"/>
              </a:rPr>
              <a:t>3. Usually durable goods are considered final goods, but the durable goods purchased by the Government for the military, such as vehicles, aircraft, trucks, etc., are considered intermediate goods. It is because these goods help in producing defense services and are not for sale in the market. </a:t>
            </a:r>
          </a:p>
          <a:p>
            <a:pPr algn="l" fontAlgn="base"/>
            <a:r>
              <a:rPr lang="en-US" b="0" i="0" dirty="0">
                <a:solidFill>
                  <a:srgbClr val="273239"/>
                </a:solidFill>
                <a:effectLst/>
                <a:highlight>
                  <a:srgbClr val="FFFFFF"/>
                </a:highlight>
                <a:latin typeface="Nunito" pitchFamily="2" charset="0"/>
              </a:rPr>
              <a:t>4. The value of an intermediate good is merged with the value of the final good.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if a production unit purchases cotton worth ₹500 and converts it into thread worth ₹800, then the value of the final good (thread) includes the value of the intermediate good (cotton). </a:t>
            </a:r>
          </a:p>
          <a:p>
            <a:pPr algn="l" fontAlgn="base"/>
            <a:r>
              <a:rPr lang="en-US" b="0" i="0" dirty="0">
                <a:solidFill>
                  <a:srgbClr val="273239"/>
                </a:solidFill>
                <a:effectLst/>
                <a:highlight>
                  <a:srgbClr val="FFFFFF"/>
                </a:highlight>
                <a:latin typeface="Nunito" pitchFamily="2" charset="0"/>
              </a:rPr>
              <a:t>5. The goods which are used up in the same year are considered intermediate goods. If a product remains unused for more than one year, it will be treated as a final good.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ABC Ltd. purchases 20 </a:t>
            </a:r>
            <a:r>
              <a:rPr lang="en-US" b="0" i="0" dirty="0" err="1">
                <a:solidFill>
                  <a:srgbClr val="273239"/>
                </a:solidFill>
                <a:effectLst/>
                <a:highlight>
                  <a:srgbClr val="FFFFFF"/>
                </a:highlight>
                <a:latin typeface="Nunito" pitchFamily="2" charset="0"/>
              </a:rPr>
              <a:t>tonnes</a:t>
            </a:r>
            <a:r>
              <a:rPr lang="en-US" b="0" i="0" dirty="0">
                <a:solidFill>
                  <a:srgbClr val="273239"/>
                </a:solidFill>
                <a:effectLst/>
                <a:highlight>
                  <a:srgbClr val="FFFFFF"/>
                </a:highlight>
                <a:latin typeface="Nunito" pitchFamily="2" charset="0"/>
              </a:rPr>
              <a:t> of wood in 2021 for making furniture. Only 12 </a:t>
            </a:r>
            <a:r>
              <a:rPr lang="en-US" b="0" i="0" dirty="0" err="1">
                <a:solidFill>
                  <a:srgbClr val="273239"/>
                </a:solidFill>
                <a:effectLst/>
                <a:highlight>
                  <a:srgbClr val="FFFFFF"/>
                </a:highlight>
                <a:latin typeface="Nunito" pitchFamily="2" charset="0"/>
              </a:rPr>
              <a:t>tonnes</a:t>
            </a:r>
            <a:r>
              <a:rPr lang="en-US" b="0" i="0" dirty="0">
                <a:solidFill>
                  <a:srgbClr val="273239"/>
                </a:solidFill>
                <a:effectLst/>
                <a:highlight>
                  <a:srgbClr val="FFFFFF"/>
                </a:highlight>
                <a:latin typeface="Nunito" pitchFamily="2" charset="0"/>
              </a:rPr>
              <a:t> of wood was used up in 2021, and the remaining 8 </a:t>
            </a:r>
            <a:r>
              <a:rPr lang="en-US" b="0" i="0" dirty="0" err="1">
                <a:solidFill>
                  <a:srgbClr val="273239"/>
                </a:solidFill>
                <a:effectLst/>
                <a:highlight>
                  <a:srgbClr val="FFFFFF"/>
                </a:highlight>
                <a:latin typeface="Nunito" pitchFamily="2" charset="0"/>
              </a:rPr>
              <a:t>tonnes</a:t>
            </a:r>
            <a:r>
              <a:rPr lang="en-US" b="0" i="0" dirty="0">
                <a:solidFill>
                  <a:srgbClr val="273239"/>
                </a:solidFill>
                <a:effectLst/>
                <a:highlight>
                  <a:srgbClr val="FFFFFF"/>
                </a:highlight>
                <a:latin typeface="Nunito" pitchFamily="2" charset="0"/>
              </a:rPr>
              <a:t> of wood was carried forward in 2022. Now 12 </a:t>
            </a:r>
            <a:r>
              <a:rPr lang="en-US" b="0" i="0" dirty="0" err="1">
                <a:solidFill>
                  <a:srgbClr val="273239"/>
                </a:solidFill>
                <a:effectLst/>
                <a:highlight>
                  <a:srgbClr val="FFFFFF"/>
                </a:highlight>
                <a:latin typeface="Nunito" pitchFamily="2" charset="0"/>
              </a:rPr>
              <a:t>tonnes</a:t>
            </a:r>
            <a:r>
              <a:rPr lang="en-US" b="0" i="0" dirty="0">
                <a:solidFill>
                  <a:srgbClr val="273239"/>
                </a:solidFill>
                <a:effectLst/>
                <a:highlight>
                  <a:srgbClr val="FFFFFF"/>
                </a:highlight>
                <a:latin typeface="Nunito" pitchFamily="2" charset="0"/>
              </a:rPr>
              <a:t> of wood will be taken as intermediate goods, and 8 </a:t>
            </a:r>
            <a:r>
              <a:rPr lang="en-US" b="0" i="0" dirty="0" err="1">
                <a:solidFill>
                  <a:srgbClr val="273239"/>
                </a:solidFill>
                <a:effectLst/>
                <a:highlight>
                  <a:srgbClr val="FFFFFF"/>
                </a:highlight>
                <a:latin typeface="Nunito" pitchFamily="2" charset="0"/>
              </a:rPr>
              <a:t>tonnes</a:t>
            </a:r>
            <a:r>
              <a:rPr lang="en-US" b="0" i="0" dirty="0">
                <a:solidFill>
                  <a:srgbClr val="273239"/>
                </a:solidFill>
                <a:effectLst/>
                <a:highlight>
                  <a:srgbClr val="FFFFFF"/>
                </a:highlight>
                <a:latin typeface="Nunito" pitchFamily="2" charset="0"/>
              </a:rPr>
              <a:t> of wood will be considered as final goods. Also, the value of 8 </a:t>
            </a:r>
            <a:r>
              <a:rPr lang="en-US" b="0" i="0" dirty="0" err="1">
                <a:solidFill>
                  <a:srgbClr val="273239"/>
                </a:solidFill>
                <a:effectLst/>
                <a:highlight>
                  <a:srgbClr val="FFFFFF"/>
                </a:highlight>
                <a:latin typeface="Nunito" pitchFamily="2" charset="0"/>
              </a:rPr>
              <a:t>tonnes</a:t>
            </a:r>
            <a:r>
              <a:rPr lang="en-US" b="0" i="0" dirty="0">
                <a:solidFill>
                  <a:srgbClr val="273239"/>
                </a:solidFill>
                <a:effectLst/>
                <a:highlight>
                  <a:srgbClr val="FFFFFF"/>
                </a:highlight>
                <a:latin typeface="Nunito" pitchFamily="2" charset="0"/>
              </a:rPr>
              <a:t> of wood will be included in National Income. </a:t>
            </a:r>
          </a:p>
          <a:p>
            <a:pPr algn="l" fontAlgn="base"/>
            <a:endParaRPr lang="en-US" b="1"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5</a:t>
            </a:fld>
            <a:endParaRPr lang="en-IN"/>
          </a:p>
        </p:txBody>
      </p:sp>
    </p:spTree>
    <p:extLst>
      <p:ext uri="{BB962C8B-B14F-4D97-AF65-F5344CB8AC3E}">
        <p14:creationId xmlns:p14="http://schemas.microsoft.com/office/powerpoint/2010/main" val="2451475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In simple terms, full employment means that the demand for </a:t>
            </a:r>
            <a:r>
              <a:rPr lang="en-US" b="0" i="0" dirty="0" err="1">
                <a:solidFill>
                  <a:srgbClr val="273239"/>
                </a:solidFill>
                <a:effectLst/>
                <a:highlight>
                  <a:srgbClr val="FFFFFF"/>
                </a:highlight>
                <a:latin typeface="Nunito" pitchFamily="2" charset="0"/>
              </a:rPr>
              <a:t>labour</a:t>
            </a:r>
            <a:r>
              <a:rPr lang="en-US" b="0" i="0" dirty="0">
                <a:solidFill>
                  <a:srgbClr val="273239"/>
                </a:solidFill>
                <a:effectLst/>
                <a:highlight>
                  <a:srgbClr val="FFFFFF"/>
                </a:highlight>
                <a:latin typeface="Nunito" pitchFamily="2" charset="0"/>
              </a:rPr>
              <a:t> in the economy is equal to its supply. But, in macroeconomics, even during full employment some types of unemployment can exist. It means that full employment does not result in zero unemployment or cent per cent employment.</a:t>
            </a:r>
          </a:p>
          <a:p>
            <a:pPr algn="l" fontAlgn="base"/>
            <a:r>
              <a:rPr lang="en-US" b="0" i="0" dirty="0">
                <a:solidFill>
                  <a:srgbClr val="273239"/>
                </a:solidFill>
                <a:effectLst/>
                <a:highlight>
                  <a:srgbClr val="FFFFFF"/>
                </a:highlight>
                <a:latin typeface="Nunito" pitchFamily="2" charset="0"/>
              </a:rPr>
              <a:t>The two types of unemployment that can exist under full employment are as follows:</a:t>
            </a:r>
          </a:p>
          <a:p>
            <a:pPr algn="l" fontAlgn="base"/>
            <a:r>
              <a:rPr lang="en-US" b="1" i="0" dirty="0">
                <a:solidFill>
                  <a:srgbClr val="273239"/>
                </a:solidFill>
                <a:effectLst/>
                <a:highlight>
                  <a:srgbClr val="FFFFFF"/>
                </a:highlight>
                <a:latin typeface="Nunito" pitchFamily="2" charset="0"/>
              </a:rPr>
              <a:t>1. Frictional Unemployment:</a:t>
            </a:r>
          </a:p>
          <a:p>
            <a:pPr algn="l" fontAlgn="base"/>
            <a:r>
              <a:rPr lang="en-US" b="0" i="0" dirty="0">
                <a:solidFill>
                  <a:srgbClr val="273239"/>
                </a:solidFill>
                <a:effectLst/>
                <a:highlight>
                  <a:srgbClr val="FFFFFF"/>
                </a:highlight>
                <a:latin typeface="Nunito" pitchFamily="2" charset="0"/>
              </a:rPr>
              <a:t>Frictional unemployment means temporary unemployment, which exists during the time period when a worker leaves one job and joins another job. Such type of unemployment arises because of the </a:t>
            </a:r>
            <a:r>
              <a:rPr lang="en-US" b="0" i="0" dirty="0" err="1">
                <a:solidFill>
                  <a:srgbClr val="273239"/>
                </a:solidFill>
                <a:effectLst/>
                <a:highlight>
                  <a:srgbClr val="FFFFFF"/>
                </a:highlight>
                <a:latin typeface="Nunito" pitchFamily="2" charset="0"/>
              </a:rPr>
              <a:t>labour</a:t>
            </a:r>
            <a:r>
              <a:rPr lang="en-US" b="0" i="0" dirty="0">
                <a:solidFill>
                  <a:srgbClr val="273239"/>
                </a:solidFill>
                <a:effectLst/>
                <a:highlight>
                  <a:srgbClr val="FFFFFF"/>
                </a:highlight>
                <a:latin typeface="Nunito" pitchFamily="2" charset="0"/>
              </a:rPr>
              <a:t> market imperfections like lack of perfect mobility from the side of workers and lack of market information among the workers regarding job availability. Besides these, frictional unemployment may exist because of the introduction of new machines, breakdown of plant, or </a:t>
            </a:r>
            <a:r>
              <a:rPr lang="en-US" b="0" i="0" dirty="0" err="1">
                <a:solidFill>
                  <a:srgbClr val="273239"/>
                </a:solidFill>
                <a:effectLst/>
                <a:highlight>
                  <a:srgbClr val="FFFFFF"/>
                </a:highlight>
                <a:latin typeface="Nunito" pitchFamily="2" charset="0"/>
              </a:rPr>
              <a:t>nationalisation</a:t>
            </a:r>
            <a:r>
              <a:rPr lang="en-US" b="0" i="0" dirty="0">
                <a:solidFill>
                  <a:srgbClr val="273239"/>
                </a:solidFill>
                <a:effectLst/>
                <a:highlight>
                  <a:srgbClr val="FFFFFF"/>
                </a:highlight>
                <a:latin typeface="Nunito" pitchFamily="2" charset="0"/>
              </a:rPr>
              <a:t> in the production process.</a:t>
            </a:r>
          </a:p>
          <a:p>
            <a:pPr algn="l" fontAlgn="base"/>
            <a:r>
              <a:rPr lang="en-US" b="1" i="0" dirty="0">
                <a:solidFill>
                  <a:srgbClr val="273239"/>
                </a:solidFill>
                <a:effectLst/>
                <a:highlight>
                  <a:srgbClr val="FFFFFF"/>
                </a:highlight>
                <a:latin typeface="Nunito" pitchFamily="2" charset="0"/>
              </a:rPr>
              <a:t>2. Structural Unemployment:</a:t>
            </a:r>
          </a:p>
          <a:p>
            <a:pPr algn="l" fontAlgn="base"/>
            <a:r>
              <a:rPr lang="en-US" b="0" i="0" dirty="0">
                <a:solidFill>
                  <a:srgbClr val="273239"/>
                </a:solidFill>
                <a:effectLst/>
                <a:highlight>
                  <a:srgbClr val="FFFFFF"/>
                </a:highlight>
                <a:latin typeface="Nunito" pitchFamily="2" charset="0"/>
              </a:rPr>
              <a:t>Structural Unemployment is the type of unemployment in which people remain unemployed because of a mismatch between the unemployed people and the demand for workers of a particular type. In simple terms, structural unemployment is associated with the structural changes in an economy.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because of advancements in technology, workers who do not have enough knowledge to work on advanced technological machines or equipment will be unemployed until they take some training course.</a:t>
            </a:r>
          </a:p>
          <a:p>
            <a:pPr algn="l" fontAlgn="base"/>
            <a:r>
              <a:rPr lang="en-US" b="1" i="0" dirty="0">
                <a:solidFill>
                  <a:srgbClr val="273239"/>
                </a:solidFill>
                <a:effectLst/>
                <a:highlight>
                  <a:srgbClr val="FFFFFF"/>
                </a:highlight>
                <a:latin typeface="Nunito" pitchFamily="2" charset="0"/>
              </a:rPr>
              <a:t>The presence of Frictional Unemployment and Structural Unemployment in an economy is termed the Natural rate of Unemployment.</a:t>
            </a:r>
            <a:endParaRPr lang="en-US" b="0" i="0" dirty="0">
              <a:solidFill>
                <a:srgbClr val="273239"/>
              </a:solidFill>
              <a:effectLst/>
              <a:highlight>
                <a:srgbClr val="FFFFFF"/>
              </a:highlight>
              <a:latin typeface="Nunito" pitchFamily="2" charset="0"/>
            </a:endParaRPr>
          </a:p>
          <a:p>
            <a:pPr fontAlgn="base"/>
            <a:r>
              <a:rPr lang="en-US" b="1" dirty="0">
                <a:effectLst/>
              </a:rPr>
              <a:t>Note: </a:t>
            </a:r>
            <a:r>
              <a:rPr lang="en-US" dirty="0">
                <a:effectLst/>
              </a:rPr>
              <a:t>The workers mentioned in full employment consist only </a:t>
            </a:r>
            <a:r>
              <a:rPr lang="en-US" dirty="0" err="1">
                <a:effectLst/>
              </a:rPr>
              <a:t>labour</a:t>
            </a:r>
            <a:r>
              <a:rPr lang="en-US" dirty="0">
                <a:effectLst/>
              </a:rPr>
              <a:t> force, i.e., the working population and not the total population. The </a:t>
            </a:r>
            <a:r>
              <a:rPr lang="en-US" dirty="0" err="1">
                <a:effectLst/>
              </a:rPr>
              <a:t>labour</a:t>
            </a:r>
            <a:r>
              <a:rPr lang="en-US" dirty="0">
                <a:effectLst/>
              </a:rPr>
              <a:t> force is that part of the population which mentally and physically able and willing to do work and does not consist of children and old persons.</a:t>
            </a:r>
          </a:p>
          <a:p>
            <a:pPr algn="l" fontAlgn="base"/>
            <a:r>
              <a:rPr lang="en-US" b="1" i="0" dirty="0">
                <a:solidFill>
                  <a:srgbClr val="273239"/>
                </a:solidFill>
                <a:effectLst/>
                <a:highlight>
                  <a:srgbClr val="FFFFFF"/>
                </a:highlight>
                <a:latin typeface="Nunito" pitchFamily="2" charset="0"/>
              </a:rPr>
              <a:t>Involuntary Unemployment</a:t>
            </a:r>
          </a:p>
          <a:p>
            <a:pPr algn="l" fontAlgn="base"/>
            <a:r>
              <a:rPr lang="en-US" b="0" i="0" dirty="0">
                <a:solidFill>
                  <a:srgbClr val="273239"/>
                </a:solidFill>
                <a:effectLst/>
                <a:highlight>
                  <a:srgbClr val="FFFFFF"/>
                </a:highlight>
                <a:latin typeface="Nunito" pitchFamily="2" charset="0"/>
              </a:rPr>
              <a:t>It is a type of unemployment in which all those people who are willing and able to get work at an existing wage rate, do not get work. In simple terms, under involuntary unemployment, people are unemployed against their wishes or under some compulsion. Besides, while determining the total unemployment of an economy, only involuntary unemployment is considered.</a:t>
            </a:r>
          </a:p>
          <a:p>
            <a:pPr algn="l" fontAlgn="base"/>
            <a:r>
              <a:rPr lang="en-US" b="1" i="0" dirty="0">
                <a:solidFill>
                  <a:srgbClr val="273239"/>
                </a:solidFill>
                <a:effectLst/>
                <a:highlight>
                  <a:srgbClr val="FFFFFF"/>
                </a:highlight>
                <a:latin typeface="Nunito" pitchFamily="2" charset="0"/>
              </a:rPr>
              <a:t>Voluntary Unemployment</a:t>
            </a:r>
          </a:p>
          <a:p>
            <a:pPr algn="l" fontAlgn="base"/>
            <a:r>
              <a:rPr lang="en-US" b="0" i="0" dirty="0">
                <a:solidFill>
                  <a:srgbClr val="273239"/>
                </a:solidFill>
                <a:effectLst/>
                <a:highlight>
                  <a:srgbClr val="FFFFFF"/>
                </a:highlight>
                <a:latin typeface="Nunito" pitchFamily="2" charset="0"/>
              </a:rPr>
              <a:t>It is a type of unemployment in which even though a person is physically and mentally fit is unemployed because of his unwillingness to do work at an existing wage rate. While determining the total unemployment of an economy, voluntary unemployment is not considered.</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45</a:t>
            </a:fld>
            <a:endParaRPr lang="en-IN"/>
          </a:p>
        </p:txBody>
      </p:sp>
    </p:spTree>
    <p:extLst>
      <p:ext uri="{BB962C8B-B14F-4D97-AF65-F5344CB8AC3E}">
        <p14:creationId xmlns:p14="http://schemas.microsoft.com/office/powerpoint/2010/main" val="35368492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a:solidFill>
                  <a:srgbClr val="273239"/>
                </a:solidFill>
                <a:effectLst/>
                <a:highlight>
                  <a:srgbClr val="FFFFFF"/>
                </a:highlight>
                <a:latin typeface="Nunito" pitchFamily="2" charset="0"/>
              </a:rPr>
              <a:t>Aggregate demand (AD) is the total amount of final products and services that all sectors of the economy intend to purchase over a single accounting year at a specific level of income. Whereas, Aggregate Supply (AS) refers to the monetary value of finished goods and services that all producers are prepared to supply to an economy over a specific time frame. The </a:t>
            </a:r>
            <a:r>
              <a:rPr lang="en-US" b="1" i="0" dirty="0">
                <a:solidFill>
                  <a:srgbClr val="273239"/>
                </a:solidFill>
                <a:effectLst/>
                <a:highlight>
                  <a:srgbClr val="FFFFFF"/>
                </a:highlight>
                <a:latin typeface="Nunito" pitchFamily="2" charset="0"/>
              </a:rPr>
              <a:t>Aggregate Demand-Aggregate Supply Approach (AD-AS Approach)</a:t>
            </a:r>
            <a:r>
              <a:rPr lang="en-US" b="0" i="0" dirty="0">
                <a:solidFill>
                  <a:srgbClr val="273239"/>
                </a:solidFill>
                <a:effectLst/>
                <a:highlight>
                  <a:srgbClr val="FFFFFF"/>
                </a:highlight>
                <a:latin typeface="Nunito" pitchFamily="2" charset="0"/>
              </a:rPr>
              <a:t> is used to determine the equilibrium level of income, output, and employment in an economy.</a:t>
            </a:r>
          </a:p>
          <a:p>
            <a:pPr algn="just" fontAlgn="base"/>
            <a:r>
              <a:rPr lang="en-US" b="1" i="0" dirty="0">
                <a:solidFill>
                  <a:srgbClr val="273239"/>
                </a:solidFill>
                <a:effectLst/>
                <a:highlight>
                  <a:srgbClr val="FFFFFF"/>
                </a:highlight>
                <a:latin typeface="Nunito" pitchFamily="2" charset="0"/>
              </a:rPr>
              <a:t>Determination of Equilibrium Level </a:t>
            </a:r>
          </a:p>
          <a:p>
            <a:pPr algn="just" fontAlgn="base"/>
            <a:r>
              <a:rPr lang="en-US" b="0" i="0" dirty="0">
                <a:solidFill>
                  <a:srgbClr val="273239"/>
                </a:solidFill>
                <a:effectLst/>
                <a:highlight>
                  <a:srgbClr val="FFFFFF"/>
                </a:highlight>
                <a:latin typeface="Nunito" pitchFamily="2" charset="0"/>
              </a:rPr>
              <a:t>The Keynesian Theory states that the equilibrium situation is usually expressed in terms of Aggregate Demand (AD) and Aggregate Supply (AS). When aggregate demand for products and services over a given period of time equals aggregate supply, an economy is in equilibrium.</a:t>
            </a:r>
          </a:p>
          <a:p>
            <a:pPr algn="just" fontAlgn="base"/>
            <a:r>
              <a:rPr lang="en-US" b="0" i="0" dirty="0">
                <a:solidFill>
                  <a:srgbClr val="273239"/>
                </a:solidFill>
                <a:effectLst/>
                <a:highlight>
                  <a:srgbClr val="FFFFFF"/>
                </a:highlight>
                <a:latin typeface="Nunito" pitchFamily="2" charset="0"/>
              </a:rPr>
              <a:t>So, equilibrium is attained when:</a:t>
            </a:r>
          </a:p>
          <a:p>
            <a:pPr algn="ctr" fontAlgn="base"/>
            <a:r>
              <a:rPr lang="en-US" b="0" i="0" dirty="0">
                <a:solidFill>
                  <a:srgbClr val="273239"/>
                </a:solidFill>
                <a:effectLst/>
                <a:highlight>
                  <a:srgbClr val="FFFFFF"/>
                </a:highlight>
                <a:latin typeface="Nunito" pitchFamily="2" charset="0"/>
              </a:rPr>
              <a:t>AD = AS </a:t>
            </a:r>
          </a:p>
          <a:p>
            <a:pPr algn="just" fontAlgn="base"/>
            <a:br>
              <a:rPr lang="en-US" b="0" i="0" dirty="0">
                <a:solidFill>
                  <a:srgbClr val="273239"/>
                </a:solidFill>
                <a:effectLst/>
                <a:highlight>
                  <a:srgbClr val="FFFFFF"/>
                </a:highlight>
                <a:latin typeface="Nunito" pitchFamily="2" charset="0"/>
              </a:rPr>
            </a:br>
            <a:r>
              <a:rPr lang="en-US" b="1" i="0" dirty="0">
                <a:solidFill>
                  <a:srgbClr val="273239"/>
                </a:solidFill>
                <a:effectLst/>
                <a:highlight>
                  <a:srgbClr val="FFFFFF"/>
                </a:highlight>
                <a:latin typeface="Nunito" pitchFamily="2" charset="0"/>
              </a:rPr>
              <a:t>Assumptions</a:t>
            </a:r>
          </a:p>
          <a:p>
            <a:pPr algn="just" fontAlgn="base"/>
            <a:r>
              <a:rPr lang="en-US" b="0" i="0" dirty="0">
                <a:solidFill>
                  <a:srgbClr val="273239"/>
                </a:solidFill>
                <a:effectLst/>
                <a:highlight>
                  <a:srgbClr val="FFFFFF"/>
                </a:highlight>
                <a:latin typeface="Nunito" pitchFamily="2" charset="0"/>
              </a:rPr>
              <a:t>The various assumptions used to determine equilibrium output are:</a:t>
            </a:r>
          </a:p>
          <a:p>
            <a:pPr algn="just" fontAlgn="base">
              <a:buFont typeface="+mj-lt"/>
              <a:buAutoNum type="arabicPeriod"/>
            </a:pPr>
            <a:r>
              <a:rPr lang="en-US" b="0" i="0" dirty="0">
                <a:solidFill>
                  <a:srgbClr val="273239"/>
                </a:solidFill>
                <a:effectLst/>
                <a:highlight>
                  <a:srgbClr val="FFFFFF"/>
                </a:highlight>
                <a:latin typeface="Nunito" pitchFamily="2" charset="0"/>
              </a:rPr>
              <a:t>The determination of the equilibrium level will be examined using a two-sector model (households and firms). Simply put, it is assumed that there is no foreign industry or government in the economy.</a:t>
            </a:r>
          </a:p>
          <a:p>
            <a:pPr algn="just" fontAlgn="base">
              <a:buFont typeface="+mj-lt"/>
              <a:buAutoNum type="arabicPeriod"/>
            </a:pPr>
            <a:r>
              <a:rPr lang="en-US" b="0" i="0" dirty="0">
                <a:solidFill>
                  <a:srgbClr val="273239"/>
                </a:solidFill>
                <a:effectLst/>
                <a:highlight>
                  <a:srgbClr val="FFFFFF"/>
                </a:highlight>
                <a:latin typeface="Nunito" pitchFamily="2" charset="0"/>
              </a:rPr>
              <a:t>It is also assumed that investment expenditure is autonomous, i.e., that income level does not have any impact on investments.</a:t>
            </a:r>
          </a:p>
          <a:p>
            <a:pPr algn="just" fontAlgn="base">
              <a:buFont typeface="+mj-lt"/>
              <a:buAutoNum type="arabicPeriod"/>
            </a:pPr>
            <a:r>
              <a:rPr lang="en-US" b="0" i="0" dirty="0">
                <a:solidFill>
                  <a:srgbClr val="273239"/>
                </a:solidFill>
                <a:effectLst/>
                <a:highlight>
                  <a:srgbClr val="FFFFFF"/>
                </a:highlight>
                <a:latin typeface="Nunito" pitchFamily="2" charset="0"/>
              </a:rPr>
              <a:t>It is assumed that the pricing level is constant.</a:t>
            </a:r>
          </a:p>
          <a:p>
            <a:pPr algn="just" fontAlgn="base">
              <a:buFont typeface="+mj-lt"/>
              <a:buAutoNum type="arabicPeriod"/>
            </a:pPr>
            <a:r>
              <a:rPr lang="en-US" b="0" i="0" dirty="0">
                <a:solidFill>
                  <a:srgbClr val="273239"/>
                </a:solidFill>
                <a:effectLst/>
                <a:highlight>
                  <a:srgbClr val="FFFFFF"/>
                </a:highlight>
                <a:latin typeface="Nunito" pitchFamily="2" charset="0"/>
              </a:rPr>
              <a:t>Also, to determine equilibrium output, short-run will be considered.</a:t>
            </a:r>
          </a:p>
          <a:p>
            <a:pPr algn="just" fontAlgn="base"/>
            <a:r>
              <a:rPr lang="en-US" b="1" i="0" dirty="0">
                <a:solidFill>
                  <a:srgbClr val="273239"/>
                </a:solidFill>
                <a:effectLst/>
                <a:highlight>
                  <a:srgbClr val="FFFFFF"/>
                </a:highlight>
                <a:latin typeface="Nunito" pitchFamily="2" charset="0"/>
              </a:rPr>
              <a:t>Aggregate Demand-Aggregate Supply Approach (AD-AS Approach)</a:t>
            </a:r>
          </a:p>
          <a:p>
            <a:pPr algn="just" fontAlgn="base"/>
            <a:r>
              <a:rPr lang="en-US" b="0" i="0" dirty="0">
                <a:solidFill>
                  <a:srgbClr val="273239"/>
                </a:solidFill>
                <a:effectLst/>
                <a:highlight>
                  <a:srgbClr val="FFFFFF"/>
                </a:highlight>
                <a:latin typeface="Nunito" pitchFamily="2" charset="0"/>
              </a:rPr>
              <a:t>The Keynesian theory states that when aggregate demand, as shown by the C+I curve is equal to the total output (Aggregate Supply or AS), the equilibrium level of income in an economy is established. </a:t>
            </a:r>
          </a:p>
          <a:p>
            <a:pPr algn="just" fontAlgn="base"/>
            <a:r>
              <a:rPr lang="en-US" b="0" i="0" dirty="0">
                <a:solidFill>
                  <a:srgbClr val="273239"/>
                </a:solidFill>
                <a:effectLst/>
                <a:highlight>
                  <a:srgbClr val="FFFFFF"/>
                </a:highlight>
                <a:latin typeface="Nunito" pitchFamily="2" charset="0"/>
              </a:rPr>
              <a:t>There are two parts to the aggregate demand:</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Consumption Expenditure (C): </a:t>
            </a:r>
            <a:r>
              <a:rPr lang="en-US" b="0" i="0" dirty="0">
                <a:solidFill>
                  <a:srgbClr val="273239"/>
                </a:solidFill>
                <a:effectLst/>
                <a:highlight>
                  <a:srgbClr val="FFFFFF"/>
                </a:highlight>
                <a:latin typeface="Nunito" pitchFamily="2" charset="0"/>
              </a:rPr>
              <a:t>This expenditure changes directly with income; i.e., consumption rises as income rises.</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Investment Expenditure (I)</a:t>
            </a:r>
            <a:r>
              <a:rPr lang="en-US" b="0" i="0" dirty="0">
                <a:solidFill>
                  <a:srgbClr val="273239"/>
                </a:solidFill>
                <a:effectLst/>
                <a:highlight>
                  <a:srgbClr val="FFFFFF"/>
                </a:highlight>
                <a:latin typeface="Nunito" pitchFamily="2" charset="0"/>
              </a:rPr>
              <a:t>: This expenditure is considered to be autonomous and independent of one’s income level.</a:t>
            </a:r>
          </a:p>
          <a:p>
            <a:pPr algn="just" fontAlgn="base"/>
            <a:r>
              <a:rPr lang="en-US" b="0" i="0" dirty="0">
                <a:solidFill>
                  <a:srgbClr val="273239"/>
                </a:solidFill>
                <a:effectLst/>
                <a:highlight>
                  <a:srgbClr val="FFFFFF"/>
                </a:highlight>
                <a:latin typeface="Nunito" pitchFamily="2" charset="0"/>
              </a:rPr>
              <a:t>So, in the income determination analysis, the AD curve is represented by the C+I curve. </a:t>
            </a:r>
          </a:p>
          <a:p>
            <a:pPr algn="just" fontAlgn="base"/>
            <a:r>
              <a:rPr lang="en-US" b="0" i="0" dirty="0">
                <a:solidFill>
                  <a:srgbClr val="273239"/>
                </a:solidFill>
                <a:effectLst/>
                <a:highlight>
                  <a:srgbClr val="FFFFFF"/>
                </a:highlight>
                <a:latin typeface="Nunito" pitchFamily="2" charset="0"/>
              </a:rPr>
              <a:t>The overall output of goods and services from the national income is known as the aggregate supply. A 45° line is used to represent it. The AS curve is represented by the (C+S) curve because the money received is either spent or saved.</a:t>
            </a:r>
          </a:p>
          <a:p>
            <a:pPr algn="just" fontAlgn="base"/>
            <a:r>
              <a:rPr lang="en-US" b="0" i="0" dirty="0">
                <a:solidFill>
                  <a:srgbClr val="273239"/>
                </a:solidFill>
                <a:effectLst/>
                <a:highlight>
                  <a:srgbClr val="FFFFFF"/>
                </a:highlight>
                <a:latin typeface="Nunito" pitchFamily="2" charset="0"/>
              </a:rPr>
              <a:t>The AD or (C+ I) curve in the above graph shows the desired expenditure level by consumers and businesses at each level of income. At point E where the (C+ I) curve intersects the 45° line, the economy is in</a:t>
            </a:r>
            <a:r>
              <a:rPr lang="en-US" b="1" i="0" dirty="0">
                <a:solidFill>
                  <a:srgbClr val="273239"/>
                </a:solidFill>
                <a:effectLst/>
                <a:highlight>
                  <a:srgbClr val="FFFFFF"/>
                </a:highlight>
                <a:latin typeface="Nunito" pitchFamily="2" charset="0"/>
              </a:rPr>
              <a:t> equilibrium.</a:t>
            </a:r>
            <a:endParaRPr lang="en-US" b="0" i="0" dirty="0">
              <a:solidFill>
                <a:srgbClr val="273239"/>
              </a:solidFill>
              <a:effectLst/>
              <a:highlight>
                <a:srgbClr val="FFFFFF"/>
              </a:highlight>
              <a:latin typeface="Nunito" pitchFamily="2" charset="0"/>
            </a:endParaRPr>
          </a:p>
          <a:p>
            <a:pPr algn="just" fontAlgn="base"/>
            <a:r>
              <a:rPr lang="en-US" b="1" i="0" dirty="0">
                <a:solidFill>
                  <a:srgbClr val="273239"/>
                </a:solidFill>
                <a:effectLst/>
                <a:highlight>
                  <a:srgbClr val="FFFFFF"/>
                </a:highlight>
                <a:latin typeface="Nunito" pitchFamily="2" charset="0"/>
              </a:rPr>
              <a:t>Observations:</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equilibrium point, denoted by the letter E, occurs when desired expenditure on consumption and investment is equal to the total output.</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OY is the output at the equilibrium level that corresponds to point E.</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the above table, the Aggregate Demand is equal to the Aggregate Supply; i.e., ₹200 Crores, when the equilibrium level of income is ₹200 Crores.</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 case of </a:t>
            </a:r>
            <a:r>
              <a:rPr lang="en-US" b="1" i="0" dirty="0">
                <a:solidFill>
                  <a:srgbClr val="273239"/>
                </a:solidFill>
                <a:effectLst/>
                <a:highlight>
                  <a:srgbClr val="FFFFFF"/>
                </a:highlight>
                <a:latin typeface="Nunito" pitchFamily="2" charset="0"/>
              </a:rPr>
              <a:t>Effective Demand</a:t>
            </a:r>
            <a:r>
              <a:rPr lang="en-US" b="0" i="0" dirty="0">
                <a:solidFill>
                  <a:srgbClr val="273239"/>
                </a:solidFill>
                <a:effectLst/>
                <a:highlight>
                  <a:srgbClr val="FFFFFF"/>
                </a:highlight>
                <a:latin typeface="Nunito" pitchFamily="2" charset="0"/>
              </a:rPr>
              <a:t>. Effective demand refers to that level of AD that becomes ‘effective’ since it is equal to AS.</a:t>
            </a:r>
          </a:p>
          <a:p>
            <a:pPr algn="just" fontAlgn="base"/>
            <a:r>
              <a:rPr lang="en-US" b="1" i="0" dirty="0">
                <a:solidFill>
                  <a:srgbClr val="273239"/>
                </a:solidFill>
                <a:effectLst/>
                <a:highlight>
                  <a:srgbClr val="FFFFFF"/>
                </a:highlight>
                <a:latin typeface="Nunito" pitchFamily="2" charset="0"/>
              </a:rPr>
              <a:t>Readjustment Process</a:t>
            </a:r>
          </a:p>
          <a:p>
            <a:pPr algn="just" fontAlgn="base"/>
            <a:r>
              <a:rPr lang="en-US" b="0" i="0" dirty="0">
                <a:solidFill>
                  <a:srgbClr val="273239"/>
                </a:solidFill>
                <a:effectLst/>
                <a:highlight>
                  <a:srgbClr val="FFFFFF"/>
                </a:highlight>
                <a:latin typeface="Nunito" pitchFamily="2" charset="0"/>
              </a:rPr>
              <a:t>When there is any deviation from the equilibrium level of output; i.e., if the planned spending or AD is not equal to planned output or AS, then to bring them equal to each other, the process of readjustment is started in the economy.</a:t>
            </a:r>
          </a:p>
          <a:p>
            <a:pPr algn="just" fontAlgn="base"/>
            <a:r>
              <a:rPr lang="en-US" b="1" i="0" dirty="0">
                <a:solidFill>
                  <a:srgbClr val="273239"/>
                </a:solidFill>
                <a:effectLst/>
                <a:highlight>
                  <a:srgbClr val="FFFFFF"/>
                </a:highlight>
                <a:latin typeface="Nunito" pitchFamily="2" charset="0"/>
              </a:rPr>
              <a:t>1. When AD is more than AS</a:t>
            </a:r>
          </a:p>
          <a:p>
            <a:pPr algn="just" fontAlgn="base"/>
            <a:r>
              <a:rPr lang="en-US" b="0" i="0" dirty="0">
                <a:solidFill>
                  <a:srgbClr val="273239"/>
                </a:solidFill>
                <a:effectLst/>
                <a:highlight>
                  <a:srgbClr val="FFFFFF"/>
                </a:highlight>
                <a:latin typeface="Nunito" pitchFamily="2" charset="0"/>
              </a:rPr>
              <a:t>If planned expenditure (AD) exceed planned output (AS), the (C+ I) curve will be over the 45° line. In this situation, consumers and businesses together would be purchasing more items than they are willing to produce, because of which the planned inventory would ultimately fall below the desired level. Therefore, until the economy reaches output level OY, where AD equals AS and there is no longer a tendency to fluctuate, firms would increase employment and output to bring the inventory back to the desired level.</a:t>
            </a:r>
          </a:p>
          <a:p>
            <a:pPr algn="just" fontAlgn="base"/>
            <a:r>
              <a:rPr lang="en-US" b="1" dirty="0">
                <a:effectLst/>
              </a:rPr>
              <a:t>Planned Inventory</a:t>
            </a:r>
            <a:r>
              <a:rPr lang="en-US" dirty="0">
                <a:effectLst/>
              </a:rPr>
              <a:t> refers to the unsold inventory that has been anticipated in the event of an expected decline in sales; whereas, </a:t>
            </a:r>
            <a:r>
              <a:rPr lang="en-US" b="1" dirty="0">
                <a:effectLst/>
              </a:rPr>
              <a:t>Unplanned Inventory</a:t>
            </a:r>
            <a:r>
              <a:rPr lang="en-US" dirty="0">
                <a:effectLst/>
              </a:rPr>
              <a:t> refers to the unanticipated change in stock as a result of an unexpected decline in sales.</a:t>
            </a:r>
          </a:p>
          <a:p>
            <a:pPr algn="just" fontAlgn="base"/>
            <a:r>
              <a:rPr lang="en-US" b="1" i="0" dirty="0">
                <a:solidFill>
                  <a:srgbClr val="273239"/>
                </a:solidFill>
                <a:effectLst/>
                <a:highlight>
                  <a:srgbClr val="FFFFFF"/>
                </a:highlight>
                <a:latin typeface="Nunito" pitchFamily="2" charset="0"/>
              </a:rPr>
              <a:t>2. When AD is less than AS</a:t>
            </a:r>
          </a:p>
          <a:p>
            <a:pPr algn="just" fontAlgn="base"/>
            <a:r>
              <a:rPr lang="en-US" b="0" i="0" dirty="0">
                <a:solidFill>
                  <a:srgbClr val="273239"/>
                </a:solidFill>
                <a:effectLst/>
                <a:highlight>
                  <a:srgbClr val="FFFFFF"/>
                </a:highlight>
                <a:latin typeface="Nunito" pitchFamily="2" charset="0"/>
              </a:rPr>
              <a:t>If planned expenditure (AD) is less than planned output (AS), (C+ I) curve will lie below the 45° line. In this situation, consumers and businesses together would be purchasing fewer items than they are willing to produce, because of which the planned inventory would rise. Therefore, until the economy reaches output level OY, where AD equals AS and there is no longer a tendency to fluctuate, firms would decrease employment and output to bring unwanted inventory back to the desired level.</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46</a:t>
            </a:fld>
            <a:endParaRPr lang="en-IN"/>
          </a:p>
        </p:txBody>
      </p:sp>
    </p:spTree>
    <p:extLst>
      <p:ext uri="{BB962C8B-B14F-4D97-AF65-F5344CB8AC3E}">
        <p14:creationId xmlns:p14="http://schemas.microsoft.com/office/powerpoint/2010/main" val="1142319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a:solidFill>
                  <a:srgbClr val="273239"/>
                </a:solidFill>
                <a:effectLst/>
                <a:highlight>
                  <a:srgbClr val="FFFFFF"/>
                </a:highlight>
                <a:latin typeface="Nunito" pitchFamily="2" charset="0"/>
              </a:rPr>
              <a:t>The Investment curve in the above graph shows the autonomous investment made; therefore, it is parallel to the X-axis. The Saving Curve S slopes upward, which means that saving increases with an increase in income. At point E where the investment curve intersects the saving curve, the economy is in</a:t>
            </a:r>
            <a:r>
              <a:rPr lang="en-US" b="1" i="0" dirty="0">
                <a:solidFill>
                  <a:srgbClr val="273239"/>
                </a:solidFill>
                <a:effectLst/>
                <a:highlight>
                  <a:srgbClr val="FFFFFF"/>
                </a:highlight>
                <a:latin typeface="Nunito" pitchFamily="2" charset="0"/>
              </a:rPr>
              <a:t> equilibrium.</a:t>
            </a:r>
            <a:endParaRPr lang="en-US" b="0" i="0" dirty="0">
              <a:solidFill>
                <a:srgbClr val="273239"/>
              </a:solidFill>
              <a:effectLst/>
              <a:highlight>
                <a:srgbClr val="FFFFFF"/>
              </a:highlight>
              <a:latin typeface="Nunito" pitchFamily="2" charset="0"/>
            </a:endParaRPr>
          </a:p>
          <a:p>
            <a:pPr algn="just" fontAlgn="base"/>
            <a:r>
              <a:rPr lang="en-US" b="1" i="0" dirty="0">
                <a:solidFill>
                  <a:srgbClr val="273239"/>
                </a:solidFill>
                <a:effectLst/>
                <a:highlight>
                  <a:srgbClr val="FFFFFF"/>
                </a:highlight>
                <a:latin typeface="Nunito" pitchFamily="2" charset="0"/>
              </a:rPr>
              <a:t>Observations:</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equilibrium point, denoted by the letter E, occurs where saving and investment curves intersect each other.</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Also, at point E, ex-ante saving is equal to ex-ante investment. (ex-ante means planned)</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equilibrium level of output corresponding to the equilibrium point E is OY.</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the above table, planned saving is equal to planned investment; i.e., ₹30 Crores, when the equilibrium level of income is ₹200 Crores.</a:t>
            </a:r>
          </a:p>
          <a:p>
            <a:pPr algn="just" fontAlgn="base"/>
            <a:r>
              <a:rPr lang="en-US" b="1" i="0" dirty="0">
                <a:solidFill>
                  <a:srgbClr val="273239"/>
                </a:solidFill>
                <a:effectLst/>
                <a:highlight>
                  <a:srgbClr val="FFFFFF"/>
                </a:highlight>
                <a:latin typeface="Nunito" pitchFamily="2" charset="0"/>
              </a:rPr>
              <a:t>Readjustment Process</a:t>
            </a:r>
          </a:p>
          <a:p>
            <a:pPr algn="just" fontAlgn="base"/>
            <a:r>
              <a:rPr lang="en-US" b="0" i="0" dirty="0">
                <a:solidFill>
                  <a:srgbClr val="273239"/>
                </a:solidFill>
                <a:effectLst/>
                <a:highlight>
                  <a:srgbClr val="FFFFFF"/>
                </a:highlight>
                <a:latin typeface="Nunito" pitchFamily="2" charset="0"/>
              </a:rPr>
              <a:t>When there is any deviation from the equilibrium level of income; i.e., if the planned saving or S is not equal to planned investment or I, then to bring them equal to each other, the process of readjustment is started in the economy.</a:t>
            </a:r>
          </a:p>
          <a:p>
            <a:pPr algn="l" fontAlgn="base"/>
            <a:r>
              <a:rPr lang="en-US" b="1" i="0" dirty="0">
                <a:solidFill>
                  <a:srgbClr val="273239"/>
                </a:solidFill>
                <a:effectLst/>
                <a:highlight>
                  <a:srgbClr val="FFFFFF"/>
                </a:highlight>
                <a:latin typeface="Nunito" pitchFamily="2" charset="0"/>
              </a:rPr>
              <a:t>1. When Saving is more than the Investment</a:t>
            </a:r>
          </a:p>
          <a:p>
            <a:pPr algn="just" fontAlgn="base"/>
            <a:r>
              <a:rPr lang="en-US" b="0" i="0" dirty="0">
                <a:solidFill>
                  <a:srgbClr val="273239"/>
                </a:solidFill>
                <a:effectLst/>
                <a:highlight>
                  <a:srgbClr val="FFFFFF"/>
                </a:highlight>
                <a:latin typeface="Nunito" pitchFamily="2" charset="0"/>
              </a:rPr>
              <a:t>In the above diagram, if planned saving (S) exceeds planned investment (I) (after point E), it implies that households are not consuming as much as the businesses expected, which results in an increase in the inventory level above the desired level. Therefore, to get rid of the unwanted increase in inventory, until saving and investment become equal to each other, companies would plan to reduce output.</a:t>
            </a:r>
          </a:p>
          <a:p>
            <a:pPr algn="just" fontAlgn="base"/>
            <a:r>
              <a:rPr lang="en-US" b="1" i="0" dirty="0">
                <a:solidFill>
                  <a:srgbClr val="273239"/>
                </a:solidFill>
                <a:effectLst/>
                <a:highlight>
                  <a:srgbClr val="FFFFFF"/>
                </a:highlight>
                <a:latin typeface="Nunito" pitchFamily="2" charset="0"/>
              </a:rPr>
              <a:t>2. When Saving is less than the Investment</a:t>
            </a:r>
          </a:p>
          <a:p>
            <a:pPr algn="just" fontAlgn="base"/>
            <a:r>
              <a:rPr lang="en-US" b="0" i="0" dirty="0">
                <a:solidFill>
                  <a:srgbClr val="273239"/>
                </a:solidFill>
                <a:effectLst/>
                <a:highlight>
                  <a:srgbClr val="FFFFFF"/>
                </a:highlight>
                <a:latin typeface="Nunito" pitchFamily="2" charset="0"/>
              </a:rPr>
              <a:t>In the above diagram, if planned saving (S) is less than planned investment (I) (before point E), it implies that consumers are likely consuming more and saving less than what businesses expect, which results in a reduction in the inventory level below the desired level. Therefore, in order to bring the inventory back to the desired level, until saving and investment become equal to each other,  firms would plan to increase output.</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47</a:t>
            </a:fld>
            <a:endParaRPr lang="en-IN"/>
          </a:p>
        </p:txBody>
      </p:sp>
    </p:spTree>
    <p:extLst>
      <p:ext uri="{BB962C8B-B14F-4D97-AF65-F5344CB8AC3E}">
        <p14:creationId xmlns:p14="http://schemas.microsoft.com/office/powerpoint/2010/main" val="3909537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The consumption function is a fundamental concept in economics, particularly in Keynesian economics, that describes the relationship between consumption and disposable income in an economy. It shows how changes in disposable income influence changes in consumption expenditure by households.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Key points about the consumption function:</a:t>
            </a:r>
          </a:p>
          <a:p>
            <a:pPr algn="l">
              <a:buFont typeface="+mj-lt"/>
              <a:buAutoNum type="arabicPeriod"/>
            </a:pPr>
            <a:r>
              <a:rPr lang="en-US" b="0" i="0" dirty="0">
                <a:solidFill>
                  <a:srgbClr val="0D0D0D"/>
                </a:solidFill>
                <a:effectLst/>
                <a:highlight>
                  <a:srgbClr val="FFFFFF"/>
                </a:highlight>
                <a:latin typeface="Söhne"/>
              </a:rPr>
              <a:t>Autonomous consumption ('a'): Even when households have no disposable income, they still have to spend on essential goods and services. This represents autonomous consumption, which is typically positive and reflects the minimum level of consumption necessary for survival.</a:t>
            </a:r>
          </a:p>
          <a:p>
            <a:pPr algn="l">
              <a:buFont typeface="+mj-lt"/>
              <a:buAutoNum type="arabicPeriod"/>
            </a:pPr>
            <a:r>
              <a:rPr lang="en-US" b="0" i="0" dirty="0">
                <a:solidFill>
                  <a:srgbClr val="0D0D0D"/>
                </a:solidFill>
                <a:effectLst/>
                <a:highlight>
                  <a:srgbClr val="FFFFFF"/>
                </a:highlight>
                <a:latin typeface="Söhne"/>
              </a:rPr>
              <a:t>Marginal propensity to consume (MPC) ('b'): The MPC measures the change in consumption resulting from a change in disposable income. It is the slope of the consumption function and represents the fraction of additional income that households choose to spend rather than save. The MPC is usually less than one, indicating that households tend to save a portion of their additional income.</a:t>
            </a:r>
          </a:p>
          <a:p>
            <a:pPr algn="l">
              <a:buFont typeface="+mj-lt"/>
              <a:buAutoNum type="arabicPeriod"/>
            </a:pPr>
            <a:r>
              <a:rPr lang="en-US" b="0" i="0" dirty="0">
                <a:solidFill>
                  <a:srgbClr val="0D0D0D"/>
                </a:solidFill>
                <a:effectLst/>
                <a:highlight>
                  <a:srgbClr val="FFFFFF"/>
                </a:highlight>
                <a:latin typeface="Söhne"/>
              </a:rPr>
              <a:t>Relationship between consumption and income: According to the consumption function, consumption expenditure increases as disposable income increases, but not by the full amount of the increase in income. Instead, households typically consume a fraction of their additional income, as determined by the MPC.</a:t>
            </a:r>
          </a:p>
          <a:p>
            <a:pPr algn="l">
              <a:buFont typeface="+mj-lt"/>
              <a:buAutoNum type="arabicPeriod"/>
            </a:pPr>
            <a:r>
              <a:rPr lang="en-US" b="0" i="0" dirty="0">
                <a:solidFill>
                  <a:srgbClr val="0D0D0D"/>
                </a:solidFill>
                <a:effectLst/>
                <a:highlight>
                  <a:srgbClr val="FFFFFF"/>
                </a:highlight>
                <a:latin typeface="Söhne"/>
              </a:rPr>
              <a:t>Aggregate demand: The consumption function is essential for understanding aggregate demand in an economy. Since consumption is a significant component of aggregate demand, changes in consumption expenditure have a significant impact on overall economic activity and output.</a:t>
            </a:r>
          </a:p>
          <a:p>
            <a:pPr algn="l"/>
            <a:r>
              <a:rPr lang="en-US" b="0" i="0" dirty="0">
                <a:solidFill>
                  <a:srgbClr val="0D0D0D"/>
                </a:solidFill>
                <a:effectLst/>
                <a:highlight>
                  <a:srgbClr val="FFFFFF"/>
                </a:highlight>
                <a:latin typeface="Söhne"/>
              </a:rPr>
              <a:t>Overall, the consumption function provides insights into how changes in disposable income affect household consumption decisions and, consequently, overall economic performance.</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48</a:t>
            </a:fld>
            <a:endParaRPr lang="en-IN"/>
          </a:p>
        </p:txBody>
      </p:sp>
    </p:spTree>
    <p:extLst>
      <p:ext uri="{BB962C8B-B14F-4D97-AF65-F5344CB8AC3E}">
        <p14:creationId xmlns:p14="http://schemas.microsoft.com/office/powerpoint/2010/main" val="3143567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marginal propensity to consume (MPC) is a concept in economics that refers to the proportion of an additional unit of income that a consumer spends on consumption. In other words, it measures the change in consumption in response to a change in income.</a:t>
            </a:r>
          </a:p>
          <a:p>
            <a:pPr algn="l"/>
            <a:r>
              <a:rPr lang="en-US" b="0" i="0" dirty="0">
                <a:solidFill>
                  <a:srgbClr val="0D0D0D"/>
                </a:solidFill>
                <a:effectLst/>
                <a:highlight>
                  <a:srgbClr val="FFFFFF"/>
                </a:highlight>
                <a:latin typeface="Söhne"/>
              </a:rPr>
              <a:t>Mathematically, the marginal propensity to consume can be expressed as the change in consumption (ΔC) divided by the change in income (ΔY):</a:t>
            </a:r>
          </a:p>
          <a:p>
            <a:pPr algn="l"/>
            <a:r>
              <a:rPr lang="en-US" b="0" i="0" dirty="0">
                <a:solidFill>
                  <a:srgbClr val="0D0D0D"/>
                </a:solidFill>
                <a:effectLst/>
                <a:highlight>
                  <a:srgbClr val="FFFFFF"/>
                </a:highlight>
                <a:latin typeface="Söhne"/>
              </a:rPr>
              <a:t>MPC = ΔC / ΔY</a:t>
            </a:r>
          </a:p>
          <a:p>
            <a:pPr algn="l"/>
            <a:r>
              <a:rPr lang="en-US" b="0" i="0" dirty="0">
                <a:solidFill>
                  <a:srgbClr val="0D0D0D"/>
                </a:solidFill>
                <a:effectLst/>
                <a:highlight>
                  <a:srgbClr val="FFFFFF"/>
                </a:highlight>
                <a:latin typeface="Söhne"/>
              </a:rPr>
              <a:t>For example, if an individual receives an additional ₹100 in income and spends ₹80 of it on consumption goods and saves ₹20, the marginal propensity to consume would be 0.80 (₹80/₹100). This means that for every additional rupee of income, the individual spends 80% of it on consumption.</a:t>
            </a:r>
          </a:p>
          <a:p>
            <a:pPr algn="l"/>
            <a:r>
              <a:rPr lang="en-US" b="0" i="0" dirty="0">
                <a:solidFill>
                  <a:srgbClr val="0D0D0D"/>
                </a:solidFill>
                <a:effectLst/>
                <a:highlight>
                  <a:srgbClr val="FFFFFF"/>
                </a:highlight>
                <a:latin typeface="Söhne"/>
              </a:rPr>
              <a:t>The marginal propensity to consume is an important concept in Keynesian economics and helps to explain how changes in income affect overall consumption patterns and aggregate demand in the economy. It is also used to analyze the effectiveness of fiscal and monetary policies in stimulating economic activity.</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49</a:t>
            </a:fld>
            <a:endParaRPr lang="en-IN"/>
          </a:p>
        </p:txBody>
      </p:sp>
    </p:spTree>
    <p:extLst>
      <p:ext uri="{BB962C8B-B14F-4D97-AF65-F5344CB8AC3E}">
        <p14:creationId xmlns:p14="http://schemas.microsoft.com/office/powerpoint/2010/main" val="1043190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saving function, like the consumption function, is a key concept in economics that describes the relationship between saving and disposable income in an economy. It shows how changes in disposable income influence changes in saving behavior by households.</a:t>
            </a:r>
          </a:p>
          <a:p>
            <a:pPr algn="l"/>
            <a:r>
              <a:rPr lang="en-US" b="0" i="0" dirty="0">
                <a:solidFill>
                  <a:srgbClr val="0D0D0D"/>
                </a:solidFill>
                <a:effectLst/>
                <a:highlight>
                  <a:srgbClr val="FFFFFF"/>
                </a:highlight>
                <a:latin typeface="Söhne"/>
              </a:rPr>
              <a:t>Key points about the saving function:</a:t>
            </a:r>
          </a:p>
          <a:p>
            <a:pPr algn="l">
              <a:buFont typeface="+mj-lt"/>
              <a:buAutoNum type="arabicPeriod"/>
            </a:pPr>
            <a:r>
              <a:rPr lang="en-US" b="0" i="0" dirty="0">
                <a:solidFill>
                  <a:srgbClr val="0D0D0D"/>
                </a:solidFill>
                <a:effectLst/>
                <a:highlight>
                  <a:srgbClr val="FFFFFF"/>
                </a:highlight>
                <a:latin typeface="Söhne"/>
              </a:rPr>
              <a:t>Autonomous saving ('a'): Similar to autonomous consumption, autonomous saving represents the level of saving that occurs regardless of disposable income. It reflects the tendency of households to save a certain amount of their income, even when they have no disposable income.</a:t>
            </a:r>
          </a:p>
          <a:p>
            <a:pPr algn="l">
              <a:buFont typeface="+mj-lt"/>
              <a:buAutoNum type="arabicPeriod"/>
            </a:pPr>
            <a:r>
              <a:rPr lang="en-US" b="0" i="0" dirty="0">
                <a:solidFill>
                  <a:srgbClr val="0D0D0D"/>
                </a:solidFill>
                <a:effectLst/>
                <a:highlight>
                  <a:srgbClr val="FFFFFF"/>
                </a:highlight>
                <a:latin typeface="Söhne"/>
              </a:rPr>
              <a:t>Marginal propensity to consume (MPC) ('b'): Since saving is the portion of income not spent on consumption, the marginal propensity to consume is used to determine the portion of income that households choose to save. The parameter (1 - b) represents the fraction of additional income that households choose to save rather than spend on consumption.</a:t>
            </a:r>
          </a:p>
          <a:p>
            <a:pPr algn="l">
              <a:buFont typeface="+mj-lt"/>
              <a:buAutoNum type="arabicPeriod"/>
            </a:pPr>
            <a:r>
              <a:rPr lang="en-US" b="0" i="0" dirty="0">
                <a:solidFill>
                  <a:srgbClr val="0D0D0D"/>
                </a:solidFill>
                <a:effectLst/>
                <a:highlight>
                  <a:srgbClr val="FFFFFF"/>
                </a:highlight>
                <a:latin typeface="Söhne"/>
              </a:rPr>
              <a:t>Relationship between saving and income: According to the saving function, saving increases as disposable income increases, but not by the full amount of the increase in income. Instead, households typically save a fraction of their additional income, as determined by the marginal propensity to consume.</a:t>
            </a:r>
          </a:p>
          <a:p>
            <a:pPr algn="l">
              <a:buFont typeface="+mj-lt"/>
              <a:buAutoNum type="arabicPeriod"/>
            </a:pPr>
            <a:r>
              <a:rPr lang="en-US" b="0" i="0" dirty="0">
                <a:solidFill>
                  <a:srgbClr val="0D0D0D"/>
                </a:solidFill>
                <a:effectLst/>
                <a:highlight>
                  <a:srgbClr val="FFFFFF"/>
                </a:highlight>
                <a:latin typeface="Söhne"/>
              </a:rPr>
              <a:t>Factors influencing saving behavior: The saving function helps to understand how changes in disposable income, interest rates, consumer confidence, and other factors influence household saving decisions. Changes in these factors can affect both autonomous saving and the marginal propensity to save, leading to changes in overall saving behavior.</a:t>
            </a:r>
          </a:p>
          <a:p>
            <a:pPr algn="l"/>
            <a:r>
              <a:rPr lang="en-US" b="0" i="0" dirty="0">
                <a:solidFill>
                  <a:srgbClr val="0D0D0D"/>
                </a:solidFill>
                <a:effectLst/>
                <a:highlight>
                  <a:srgbClr val="FFFFFF"/>
                </a:highlight>
                <a:latin typeface="Söhne"/>
              </a:rPr>
              <a:t>Overall, the saving function provides insights into how changes in disposable income and other factors influence household saving decisions and, consequently, overall economic performance.</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50</a:t>
            </a:fld>
            <a:endParaRPr lang="en-IN"/>
          </a:p>
        </p:txBody>
      </p:sp>
    </p:spTree>
    <p:extLst>
      <p:ext uri="{BB962C8B-B14F-4D97-AF65-F5344CB8AC3E}">
        <p14:creationId xmlns:p14="http://schemas.microsoft.com/office/powerpoint/2010/main" val="4164780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marginal propensity to save (MPS) is a concept in economics that represents the proportion of an additional unit of income that households choose to save rather than consume. It measures the change in saving resulting from a change in disposable income.</a:t>
            </a:r>
          </a:p>
          <a:p>
            <a:pPr algn="l"/>
            <a:r>
              <a:rPr lang="en-US" b="0" i="0" dirty="0">
                <a:solidFill>
                  <a:srgbClr val="0D0D0D"/>
                </a:solidFill>
                <a:effectLst/>
                <a:highlight>
                  <a:srgbClr val="FFFFFF"/>
                </a:highlight>
                <a:latin typeface="Söhne"/>
              </a:rPr>
              <a:t>Mathematically, the marginal propensity to save can be expressed as the change in saving (ΔS) divided by the change in income (ΔY):</a:t>
            </a:r>
          </a:p>
          <a:p>
            <a:pPr algn="l"/>
            <a:r>
              <a:rPr lang="en-US" b="0" i="0" dirty="0">
                <a:solidFill>
                  <a:srgbClr val="0D0D0D"/>
                </a:solidFill>
                <a:effectLst/>
                <a:highlight>
                  <a:srgbClr val="FFFFFF"/>
                </a:highlight>
                <a:latin typeface="Söhne"/>
              </a:rPr>
              <a:t>MPS = ΔS / ΔY</a:t>
            </a:r>
          </a:p>
          <a:p>
            <a:pPr algn="l"/>
            <a:r>
              <a:rPr lang="en-US" b="0" i="0" dirty="0">
                <a:solidFill>
                  <a:srgbClr val="0D0D0D"/>
                </a:solidFill>
                <a:effectLst/>
                <a:highlight>
                  <a:srgbClr val="FFFFFF"/>
                </a:highlight>
                <a:latin typeface="Söhne"/>
              </a:rPr>
              <a:t>For example, let's suppose an individual receives an additional income of ₹100 and decides to save ₹20 of it while spending ₹80. In this case, the change in saving (ΔS) is ₹20, and the change in income (ΔY) is ₹100. Using the formula above, we can calculate the marginal propensity to save as follows:</a:t>
            </a:r>
          </a:p>
          <a:p>
            <a:pPr algn="l"/>
            <a:r>
              <a:rPr lang="en-US" b="0" i="0" dirty="0">
                <a:solidFill>
                  <a:srgbClr val="0D0D0D"/>
                </a:solidFill>
                <a:effectLst/>
                <a:highlight>
                  <a:srgbClr val="FFFFFF"/>
                </a:highlight>
                <a:latin typeface="Söhne"/>
              </a:rPr>
              <a:t>MPS = ΔS / ΔY = ₹20 / ₹100 = 0.20</a:t>
            </a:r>
          </a:p>
          <a:p>
            <a:pPr algn="l"/>
            <a:r>
              <a:rPr lang="en-US" b="0" i="0" dirty="0">
                <a:solidFill>
                  <a:srgbClr val="0D0D0D"/>
                </a:solidFill>
                <a:effectLst/>
                <a:highlight>
                  <a:srgbClr val="FFFFFF"/>
                </a:highlight>
                <a:latin typeface="Söhne"/>
              </a:rPr>
              <a:t>So, the marginal propensity to save is 0.20, meaning that for every additional rupee of income, the individual chooses to save 20% of it.</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51</a:t>
            </a:fld>
            <a:endParaRPr lang="en-IN"/>
          </a:p>
        </p:txBody>
      </p:sp>
    </p:spTree>
    <p:extLst>
      <p:ext uri="{BB962C8B-B14F-4D97-AF65-F5344CB8AC3E}">
        <p14:creationId xmlns:p14="http://schemas.microsoft.com/office/powerpoint/2010/main" val="1398163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Imagine a farming community where there are only a few families. The farmers produce crops and sell them to the local market. Let's say each farmer sells their crops for Rs. 1000 per month, and they collectively spend Rs. 3000 per month at the local grocery store, owned by Mr. Patel, to buy various goods for their households.</a:t>
            </a:r>
          </a:p>
          <a:p>
            <a:pPr algn="l"/>
            <a:r>
              <a:rPr lang="en-US" b="0" i="0" dirty="0">
                <a:solidFill>
                  <a:srgbClr val="0D0D0D"/>
                </a:solidFill>
                <a:effectLst/>
                <a:highlight>
                  <a:srgbClr val="FFFFFF"/>
                </a:highlight>
                <a:latin typeface="Söhne"/>
              </a:rPr>
              <a:t>Now, let's say there's a bumper crop yield, resulting in higher incomes for the farmers. Each farmer now earns an additional Rs. 500 per month from selling their surplus crops. Rather than saving this extra income, they decide to spend it at Mr. Patel's store.</a:t>
            </a:r>
          </a:p>
          <a:p>
            <a:pPr algn="l"/>
            <a:r>
              <a:rPr lang="en-US" b="0" i="0" dirty="0">
                <a:solidFill>
                  <a:srgbClr val="0D0D0D"/>
                </a:solidFill>
                <a:effectLst/>
                <a:highlight>
                  <a:srgbClr val="FFFFFF"/>
                </a:highlight>
                <a:latin typeface="Söhne"/>
              </a:rPr>
              <a:t>Here's how this change in consumption can have a multiplier effect:</a:t>
            </a:r>
          </a:p>
          <a:p>
            <a:pPr algn="l">
              <a:buFont typeface="+mj-lt"/>
              <a:buAutoNum type="arabicPeriod"/>
            </a:pPr>
            <a:r>
              <a:rPr lang="en-US" b="1" i="0" dirty="0">
                <a:solidFill>
                  <a:srgbClr val="0D0D0D"/>
                </a:solidFill>
                <a:effectLst/>
                <a:highlight>
                  <a:srgbClr val="FFFFFF"/>
                </a:highlight>
                <a:latin typeface="Söhne"/>
              </a:rPr>
              <a:t>Initial increase in consumption</a:t>
            </a:r>
            <a:r>
              <a:rPr lang="en-US" b="0" i="0" dirty="0">
                <a:solidFill>
                  <a:srgbClr val="0D0D0D"/>
                </a:solidFill>
                <a:effectLst/>
                <a:highlight>
                  <a:srgbClr val="FFFFFF"/>
                </a:highlight>
                <a:latin typeface="Söhne"/>
              </a:rPr>
              <a:t>: Each farmer spends an additional Rs. 500 at Mr. Patel's store compared to before.</a:t>
            </a:r>
          </a:p>
          <a:p>
            <a:pPr algn="l">
              <a:buFont typeface="+mj-lt"/>
              <a:buAutoNum type="arabicPeriod"/>
            </a:pPr>
            <a:r>
              <a:rPr lang="en-US" b="1" i="0" dirty="0">
                <a:solidFill>
                  <a:srgbClr val="0D0D0D"/>
                </a:solidFill>
                <a:effectLst/>
                <a:highlight>
                  <a:srgbClr val="FFFFFF"/>
                </a:highlight>
                <a:latin typeface="Söhne"/>
              </a:rPr>
              <a:t>Increased revenue for Mr. Patel</a:t>
            </a:r>
            <a:r>
              <a:rPr lang="en-US" b="0" i="0" dirty="0">
                <a:solidFill>
                  <a:srgbClr val="0D0D0D"/>
                </a:solidFill>
                <a:effectLst/>
                <a:highlight>
                  <a:srgbClr val="FFFFFF"/>
                </a:highlight>
                <a:latin typeface="Söhne"/>
              </a:rPr>
              <a:t>: Mr. Patel sees a boost in his revenue by Rs. 1500 from the increased spending by the farmers.</a:t>
            </a:r>
          </a:p>
          <a:p>
            <a:pPr algn="l">
              <a:buFont typeface="+mj-lt"/>
              <a:buAutoNum type="arabicPeriod"/>
            </a:pPr>
            <a:r>
              <a:rPr lang="en-US" b="1" i="0" dirty="0">
                <a:solidFill>
                  <a:srgbClr val="0D0D0D"/>
                </a:solidFill>
                <a:effectLst/>
                <a:highlight>
                  <a:srgbClr val="FFFFFF"/>
                </a:highlight>
                <a:latin typeface="Söhne"/>
              </a:rPr>
              <a:t>Mr. Patel's spending</a:t>
            </a:r>
            <a:r>
              <a:rPr lang="en-US" b="0" i="0" dirty="0">
                <a:solidFill>
                  <a:srgbClr val="0D0D0D"/>
                </a:solidFill>
                <a:effectLst/>
                <a:highlight>
                  <a:srgbClr val="FFFFFF"/>
                </a:highlight>
                <a:latin typeface="Söhne"/>
              </a:rPr>
              <a:t>: Encouraged by the increase in revenue, Mr. Patel decides to spend some of his extra income. Let's say he spends Rs. 1000 on purchasing additional stock for his store from a distributor.</a:t>
            </a:r>
          </a:p>
          <a:p>
            <a:pPr algn="l">
              <a:buFont typeface="+mj-lt"/>
              <a:buAutoNum type="arabicPeriod"/>
            </a:pPr>
            <a:r>
              <a:rPr lang="en-US" b="1" i="0" dirty="0">
                <a:solidFill>
                  <a:srgbClr val="0D0D0D"/>
                </a:solidFill>
                <a:effectLst/>
                <a:highlight>
                  <a:srgbClr val="FFFFFF"/>
                </a:highlight>
                <a:latin typeface="Söhne"/>
              </a:rPr>
              <a:t>Distributor's income</a:t>
            </a:r>
            <a:r>
              <a:rPr lang="en-US" b="0" i="0" dirty="0">
                <a:solidFill>
                  <a:srgbClr val="0D0D0D"/>
                </a:solidFill>
                <a:effectLst/>
                <a:highlight>
                  <a:srgbClr val="FFFFFF"/>
                </a:highlight>
                <a:latin typeface="Söhne"/>
              </a:rPr>
              <a:t>: The distributor, now receiving Rs. 1000 more income, decides to spend some of it. Let's say they spend Rs. 800 on repairing their delivery vehicle.</a:t>
            </a:r>
          </a:p>
          <a:p>
            <a:pPr algn="l">
              <a:buFont typeface="+mj-lt"/>
              <a:buAutoNum type="arabicPeriod"/>
            </a:pPr>
            <a:r>
              <a:rPr lang="en-US" b="1" i="0" dirty="0">
                <a:solidFill>
                  <a:srgbClr val="0D0D0D"/>
                </a:solidFill>
                <a:effectLst/>
                <a:highlight>
                  <a:srgbClr val="FFFFFF"/>
                </a:highlight>
                <a:latin typeface="Söhne"/>
              </a:rPr>
              <a:t>Vehicle repair shop's income</a:t>
            </a:r>
            <a:r>
              <a:rPr lang="en-US" b="0" i="0" dirty="0">
                <a:solidFill>
                  <a:srgbClr val="0D0D0D"/>
                </a:solidFill>
                <a:effectLst/>
                <a:highlight>
                  <a:srgbClr val="FFFFFF"/>
                </a:highlight>
                <a:latin typeface="Söhne"/>
              </a:rPr>
              <a:t>: The vehicle repair shop, receiving Rs. 800 more income, also spends a portion of it. Let's say they hire a part-time mechanic for Rs. 400.</a:t>
            </a:r>
          </a:p>
          <a:p>
            <a:pPr algn="l">
              <a:buFont typeface="+mj-lt"/>
              <a:buAutoNum type="arabicPeriod"/>
            </a:pPr>
            <a:r>
              <a:rPr lang="en-US" b="1" i="0" dirty="0">
                <a:solidFill>
                  <a:srgbClr val="0D0D0D"/>
                </a:solidFill>
                <a:effectLst/>
                <a:highlight>
                  <a:srgbClr val="FFFFFF"/>
                </a:highlight>
                <a:latin typeface="Söhne"/>
              </a:rPr>
              <a:t>Multiplier effect continues</a:t>
            </a:r>
            <a:r>
              <a:rPr lang="en-US" b="0" i="0" dirty="0">
                <a:solidFill>
                  <a:srgbClr val="0D0D0D"/>
                </a:solidFill>
                <a:effectLst/>
                <a:highlight>
                  <a:srgbClr val="FFFFFF"/>
                </a:highlight>
                <a:latin typeface="Söhne"/>
              </a:rPr>
              <a:t>: This process continues with each additional spending leading to further rounds of spending, creating a ripple effect throughout the local economy.</a:t>
            </a:r>
          </a:p>
          <a:p>
            <a:pPr algn="l"/>
            <a:r>
              <a:rPr lang="en-US" b="0" i="0" dirty="0">
                <a:solidFill>
                  <a:srgbClr val="0D0D0D"/>
                </a:solidFill>
                <a:effectLst/>
                <a:highlight>
                  <a:srgbClr val="FFFFFF"/>
                </a:highlight>
                <a:latin typeface="Söhne"/>
              </a:rPr>
              <a:t>In this example, the initial increase in consumption by Rs. 500 per farmer led to additional rounds of spending and economic activity, ultimately resulting in a larger overall impact on the local economy. This illustrates how changes in consumption can have a multiplier effect by stimulating economic activity and generating additional income.</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Sure, let's use a simple example to illustrate the multiplier effect in rupee terms and incorporating the marginal propensity to consume (MPC).</a:t>
            </a:r>
          </a:p>
          <a:p>
            <a:pPr algn="l"/>
            <a:r>
              <a:rPr lang="en-US" b="0" i="0" dirty="0">
                <a:solidFill>
                  <a:srgbClr val="0D0D0D"/>
                </a:solidFill>
                <a:effectLst/>
                <a:highlight>
                  <a:srgbClr val="FFFFFF"/>
                </a:highlight>
                <a:latin typeface="Söhne"/>
              </a:rPr>
              <a:t>Let's assume that the government decides to provide a stimulus of Rs. 1000 crore to the economy to boost consumer spending. The MPC is the fraction of additional income that households spend. Let's say the MPC is 0.75, meaning that for every additional rupee of income, households spend 75 paise and save 25 paise.</a:t>
            </a:r>
          </a:p>
          <a:p>
            <a:pPr algn="l"/>
            <a:r>
              <a:rPr lang="en-US" b="0" i="0" dirty="0">
                <a:solidFill>
                  <a:srgbClr val="0D0D0D"/>
                </a:solidFill>
                <a:effectLst/>
                <a:highlight>
                  <a:srgbClr val="FFFFFF"/>
                </a:highlight>
                <a:latin typeface="Söhne"/>
              </a:rPr>
              <a:t>Here's how the multiplier effect works in this scenario:</a:t>
            </a:r>
          </a:p>
          <a:p>
            <a:pPr algn="l">
              <a:buFont typeface="+mj-lt"/>
              <a:buAutoNum type="arabicPeriod"/>
            </a:pPr>
            <a:r>
              <a:rPr lang="en-US" b="1" i="0" dirty="0">
                <a:solidFill>
                  <a:srgbClr val="0D0D0D"/>
                </a:solidFill>
                <a:effectLst/>
                <a:highlight>
                  <a:srgbClr val="FFFFFF"/>
                </a:highlight>
                <a:latin typeface="Söhne"/>
              </a:rPr>
              <a:t>Initial spending</a:t>
            </a:r>
            <a:r>
              <a:rPr lang="en-US" b="0" i="0" dirty="0">
                <a:solidFill>
                  <a:srgbClr val="0D0D0D"/>
                </a:solidFill>
                <a:effectLst/>
                <a:highlight>
                  <a:srgbClr val="FFFFFF"/>
                </a:highlight>
                <a:latin typeface="Söhne"/>
              </a:rPr>
              <a:t>: The government injects Rs. 1000 crore into the economy as a stimulus.</a:t>
            </a:r>
          </a:p>
          <a:p>
            <a:pPr algn="l">
              <a:buFont typeface="+mj-lt"/>
              <a:buAutoNum type="arabicPeriod"/>
            </a:pPr>
            <a:r>
              <a:rPr lang="en-US" b="1" i="0" dirty="0">
                <a:solidFill>
                  <a:srgbClr val="0D0D0D"/>
                </a:solidFill>
                <a:effectLst/>
                <a:highlight>
                  <a:srgbClr val="FFFFFF"/>
                </a:highlight>
                <a:latin typeface="Söhne"/>
              </a:rPr>
              <a:t>First-round spending</a:t>
            </a:r>
            <a:r>
              <a:rPr lang="en-US" b="0" i="0" dirty="0">
                <a:solidFill>
                  <a:srgbClr val="0D0D0D"/>
                </a:solidFill>
                <a:effectLst/>
                <a:highlight>
                  <a:srgbClr val="FFFFFF"/>
                </a:highlight>
                <a:latin typeface="Söhne"/>
              </a:rPr>
              <a:t>: When households receive this additional income, they spend 75% of it (MPC = 0.75) and save the remaining 25%. So, households spend Rs. 750 crore (0.75 × Rs. 1000 crore) on goods and services.</a:t>
            </a:r>
          </a:p>
          <a:p>
            <a:pPr algn="l">
              <a:buFont typeface="+mj-lt"/>
              <a:buAutoNum type="arabicPeriod"/>
            </a:pPr>
            <a:r>
              <a:rPr lang="en-US" b="1" i="0" dirty="0">
                <a:solidFill>
                  <a:srgbClr val="0D0D0D"/>
                </a:solidFill>
                <a:effectLst/>
                <a:highlight>
                  <a:srgbClr val="FFFFFF"/>
                </a:highlight>
                <a:latin typeface="Söhne"/>
              </a:rPr>
              <a:t>Second-round spending</a:t>
            </a:r>
            <a:r>
              <a:rPr lang="en-US" b="0" i="0" dirty="0">
                <a:solidFill>
                  <a:srgbClr val="0D0D0D"/>
                </a:solidFill>
                <a:effectLst/>
                <a:highlight>
                  <a:srgbClr val="FFFFFF"/>
                </a:highlight>
                <a:latin typeface="Söhne"/>
              </a:rPr>
              <a:t>: The businesses that receive Rs. 750 crore in revenue from increased consumer spending now have more income. Let's assume they have a marginal propensity to consume of 0.80. So, they spend 80% of this income on additional goods and services, which amounts to Rs. 600 crore (0.80 × Rs. 750 crore).</a:t>
            </a:r>
          </a:p>
          <a:p>
            <a:pPr algn="l">
              <a:buFont typeface="+mj-lt"/>
              <a:buAutoNum type="arabicPeriod"/>
            </a:pPr>
            <a:r>
              <a:rPr lang="en-US" b="1" i="0" dirty="0">
                <a:solidFill>
                  <a:srgbClr val="0D0D0D"/>
                </a:solidFill>
                <a:effectLst/>
                <a:highlight>
                  <a:srgbClr val="FFFFFF"/>
                </a:highlight>
                <a:latin typeface="Söhne"/>
              </a:rPr>
              <a:t>Subsequent rounds</a:t>
            </a:r>
            <a:r>
              <a:rPr lang="en-US" b="0" i="0" dirty="0">
                <a:solidFill>
                  <a:srgbClr val="0D0D0D"/>
                </a:solidFill>
                <a:effectLst/>
                <a:highlight>
                  <a:srgbClr val="FFFFFF"/>
                </a:highlight>
                <a:latin typeface="Söhne"/>
              </a:rPr>
              <a:t>: This process continues as each round of spending leads to additional rounds of spending. Each time, the amount spent decreases slightly as households save a portion of their income and leakages occur (in the form of taxes, imports, etc.). However, the total increase in economic activity exceeds the initial injection of Rs. 1000 crore.</a:t>
            </a:r>
          </a:p>
          <a:p>
            <a:pPr algn="l"/>
            <a:r>
              <a:rPr lang="en-US" b="0" i="0" dirty="0">
                <a:solidFill>
                  <a:srgbClr val="0D0D0D"/>
                </a:solidFill>
                <a:effectLst/>
                <a:highlight>
                  <a:srgbClr val="FFFFFF"/>
                </a:highlight>
                <a:latin typeface="Söhne"/>
              </a:rPr>
              <a:t>The multiplier effect magnifies the impact of the initial spending, as each rupee spent leads to further rounds of spending and increases in economic activity.</a:t>
            </a:r>
          </a:p>
          <a:p>
            <a:pPr algn="l"/>
            <a:r>
              <a:rPr lang="en-US" b="0" i="0" dirty="0">
                <a:solidFill>
                  <a:srgbClr val="0D0D0D"/>
                </a:solidFill>
                <a:effectLst/>
                <a:highlight>
                  <a:srgbClr val="FFFFFF"/>
                </a:highlight>
                <a:latin typeface="Söhne"/>
              </a:rPr>
              <a:t>If we calculate the total increase in economic activity over several rounds using the multiplier, it will be higher than the initial Rs. 1000 crore injected into the economy. The size of the multiplier depends on factors such as the MPC and leakages from the spending stream, as well as the structure of the economy.</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52</a:t>
            </a:fld>
            <a:endParaRPr lang="en-IN"/>
          </a:p>
        </p:txBody>
      </p:sp>
    </p:spTree>
    <p:extLst>
      <p:ext uri="{BB962C8B-B14F-4D97-AF65-F5344CB8AC3E}">
        <p14:creationId xmlns:p14="http://schemas.microsoft.com/office/powerpoint/2010/main" val="807363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Answer: D</a:t>
            </a:r>
          </a:p>
        </p:txBody>
      </p:sp>
      <p:sp>
        <p:nvSpPr>
          <p:cNvPr id="4" name="Slide Number Placeholder 3"/>
          <p:cNvSpPr>
            <a:spLocks noGrp="1"/>
          </p:cNvSpPr>
          <p:nvPr>
            <p:ph type="sldNum" sz="quarter" idx="5"/>
          </p:nvPr>
        </p:nvSpPr>
        <p:spPr/>
        <p:txBody>
          <a:bodyPr/>
          <a:lstStyle/>
          <a:p>
            <a:fld id="{9F693BEC-5C3B-460D-A666-1DFC898E0150}" type="slidenum">
              <a:rPr lang="en-IN" smtClean="0"/>
              <a:t>53</a:t>
            </a:fld>
            <a:endParaRPr lang="en-IN"/>
          </a:p>
        </p:txBody>
      </p:sp>
    </p:spTree>
    <p:extLst>
      <p:ext uri="{BB962C8B-B14F-4D97-AF65-F5344CB8AC3E}">
        <p14:creationId xmlns:p14="http://schemas.microsoft.com/office/powerpoint/2010/main" val="1437897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C</a:t>
            </a:r>
          </a:p>
        </p:txBody>
      </p:sp>
      <p:sp>
        <p:nvSpPr>
          <p:cNvPr id="4" name="Slide Number Placeholder 3"/>
          <p:cNvSpPr>
            <a:spLocks noGrp="1"/>
          </p:cNvSpPr>
          <p:nvPr>
            <p:ph type="sldNum" sz="quarter" idx="5"/>
          </p:nvPr>
        </p:nvSpPr>
        <p:spPr/>
        <p:txBody>
          <a:bodyPr/>
          <a:lstStyle/>
          <a:p>
            <a:fld id="{9F693BEC-5C3B-460D-A666-1DFC898E0150}" type="slidenum">
              <a:rPr lang="en-IN" smtClean="0"/>
              <a:t>54</a:t>
            </a:fld>
            <a:endParaRPr lang="en-IN"/>
          </a:p>
        </p:txBody>
      </p:sp>
    </p:spTree>
    <p:extLst>
      <p:ext uri="{BB962C8B-B14F-4D97-AF65-F5344CB8AC3E}">
        <p14:creationId xmlns:p14="http://schemas.microsoft.com/office/powerpoint/2010/main" val="284116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6</a:t>
            </a:fld>
            <a:endParaRPr lang="en-IN"/>
          </a:p>
        </p:txBody>
      </p:sp>
    </p:spTree>
    <p:extLst>
      <p:ext uri="{BB962C8B-B14F-4D97-AF65-F5344CB8AC3E}">
        <p14:creationId xmlns:p14="http://schemas.microsoft.com/office/powerpoint/2010/main" val="1348187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D</a:t>
            </a:r>
          </a:p>
        </p:txBody>
      </p:sp>
      <p:sp>
        <p:nvSpPr>
          <p:cNvPr id="4" name="Slide Number Placeholder 3"/>
          <p:cNvSpPr>
            <a:spLocks noGrp="1"/>
          </p:cNvSpPr>
          <p:nvPr>
            <p:ph type="sldNum" sz="quarter" idx="5"/>
          </p:nvPr>
        </p:nvSpPr>
        <p:spPr/>
        <p:txBody>
          <a:bodyPr/>
          <a:lstStyle/>
          <a:p>
            <a:fld id="{9F693BEC-5C3B-460D-A666-1DFC898E0150}" type="slidenum">
              <a:rPr lang="en-IN" smtClean="0"/>
              <a:t>55</a:t>
            </a:fld>
            <a:endParaRPr lang="en-IN"/>
          </a:p>
        </p:txBody>
      </p:sp>
    </p:spTree>
    <p:extLst>
      <p:ext uri="{BB962C8B-B14F-4D97-AF65-F5344CB8AC3E}">
        <p14:creationId xmlns:p14="http://schemas.microsoft.com/office/powerpoint/2010/main" val="195571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7</a:t>
            </a:fld>
            <a:endParaRPr lang="en-IN"/>
          </a:p>
        </p:txBody>
      </p:sp>
    </p:spTree>
    <p:extLst>
      <p:ext uri="{BB962C8B-B14F-4D97-AF65-F5344CB8AC3E}">
        <p14:creationId xmlns:p14="http://schemas.microsoft.com/office/powerpoint/2010/main" val="228789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double counting problem refers to the error of including the same value of a transaction more than once when calculating a nation's gross domestic product (GDP). It occurs when the value of intermediate goods and services is counted multiple times throughout the production process, leading to an overestimation of the economy's output.</a:t>
            </a:r>
          </a:p>
          <a:p>
            <a:pPr algn="l"/>
            <a:r>
              <a:rPr lang="en-US" b="0" i="0" dirty="0">
                <a:solidFill>
                  <a:srgbClr val="0D0D0D"/>
                </a:solidFill>
                <a:effectLst/>
                <a:highlight>
                  <a:srgbClr val="FFFFFF"/>
                </a:highlight>
                <a:latin typeface="Söhne"/>
              </a:rPr>
              <a:t>Here's how the double counting problem can arise:</a:t>
            </a:r>
          </a:p>
          <a:p>
            <a:pPr algn="l">
              <a:buFont typeface="+mj-lt"/>
              <a:buNone/>
            </a:pPr>
            <a:r>
              <a:rPr lang="en-US" b="1" i="0" dirty="0">
                <a:solidFill>
                  <a:srgbClr val="0D0D0D"/>
                </a:solidFill>
                <a:effectLst/>
                <a:highlight>
                  <a:srgbClr val="FFFFFF"/>
                </a:highlight>
                <a:latin typeface="Söhne"/>
              </a:rPr>
              <a:t>Intermediate Goods and Services</a:t>
            </a:r>
            <a:r>
              <a:rPr lang="en-US" b="0" i="0" dirty="0">
                <a:solidFill>
                  <a:srgbClr val="0D0D0D"/>
                </a:solidFill>
                <a:effectLst/>
                <a:highlight>
                  <a:srgbClr val="FFFFFF"/>
                </a:highlight>
                <a:latin typeface="Söhne"/>
              </a:rPr>
              <a:t>: In the production process, goods and services are often used as inputs in the production of other goods and services. For example, steel produced by a steel mill might be used in the manufacturing of cars, and the cars are then sold to consumers. If both the value of the steel and the value of the cars are counted in GDP, it would lead to double counting because the value of the steel is already included in the final price of the cars.</a:t>
            </a:r>
          </a:p>
          <a:p>
            <a:pPr algn="l">
              <a:buFont typeface="+mj-lt"/>
              <a:buNone/>
            </a:pPr>
            <a:r>
              <a:rPr lang="en-US" b="1" i="0" dirty="0">
                <a:solidFill>
                  <a:srgbClr val="0D0D0D"/>
                </a:solidFill>
                <a:effectLst/>
                <a:highlight>
                  <a:srgbClr val="FFFFFF"/>
                </a:highlight>
                <a:latin typeface="Söhne"/>
              </a:rPr>
              <a:t>Multiple Stages of Production</a:t>
            </a:r>
            <a:r>
              <a:rPr lang="en-US" b="0" i="0" dirty="0">
                <a:solidFill>
                  <a:srgbClr val="0D0D0D"/>
                </a:solidFill>
                <a:effectLst/>
                <a:highlight>
                  <a:srgbClr val="FFFFFF"/>
                </a:highlight>
                <a:latin typeface="Söhne"/>
              </a:rPr>
              <a:t>: Goods and services often go through multiple stages of production before reaching the final consumer. Each stage involves value-added activities, but if the value added at each stage is counted separately, it would result in double counting. For instance, if a farmer sells wheat to a baker, who then sells bread to a sandwich shop, counting the value of the wheat, the bread, and the sandwiches separately would result in double counting.</a:t>
            </a:r>
          </a:p>
          <a:p>
            <a:pPr algn="l"/>
            <a:r>
              <a:rPr lang="en-US" b="0" i="0" dirty="0">
                <a:solidFill>
                  <a:srgbClr val="0D0D0D"/>
                </a:solidFill>
                <a:effectLst/>
                <a:highlight>
                  <a:srgbClr val="FFFFFF"/>
                </a:highlight>
                <a:latin typeface="Söhne"/>
              </a:rPr>
              <a:t>To avoid the double counting problem and accurately measure GDP, economists use the following methods:</a:t>
            </a:r>
          </a:p>
          <a:p>
            <a:pPr algn="l">
              <a:buFont typeface="+mj-lt"/>
              <a:buNone/>
            </a:pPr>
            <a:r>
              <a:rPr lang="en-US" b="1" i="0" dirty="0">
                <a:solidFill>
                  <a:srgbClr val="0D0D0D"/>
                </a:solidFill>
                <a:effectLst/>
                <a:highlight>
                  <a:srgbClr val="FFFFFF"/>
                </a:highlight>
                <a:latin typeface="Söhne"/>
              </a:rPr>
              <a:t>Value Added Approach</a:t>
            </a:r>
            <a:r>
              <a:rPr lang="en-US" b="0" i="0" dirty="0">
                <a:solidFill>
                  <a:srgbClr val="0D0D0D"/>
                </a:solidFill>
                <a:effectLst/>
                <a:highlight>
                  <a:srgbClr val="FFFFFF"/>
                </a:highlight>
                <a:latin typeface="Söhne"/>
              </a:rPr>
              <a:t>: Instead of counting the total value of goods and services at each stage of production, economists focus on the value added at each stage. Value added represents the increase in value that each production stage contributes to a good or service. By only including the value added at each stage, economists avoid double counting. For example, if a car manufacturer buys steel worth rupees 10,000 and produces a car worth rupees 20,000, the value added by the manufacturer is rupees 10,000, not rupees 20,000.</a:t>
            </a:r>
          </a:p>
          <a:p>
            <a:pPr algn="l">
              <a:buFont typeface="+mj-lt"/>
              <a:buNone/>
            </a:pPr>
            <a:r>
              <a:rPr lang="en-US" b="1" i="0" dirty="0">
                <a:solidFill>
                  <a:srgbClr val="0D0D0D"/>
                </a:solidFill>
                <a:effectLst/>
                <a:highlight>
                  <a:srgbClr val="FFFFFF"/>
                </a:highlight>
                <a:latin typeface="Söhne"/>
              </a:rPr>
              <a:t>Final Goods and Services</a:t>
            </a:r>
            <a:r>
              <a:rPr lang="en-US" b="0" i="0" dirty="0">
                <a:solidFill>
                  <a:srgbClr val="0D0D0D"/>
                </a:solidFill>
                <a:effectLst/>
                <a:highlight>
                  <a:srgbClr val="FFFFFF"/>
                </a:highlight>
                <a:latin typeface="Söhne"/>
              </a:rPr>
              <a:t>: GDP only includes the value of final goods and services, i.e., those goods and services that are purchased by the end-user for consumption, investment, government, or net exports. Intermediate goods and services, which are used as inputs in the production process, are not included to avoid double counting. For instance, only the value of the final car sold to consumers is included in GDP, not the value of the steel used to produce it.</a:t>
            </a:r>
          </a:p>
          <a:p>
            <a:pPr algn="l"/>
            <a:r>
              <a:rPr lang="en-US" b="0" i="0" dirty="0">
                <a:solidFill>
                  <a:srgbClr val="0D0D0D"/>
                </a:solidFill>
                <a:effectLst/>
                <a:highlight>
                  <a:srgbClr val="FFFFFF"/>
                </a:highlight>
                <a:latin typeface="Söhne"/>
              </a:rPr>
              <a:t>By employing these methods, economists can accurately measure GDP and avoid the double counting problem, providing a more precise reflection of an economy's total output and economic performance.</a:t>
            </a:r>
          </a:p>
          <a:p>
            <a:pPr algn="l"/>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8</a:t>
            </a:fld>
            <a:endParaRPr lang="en-IN"/>
          </a:p>
        </p:txBody>
      </p:sp>
    </p:spTree>
    <p:extLst>
      <p:ext uri="{BB962C8B-B14F-4D97-AF65-F5344CB8AC3E}">
        <p14:creationId xmlns:p14="http://schemas.microsoft.com/office/powerpoint/2010/main" val="760111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Capital Goods</a:t>
            </a:r>
          </a:p>
          <a:p>
            <a:pPr algn="l" fontAlgn="base"/>
            <a:r>
              <a:rPr lang="en-US" b="0" i="0" dirty="0">
                <a:solidFill>
                  <a:srgbClr val="273239"/>
                </a:solidFill>
                <a:effectLst/>
                <a:highlight>
                  <a:srgbClr val="FFFFFF"/>
                </a:highlight>
                <a:latin typeface="Nunito" pitchFamily="2" charset="0"/>
              </a:rPr>
              <a:t>Capital goods are physical assets that an organization uses in the process of production to manufacture products and services that consumers will use later. Capital goods are also known as </a:t>
            </a:r>
            <a:r>
              <a:rPr lang="en-US" b="1" i="0" dirty="0">
                <a:solidFill>
                  <a:srgbClr val="273239"/>
                </a:solidFill>
                <a:effectLst/>
                <a:highlight>
                  <a:srgbClr val="FFFFFF"/>
                </a:highlight>
                <a:latin typeface="Nunito" pitchFamily="2" charset="0"/>
              </a:rPr>
              <a:t>tangible goods,</a:t>
            </a:r>
            <a:r>
              <a:rPr lang="en-US" b="0" i="0" dirty="0">
                <a:solidFill>
                  <a:srgbClr val="273239"/>
                </a:solidFill>
                <a:effectLst/>
                <a:highlight>
                  <a:srgbClr val="FFFFFF"/>
                </a:highlight>
                <a:latin typeface="Nunito" pitchFamily="2" charset="0"/>
              </a:rPr>
              <a:t> as they are physical in nature. It involves buildings, machinery, equipment, vehicles, tools, etc. Capital goods are not finished goods; rather, they are used to make finished goods. It means that the capital goods are used by the firms for productive purposes in the future and have an expected life time of several years. However, these goods do not lose their identity during the production process and need replacement or repair from time to time, as they depreciate over an expected period of time. Besides, the capital goods have derived demand. It means that the demand for capital goods derives from the demand for other goods, which are produced by these capital goods. </a:t>
            </a:r>
          </a:p>
          <a:p>
            <a:pPr fontAlgn="base"/>
            <a:r>
              <a:rPr lang="en-US" b="1" dirty="0">
                <a:effectLst/>
              </a:rPr>
              <a:t>Producer goods </a:t>
            </a:r>
            <a:r>
              <a:rPr lang="en-US" dirty="0">
                <a:effectLst/>
              </a:rPr>
              <a:t>are goods that are used by the producers. However, all the producer goods are not capital goods, and can be of two types: </a:t>
            </a:r>
            <a:r>
              <a:rPr lang="en-US" b="1" dirty="0">
                <a:effectLst/>
              </a:rPr>
              <a:t>Single-use Producer Goods </a:t>
            </a:r>
            <a:r>
              <a:rPr lang="en-US" dirty="0">
                <a:effectLst/>
              </a:rPr>
              <a:t>and </a:t>
            </a:r>
            <a:r>
              <a:rPr lang="en-US" b="1" dirty="0">
                <a:effectLst/>
              </a:rPr>
              <a:t>Capital Goods. </a:t>
            </a:r>
            <a:endParaRPr lang="en-US" dirty="0">
              <a:effectLst/>
            </a:endParaRPr>
          </a:p>
          <a:p>
            <a:pPr fontAlgn="base"/>
            <a:r>
              <a:rPr lang="en-US" b="1" dirty="0">
                <a:effectLst/>
              </a:rPr>
              <a:t>Single-use Producer Goods </a:t>
            </a:r>
            <a:r>
              <a:rPr lang="en-US" dirty="0">
                <a:effectLst/>
              </a:rPr>
              <a:t>are goods that include raw materials like wood, coal, etc., and as they cannot be used repeatedly in the production process, they are not capital goods.</a:t>
            </a:r>
          </a:p>
          <a:p>
            <a:pPr fontAlgn="base"/>
            <a:r>
              <a:rPr lang="en-US" b="1" dirty="0">
                <a:effectLst/>
              </a:rPr>
              <a:t>Capital Goods </a:t>
            </a:r>
            <a:r>
              <a:rPr lang="en-US" dirty="0">
                <a:effectLst/>
              </a:rPr>
              <a:t>are goods that include fixed assets, such as plant and machinery, etc., and can be used repeatedly in the production process. </a:t>
            </a:r>
          </a:p>
          <a:p>
            <a:pPr fontAlgn="base"/>
            <a:r>
              <a:rPr lang="en-US" dirty="0">
                <a:effectLst/>
              </a:rPr>
              <a:t>Therefore, </a:t>
            </a:r>
            <a:r>
              <a:rPr lang="en-US" b="1" dirty="0">
                <a:effectLst/>
              </a:rPr>
              <a:t>all capital goods are producer goods, but all producer goods are not capital goods. </a:t>
            </a:r>
            <a:endParaRPr lang="en-US" dirty="0">
              <a:effectLst/>
            </a:endParaRP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9</a:t>
            </a:fld>
            <a:endParaRPr lang="en-IN"/>
          </a:p>
        </p:txBody>
      </p:sp>
    </p:spTree>
    <p:extLst>
      <p:ext uri="{BB962C8B-B14F-4D97-AF65-F5344CB8AC3E}">
        <p14:creationId xmlns:p14="http://schemas.microsoft.com/office/powerpoint/2010/main" val="3546975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Consumer goods are the goods that satisfy the wants and needs of a consumer directly. For example, shirt, pen, bread, butter, etc. Consumption goods can be classified into four categories; namely, durable goods, services, semi-durable goods, and non-durable goods. </a:t>
            </a:r>
          </a:p>
          <a:p>
            <a:pPr algn="l" fontAlgn="base"/>
            <a:r>
              <a:rPr lang="en-US" b="0" i="0" dirty="0">
                <a:solidFill>
                  <a:srgbClr val="273239"/>
                </a:solidFill>
                <a:effectLst/>
                <a:highlight>
                  <a:srgbClr val="FFFFFF"/>
                </a:highlight>
                <a:latin typeface="Nunito" pitchFamily="2" charset="0"/>
              </a:rPr>
              <a:t>1. Durable Goods</a:t>
            </a:r>
          </a:p>
          <a:p>
            <a:pPr algn="l" fontAlgn="base"/>
            <a:r>
              <a:rPr lang="en-US" b="0" i="0" dirty="0">
                <a:solidFill>
                  <a:srgbClr val="273239"/>
                </a:solidFill>
                <a:effectLst/>
                <a:highlight>
                  <a:srgbClr val="FFFFFF"/>
                </a:highlight>
                <a:latin typeface="Nunito" pitchFamily="2" charset="0"/>
              </a:rPr>
              <a:t>The goods that consumers can use again and again over a considerable time period are known as durable goods. For example, Refrigerator, Air Conditioner, Television, etc. </a:t>
            </a:r>
          </a:p>
          <a:p>
            <a:pPr algn="l" fontAlgn="base"/>
            <a:r>
              <a:rPr lang="en-US" b="0" i="0" dirty="0">
                <a:solidFill>
                  <a:srgbClr val="273239"/>
                </a:solidFill>
                <a:effectLst/>
                <a:highlight>
                  <a:srgbClr val="FFFFFF"/>
                </a:highlight>
                <a:latin typeface="Nunito" pitchFamily="2" charset="0"/>
              </a:rPr>
              <a:t>2. Semi-durable Goods</a:t>
            </a:r>
          </a:p>
          <a:p>
            <a:pPr algn="l" fontAlgn="base"/>
            <a:r>
              <a:rPr lang="en-US" b="0" i="0" dirty="0">
                <a:solidFill>
                  <a:srgbClr val="273239"/>
                </a:solidFill>
                <a:effectLst/>
                <a:highlight>
                  <a:srgbClr val="FFFFFF"/>
                </a:highlight>
                <a:latin typeface="Nunito" pitchFamily="2" charset="0"/>
              </a:rPr>
              <a:t>The goods that consumers can use for a limited time period are known as semi-durable goods. For example, clothes, shoes, etc. </a:t>
            </a:r>
          </a:p>
          <a:p>
            <a:pPr algn="l" fontAlgn="base"/>
            <a:r>
              <a:rPr lang="en-US" b="0" i="0" dirty="0">
                <a:solidFill>
                  <a:srgbClr val="273239"/>
                </a:solidFill>
                <a:effectLst/>
                <a:highlight>
                  <a:srgbClr val="FFFFFF"/>
                </a:highlight>
                <a:latin typeface="Nunito" pitchFamily="2" charset="0"/>
              </a:rPr>
              <a:t>3. Non-durable Goods</a:t>
            </a:r>
          </a:p>
          <a:p>
            <a:pPr algn="l" fontAlgn="base"/>
            <a:r>
              <a:rPr lang="en-US" b="0" i="0" dirty="0">
                <a:solidFill>
                  <a:srgbClr val="273239"/>
                </a:solidFill>
                <a:effectLst/>
                <a:highlight>
                  <a:srgbClr val="FFFFFF"/>
                </a:highlight>
                <a:latin typeface="Nunito" pitchFamily="2" charset="0"/>
              </a:rPr>
              <a:t>The goods that are used by the consumers in one consumption only are known as non-durable goods. One cannot use these goods for more than once. For example, butter, milk, bread, chocolate, etc. </a:t>
            </a:r>
          </a:p>
          <a:p>
            <a:pPr algn="l" fontAlgn="base"/>
            <a:r>
              <a:rPr lang="en-US" b="0" i="0" dirty="0">
                <a:solidFill>
                  <a:srgbClr val="273239"/>
                </a:solidFill>
                <a:effectLst/>
                <a:highlight>
                  <a:srgbClr val="FFFFFF"/>
                </a:highlight>
                <a:latin typeface="Nunito" pitchFamily="2" charset="0"/>
              </a:rPr>
              <a:t>4. Services</a:t>
            </a:r>
          </a:p>
          <a:p>
            <a:pPr algn="l" fontAlgn="base"/>
            <a:r>
              <a:rPr lang="en-US" b="0" i="0" dirty="0">
                <a:solidFill>
                  <a:srgbClr val="273239"/>
                </a:solidFill>
                <a:effectLst/>
                <a:highlight>
                  <a:srgbClr val="FFFFFF"/>
                </a:highlight>
                <a:latin typeface="Nunito" pitchFamily="2" charset="0"/>
              </a:rPr>
              <a:t>The non-material goods which satisfy human wants directly are known as services. Services are goods that are intangible in nature and cannot be touched or seen. For example, services provided by doctors, beauty parlors, teachers, etc. </a:t>
            </a:r>
          </a:p>
          <a:p>
            <a:endParaRPr lang="en-IN" dirty="0"/>
          </a:p>
        </p:txBody>
      </p:sp>
      <p:sp>
        <p:nvSpPr>
          <p:cNvPr id="4" name="Slide Number Placeholder 3"/>
          <p:cNvSpPr>
            <a:spLocks noGrp="1"/>
          </p:cNvSpPr>
          <p:nvPr>
            <p:ph type="sldNum" sz="quarter" idx="5"/>
          </p:nvPr>
        </p:nvSpPr>
        <p:spPr/>
        <p:txBody>
          <a:bodyPr/>
          <a:lstStyle/>
          <a:p>
            <a:fld id="{9F693BEC-5C3B-460D-A666-1DFC898E0150}" type="slidenum">
              <a:rPr lang="en-IN" smtClean="0"/>
              <a:t>10</a:t>
            </a:fld>
            <a:endParaRPr lang="en-IN"/>
          </a:p>
        </p:txBody>
      </p:sp>
    </p:spTree>
    <p:extLst>
      <p:ext uri="{BB962C8B-B14F-4D97-AF65-F5344CB8AC3E}">
        <p14:creationId xmlns:p14="http://schemas.microsoft.com/office/powerpoint/2010/main" val="201431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2A73-44DA-AEEA-FCBB-024E2CAB07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CB4A2C-4449-F38C-B50B-D93F1AE89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F079C8-D686-F6D9-6BC8-47D4D6BBD4BD}"/>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5" name="Footer Placeholder 4">
            <a:extLst>
              <a:ext uri="{FF2B5EF4-FFF2-40B4-BE49-F238E27FC236}">
                <a16:creationId xmlns:a16="http://schemas.microsoft.com/office/drawing/2014/main" id="{D778B5BE-7126-AF00-5D7D-78FE092E9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4B61E6-4160-1DAE-BD87-DD55C0AB3EA6}"/>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118299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9731-5917-1682-710F-FF6C2EF93B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0FB6F7-B04A-9D34-CA6D-D2C1C37AC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93A45-AEEE-471C-D0D1-5E0AADE22589}"/>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5" name="Footer Placeholder 4">
            <a:extLst>
              <a:ext uri="{FF2B5EF4-FFF2-40B4-BE49-F238E27FC236}">
                <a16:creationId xmlns:a16="http://schemas.microsoft.com/office/drawing/2014/main" id="{0ABB900E-2F59-8F87-87FF-63930462C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F35AF1-F570-9810-1EED-AB84DE73F79F}"/>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163093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E39AF-7860-CF10-48A8-0156300C84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9F452F-2B2A-9215-2373-9A51F491D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FCB7A-890C-61B5-B569-20614F3297F8}"/>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5" name="Footer Placeholder 4">
            <a:extLst>
              <a:ext uri="{FF2B5EF4-FFF2-40B4-BE49-F238E27FC236}">
                <a16:creationId xmlns:a16="http://schemas.microsoft.com/office/drawing/2014/main" id="{DDBC4243-02BD-17A8-721C-E187C9720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32662-53BC-B0A3-E6DE-D52FC4EE4E28}"/>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323114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F934-5FDF-5D3A-5221-307166F9F1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11225-0F25-12BD-4F36-ECBAACB3A3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00AB5-2C9A-D96C-D0BD-D0B0BE40E354}"/>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5" name="Footer Placeholder 4">
            <a:extLst>
              <a:ext uri="{FF2B5EF4-FFF2-40B4-BE49-F238E27FC236}">
                <a16:creationId xmlns:a16="http://schemas.microsoft.com/office/drawing/2014/main" id="{91B464A5-9E9B-0B58-E6CD-97F71880C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D3435-E618-20A8-18B8-55F4103C95A1}"/>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11123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701C-9CA5-9AF0-75B4-BEA5E3607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2CEC51-AB9F-1D6F-E8F3-9DA8071EB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C1CA9B-FDAD-377E-88E9-37504B4992A9}"/>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5" name="Footer Placeholder 4">
            <a:extLst>
              <a:ext uri="{FF2B5EF4-FFF2-40B4-BE49-F238E27FC236}">
                <a16:creationId xmlns:a16="http://schemas.microsoft.com/office/drawing/2014/main" id="{CAF47AB2-E86A-3F69-5BC7-C8B16C9FE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25E6A-0260-A783-ED97-B9E869B49275}"/>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215405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8C05-724F-45CD-68F6-147728B12B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38F7C6-EDCE-B86B-87DB-C2DB6D7BC7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104480-BE80-6089-940B-6BA99D912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8C1B9B-37A3-3AD3-8F01-3E6BAD5EDB98}"/>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6" name="Footer Placeholder 5">
            <a:extLst>
              <a:ext uri="{FF2B5EF4-FFF2-40B4-BE49-F238E27FC236}">
                <a16:creationId xmlns:a16="http://schemas.microsoft.com/office/drawing/2014/main" id="{3982685C-B3C7-A312-A5CD-B62E86846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52D5B-9884-FAED-6B9C-B6960078FB01}"/>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171588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9970-8EBA-CFB9-ACCC-B1D399EAB8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ECC1C-2A6C-F7EA-64B6-CDA34B7A9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F9954-B609-8F40-2B82-C0C7DFBF1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7611BE-C560-68BB-EAAE-8E9D0F77E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4A0FB4-800E-2A66-5324-C9D229B50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8C66AE-D83B-372B-A093-8BB271499015}"/>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8" name="Footer Placeholder 7">
            <a:extLst>
              <a:ext uri="{FF2B5EF4-FFF2-40B4-BE49-F238E27FC236}">
                <a16:creationId xmlns:a16="http://schemas.microsoft.com/office/drawing/2014/main" id="{10651991-935B-7B72-E749-025D67E817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A87405-5331-4432-6FE3-892A2906D992}"/>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202869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A9FC-61DF-AB8A-4815-6DC0ABC10D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0D9BB-21F3-C01F-A09C-B4E7A99EF7A2}"/>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4" name="Footer Placeholder 3">
            <a:extLst>
              <a:ext uri="{FF2B5EF4-FFF2-40B4-BE49-F238E27FC236}">
                <a16:creationId xmlns:a16="http://schemas.microsoft.com/office/drawing/2014/main" id="{3E01152F-A820-4344-7D14-A555EFE620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4170F7-CE00-6705-AE7C-5D72C75A6E9C}"/>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282906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6FD00-700D-F028-0F4C-7C6C93D7C4C5}"/>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3" name="Footer Placeholder 2">
            <a:extLst>
              <a:ext uri="{FF2B5EF4-FFF2-40B4-BE49-F238E27FC236}">
                <a16:creationId xmlns:a16="http://schemas.microsoft.com/office/drawing/2014/main" id="{320EAE47-2826-5313-77F3-A563D2CB10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896195-13BB-D71A-958A-BE69B2A348C8}"/>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237084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DA98-BC57-2929-4B61-C0D0B7582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03E13B-9149-F8F6-FEF3-928CE1F8D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36E7EE-25E4-97E5-4DB0-942934BD6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976540-FB27-D07F-34B6-2E635F1E9848}"/>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6" name="Footer Placeholder 5">
            <a:extLst>
              <a:ext uri="{FF2B5EF4-FFF2-40B4-BE49-F238E27FC236}">
                <a16:creationId xmlns:a16="http://schemas.microsoft.com/office/drawing/2014/main" id="{4B96C824-82A5-0FEB-957D-D961F0011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46086-6B03-A75D-65A7-65D304706085}"/>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318411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CF2F-C8F8-243B-106C-952E75CE6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4BAE4E-5EA3-0FD9-0DB5-1A0F83EFA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3B3B67-8ED1-21A8-25AB-D87048929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A6489-1E22-08AB-1F3A-C6A809FEB90B}"/>
              </a:ext>
            </a:extLst>
          </p:cNvPr>
          <p:cNvSpPr>
            <a:spLocks noGrp="1"/>
          </p:cNvSpPr>
          <p:nvPr>
            <p:ph type="dt" sz="half" idx="10"/>
          </p:nvPr>
        </p:nvSpPr>
        <p:spPr/>
        <p:txBody>
          <a:bodyPr/>
          <a:lstStyle/>
          <a:p>
            <a:fld id="{BBF82F63-1CDD-43B9-8335-7E714B964561}" type="datetimeFigureOut">
              <a:rPr lang="en-IN" smtClean="0"/>
              <a:t>18-04-2024</a:t>
            </a:fld>
            <a:endParaRPr lang="en-IN"/>
          </a:p>
        </p:txBody>
      </p:sp>
      <p:sp>
        <p:nvSpPr>
          <p:cNvPr id="6" name="Footer Placeholder 5">
            <a:extLst>
              <a:ext uri="{FF2B5EF4-FFF2-40B4-BE49-F238E27FC236}">
                <a16:creationId xmlns:a16="http://schemas.microsoft.com/office/drawing/2014/main" id="{0DAACBE5-4471-A162-693E-C0BEF52DE4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491B1-D318-9D2C-A6B2-840544654655}"/>
              </a:ext>
            </a:extLst>
          </p:cNvPr>
          <p:cNvSpPr>
            <a:spLocks noGrp="1"/>
          </p:cNvSpPr>
          <p:nvPr>
            <p:ph type="sldNum" sz="quarter" idx="12"/>
          </p:nvPr>
        </p:nvSpPr>
        <p:spPr/>
        <p:txBody>
          <a:bodyPr/>
          <a:lstStyle/>
          <a:p>
            <a:fld id="{93517F84-C5DC-4ED6-AD42-8BA82286920B}" type="slidenum">
              <a:rPr lang="en-IN" smtClean="0"/>
              <a:t>‹#›</a:t>
            </a:fld>
            <a:endParaRPr lang="en-IN"/>
          </a:p>
        </p:txBody>
      </p:sp>
    </p:spTree>
    <p:extLst>
      <p:ext uri="{BB962C8B-B14F-4D97-AF65-F5344CB8AC3E}">
        <p14:creationId xmlns:p14="http://schemas.microsoft.com/office/powerpoint/2010/main" val="283710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FA4022-F1FC-D685-F317-52F9130E9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51C85-944E-73F4-A650-35D9CBA11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64A4B-D8CA-969C-F54A-FAC4341DC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82F63-1CDD-43B9-8335-7E714B964561}" type="datetimeFigureOut">
              <a:rPr lang="en-IN" smtClean="0"/>
              <a:t>18-04-2024</a:t>
            </a:fld>
            <a:endParaRPr lang="en-IN"/>
          </a:p>
        </p:txBody>
      </p:sp>
      <p:sp>
        <p:nvSpPr>
          <p:cNvPr id="5" name="Footer Placeholder 4">
            <a:extLst>
              <a:ext uri="{FF2B5EF4-FFF2-40B4-BE49-F238E27FC236}">
                <a16:creationId xmlns:a16="http://schemas.microsoft.com/office/drawing/2014/main" id="{53B061B8-FF7C-40C3-5D96-0ECA837A3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994A51-0047-FA80-514A-7FE22244F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17F84-C5DC-4ED6-AD42-8BA82286920B}" type="slidenum">
              <a:rPr lang="en-IN" smtClean="0"/>
              <a:t>‹#›</a:t>
            </a:fld>
            <a:endParaRPr lang="en-IN"/>
          </a:p>
        </p:txBody>
      </p:sp>
    </p:spTree>
    <p:extLst>
      <p:ext uri="{BB962C8B-B14F-4D97-AF65-F5344CB8AC3E}">
        <p14:creationId xmlns:p14="http://schemas.microsoft.com/office/powerpoint/2010/main" val="2991802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AF5B-4817-4FA7-A89D-093DFE1DDCDC}"/>
              </a:ext>
            </a:extLst>
          </p:cNvPr>
          <p:cNvSpPr>
            <a:spLocks noGrp="1"/>
          </p:cNvSpPr>
          <p:nvPr>
            <p:ph type="ctrTitle"/>
          </p:nvPr>
        </p:nvSpPr>
        <p:spPr/>
        <p:txBody>
          <a:bodyPr/>
          <a:lstStyle/>
          <a:p>
            <a:r>
              <a:rPr lang="en-IN" dirty="0">
                <a:solidFill>
                  <a:schemeClr val="accent1"/>
                </a:solidFill>
              </a:rPr>
              <a:t>National Income Accounting </a:t>
            </a:r>
          </a:p>
        </p:txBody>
      </p:sp>
    </p:spTree>
    <p:extLst>
      <p:ext uri="{BB962C8B-B14F-4D97-AF65-F5344CB8AC3E}">
        <p14:creationId xmlns:p14="http://schemas.microsoft.com/office/powerpoint/2010/main" val="2220597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5111-4686-ECC2-7F97-256E48F1187F}"/>
              </a:ext>
            </a:extLst>
          </p:cNvPr>
          <p:cNvSpPr>
            <a:spLocks noGrp="1"/>
          </p:cNvSpPr>
          <p:nvPr>
            <p:ph type="title"/>
          </p:nvPr>
        </p:nvSpPr>
        <p:spPr/>
        <p:txBody>
          <a:bodyPr/>
          <a:lstStyle/>
          <a:p>
            <a:r>
              <a:rPr lang="en-IN" dirty="0">
                <a:solidFill>
                  <a:schemeClr val="accent1"/>
                </a:solidFill>
              </a:rPr>
              <a:t>Consumer Goods</a:t>
            </a:r>
          </a:p>
        </p:txBody>
      </p:sp>
      <p:sp>
        <p:nvSpPr>
          <p:cNvPr id="3" name="Content Placeholder 2">
            <a:extLst>
              <a:ext uri="{FF2B5EF4-FFF2-40B4-BE49-F238E27FC236}">
                <a16:creationId xmlns:a16="http://schemas.microsoft.com/office/drawing/2014/main" id="{AF2A8E38-0BA6-6ADC-44F2-371934E35D50}"/>
              </a:ext>
            </a:extLst>
          </p:cNvPr>
          <p:cNvSpPr>
            <a:spLocks noGrp="1"/>
          </p:cNvSpPr>
          <p:nvPr>
            <p:ph idx="1"/>
          </p:nvPr>
        </p:nvSpPr>
        <p:spPr/>
        <p:txBody>
          <a:bodyPr>
            <a:normAutofit fontScale="70000" lnSpcReduction="20000"/>
          </a:bodyPr>
          <a:lstStyle/>
          <a:p>
            <a:pPr algn="l">
              <a:lnSpc>
                <a:spcPct val="150000"/>
              </a:lnSpc>
              <a:buFont typeface="Arial" panose="020B0604020202020204" pitchFamily="34" charset="0"/>
              <a:buChar char="•"/>
            </a:pPr>
            <a:r>
              <a:rPr lang="en-US" sz="3500" b="0" i="0" dirty="0">
                <a:solidFill>
                  <a:srgbClr val="111111"/>
                </a:solidFill>
                <a:effectLst/>
                <a:latin typeface="SourceSansPro"/>
              </a:rPr>
              <a:t>Consumer goods, or final goods, are goods sold to consumers for their use or enjoyment.</a:t>
            </a:r>
          </a:p>
          <a:p>
            <a:pPr algn="l">
              <a:lnSpc>
                <a:spcPct val="150000"/>
              </a:lnSpc>
              <a:buFont typeface="Arial" panose="020B0604020202020204" pitchFamily="34" charset="0"/>
              <a:buChar char="•"/>
            </a:pPr>
            <a:r>
              <a:rPr lang="en-US" sz="3500" b="0" i="0" dirty="0">
                <a:solidFill>
                  <a:srgbClr val="111111"/>
                </a:solidFill>
                <a:effectLst/>
                <a:latin typeface="SourceSansPro"/>
              </a:rPr>
              <a:t>Consumer goods can be classified as durable, nondurable, or service goods.</a:t>
            </a:r>
          </a:p>
          <a:p>
            <a:pPr algn="l">
              <a:lnSpc>
                <a:spcPct val="150000"/>
              </a:lnSpc>
              <a:buFont typeface="Arial" panose="020B0604020202020204" pitchFamily="34" charset="0"/>
              <a:buChar char="•"/>
            </a:pPr>
            <a:r>
              <a:rPr lang="en-US" sz="3500" b="0" i="0" dirty="0">
                <a:solidFill>
                  <a:srgbClr val="111111"/>
                </a:solidFill>
                <a:effectLst/>
                <a:latin typeface="SourceSansPro"/>
              </a:rPr>
              <a:t>Consumer goods are categorized based on consumer behavior and marketed by type of good, such as a convenience product or specialty item.</a:t>
            </a:r>
          </a:p>
          <a:p>
            <a:pPr algn="l">
              <a:lnSpc>
                <a:spcPct val="150000"/>
              </a:lnSpc>
              <a:buFont typeface="Arial" panose="020B0604020202020204" pitchFamily="34" charset="0"/>
              <a:buChar char="•"/>
            </a:pPr>
            <a:r>
              <a:rPr lang="en-US" sz="3500" dirty="0">
                <a:solidFill>
                  <a:srgbClr val="111111"/>
                </a:solidFill>
                <a:latin typeface="SourceSansPro"/>
              </a:rPr>
              <a:t>Expenditure on consumer good is known as Consumption Expenditure</a:t>
            </a:r>
            <a:endParaRPr lang="en-US" sz="3500" b="0" i="0" dirty="0">
              <a:solidFill>
                <a:srgbClr val="111111"/>
              </a:solidFill>
              <a:effectLst/>
              <a:latin typeface="SourceSansPro"/>
            </a:endParaRPr>
          </a:p>
          <a:p>
            <a:pPr marL="0" indent="0">
              <a:buNone/>
            </a:pPr>
            <a:endParaRPr lang="en-IN" dirty="0"/>
          </a:p>
        </p:txBody>
      </p:sp>
    </p:spTree>
    <p:extLst>
      <p:ext uri="{BB962C8B-B14F-4D97-AF65-F5344CB8AC3E}">
        <p14:creationId xmlns:p14="http://schemas.microsoft.com/office/powerpoint/2010/main" val="2914161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E0EE-484E-0322-16BB-4ACD599A6299}"/>
              </a:ext>
            </a:extLst>
          </p:cNvPr>
          <p:cNvSpPr>
            <a:spLocks noGrp="1"/>
          </p:cNvSpPr>
          <p:nvPr>
            <p:ph type="title"/>
          </p:nvPr>
        </p:nvSpPr>
        <p:spPr/>
        <p:txBody>
          <a:bodyPr/>
          <a:lstStyle/>
          <a:p>
            <a:r>
              <a:rPr lang="en-IN" dirty="0">
                <a:solidFill>
                  <a:schemeClr val="accent1"/>
                </a:solidFill>
              </a:rPr>
              <a:t>Gross investment vs Net investment</a:t>
            </a:r>
          </a:p>
        </p:txBody>
      </p:sp>
      <p:pic>
        <p:nvPicPr>
          <p:cNvPr id="5" name="Content Placeholder 4">
            <a:extLst>
              <a:ext uri="{FF2B5EF4-FFF2-40B4-BE49-F238E27FC236}">
                <a16:creationId xmlns:a16="http://schemas.microsoft.com/office/drawing/2014/main" id="{088B0862-63BE-39AC-E0E6-797DCF97B473}"/>
              </a:ext>
            </a:extLst>
          </p:cNvPr>
          <p:cNvPicPr>
            <a:picLocks noGrp="1" noChangeAspect="1"/>
          </p:cNvPicPr>
          <p:nvPr>
            <p:ph idx="1"/>
          </p:nvPr>
        </p:nvPicPr>
        <p:blipFill>
          <a:blip r:embed="rId3"/>
          <a:stretch>
            <a:fillRect/>
          </a:stretch>
        </p:blipFill>
        <p:spPr>
          <a:xfrm>
            <a:off x="6095984" y="4001286"/>
            <a:ext cx="31" cy="15"/>
          </a:xfrm>
        </p:spPr>
      </p:pic>
      <p:pic>
        <p:nvPicPr>
          <p:cNvPr id="7" name="Picture 6">
            <a:extLst>
              <a:ext uri="{FF2B5EF4-FFF2-40B4-BE49-F238E27FC236}">
                <a16:creationId xmlns:a16="http://schemas.microsoft.com/office/drawing/2014/main" id="{48A8632A-49C1-A2D2-06C6-5DB5E3AC3F80}"/>
              </a:ext>
            </a:extLst>
          </p:cNvPr>
          <p:cNvPicPr>
            <a:picLocks noChangeAspect="1"/>
          </p:cNvPicPr>
          <p:nvPr/>
        </p:nvPicPr>
        <p:blipFill>
          <a:blip r:embed="rId3"/>
          <a:stretch>
            <a:fillRect/>
          </a:stretch>
        </p:blipFill>
        <p:spPr>
          <a:xfrm>
            <a:off x="6095984" y="3428992"/>
            <a:ext cx="31" cy="15"/>
          </a:xfrm>
          <a:prstGeom prst="rect">
            <a:avLst/>
          </a:prstGeom>
        </p:spPr>
      </p:pic>
      <p:pic>
        <p:nvPicPr>
          <p:cNvPr id="10" name="Picture 9">
            <a:extLst>
              <a:ext uri="{FF2B5EF4-FFF2-40B4-BE49-F238E27FC236}">
                <a16:creationId xmlns:a16="http://schemas.microsoft.com/office/drawing/2014/main" id="{2B005A2D-C881-9CEC-145C-E3CC6F80679A}"/>
              </a:ext>
            </a:extLst>
          </p:cNvPr>
          <p:cNvPicPr>
            <a:picLocks noChangeAspect="1"/>
          </p:cNvPicPr>
          <p:nvPr/>
        </p:nvPicPr>
        <p:blipFill>
          <a:blip r:embed="rId4"/>
          <a:stretch>
            <a:fillRect/>
          </a:stretch>
        </p:blipFill>
        <p:spPr>
          <a:xfrm>
            <a:off x="6095984" y="3428992"/>
            <a:ext cx="31" cy="15"/>
          </a:xfrm>
          <a:prstGeom prst="rect">
            <a:avLst/>
          </a:prstGeom>
        </p:spPr>
      </p:pic>
      <p:pic>
        <p:nvPicPr>
          <p:cNvPr id="13" name="Picture 12">
            <a:extLst>
              <a:ext uri="{FF2B5EF4-FFF2-40B4-BE49-F238E27FC236}">
                <a16:creationId xmlns:a16="http://schemas.microsoft.com/office/drawing/2014/main" id="{9118C606-CCD4-0956-878F-F9F99A443B19}"/>
              </a:ext>
            </a:extLst>
          </p:cNvPr>
          <p:cNvPicPr>
            <a:picLocks noChangeAspect="1"/>
          </p:cNvPicPr>
          <p:nvPr/>
        </p:nvPicPr>
        <p:blipFill>
          <a:blip r:embed="rId4"/>
          <a:stretch>
            <a:fillRect/>
          </a:stretch>
        </p:blipFill>
        <p:spPr>
          <a:xfrm>
            <a:off x="6095984" y="3428992"/>
            <a:ext cx="31" cy="15"/>
          </a:xfrm>
          <a:prstGeom prst="rect">
            <a:avLst/>
          </a:prstGeom>
        </p:spPr>
      </p:pic>
      <p:pic>
        <p:nvPicPr>
          <p:cNvPr id="15" name="Picture 14">
            <a:extLst>
              <a:ext uri="{FF2B5EF4-FFF2-40B4-BE49-F238E27FC236}">
                <a16:creationId xmlns:a16="http://schemas.microsoft.com/office/drawing/2014/main" id="{CAC3F6CD-156E-B8E4-5468-70C99D788E19}"/>
              </a:ext>
            </a:extLst>
          </p:cNvPr>
          <p:cNvPicPr>
            <a:picLocks noChangeAspect="1"/>
          </p:cNvPicPr>
          <p:nvPr/>
        </p:nvPicPr>
        <p:blipFill>
          <a:blip r:embed="rId4"/>
          <a:stretch>
            <a:fillRect/>
          </a:stretch>
        </p:blipFill>
        <p:spPr>
          <a:xfrm>
            <a:off x="3055604" y="2960362"/>
            <a:ext cx="31" cy="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4F2FC28D-E65B-8795-F8ED-C3231DBFBE5F}"/>
              </a:ext>
            </a:extLst>
          </p:cNvPr>
          <p:cNvPicPr>
            <a:picLocks noChangeAspect="1"/>
          </p:cNvPicPr>
          <p:nvPr/>
        </p:nvPicPr>
        <p:blipFill>
          <a:blip r:embed="rId5"/>
          <a:stretch>
            <a:fillRect/>
          </a:stretch>
        </p:blipFill>
        <p:spPr>
          <a:xfrm>
            <a:off x="596838" y="1466850"/>
            <a:ext cx="9952099" cy="4385310"/>
          </a:xfrm>
          <a:prstGeom prst="rect">
            <a:avLst/>
          </a:prstGeom>
        </p:spPr>
      </p:pic>
    </p:spTree>
    <p:extLst>
      <p:ext uri="{BB962C8B-B14F-4D97-AF65-F5344CB8AC3E}">
        <p14:creationId xmlns:p14="http://schemas.microsoft.com/office/powerpoint/2010/main" val="231848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996-90A2-E67C-A278-1E562F30AC21}"/>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923805FC-55B4-081F-B826-4D7732086581}"/>
              </a:ext>
            </a:extLst>
          </p:cNvPr>
          <p:cNvSpPr>
            <a:spLocks noGrp="1"/>
          </p:cNvSpPr>
          <p:nvPr>
            <p:ph idx="1"/>
          </p:nvPr>
        </p:nvSpPr>
        <p:spPr/>
        <p:txBody>
          <a:bodyPr/>
          <a:lstStyle/>
          <a:p>
            <a:pPr marL="0" indent="0">
              <a:buNone/>
            </a:pPr>
            <a:r>
              <a:rPr lang="en-US" b="0" i="0" dirty="0">
                <a:solidFill>
                  <a:srgbClr val="0D0D0D"/>
                </a:solidFill>
                <a:effectLst/>
                <a:latin typeface="Söhne"/>
              </a:rPr>
              <a:t>Question: Suppose a small business owner decides to purchase a new piece of machinery for their manufacturing operation. The cost of the new machinery is ₹50,000. Additionally, during the same period, the business owner sells an old piece of machinery for ₹10,000.</a:t>
            </a:r>
            <a:endParaRPr lang="en-IN" dirty="0"/>
          </a:p>
        </p:txBody>
      </p:sp>
    </p:spTree>
    <p:extLst>
      <p:ext uri="{BB962C8B-B14F-4D97-AF65-F5344CB8AC3E}">
        <p14:creationId xmlns:p14="http://schemas.microsoft.com/office/powerpoint/2010/main" val="27330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ED70-2FF4-CB10-A708-D6DE7EA64912}"/>
              </a:ext>
            </a:extLst>
          </p:cNvPr>
          <p:cNvSpPr>
            <a:spLocks noGrp="1"/>
          </p:cNvSpPr>
          <p:nvPr>
            <p:ph type="title"/>
          </p:nvPr>
        </p:nvSpPr>
        <p:spPr>
          <a:xfrm>
            <a:off x="508000" y="365125"/>
            <a:ext cx="10845800" cy="467995"/>
          </a:xfrm>
        </p:spPr>
        <p:txBody>
          <a:bodyPr>
            <a:normAutofit fontScale="90000"/>
          </a:bodyPr>
          <a:lstStyle/>
          <a:p>
            <a:r>
              <a:rPr lang="en-IN" dirty="0">
                <a:solidFill>
                  <a:schemeClr val="accent1"/>
                </a:solidFill>
              </a:rPr>
              <a:t>Answer</a:t>
            </a:r>
          </a:p>
        </p:txBody>
      </p:sp>
      <p:sp>
        <p:nvSpPr>
          <p:cNvPr id="3" name="Content Placeholder 2">
            <a:extLst>
              <a:ext uri="{FF2B5EF4-FFF2-40B4-BE49-F238E27FC236}">
                <a16:creationId xmlns:a16="http://schemas.microsoft.com/office/drawing/2014/main" id="{3C153C55-B0CB-3783-D92A-2A292C055D58}"/>
              </a:ext>
            </a:extLst>
          </p:cNvPr>
          <p:cNvSpPr>
            <a:spLocks noGrp="1"/>
          </p:cNvSpPr>
          <p:nvPr>
            <p:ph idx="1"/>
          </p:nvPr>
        </p:nvSpPr>
        <p:spPr>
          <a:xfrm>
            <a:off x="304800" y="1097280"/>
            <a:ext cx="11744960" cy="5395595"/>
          </a:xfrm>
        </p:spPr>
        <p:txBody>
          <a:bodyPr>
            <a:normAutofit fontScale="92500" lnSpcReduction="20000"/>
          </a:bodyPr>
          <a:lstStyle/>
          <a:p>
            <a:pPr marL="0" indent="0" algn="l">
              <a:buNone/>
            </a:pPr>
            <a:r>
              <a:rPr lang="en-US" sz="3000" b="1" i="0" dirty="0">
                <a:solidFill>
                  <a:srgbClr val="0D0D0D"/>
                </a:solidFill>
                <a:effectLst/>
                <a:latin typeface="Söhne"/>
              </a:rPr>
              <a:t>Gross Investment:</a:t>
            </a:r>
          </a:p>
          <a:p>
            <a:pPr marL="742950" lvl="1" indent="-285750" algn="l">
              <a:buFont typeface="+mj-lt"/>
              <a:buAutoNum type="arabicPeriod"/>
            </a:pPr>
            <a:r>
              <a:rPr lang="en-US" sz="3000" b="0" i="0" dirty="0">
                <a:solidFill>
                  <a:srgbClr val="0D0D0D"/>
                </a:solidFill>
                <a:effectLst/>
                <a:latin typeface="Söhne"/>
              </a:rPr>
              <a:t>Gross investment represents the total expenditure on new capital goods within a given period, regardless of any disposals of existing assets.</a:t>
            </a:r>
          </a:p>
          <a:p>
            <a:pPr marL="742950" lvl="1" indent="-285750" algn="l">
              <a:buFont typeface="+mj-lt"/>
              <a:buAutoNum type="arabicPeriod"/>
            </a:pPr>
            <a:r>
              <a:rPr lang="en-US" sz="3000" b="0" i="0" dirty="0">
                <a:solidFill>
                  <a:srgbClr val="0D0D0D"/>
                </a:solidFill>
                <a:effectLst/>
                <a:latin typeface="Söhne"/>
              </a:rPr>
              <a:t>In this example, the gross investment is the cost of the new machinery, which is ₹50,000.</a:t>
            </a:r>
          </a:p>
          <a:p>
            <a:pPr marL="0" indent="0" algn="l">
              <a:buNone/>
            </a:pPr>
            <a:r>
              <a:rPr lang="en-US" sz="3000" b="1" i="0" dirty="0">
                <a:solidFill>
                  <a:srgbClr val="0D0D0D"/>
                </a:solidFill>
                <a:effectLst/>
                <a:highlight>
                  <a:srgbClr val="FFFF00"/>
                </a:highlight>
                <a:latin typeface="Söhne"/>
              </a:rPr>
              <a:t>Gross Investment = Cost of New Machinery = ₹50,000</a:t>
            </a:r>
          </a:p>
          <a:p>
            <a:pPr marL="0" indent="0" algn="l">
              <a:buNone/>
            </a:pPr>
            <a:r>
              <a:rPr lang="en-US" sz="3000" b="1" i="0" dirty="0">
                <a:solidFill>
                  <a:srgbClr val="0D0D0D"/>
                </a:solidFill>
                <a:effectLst/>
                <a:latin typeface="Söhne"/>
              </a:rPr>
              <a:t>Net Investment:</a:t>
            </a:r>
          </a:p>
          <a:p>
            <a:pPr marL="742950" lvl="1" indent="-285750" algn="l">
              <a:buFont typeface="+mj-lt"/>
              <a:buAutoNum type="arabicPeriod"/>
            </a:pPr>
            <a:r>
              <a:rPr lang="en-US" sz="3000" b="0" i="0" dirty="0">
                <a:solidFill>
                  <a:srgbClr val="0D0D0D"/>
                </a:solidFill>
                <a:effectLst/>
                <a:latin typeface="Söhne"/>
              </a:rPr>
              <a:t>Net investment represents the change in the stock of capital over a specific period after accounting for any disposals of existing assets.</a:t>
            </a:r>
          </a:p>
          <a:p>
            <a:pPr marL="742950" lvl="1" indent="-285750" algn="l">
              <a:buFont typeface="+mj-lt"/>
              <a:buAutoNum type="arabicPeriod"/>
            </a:pPr>
            <a:r>
              <a:rPr lang="en-US" sz="3000" b="0" i="0" dirty="0">
                <a:solidFill>
                  <a:srgbClr val="0D0D0D"/>
                </a:solidFill>
                <a:effectLst/>
                <a:latin typeface="Söhne"/>
              </a:rPr>
              <a:t>It is calculated by subtracting the depreciation (or the value of disposed assets) from gross investment.</a:t>
            </a:r>
          </a:p>
          <a:p>
            <a:pPr marL="742950" lvl="1" indent="-285750" algn="l">
              <a:buFont typeface="+mj-lt"/>
              <a:buAutoNum type="arabicPeriod"/>
            </a:pPr>
            <a:r>
              <a:rPr lang="en-US" sz="3000" b="0" i="0" dirty="0">
                <a:solidFill>
                  <a:srgbClr val="0D0D0D"/>
                </a:solidFill>
                <a:effectLst/>
                <a:latin typeface="Söhne"/>
              </a:rPr>
              <a:t>In this example, the value of disposed assets is the proceeds from selling the old machinery, which is ₹10,000.</a:t>
            </a:r>
          </a:p>
          <a:p>
            <a:pPr marL="0" indent="0" algn="l">
              <a:buNone/>
            </a:pPr>
            <a:r>
              <a:rPr lang="en-US" sz="3000" b="1" i="0" dirty="0">
                <a:solidFill>
                  <a:srgbClr val="0D0D0D"/>
                </a:solidFill>
                <a:effectLst/>
                <a:highlight>
                  <a:srgbClr val="FFFF00"/>
                </a:highlight>
                <a:latin typeface="Söhne"/>
              </a:rPr>
              <a:t>Net Investment = Gross Investment - Depreciation = ₹50,000 - ₹10,000 = ₹40,000</a:t>
            </a:r>
          </a:p>
          <a:p>
            <a:pPr marL="0" indent="0">
              <a:buNone/>
            </a:pPr>
            <a:endParaRPr lang="en-IN" dirty="0"/>
          </a:p>
        </p:txBody>
      </p:sp>
    </p:spTree>
    <p:extLst>
      <p:ext uri="{BB962C8B-B14F-4D97-AF65-F5344CB8AC3E}">
        <p14:creationId xmlns:p14="http://schemas.microsoft.com/office/powerpoint/2010/main" val="239133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2329-A4E4-5883-C78E-CF4360172900}"/>
              </a:ext>
            </a:extLst>
          </p:cNvPr>
          <p:cNvSpPr>
            <a:spLocks noGrp="1"/>
          </p:cNvSpPr>
          <p:nvPr>
            <p:ph type="title"/>
          </p:nvPr>
        </p:nvSpPr>
        <p:spPr/>
        <p:txBody>
          <a:bodyPr/>
          <a:lstStyle/>
          <a:p>
            <a:r>
              <a:rPr lang="en-IN" dirty="0">
                <a:solidFill>
                  <a:schemeClr val="accent1"/>
                </a:solidFill>
              </a:rPr>
              <a:t>Net Indirect Tax</a:t>
            </a:r>
          </a:p>
        </p:txBody>
      </p:sp>
      <p:sp>
        <p:nvSpPr>
          <p:cNvPr id="3" name="Content Placeholder 2">
            <a:extLst>
              <a:ext uri="{FF2B5EF4-FFF2-40B4-BE49-F238E27FC236}">
                <a16:creationId xmlns:a16="http://schemas.microsoft.com/office/drawing/2014/main" id="{7E955FF8-4109-0D41-F8DE-22EF6ECC721A}"/>
              </a:ext>
            </a:extLst>
          </p:cNvPr>
          <p:cNvSpPr>
            <a:spLocks noGrp="1"/>
          </p:cNvSpPr>
          <p:nvPr>
            <p:ph idx="1"/>
          </p:nvPr>
        </p:nvSpPr>
        <p:spPr/>
        <p:txBody>
          <a:bodyPr/>
          <a:lstStyle/>
          <a:p>
            <a:r>
              <a:rPr lang="en-IN" dirty="0"/>
              <a:t>It refers to the difference between indirect taxes and subsidies.</a:t>
            </a:r>
          </a:p>
          <a:p>
            <a:endParaRPr lang="en-IN" dirty="0"/>
          </a:p>
          <a:p>
            <a:r>
              <a:rPr lang="en-IN" dirty="0"/>
              <a:t>Indirect taxes are the taxes imposed on the production and </a:t>
            </a:r>
            <a:r>
              <a:rPr lang="en-IN" dirty="0" err="1"/>
              <a:t>sle</a:t>
            </a:r>
            <a:r>
              <a:rPr lang="en-IN" dirty="0"/>
              <a:t> of goods and services by the government.</a:t>
            </a:r>
          </a:p>
          <a:p>
            <a:endParaRPr lang="en-IN" dirty="0"/>
          </a:p>
          <a:p>
            <a:r>
              <a:rPr lang="en-IN" dirty="0"/>
              <a:t>Subsidies re the economic assistance given to the firm and household by the government with the aim of the general welfare. It is also known as financial assistance</a:t>
            </a:r>
          </a:p>
        </p:txBody>
      </p:sp>
    </p:spTree>
    <p:extLst>
      <p:ext uri="{BB962C8B-B14F-4D97-AF65-F5344CB8AC3E}">
        <p14:creationId xmlns:p14="http://schemas.microsoft.com/office/powerpoint/2010/main" val="332429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DFB3-F200-99B8-9F5E-4E524E2C889C}"/>
              </a:ext>
            </a:extLst>
          </p:cNvPr>
          <p:cNvSpPr>
            <a:spLocks noGrp="1"/>
          </p:cNvSpPr>
          <p:nvPr>
            <p:ph type="title"/>
          </p:nvPr>
        </p:nvSpPr>
        <p:spPr/>
        <p:txBody>
          <a:bodyPr/>
          <a:lstStyle/>
          <a:p>
            <a:r>
              <a:rPr lang="en-IN" dirty="0">
                <a:solidFill>
                  <a:schemeClr val="accent1"/>
                </a:solidFill>
              </a:rPr>
              <a:t>Factor Cost and Market Price</a:t>
            </a:r>
          </a:p>
        </p:txBody>
      </p:sp>
      <p:sp>
        <p:nvSpPr>
          <p:cNvPr id="3" name="Content Placeholder 2">
            <a:extLst>
              <a:ext uri="{FF2B5EF4-FFF2-40B4-BE49-F238E27FC236}">
                <a16:creationId xmlns:a16="http://schemas.microsoft.com/office/drawing/2014/main" id="{DC3ECCFC-E339-F68C-414A-5F1C1909412A}"/>
              </a:ext>
            </a:extLst>
          </p:cNvPr>
          <p:cNvSpPr>
            <a:spLocks noGrp="1"/>
          </p:cNvSpPr>
          <p:nvPr>
            <p:ph idx="1"/>
          </p:nvPr>
        </p:nvSpPr>
        <p:spPr/>
        <p:txBody>
          <a:bodyPr/>
          <a:lstStyle/>
          <a:p>
            <a:pPr marL="0" indent="0">
              <a:buNone/>
            </a:pPr>
            <a:r>
              <a:rPr lang="en-US" b="1" i="0" dirty="0">
                <a:solidFill>
                  <a:srgbClr val="273239"/>
                </a:solidFill>
                <a:effectLst/>
                <a:latin typeface="Nunito" pitchFamily="2" charset="0"/>
              </a:rPr>
              <a:t>Factor cost</a:t>
            </a:r>
            <a:r>
              <a:rPr lang="en-US" b="0" i="0" dirty="0">
                <a:solidFill>
                  <a:srgbClr val="273239"/>
                </a:solidFill>
                <a:effectLst/>
                <a:latin typeface="Nunito" pitchFamily="2" charset="0"/>
              </a:rPr>
              <a:t> is the amount paid to the factors of production for the factor services provided by them in the production process.</a:t>
            </a:r>
          </a:p>
          <a:p>
            <a:pPr marL="0" indent="0">
              <a:buNone/>
            </a:pPr>
            <a:endParaRPr lang="en-US" dirty="0">
              <a:solidFill>
                <a:srgbClr val="273239"/>
              </a:solidFill>
              <a:latin typeface="Nunito" pitchFamily="2" charset="0"/>
            </a:endParaRPr>
          </a:p>
          <a:p>
            <a:pPr marL="0" indent="0">
              <a:buNone/>
            </a:pPr>
            <a:r>
              <a:rPr lang="en-US" b="1" i="0" dirty="0">
                <a:solidFill>
                  <a:srgbClr val="273239"/>
                </a:solidFill>
                <a:effectLst/>
                <a:latin typeface="Nunito" pitchFamily="2" charset="0"/>
              </a:rPr>
              <a:t>Market Price = Factor Cost + Net Indirect Taxes</a:t>
            </a:r>
          </a:p>
          <a:p>
            <a:pPr marL="0" indent="0">
              <a:buNone/>
            </a:pPr>
            <a:endParaRPr lang="en-US" b="1" dirty="0">
              <a:solidFill>
                <a:srgbClr val="273239"/>
              </a:solidFill>
              <a:latin typeface="Nunito" pitchFamily="2" charset="0"/>
            </a:endParaRPr>
          </a:p>
          <a:p>
            <a:pPr marL="0" indent="0">
              <a:buNone/>
            </a:pPr>
            <a:r>
              <a:rPr lang="en-US" b="1" i="0" dirty="0">
                <a:solidFill>
                  <a:srgbClr val="273239"/>
                </a:solidFill>
                <a:effectLst/>
                <a:latin typeface="Nunito" pitchFamily="2" charset="0"/>
              </a:rPr>
              <a:t>Market Price </a:t>
            </a:r>
            <a:r>
              <a:rPr lang="en-US" b="0" i="0" dirty="0">
                <a:solidFill>
                  <a:srgbClr val="273239"/>
                </a:solidFill>
                <a:effectLst/>
                <a:latin typeface="Nunito" pitchFamily="2" charset="0"/>
              </a:rPr>
              <a:t>is the price at which the product is actually sold in the market to the consumers.</a:t>
            </a:r>
            <a:endParaRPr lang="en-IN" dirty="0"/>
          </a:p>
        </p:txBody>
      </p:sp>
    </p:spTree>
    <p:extLst>
      <p:ext uri="{BB962C8B-B14F-4D97-AF65-F5344CB8AC3E}">
        <p14:creationId xmlns:p14="http://schemas.microsoft.com/office/powerpoint/2010/main" val="75397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0F1A-64F2-3FB3-1A39-27F93BBC6749}"/>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652173DF-61C6-9213-6265-11CC102EB5F3}"/>
              </a:ext>
            </a:extLst>
          </p:cNvPr>
          <p:cNvSpPr>
            <a:spLocks noGrp="1"/>
          </p:cNvSpPr>
          <p:nvPr>
            <p:ph idx="1"/>
          </p:nvPr>
        </p:nvSpPr>
        <p:spPr/>
        <p:txBody>
          <a:bodyPr>
            <a:normAutofit lnSpcReduction="10000"/>
          </a:bodyPr>
          <a:lstStyle/>
          <a:p>
            <a:pPr marL="0" indent="0" algn="just">
              <a:lnSpc>
                <a:spcPct val="150000"/>
              </a:lnSpc>
              <a:buNone/>
            </a:pPr>
            <a:r>
              <a:rPr lang="en-US" sz="3200" b="1" i="0" dirty="0">
                <a:solidFill>
                  <a:srgbClr val="0D0D0D"/>
                </a:solidFill>
                <a:effectLst/>
                <a:latin typeface="Söhne"/>
              </a:rPr>
              <a:t>Question: </a:t>
            </a:r>
            <a:r>
              <a:rPr lang="en-US" sz="3200" i="0" dirty="0">
                <a:solidFill>
                  <a:srgbClr val="0D0D0D"/>
                </a:solidFill>
                <a:effectLst/>
                <a:latin typeface="Söhne"/>
              </a:rPr>
              <a:t>The government imposes a 10% sales tax on all goods and services. Additionally, it provides a subsidy of 5% on certain essential goods. Calculate the net indirect tax revenue collected by the government if total sales tax revenue amounts to rupees 100 cr. and the subsidy expenditure on essential goods totals rupees 50 cr.</a:t>
            </a:r>
            <a:endParaRPr lang="en-IN" sz="3200" dirty="0"/>
          </a:p>
        </p:txBody>
      </p:sp>
    </p:spTree>
    <p:extLst>
      <p:ext uri="{BB962C8B-B14F-4D97-AF65-F5344CB8AC3E}">
        <p14:creationId xmlns:p14="http://schemas.microsoft.com/office/powerpoint/2010/main" val="56097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3856-31A6-6214-7D69-4DF3FA66D86F}"/>
              </a:ext>
            </a:extLst>
          </p:cNvPr>
          <p:cNvSpPr>
            <a:spLocks noGrp="1"/>
          </p:cNvSpPr>
          <p:nvPr>
            <p:ph type="title"/>
          </p:nvPr>
        </p:nvSpPr>
        <p:spPr/>
        <p:txBody>
          <a:bodyPr/>
          <a:lstStyle/>
          <a:p>
            <a:r>
              <a:rPr lang="en-IN" dirty="0">
                <a:solidFill>
                  <a:schemeClr val="accent1"/>
                </a:solidFill>
              </a:rPr>
              <a:t>Resident of  Country</a:t>
            </a:r>
          </a:p>
        </p:txBody>
      </p:sp>
      <p:sp>
        <p:nvSpPr>
          <p:cNvPr id="3" name="Content Placeholder 2">
            <a:extLst>
              <a:ext uri="{FF2B5EF4-FFF2-40B4-BE49-F238E27FC236}">
                <a16:creationId xmlns:a16="http://schemas.microsoft.com/office/drawing/2014/main" id="{0807548F-47F4-D397-7F32-0F41E7C4392A}"/>
              </a:ext>
            </a:extLst>
          </p:cNvPr>
          <p:cNvSpPr>
            <a:spLocks noGrp="1"/>
          </p:cNvSpPr>
          <p:nvPr>
            <p:ph idx="1"/>
          </p:nvPr>
        </p:nvSpPr>
        <p:spPr/>
        <p:txBody>
          <a:bodyPr/>
          <a:lstStyle/>
          <a:p>
            <a:pPr algn="just">
              <a:buFont typeface="Wingdings" panose="05000000000000000000" pitchFamily="2" charset="2"/>
              <a:buChar char="§"/>
            </a:pPr>
            <a:r>
              <a:rPr lang="en-US" b="0" i="0" dirty="0">
                <a:solidFill>
                  <a:srgbClr val="273239"/>
                </a:solidFill>
                <a:effectLst/>
                <a:latin typeface="Nunito" pitchFamily="2" charset="0"/>
              </a:rPr>
              <a:t>Any individual or an institution who ordinarily resides in a country and whose center of economic interest lies in that country is the </a:t>
            </a:r>
            <a:r>
              <a:rPr lang="en-US" b="1" i="0" dirty="0">
                <a:solidFill>
                  <a:srgbClr val="273239"/>
                </a:solidFill>
                <a:effectLst/>
                <a:latin typeface="Nunito" pitchFamily="2" charset="0"/>
              </a:rPr>
              <a:t>Normal Resident </a:t>
            </a:r>
            <a:r>
              <a:rPr lang="en-US" b="0" i="0" dirty="0">
                <a:solidFill>
                  <a:srgbClr val="273239"/>
                </a:solidFill>
                <a:effectLst/>
                <a:latin typeface="Nunito" pitchFamily="2" charset="0"/>
              </a:rPr>
              <a:t>of that country. </a:t>
            </a:r>
          </a:p>
          <a:p>
            <a:pPr marL="0" indent="0" algn="just">
              <a:buNone/>
            </a:pPr>
            <a:endParaRPr lang="en-US" dirty="0">
              <a:solidFill>
                <a:srgbClr val="273239"/>
              </a:solidFill>
              <a:latin typeface="Nunito" pitchFamily="2" charset="0"/>
            </a:endParaRPr>
          </a:p>
          <a:p>
            <a:pPr algn="just">
              <a:buFont typeface="Wingdings" panose="05000000000000000000" pitchFamily="2" charset="2"/>
              <a:buChar char="§"/>
            </a:pPr>
            <a:r>
              <a:rPr lang="en-US" b="1" i="0" dirty="0">
                <a:solidFill>
                  <a:srgbClr val="273239"/>
                </a:solidFill>
                <a:effectLst/>
                <a:latin typeface="Nunito" pitchFamily="2" charset="0"/>
              </a:rPr>
              <a:t>The Centre of economic interest </a:t>
            </a:r>
            <a:r>
              <a:rPr lang="en-US" b="0" i="0" dirty="0">
                <a:solidFill>
                  <a:srgbClr val="273239"/>
                </a:solidFill>
                <a:effectLst/>
                <a:latin typeface="Nunito" pitchFamily="2" charset="0"/>
              </a:rPr>
              <a:t>includes two things:</a:t>
            </a:r>
            <a:r>
              <a:rPr lang="en-US" b="1" i="0" dirty="0">
                <a:solidFill>
                  <a:srgbClr val="273239"/>
                </a:solidFill>
                <a:effectLst/>
                <a:latin typeface="Nunito" pitchFamily="2" charset="0"/>
              </a:rPr>
              <a:t> First, the residents of a country lives or are l</a:t>
            </a:r>
            <a:r>
              <a:rPr lang="en-US" b="0" i="0" dirty="0">
                <a:solidFill>
                  <a:srgbClr val="273239"/>
                </a:solidFill>
                <a:effectLst/>
                <a:latin typeface="Nunito" pitchFamily="2" charset="0"/>
              </a:rPr>
              <a:t>ocated within the domestic territory. Second, from that location, these residents carry out basic economic activities of earnings, spending, and accumulation. </a:t>
            </a:r>
            <a:endParaRPr lang="en-IN" dirty="0"/>
          </a:p>
        </p:txBody>
      </p:sp>
    </p:spTree>
    <p:extLst>
      <p:ext uri="{BB962C8B-B14F-4D97-AF65-F5344CB8AC3E}">
        <p14:creationId xmlns:p14="http://schemas.microsoft.com/office/powerpoint/2010/main" val="905951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EB8C-29C4-9FB3-0F4B-A4D1786D331C}"/>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B7647CF4-B263-1C02-7781-512B5A1CB7C3}"/>
              </a:ext>
            </a:extLst>
          </p:cNvPr>
          <p:cNvSpPr>
            <a:spLocks noGrp="1"/>
          </p:cNvSpPr>
          <p:nvPr>
            <p:ph idx="1"/>
          </p:nvPr>
        </p:nvSpPr>
        <p:spPr/>
        <p:txBody>
          <a:bodyPr/>
          <a:lstStyle/>
          <a:p>
            <a:pPr marL="0" indent="0" algn="l" fontAlgn="base">
              <a:buNone/>
            </a:pPr>
            <a:r>
              <a:rPr lang="en-US" b="1" i="1" dirty="0">
                <a:solidFill>
                  <a:srgbClr val="273239"/>
                </a:solidFill>
                <a:effectLst/>
                <a:latin typeface="Nunito" pitchFamily="2" charset="0"/>
              </a:rPr>
              <a:t>Which of the following is included under Normal Residents of India?</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1. USA ambassador in India</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2. Indian students going to study in Canada.</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3. Americans coming to India for watching a cricket match.</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4. American tourists staying in India for a month. </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5. Indian employees working in WHO, located in India. </a:t>
            </a:r>
            <a:endParaRPr lang="en-US" b="0" i="1" dirty="0">
              <a:solidFill>
                <a:srgbClr val="273239"/>
              </a:solidFill>
              <a:effectLst/>
              <a:latin typeface="Nunito" pitchFamily="2" charset="0"/>
            </a:endParaRPr>
          </a:p>
          <a:p>
            <a:pPr marL="0" indent="0">
              <a:buNone/>
            </a:pPr>
            <a:endParaRPr lang="en-IN" dirty="0"/>
          </a:p>
        </p:txBody>
      </p:sp>
    </p:spTree>
    <p:extLst>
      <p:ext uri="{BB962C8B-B14F-4D97-AF65-F5344CB8AC3E}">
        <p14:creationId xmlns:p14="http://schemas.microsoft.com/office/powerpoint/2010/main" val="72395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DB38-944C-4750-EFBB-0F567251F517}"/>
              </a:ext>
            </a:extLst>
          </p:cNvPr>
          <p:cNvSpPr>
            <a:spLocks noGrp="1"/>
          </p:cNvSpPr>
          <p:nvPr>
            <p:ph type="title"/>
          </p:nvPr>
        </p:nvSpPr>
        <p:spPr/>
        <p:txBody>
          <a:bodyPr/>
          <a:lstStyle/>
          <a:p>
            <a:r>
              <a:rPr lang="en-IN" dirty="0">
                <a:solidFill>
                  <a:schemeClr val="accent1"/>
                </a:solidFill>
              </a:rPr>
              <a:t>Net Factor Income from Abroad (NFIA)</a:t>
            </a:r>
          </a:p>
        </p:txBody>
      </p:sp>
      <p:sp>
        <p:nvSpPr>
          <p:cNvPr id="3" name="Content Placeholder 2">
            <a:extLst>
              <a:ext uri="{FF2B5EF4-FFF2-40B4-BE49-F238E27FC236}">
                <a16:creationId xmlns:a16="http://schemas.microsoft.com/office/drawing/2014/main" id="{2E0654AD-03FD-E61E-85AE-CE4EEE0B666C}"/>
              </a:ext>
            </a:extLst>
          </p:cNvPr>
          <p:cNvSpPr>
            <a:spLocks noGrp="1"/>
          </p:cNvSpPr>
          <p:nvPr>
            <p:ph idx="1"/>
          </p:nvPr>
        </p:nvSpPr>
        <p:spPr/>
        <p:txBody>
          <a:bodyPr>
            <a:normAutofit fontScale="92500" lnSpcReduction="10000"/>
          </a:bodyPr>
          <a:lstStyle/>
          <a:p>
            <a:r>
              <a:rPr lang="en-IN" dirty="0"/>
              <a:t>It is the difference between the factor income earned by a country from abroad/ rest of the world and factor income paid by a county abroad/ rest of the world</a:t>
            </a:r>
          </a:p>
          <a:p>
            <a:endParaRPr lang="en-IN" dirty="0"/>
          </a:p>
          <a:p>
            <a:r>
              <a:rPr lang="en-IN" dirty="0"/>
              <a:t>“Factor income from abroad” is the income earned by the normal residents of a country from the rest of the world in the form of wages, salaries, dividends, interest and rent.</a:t>
            </a:r>
          </a:p>
          <a:p>
            <a:endParaRPr lang="en-IN" dirty="0"/>
          </a:p>
          <a:p>
            <a:r>
              <a:rPr lang="en-IN" dirty="0"/>
              <a:t>“Factor income to abroad” is the factor income paid to the normal residents of other countries (i.e. non-residents) for their factor services within the economic territory</a:t>
            </a:r>
          </a:p>
        </p:txBody>
      </p:sp>
    </p:spTree>
    <p:extLst>
      <p:ext uri="{BB962C8B-B14F-4D97-AF65-F5344CB8AC3E}">
        <p14:creationId xmlns:p14="http://schemas.microsoft.com/office/powerpoint/2010/main" val="6452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E8D-EE2B-6B10-F6F5-EEFB49F9862A}"/>
              </a:ext>
            </a:extLst>
          </p:cNvPr>
          <p:cNvSpPr>
            <a:spLocks noGrp="1"/>
          </p:cNvSpPr>
          <p:nvPr>
            <p:ph type="ctrTitle"/>
          </p:nvPr>
        </p:nvSpPr>
        <p:spPr>
          <a:xfrm>
            <a:off x="682689" y="550507"/>
            <a:ext cx="9352384" cy="606489"/>
          </a:xfrm>
        </p:spPr>
        <p:txBody>
          <a:bodyPr>
            <a:normAutofit fontScale="90000"/>
          </a:bodyPr>
          <a:lstStyle/>
          <a:p>
            <a:r>
              <a:rPr lang="en-IN" dirty="0">
                <a:solidFill>
                  <a:schemeClr val="accent1"/>
                </a:solidFill>
              </a:rPr>
              <a:t>An Overview of Macroeconomics</a:t>
            </a:r>
          </a:p>
        </p:txBody>
      </p:sp>
      <p:sp>
        <p:nvSpPr>
          <p:cNvPr id="9" name="Flowchart: Process 8">
            <a:extLst>
              <a:ext uri="{FF2B5EF4-FFF2-40B4-BE49-F238E27FC236}">
                <a16:creationId xmlns:a16="http://schemas.microsoft.com/office/drawing/2014/main" id="{63DFCDEA-DDAF-A633-FC0C-DDAF909D585E}"/>
              </a:ext>
            </a:extLst>
          </p:cNvPr>
          <p:cNvSpPr/>
          <p:nvPr/>
        </p:nvSpPr>
        <p:spPr>
          <a:xfrm>
            <a:off x="5365102" y="1688841"/>
            <a:ext cx="2407298" cy="61264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Economics</a:t>
            </a:r>
          </a:p>
        </p:txBody>
      </p:sp>
      <p:cxnSp>
        <p:nvCxnSpPr>
          <p:cNvPr id="12" name="Straight Connector 11">
            <a:extLst>
              <a:ext uri="{FF2B5EF4-FFF2-40B4-BE49-F238E27FC236}">
                <a16:creationId xmlns:a16="http://schemas.microsoft.com/office/drawing/2014/main" id="{865C6F08-2EE3-747E-C859-DB79145BDE7C}"/>
              </a:ext>
            </a:extLst>
          </p:cNvPr>
          <p:cNvCxnSpPr/>
          <p:nvPr/>
        </p:nvCxnSpPr>
        <p:spPr>
          <a:xfrm flipH="1">
            <a:off x="4777273" y="2301489"/>
            <a:ext cx="1800809" cy="618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A18C55-481C-114F-138E-83F67FC1E71F}"/>
              </a:ext>
            </a:extLst>
          </p:cNvPr>
          <p:cNvCxnSpPr>
            <a:cxnSpLocks/>
          </p:cNvCxnSpPr>
          <p:nvPr/>
        </p:nvCxnSpPr>
        <p:spPr>
          <a:xfrm>
            <a:off x="6578082" y="2301489"/>
            <a:ext cx="1800809" cy="5939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Flowchart: Process 14">
            <a:extLst>
              <a:ext uri="{FF2B5EF4-FFF2-40B4-BE49-F238E27FC236}">
                <a16:creationId xmlns:a16="http://schemas.microsoft.com/office/drawing/2014/main" id="{DD7B6F8C-1CD7-2C93-8A44-69EF5FD9CF25}"/>
              </a:ext>
            </a:extLst>
          </p:cNvPr>
          <p:cNvSpPr/>
          <p:nvPr/>
        </p:nvSpPr>
        <p:spPr>
          <a:xfrm>
            <a:off x="3769567" y="2914137"/>
            <a:ext cx="2108718" cy="10420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Microeconomics</a:t>
            </a:r>
          </a:p>
        </p:txBody>
      </p:sp>
      <p:sp>
        <p:nvSpPr>
          <p:cNvPr id="16" name="Flowchart: Process 15">
            <a:extLst>
              <a:ext uri="{FF2B5EF4-FFF2-40B4-BE49-F238E27FC236}">
                <a16:creationId xmlns:a16="http://schemas.microsoft.com/office/drawing/2014/main" id="{424C9DD1-29AD-9866-9175-D5A2EA39A5BE}"/>
              </a:ext>
            </a:extLst>
          </p:cNvPr>
          <p:cNvSpPr/>
          <p:nvPr/>
        </p:nvSpPr>
        <p:spPr>
          <a:xfrm>
            <a:off x="7324532" y="2895477"/>
            <a:ext cx="2108718" cy="10420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Macroeconomics</a:t>
            </a:r>
          </a:p>
        </p:txBody>
      </p:sp>
      <p:sp>
        <p:nvSpPr>
          <p:cNvPr id="18" name="Arrow: Down 17">
            <a:extLst>
              <a:ext uri="{FF2B5EF4-FFF2-40B4-BE49-F238E27FC236}">
                <a16:creationId xmlns:a16="http://schemas.microsoft.com/office/drawing/2014/main" id="{CDAC6CED-FE99-14EE-5F73-22E60400863E}"/>
              </a:ext>
            </a:extLst>
          </p:cNvPr>
          <p:cNvSpPr/>
          <p:nvPr/>
        </p:nvSpPr>
        <p:spPr>
          <a:xfrm>
            <a:off x="4488023" y="3956179"/>
            <a:ext cx="671805" cy="8584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F0D50FF4-495B-316A-35C9-F50845975A5D}"/>
              </a:ext>
            </a:extLst>
          </p:cNvPr>
          <p:cNvSpPr/>
          <p:nvPr/>
        </p:nvSpPr>
        <p:spPr>
          <a:xfrm>
            <a:off x="8094308" y="3946849"/>
            <a:ext cx="569166" cy="867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Process 19">
            <a:extLst>
              <a:ext uri="{FF2B5EF4-FFF2-40B4-BE49-F238E27FC236}">
                <a16:creationId xmlns:a16="http://schemas.microsoft.com/office/drawing/2014/main" id="{BFF3E4A3-89AD-9B17-C819-A5657E758A3F}"/>
              </a:ext>
            </a:extLst>
          </p:cNvPr>
          <p:cNvSpPr/>
          <p:nvPr/>
        </p:nvSpPr>
        <p:spPr>
          <a:xfrm>
            <a:off x="2864496" y="4833258"/>
            <a:ext cx="3918858" cy="111034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Study of economic issues/problems at individual level</a:t>
            </a:r>
          </a:p>
          <a:p>
            <a:pPr algn="ctr"/>
            <a:r>
              <a:rPr lang="en-IN" dirty="0"/>
              <a:t>Example:  Individual demand and individual supply</a:t>
            </a:r>
          </a:p>
        </p:txBody>
      </p:sp>
      <p:sp>
        <p:nvSpPr>
          <p:cNvPr id="21" name="Flowchart: Process 20">
            <a:extLst>
              <a:ext uri="{FF2B5EF4-FFF2-40B4-BE49-F238E27FC236}">
                <a16:creationId xmlns:a16="http://schemas.microsoft.com/office/drawing/2014/main" id="{F5694CC3-6F7F-EECB-8A75-02F1ECE090AB}"/>
              </a:ext>
            </a:extLst>
          </p:cNvPr>
          <p:cNvSpPr/>
          <p:nvPr/>
        </p:nvSpPr>
        <p:spPr>
          <a:xfrm>
            <a:off x="6871995" y="4814596"/>
            <a:ext cx="3163078" cy="111034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Study of economic issues/problems as a whole</a:t>
            </a:r>
          </a:p>
          <a:p>
            <a:pPr algn="ctr"/>
            <a:r>
              <a:rPr lang="en-IN" dirty="0"/>
              <a:t>Example: Aggregate demand and aggregate supply</a:t>
            </a:r>
          </a:p>
        </p:txBody>
      </p:sp>
    </p:spTree>
    <p:extLst>
      <p:ext uri="{BB962C8B-B14F-4D97-AF65-F5344CB8AC3E}">
        <p14:creationId xmlns:p14="http://schemas.microsoft.com/office/powerpoint/2010/main" val="346024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C90F-1802-96B1-DB7C-0F5A3F4D52DE}"/>
              </a:ext>
            </a:extLst>
          </p:cNvPr>
          <p:cNvSpPr>
            <a:spLocks noGrp="1"/>
          </p:cNvSpPr>
          <p:nvPr>
            <p:ph type="title"/>
          </p:nvPr>
        </p:nvSpPr>
        <p:spPr>
          <a:xfrm>
            <a:off x="631767" y="681036"/>
            <a:ext cx="10722033" cy="515997"/>
          </a:xfrm>
        </p:spPr>
        <p:txBody>
          <a:bodyPr>
            <a:normAutofit fontScale="90000"/>
          </a:bodyPr>
          <a:lstStyle/>
          <a:p>
            <a:r>
              <a:rPr lang="en-IN" dirty="0">
                <a:solidFill>
                  <a:schemeClr val="accent1"/>
                </a:solidFill>
              </a:rPr>
              <a:t>Review Question</a:t>
            </a:r>
            <a:br>
              <a:rPr lang="en-IN" dirty="0"/>
            </a:br>
            <a:endParaRPr lang="en-IN" dirty="0"/>
          </a:p>
        </p:txBody>
      </p:sp>
      <p:sp>
        <p:nvSpPr>
          <p:cNvPr id="3" name="Content Placeholder 2">
            <a:extLst>
              <a:ext uri="{FF2B5EF4-FFF2-40B4-BE49-F238E27FC236}">
                <a16:creationId xmlns:a16="http://schemas.microsoft.com/office/drawing/2014/main" id="{479EE69E-9164-E62C-A17C-6D0AE67B4BC4}"/>
              </a:ext>
            </a:extLst>
          </p:cNvPr>
          <p:cNvSpPr>
            <a:spLocks noGrp="1"/>
          </p:cNvSpPr>
          <p:nvPr>
            <p:ph idx="1"/>
          </p:nvPr>
        </p:nvSpPr>
        <p:spPr>
          <a:xfrm>
            <a:off x="838200" y="1330036"/>
            <a:ext cx="10515600" cy="4846927"/>
          </a:xfrm>
        </p:spPr>
        <p:txBody>
          <a:bodyPr/>
          <a:lstStyle/>
          <a:p>
            <a:pPr marL="0" indent="0">
              <a:buNone/>
            </a:pPr>
            <a:r>
              <a:rPr lang="en-IN" b="1" dirty="0"/>
              <a:t>Question: </a:t>
            </a:r>
            <a:r>
              <a:rPr lang="en-IN" dirty="0"/>
              <a:t>Calculate NFIA if factor income from abroad is rupees 670 and factor income to abroad is  rupees 1500</a:t>
            </a:r>
          </a:p>
          <a:p>
            <a:pPr marL="0" indent="0">
              <a:buNone/>
            </a:pPr>
            <a:r>
              <a:rPr lang="en-IN" dirty="0"/>
              <a:t>Ans. –(850)</a:t>
            </a:r>
          </a:p>
          <a:p>
            <a:pPr marL="0" indent="0">
              <a:buNone/>
            </a:pPr>
            <a:endParaRPr lang="en-IN" dirty="0"/>
          </a:p>
          <a:p>
            <a:pPr marL="0" indent="0">
              <a:buNone/>
            </a:pPr>
            <a:r>
              <a:rPr lang="en-IN" b="1" dirty="0"/>
              <a:t>Question: </a:t>
            </a:r>
            <a:r>
              <a:rPr lang="en-IN" dirty="0"/>
              <a:t>Calculate Factor income from abroad if NFIA is rupees 800 and factor income to abroad is rupees is rupees 500</a:t>
            </a:r>
          </a:p>
          <a:p>
            <a:pPr marL="0" indent="0">
              <a:buNone/>
            </a:pPr>
            <a:endParaRPr lang="en-IN" dirty="0"/>
          </a:p>
          <a:p>
            <a:pPr marL="0" indent="0">
              <a:buNone/>
            </a:pPr>
            <a:r>
              <a:rPr lang="en-IN" dirty="0"/>
              <a:t>Ans. Rupees 1300</a:t>
            </a:r>
          </a:p>
        </p:txBody>
      </p:sp>
    </p:spTree>
    <p:extLst>
      <p:ext uri="{BB962C8B-B14F-4D97-AF65-F5344CB8AC3E}">
        <p14:creationId xmlns:p14="http://schemas.microsoft.com/office/powerpoint/2010/main" val="309308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01BA-83FD-0A68-D989-596C4AEA1978}"/>
              </a:ext>
            </a:extLst>
          </p:cNvPr>
          <p:cNvSpPr>
            <a:spLocks noGrp="1"/>
          </p:cNvSpPr>
          <p:nvPr>
            <p:ph type="title"/>
          </p:nvPr>
        </p:nvSpPr>
        <p:spPr/>
        <p:txBody>
          <a:bodyPr/>
          <a:lstStyle/>
          <a:p>
            <a:r>
              <a:rPr lang="en-IN" dirty="0">
                <a:solidFill>
                  <a:schemeClr val="accent1"/>
                </a:solidFill>
              </a:rPr>
              <a:t>Domestic (Economic Territory)</a:t>
            </a:r>
          </a:p>
        </p:txBody>
      </p:sp>
      <p:sp>
        <p:nvSpPr>
          <p:cNvPr id="3" name="Content Placeholder 2">
            <a:extLst>
              <a:ext uri="{FF2B5EF4-FFF2-40B4-BE49-F238E27FC236}">
                <a16:creationId xmlns:a16="http://schemas.microsoft.com/office/drawing/2014/main" id="{15665FE5-FC3B-6DA7-9FD9-7FF1D240A6E5}"/>
              </a:ext>
            </a:extLst>
          </p:cNvPr>
          <p:cNvSpPr>
            <a:spLocks noGrp="1"/>
          </p:cNvSpPr>
          <p:nvPr>
            <p:ph idx="1"/>
          </p:nvPr>
        </p:nvSpPr>
        <p:spPr/>
        <p:txBody>
          <a:bodyPr>
            <a:normAutofit/>
          </a:bodyPr>
          <a:lstStyle/>
          <a:p>
            <a:pPr marL="0" indent="0" algn="just">
              <a:buNone/>
            </a:pPr>
            <a:r>
              <a:rPr lang="en-US" sz="3200" b="0" i="0" dirty="0">
                <a:solidFill>
                  <a:srgbClr val="0D0D0D"/>
                </a:solidFill>
                <a:effectLst/>
                <a:latin typeface="+mj-lt"/>
              </a:rPr>
              <a:t>In national income accounting, domestic territory refers to the geographic area within a country's borders where economic activities take place and are measured for the purpose of calculating national income and other macroeconomic indicators.</a:t>
            </a:r>
          </a:p>
          <a:p>
            <a:pPr marL="0" indent="0" algn="just">
              <a:buNone/>
            </a:pPr>
            <a:endParaRPr lang="en-US" sz="3200" dirty="0">
              <a:solidFill>
                <a:srgbClr val="0D0D0D"/>
              </a:solidFill>
              <a:latin typeface="+mj-lt"/>
            </a:endParaRPr>
          </a:p>
          <a:p>
            <a:pPr marL="0" indent="0" algn="just">
              <a:buNone/>
            </a:pPr>
            <a:r>
              <a:rPr lang="en-US" sz="3200" b="0" i="0" dirty="0">
                <a:solidFill>
                  <a:srgbClr val="273239"/>
                </a:solidFill>
                <a:effectLst/>
                <a:latin typeface="+mj-lt"/>
              </a:rPr>
              <a:t>Domestic Territory or Economic Territory is an essential concept of national income accounting, which simply means the political frontiers of a country.</a:t>
            </a:r>
            <a:endParaRPr lang="en-IN" sz="3200" dirty="0">
              <a:latin typeface="+mj-lt"/>
            </a:endParaRPr>
          </a:p>
        </p:txBody>
      </p:sp>
    </p:spTree>
    <p:extLst>
      <p:ext uri="{BB962C8B-B14F-4D97-AF65-F5344CB8AC3E}">
        <p14:creationId xmlns:p14="http://schemas.microsoft.com/office/powerpoint/2010/main" val="273897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4A79FE-6909-47AE-A481-F93F4C1BEABF}"/>
              </a:ext>
            </a:extLst>
          </p:cNvPr>
          <p:cNvPicPr>
            <a:picLocks noGrp="1" noChangeAspect="1"/>
          </p:cNvPicPr>
          <p:nvPr>
            <p:ph idx="1"/>
          </p:nvPr>
        </p:nvPicPr>
        <p:blipFill>
          <a:blip r:embed="rId3"/>
          <a:stretch>
            <a:fillRect/>
          </a:stretch>
        </p:blipFill>
        <p:spPr>
          <a:xfrm>
            <a:off x="1361440" y="231358"/>
            <a:ext cx="6902638" cy="6345162"/>
          </a:xfrm>
        </p:spPr>
      </p:pic>
    </p:spTree>
    <p:extLst>
      <p:ext uri="{BB962C8B-B14F-4D97-AF65-F5344CB8AC3E}">
        <p14:creationId xmlns:p14="http://schemas.microsoft.com/office/powerpoint/2010/main" val="198865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CDE2-F979-D9EC-ADE9-92700928EA0D}"/>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F4E2DCB4-0FE6-1E88-C459-8A59C44E3BD9}"/>
              </a:ext>
            </a:extLst>
          </p:cNvPr>
          <p:cNvSpPr>
            <a:spLocks noGrp="1"/>
          </p:cNvSpPr>
          <p:nvPr>
            <p:ph idx="1"/>
          </p:nvPr>
        </p:nvSpPr>
        <p:spPr/>
        <p:txBody>
          <a:bodyPr/>
          <a:lstStyle/>
          <a:p>
            <a:pPr marL="0" indent="0" algn="l" fontAlgn="base">
              <a:buNone/>
            </a:pPr>
            <a:r>
              <a:rPr lang="en-US" b="1" i="1" dirty="0">
                <a:solidFill>
                  <a:srgbClr val="273239"/>
                </a:solidFill>
                <a:effectLst/>
                <a:latin typeface="Nunito" pitchFamily="2" charset="0"/>
              </a:rPr>
              <a:t>Which of the following is a part of the domestic territory of India?</a:t>
            </a:r>
          </a:p>
          <a:p>
            <a:pPr marL="0" indent="0" algn="l" fontAlgn="base">
              <a:buNone/>
            </a:pP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1. Indian Embassy in Pakistan. </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2. An Indian organization in Japan.</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3. Office of HUL in Africa.</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4. A company owned by an American in India. </a:t>
            </a:r>
            <a:endParaRPr lang="en-US" b="0" i="1" dirty="0">
              <a:solidFill>
                <a:srgbClr val="273239"/>
              </a:solidFill>
              <a:effectLst/>
              <a:latin typeface="Nunito" pitchFamily="2" charset="0"/>
            </a:endParaRPr>
          </a:p>
          <a:p>
            <a:pPr marL="0" indent="0" algn="l" fontAlgn="base">
              <a:buNone/>
            </a:pPr>
            <a:r>
              <a:rPr lang="en-US" b="1" i="1" dirty="0">
                <a:solidFill>
                  <a:srgbClr val="273239"/>
                </a:solidFill>
                <a:effectLst/>
                <a:latin typeface="Nunito" pitchFamily="2" charset="0"/>
              </a:rPr>
              <a:t>5. USA Embassy in India. </a:t>
            </a:r>
            <a:endParaRPr lang="en-US" b="0" i="1" dirty="0">
              <a:solidFill>
                <a:srgbClr val="273239"/>
              </a:solidFill>
              <a:effectLst/>
              <a:latin typeface="Nunito" pitchFamily="2" charset="0"/>
            </a:endParaRPr>
          </a:p>
          <a:p>
            <a:pPr marL="0" indent="0">
              <a:buNone/>
            </a:pPr>
            <a:endParaRPr lang="en-IN" dirty="0"/>
          </a:p>
        </p:txBody>
      </p:sp>
    </p:spTree>
    <p:extLst>
      <p:ext uri="{BB962C8B-B14F-4D97-AF65-F5344CB8AC3E}">
        <p14:creationId xmlns:p14="http://schemas.microsoft.com/office/powerpoint/2010/main" val="2529146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B865-44AE-EC5F-1D60-600FA562E69B}"/>
              </a:ext>
            </a:extLst>
          </p:cNvPr>
          <p:cNvSpPr>
            <a:spLocks noGrp="1"/>
          </p:cNvSpPr>
          <p:nvPr>
            <p:ph type="title"/>
          </p:nvPr>
        </p:nvSpPr>
        <p:spPr>
          <a:xfrm>
            <a:off x="529746" y="304799"/>
            <a:ext cx="10561320" cy="752475"/>
          </a:xfrm>
        </p:spPr>
        <p:txBody>
          <a:bodyPr/>
          <a:lstStyle/>
          <a:p>
            <a:r>
              <a:rPr lang="en-IN" dirty="0">
                <a:solidFill>
                  <a:schemeClr val="accent1"/>
                </a:solidFill>
              </a:rPr>
              <a:t>Domestic Income vs National Income</a:t>
            </a:r>
          </a:p>
        </p:txBody>
      </p:sp>
      <p:pic>
        <p:nvPicPr>
          <p:cNvPr id="5" name="Content Placeholder 4">
            <a:extLst>
              <a:ext uri="{FF2B5EF4-FFF2-40B4-BE49-F238E27FC236}">
                <a16:creationId xmlns:a16="http://schemas.microsoft.com/office/drawing/2014/main" id="{7DF82FAD-983F-C244-FC0D-4A90DD61F495}"/>
              </a:ext>
            </a:extLst>
          </p:cNvPr>
          <p:cNvPicPr>
            <a:picLocks noGrp="1" noChangeAspect="1"/>
          </p:cNvPicPr>
          <p:nvPr>
            <p:ph idx="1"/>
          </p:nvPr>
        </p:nvPicPr>
        <p:blipFill>
          <a:blip r:embed="rId3"/>
          <a:stretch>
            <a:fillRect/>
          </a:stretch>
        </p:blipFill>
        <p:spPr>
          <a:xfrm>
            <a:off x="731520" y="1010176"/>
            <a:ext cx="9144000" cy="5706390"/>
          </a:xfrm>
        </p:spPr>
      </p:pic>
    </p:spTree>
    <p:extLst>
      <p:ext uri="{BB962C8B-B14F-4D97-AF65-F5344CB8AC3E}">
        <p14:creationId xmlns:p14="http://schemas.microsoft.com/office/powerpoint/2010/main" val="761329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94E-D44C-BCFF-B78C-E770E2B79E85}"/>
              </a:ext>
            </a:extLst>
          </p:cNvPr>
          <p:cNvSpPr>
            <a:spLocks noGrp="1"/>
          </p:cNvSpPr>
          <p:nvPr>
            <p:ph type="title"/>
          </p:nvPr>
        </p:nvSpPr>
        <p:spPr>
          <a:xfrm>
            <a:off x="498764" y="365126"/>
            <a:ext cx="10855036" cy="565900"/>
          </a:xfrm>
        </p:spPr>
        <p:txBody>
          <a:bodyPr>
            <a:normAutofit fontScale="90000"/>
          </a:bodyPr>
          <a:lstStyle/>
          <a:p>
            <a:r>
              <a:rPr lang="en-IN" dirty="0">
                <a:solidFill>
                  <a:schemeClr val="accent1"/>
                </a:solidFill>
              </a:rPr>
              <a:t>Measurement of GDP</a:t>
            </a:r>
          </a:p>
        </p:txBody>
      </p:sp>
      <p:pic>
        <p:nvPicPr>
          <p:cNvPr id="5" name="Content Placeholder 4">
            <a:extLst>
              <a:ext uri="{FF2B5EF4-FFF2-40B4-BE49-F238E27FC236}">
                <a16:creationId xmlns:a16="http://schemas.microsoft.com/office/drawing/2014/main" id="{C3220B77-21D7-A39D-2132-6BA088926DB8}"/>
              </a:ext>
            </a:extLst>
          </p:cNvPr>
          <p:cNvPicPr>
            <a:picLocks noGrp="1" noChangeAspect="1"/>
          </p:cNvPicPr>
          <p:nvPr>
            <p:ph idx="1"/>
          </p:nvPr>
        </p:nvPicPr>
        <p:blipFill>
          <a:blip r:embed="rId3"/>
          <a:stretch>
            <a:fillRect/>
          </a:stretch>
        </p:blipFill>
        <p:spPr>
          <a:xfrm>
            <a:off x="641597" y="974297"/>
            <a:ext cx="10496947" cy="5518577"/>
          </a:xfrm>
        </p:spPr>
      </p:pic>
    </p:spTree>
    <p:extLst>
      <p:ext uri="{BB962C8B-B14F-4D97-AF65-F5344CB8AC3E}">
        <p14:creationId xmlns:p14="http://schemas.microsoft.com/office/powerpoint/2010/main" val="740645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A5D5-5583-BBBE-7884-5350B9FD301D}"/>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9B259331-F152-117B-920E-33C701DAD1D7}"/>
              </a:ext>
            </a:extLst>
          </p:cNvPr>
          <p:cNvSpPr>
            <a:spLocks noGrp="1"/>
          </p:cNvSpPr>
          <p:nvPr>
            <p:ph idx="1"/>
          </p:nvPr>
        </p:nvSpPr>
        <p:spPr/>
        <p:txBody>
          <a:bodyPr>
            <a:normAutofit lnSpcReduction="10000"/>
          </a:bodyPr>
          <a:lstStyle/>
          <a:p>
            <a:pPr marL="0" indent="0">
              <a:buNone/>
            </a:pPr>
            <a:r>
              <a:rPr lang="en-IN" b="1" dirty="0"/>
              <a:t>Question: </a:t>
            </a:r>
            <a:r>
              <a:rPr lang="en-IN" dirty="0"/>
              <a:t>Which of the following organization calculates Gross Domestic Product (GDP) in India?</a:t>
            </a:r>
          </a:p>
          <a:p>
            <a:pPr marL="0" indent="0">
              <a:buNone/>
            </a:pPr>
            <a:endParaRPr lang="en-IN" dirty="0"/>
          </a:p>
          <a:p>
            <a:pPr marL="514350" indent="-514350">
              <a:buAutoNum type="alphaLcParenR"/>
            </a:pPr>
            <a:r>
              <a:rPr lang="en-IN" dirty="0"/>
              <a:t>National Statistical Office (NSO)</a:t>
            </a:r>
          </a:p>
          <a:p>
            <a:pPr marL="514350" indent="-514350">
              <a:buAutoNum type="alphaLcParenR"/>
            </a:pPr>
            <a:r>
              <a:rPr lang="en-IN" dirty="0"/>
              <a:t>Ministry of Commerce and Industry</a:t>
            </a:r>
          </a:p>
          <a:p>
            <a:pPr marL="514350" indent="-514350">
              <a:buAutoNum type="alphaLcParenR"/>
            </a:pPr>
            <a:r>
              <a:rPr lang="en-IN" dirty="0"/>
              <a:t>Indian Statistical Institute</a:t>
            </a:r>
          </a:p>
          <a:p>
            <a:pPr marL="514350" indent="-514350">
              <a:buAutoNum type="alphaLcParenR"/>
            </a:pPr>
            <a:r>
              <a:rPr lang="en-IN" dirty="0"/>
              <a:t>Reserve Bank of India</a:t>
            </a:r>
          </a:p>
          <a:p>
            <a:pPr marL="514350" indent="-514350">
              <a:buAutoNum type="alphaLcParenR"/>
            </a:pPr>
            <a:endParaRPr lang="en-IN" dirty="0"/>
          </a:p>
          <a:p>
            <a:pPr marL="0" indent="0">
              <a:buNone/>
            </a:pPr>
            <a:r>
              <a:rPr lang="en-IN" b="1" dirty="0"/>
              <a:t>Answer: </a:t>
            </a:r>
            <a:r>
              <a:rPr lang="en-IN" dirty="0"/>
              <a:t>National Statistical Office</a:t>
            </a:r>
          </a:p>
        </p:txBody>
      </p:sp>
    </p:spTree>
    <p:extLst>
      <p:ext uri="{BB962C8B-B14F-4D97-AF65-F5344CB8AC3E}">
        <p14:creationId xmlns:p14="http://schemas.microsoft.com/office/powerpoint/2010/main" val="560290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A7C9-99CA-D3BE-0FB6-7172ABC2888F}"/>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8A8D9440-0C2E-556D-2298-FA25DD9E349F}"/>
              </a:ext>
            </a:extLst>
          </p:cNvPr>
          <p:cNvSpPr>
            <a:spLocks noGrp="1"/>
          </p:cNvSpPr>
          <p:nvPr>
            <p:ph idx="1"/>
          </p:nvPr>
        </p:nvSpPr>
        <p:spPr>
          <a:xfrm>
            <a:off x="838200" y="1690688"/>
            <a:ext cx="10515600" cy="4486275"/>
          </a:xfrm>
        </p:spPr>
        <p:txBody>
          <a:bodyPr/>
          <a:lstStyle/>
          <a:p>
            <a:pPr marL="0" indent="0" algn="l">
              <a:buNone/>
            </a:pPr>
            <a:r>
              <a:rPr lang="en-US" b="1" i="0" dirty="0">
                <a:effectLst/>
                <a:latin typeface="__Roboto_Flex_e4fe54"/>
              </a:rPr>
              <a:t>Question : </a:t>
            </a:r>
            <a:r>
              <a:rPr lang="en-US" i="0" dirty="0">
                <a:solidFill>
                  <a:srgbClr val="000000"/>
                </a:solidFill>
                <a:effectLst/>
                <a:latin typeface="__Roboto_Flex_e4fe54"/>
              </a:rPr>
              <a:t>Which of the following is not a method to calculate the</a:t>
            </a:r>
            <a:r>
              <a:rPr lang="en-US" dirty="0">
                <a:solidFill>
                  <a:srgbClr val="3274DA"/>
                </a:solidFill>
                <a:latin typeface="__Roboto_Flex_e4fe54"/>
              </a:rPr>
              <a:t> </a:t>
            </a:r>
            <a:r>
              <a:rPr lang="en-US" dirty="0">
                <a:latin typeface="__Roboto_Flex_e4fe54"/>
              </a:rPr>
              <a:t>Gross Domestic Product</a:t>
            </a:r>
            <a:endParaRPr lang="en-US" i="0" dirty="0">
              <a:effectLst/>
              <a:latin typeface="__Roboto_Flex_e4fe54"/>
            </a:endParaRPr>
          </a:p>
          <a:p>
            <a:pPr marL="0" indent="0" algn="l">
              <a:buNone/>
            </a:pPr>
            <a:r>
              <a:rPr lang="en-US" b="0" i="0" dirty="0">
                <a:solidFill>
                  <a:srgbClr val="000000"/>
                </a:solidFill>
                <a:effectLst/>
                <a:latin typeface="__Roboto_Flex_e4fe54"/>
              </a:rPr>
              <a:t>(a) Product method</a:t>
            </a:r>
          </a:p>
          <a:p>
            <a:pPr marL="0" indent="0" algn="l">
              <a:buNone/>
            </a:pPr>
            <a:r>
              <a:rPr lang="en-US" b="0" i="0" dirty="0">
                <a:solidFill>
                  <a:srgbClr val="000000"/>
                </a:solidFill>
                <a:effectLst/>
                <a:latin typeface="__Roboto_Flex_e4fe54"/>
              </a:rPr>
              <a:t>(b) Income law</a:t>
            </a:r>
          </a:p>
          <a:p>
            <a:pPr marL="0" indent="0" algn="l">
              <a:buNone/>
            </a:pPr>
            <a:r>
              <a:rPr lang="en-US" b="0" i="0" dirty="0">
                <a:solidFill>
                  <a:srgbClr val="000000"/>
                </a:solidFill>
                <a:effectLst/>
                <a:latin typeface="__Roboto_Flex_e4fe54"/>
              </a:rPr>
              <a:t>(c) Expenditure method</a:t>
            </a:r>
          </a:p>
          <a:p>
            <a:pPr marL="0" indent="0" algn="l">
              <a:buNone/>
            </a:pPr>
            <a:r>
              <a:rPr lang="en-US" b="0" i="0" dirty="0">
                <a:solidFill>
                  <a:srgbClr val="000000"/>
                </a:solidFill>
                <a:effectLst/>
                <a:latin typeface="__Roboto_Flex_e4fe54"/>
              </a:rPr>
              <a:t>(d) Diminishing cost method</a:t>
            </a:r>
          </a:p>
          <a:p>
            <a:pPr marL="0" indent="0" algn="l">
              <a:buNone/>
            </a:pPr>
            <a:endParaRPr lang="en-US" dirty="0">
              <a:solidFill>
                <a:srgbClr val="000000"/>
              </a:solidFill>
              <a:latin typeface="__Roboto_Flex_e4fe54"/>
            </a:endParaRPr>
          </a:p>
          <a:p>
            <a:pPr marL="0" indent="0" algn="l">
              <a:buNone/>
            </a:pPr>
            <a:r>
              <a:rPr lang="en-US" b="1" i="0" dirty="0">
                <a:effectLst/>
                <a:latin typeface="__Roboto_Flex_e4fe54"/>
              </a:rPr>
              <a:t>Answer: </a:t>
            </a:r>
            <a:r>
              <a:rPr lang="en-US" b="0" i="0" dirty="0">
                <a:solidFill>
                  <a:srgbClr val="000000"/>
                </a:solidFill>
                <a:effectLst/>
                <a:latin typeface="__Roboto_Flex_e4fe54"/>
              </a:rPr>
              <a:t>Diminishing cost method</a:t>
            </a:r>
          </a:p>
          <a:p>
            <a:endParaRPr lang="en-IN" dirty="0"/>
          </a:p>
        </p:txBody>
      </p:sp>
    </p:spTree>
    <p:extLst>
      <p:ext uri="{BB962C8B-B14F-4D97-AF65-F5344CB8AC3E}">
        <p14:creationId xmlns:p14="http://schemas.microsoft.com/office/powerpoint/2010/main" val="4206845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E882-E931-DF3C-98B1-CBF48A6E2511}"/>
              </a:ext>
            </a:extLst>
          </p:cNvPr>
          <p:cNvSpPr>
            <a:spLocks noGrp="1"/>
          </p:cNvSpPr>
          <p:nvPr>
            <p:ph type="title"/>
          </p:nvPr>
        </p:nvSpPr>
        <p:spPr/>
        <p:txBody>
          <a:bodyPr/>
          <a:lstStyle/>
          <a:p>
            <a:r>
              <a:rPr lang="en-IN" dirty="0">
                <a:solidFill>
                  <a:schemeClr val="accent5"/>
                </a:solidFill>
              </a:rPr>
              <a:t>Review Question</a:t>
            </a:r>
          </a:p>
        </p:txBody>
      </p:sp>
      <p:sp>
        <p:nvSpPr>
          <p:cNvPr id="3" name="Content Placeholder 2">
            <a:extLst>
              <a:ext uri="{FF2B5EF4-FFF2-40B4-BE49-F238E27FC236}">
                <a16:creationId xmlns:a16="http://schemas.microsoft.com/office/drawing/2014/main" id="{B18CF65B-614E-74D0-78F7-C01BF8433968}"/>
              </a:ext>
            </a:extLst>
          </p:cNvPr>
          <p:cNvSpPr>
            <a:spLocks noGrp="1"/>
          </p:cNvSpPr>
          <p:nvPr>
            <p:ph idx="1"/>
          </p:nvPr>
        </p:nvSpPr>
        <p:spPr/>
        <p:txBody>
          <a:bodyPr/>
          <a:lstStyle/>
          <a:p>
            <a:pPr marL="0" indent="0">
              <a:buNone/>
            </a:pPr>
            <a:r>
              <a:rPr lang="en-US" b="1" i="0" dirty="0">
                <a:solidFill>
                  <a:srgbClr val="273239"/>
                </a:solidFill>
                <a:effectLst/>
                <a:highlight>
                  <a:srgbClr val="FFFFFF"/>
                </a:highlight>
                <a:latin typeface="Nunito" pitchFamily="2" charset="0"/>
              </a:rPr>
              <a:t>Question: </a:t>
            </a:r>
            <a:r>
              <a:rPr lang="en-US" b="0" i="0" dirty="0">
                <a:solidFill>
                  <a:srgbClr val="273239"/>
                </a:solidFill>
                <a:effectLst/>
                <a:highlight>
                  <a:srgbClr val="FFFFFF"/>
                </a:highlight>
                <a:latin typeface="Nunito" pitchFamily="2" charset="0"/>
              </a:rPr>
              <a:t>Firm A buys from K firm inputs worth ₹600 Crores and sells to firm B goods worth ₹1,500 Crores and to firm C worth ₹760 Crores. Firm B buys from L inputs worth ₹300 Crores and sells to firm C goods worth ₹1,200 Crores and finished goods worth ₹2,500 to the households. Firm C buys from M inputs worth ₹100 Crores and sells finished goods worth ₹3,250 to the households. Calculate Value Added by firms A, B, and C. Also calculate Gross Domestic Product at Market Price.</a:t>
            </a:r>
            <a:endParaRPr lang="en-IN" dirty="0"/>
          </a:p>
        </p:txBody>
      </p:sp>
    </p:spTree>
    <p:extLst>
      <p:ext uri="{BB962C8B-B14F-4D97-AF65-F5344CB8AC3E}">
        <p14:creationId xmlns:p14="http://schemas.microsoft.com/office/powerpoint/2010/main" val="375743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14E6-0222-CFFE-31D6-8F879BB1DB22}"/>
              </a:ext>
            </a:extLst>
          </p:cNvPr>
          <p:cNvSpPr>
            <a:spLocks noGrp="1"/>
          </p:cNvSpPr>
          <p:nvPr>
            <p:ph type="title"/>
          </p:nvPr>
        </p:nvSpPr>
        <p:spPr/>
        <p:txBody>
          <a:bodyPr/>
          <a:lstStyle/>
          <a:p>
            <a:r>
              <a:rPr lang="en-IN" dirty="0">
                <a:solidFill>
                  <a:schemeClr val="accent5"/>
                </a:solidFill>
              </a:rPr>
              <a:t>Answer</a:t>
            </a:r>
          </a:p>
        </p:txBody>
      </p:sp>
      <p:pic>
        <p:nvPicPr>
          <p:cNvPr id="1026" name="Picture 2" descr="Lightbox">
            <a:extLst>
              <a:ext uri="{FF2B5EF4-FFF2-40B4-BE49-F238E27FC236}">
                <a16:creationId xmlns:a16="http://schemas.microsoft.com/office/drawing/2014/main" id="{3A107FC0-27C8-5DD2-34EF-04418EB7C8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199" y="1928552"/>
            <a:ext cx="10766368" cy="445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91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770A-6C24-3B88-2E2E-AFF374844AEC}"/>
              </a:ext>
            </a:extLst>
          </p:cNvPr>
          <p:cNvSpPr>
            <a:spLocks noGrp="1"/>
          </p:cNvSpPr>
          <p:nvPr>
            <p:ph type="title"/>
          </p:nvPr>
        </p:nvSpPr>
        <p:spPr>
          <a:xfrm>
            <a:off x="491490" y="365125"/>
            <a:ext cx="10862310" cy="629285"/>
          </a:xfrm>
        </p:spPr>
        <p:txBody>
          <a:bodyPr>
            <a:normAutofit fontScale="90000"/>
          </a:bodyPr>
          <a:lstStyle/>
          <a:p>
            <a:r>
              <a:rPr lang="en-IN" dirty="0">
                <a:solidFill>
                  <a:schemeClr val="accent1"/>
                </a:solidFill>
              </a:rPr>
              <a:t>Circular Flow of Income</a:t>
            </a:r>
          </a:p>
        </p:txBody>
      </p:sp>
      <p:sp>
        <p:nvSpPr>
          <p:cNvPr id="3" name="Content Placeholder 2">
            <a:extLst>
              <a:ext uri="{FF2B5EF4-FFF2-40B4-BE49-F238E27FC236}">
                <a16:creationId xmlns:a16="http://schemas.microsoft.com/office/drawing/2014/main" id="{BB5A50F9-16E1-9F8E-6D99-B4A994179D78}"/>
              </a:ext>
            </a:extLst>
          </p:cNvPr>
          <p:cNvSpPr>
            <a:spLocks noGrp="1"/>
          </p:cNvSpPr>
          <p:nvPr>
            <p:ph idx="1"/>
          </p:nvPr>
        </p:nvSpPr>
        <p:spPr>
          <a:xfrm>
            <a:off x="662940" y="1097280"/>
            <a:ext cx="11064240" cy="5509260"/>
          </a:xfrm>
        </p:spPr>
        <p:txBody>
          <a:bodyPr>
            <a:normAutofit fontScale="92500" lnSpcReduction="10000"/>
          </a:bodyPr>
          <a:lstStyle/>
          <a:p>
            <a:pPr algn="l">
              <a:lnSpc>
                <a:spcPct val="110000"/>
              </a:lnSpc>
              <a:buFont typeface="Arial" panose="020B0604020202020204" pitchFamily="34" charset="0"/>
              <a:buChar char="•"/>
            </a:pPr>
            <a:r>
              <a:rPr lang="en-US" b="0" i="0" dirty="0">
                <a:solidFill>
                  <a:srgbClr val="111111"/>
                </a:solidFill>
                <a:effectLst/>
                <a:latin typeface="SourceSansPro"/>
              </a:rPr>
              <a:t>The circular flow model demonstrates how money moves from producers to households and back again in an endless loop.</a:t>
            </a:r>
          </a:p>
          <a:p>
            <a:pPr algn="l">
              <a:lnSpc>
                <a:spcPct val="110000"/>
              </a:lnSpc>
              <a:buFont typeface="Arial" panose="020B0604020202020204" pitchFamily="34" charset="0"/>
              <a:buChar char="•"/>
            </a:pPr>
            <a:r>
              <a:rPr lang="en-US" b="0" i="0" dirty="0">
                <a:solidFill>
                  <a:srgbClr val="111111"/>
                </a:solidFill>
                <a:effectLst/>
                <a:latin typeface="SourceSansPro"/>
              </a:rPr>
              <a:t>In an economy, money moves from producers to workers as wages and then back from workers to producers as workers spend money on products and services.</a:t>
            </a:r>
          </a:p>
          <a:p>
            <a:pPr algn="l">
              <a:lnSpc>
                <a:spcPct val="110000"/>
              </a:lnSpc>
              <a:buFont typeface="Arial" panose="020B0604020202020204" pitchFamily="34" charset="0"/>
              <a:buChar char="•"/>
            </a:pPr>
            <a:r>
              <a:rPr lang="en-US" b="0" i="0" dirty="0">
                <a:solidFill>
                  <a:srgbClr val="111111"/>
                </a:solidFill>
                <a:effectLst/>
                <a:latin typeface="SourceSansPro"/>
              </a:rPr>
              <a:t>The models can be made more complex to include additions to the money supply, like exports, and leakages from the money supply, like imports.</a:t>
            </a:r>
          </a:p>
          <a:p>
            <a:pPr algn="l">
              <a:lnSpc>
                <a:spcPct val="110000"/>
              </a:lnSpc>
              <a:buFont typeface="Arial" panose="020B0604020202020204" pitchFamily="34" charset="0"/>
              <a:buChar char="•"/>
            </a:pPr>
            <a:r>
              <a:rPr lang="en-US" b="0" i="0" dirty="0">
                <a:solidFill>
                  <a:srgbClr val="111111"/>
                </a:solidFill>
                <a:effectLst/>
                <a:latin typeface="SourceSansPro"/>
              </a:rPr>
              <a:t>When all of these factors are totaled, the result is a nation's gross domestic product (GDP) or the national income.</a:t>
            </a:r>
          </a:p>
          <a:p>
            <a:pPr algn="l">
              <a:lnSpc>
                <a:spcPct val="110000"/>
              </a:lnSpc>
              <a:buFont typeface="Arial" panose="020B0604020202020204" pitchFamily="34" charset="0"/>
              <a:buChar char="•"/>
            </a:pPr>
            <a:r>
              <a:rPr lang="en-US" b="0" i="0" dirty="0">
                <a:solidFill>
                  <a:srgbClr val="111111"/>
                </a:solidFill>
                <a:effectLst/>
                <a:latin typeface="SourceSansPro"/>
              </a:rPr>
              <a:t>Analyzing the circular flow model and its current impact on GDP can help governments and central banks adjust monetary and fiscal policy to improve an economy.</a:t>
            </a:r>
          </a:p>
          <a:p>
            <a:pPr marL="0" indent="0">
              <a:buNone/>
            </a:pPr>
            <a:endParaRPr lang="en-IN" dirty="0"/>
          </a:p>
        </p:txBody>
      </p:sp>
    </p:spTree>
    <p:extLst>
      <p:ext uri="{BB962C8B-B14F-4D97-AF65-F5344CB8AC3E}">
        <p14:creationId xmlns:p14="http://schemas.microsoft.com/office/powerpoint/2010/main" val="3073207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D767AA-91D7-0013-5938-E9040DB0FC89}"/>
              </a:ext>
            </a:extLst>
          </p:cNvPr>
          <p:cNvPicPr>
            <a:picLocks noGrp="1" noChangeAspect="1"/>
          </p:cNvPicPr>
          <p:nvPr>
            <p:ph idx="1"/>
          </p:nvPr>
        </p:nvPicPr>
        <p:blipFill>
          <a:blip r:embed="rId3"/>
          <a:stretch>
            <a:fillRect/>
          </a:stretch>
        </p:blipFill>
        <p:spPr>
          <a:xfrm>
            <a:off x="239065" y="221492"/>
            <a:ext cx="10185095" cy="6636508"/>
          </a:xfrm>
        </p:spPr>
      </p:pic>
    </p:spTree>
    <p:extLst>
      <p:ext uri="{BB962C8B-B14F-4D97-AF65-F5344CB8AC3E}">
        <p14:creationId xmlns:p14="http://schemas.microsoft.com/office/powerpoint/2010/main" val="371874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4C5C-F015-6874-2C6A-7E8C3739F4AB}"/>
              </a:ext>
            </a:extLst>
          </p:cNvPr>
          <p:cNvSpPr>
            <a:spLocks noGrp="1"/>
          </p:cNvSpPr>
          <p:nvPr>
            <p:ph type="title"/>
          </p:nvPr>
        </p:nvSpPr>
        <p:spPr/>
        <p:txBody>
          <a:bodyPr/>
          <a:lstStyle/>
          <a:p>
            <a:r>
              <a:rPr lang="en-IN" dirty="0">
                <a:solidFill>
                  <a:schemeClr val="accent1"/>
                </a:solidFill>
              </a:rPr>
              <a:t>Review Question</a:t>
            </a:r>
          </a:p>
        </p:txBody>
      </p:sp>
      <p:sp>
        <p:nvSpPr>
          <p:cNvPr id="5" name="Content Placeholder 4">
            <a:extLst>
              <a:ext uri="{FF2B5EF4-FFF2-40B4-BE49-F238E27FC236}">
                <a16:creationId xmlns:a16="http://schemas.microsoft.com/office/drawing/2014/main" id="{F0716829-606B-E4CF-0E0D-DC691CC18462}"/>
              </a:ext>
            </a:extLst>
          </p:cNvPr>
          <p:cNvSpPr>
            <a:spLocks noGrp="1"/>
          </p:cNvSpPr>
          <p:nvPr>
            <p:ph idx="1"/>
          </p:nvPr>
        </p:nvSpPr>
        <p:spPr/>
        <p:txBody>
          <a:bodyPr/>
          <a:lstStyle/>
          <a:p>
            <a:pPr marL="0" indent="0">
              <a:buNone/>
            </a:pPr>
            <a:r>
              <a:rPr lang="en-IN" b="1" dirty="0"/>
              <a:t>Question: </a:t>
            </a:r>
            <a:r>
              <a:rPr lang="en-IN" dirty="0"/>
              <a:t>How frequently is GDP calculated in India?</a:t>
            </a:r>
          </a:p>
          <a:p>
            <a:pPr marL="0" indent="0">
              <a:buNone/>
            </a:pPr>
            <a:endParaRPr lang="en-IN" dirty="0"/>
          </a:p>
          <a:p>
            <a:pPr marL="514350" indent="-514350">
              <a:buAutoNum type="alphaLcParenR"/>
            </a:pPr>
            <a:r>
              <a:rPr lang="en-IN" dirty="0"/>
              <a:t>Annually</a:t>
            </a:r>
          </a:p>
          <a:p>
            <a:pPr marL="514350" indent="-514350">
              <a:buAutoNum type="alphaLcParenR"/>
            </a:pPr>
            <a:r>
              <a:rPr lang="en-IN" dirty="0"/>
              <a:t>Quarterly and Annually</a:t>
            </a:r>
          </a:p>
          <a:p>
            <a:pPr marL="514350" indent="-514350">
              <a:buAutoNum type="alphaLcParenR"/>
            </a:pPr>
            <a:r>
              <a:rPr lang="en-IN" dirty="0"/>
              <a:t>Half-yearly and Annually</a:t>
            </a:r>
          </a:p>
          <a:p>
            <a:pPr marL="514350" indent="-514350">
              <a:buAutoNum type="alphaLcParenR"/>
            </a:pPr>
            <a:r>
              <a:rPr lang="en-IN" dirty="0"/>
              <a:t>Monthly</a:t>
            </a:r>
          </a:p>
          <a:p>
            <a:pPr marL="0" indent="0">
              <a:buNone/>
            </a:pPr>
            <a:endParaRPr lang="en-IN" dirty="0"/>
          </a:p>
          <a:p>
            <a:pPr marL="0" indent="0">
              <a:buNone/>
            </a:pPr>
            <a:r>
              <a:rPr lang="en-IN" b="1" dirty="0"/>
              <a:t>Answer: </a:t>
            </a:r>
            <a:r>
              <a:rPr lang="en-IN" dirty="0"/>
              <a:t>b</a:t>
            </a:r>
          </a:p>
          <a:p>
            <a:pPr marL="0" indent="0">
              <a:buNone/>
            </a:pPr>
            <a:endParaRPr lang="en-IN" dirty="0"/>
          </a:p>
        </p:txBody>
      </p:sp>
    </p:spTree>
    <p:extLst>
      <p:ext uri="{BB962C8B-B14F-4D97-AF65-F5344CB8AC3E}">
        <p14:creationId xmlns:p14="http://schemas.microsoft.com/office/powerpoint/2010/main" val="3476925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72B8-93A0-314E-924F-5E5C2E6F67D0}"/>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43C64E6E-277E-CFAF-846F-BD658BE216C9}"/>
              </a:ext>
            </a:extLst>
          </p:cNvPr>
          <p:cNvSpPr>
            <a:spLocks noGrp="1"/>
          </p:cNvSpPr>
          <p:nvPr>
            <p:ph idx="1"/>
          </p:nvPr>
        </p:nvSpPr>
        <p:spPr/>
        <p:txBody>
          <a:bodyPr/>
          <a:lstStyle/>
          <a:p>
            <a:pPr marL="0" indent="0" algn="l">
              <a:buNone/>
            </a:pPr>
            <a:r>
              <a:rPr lang="en-US" b="1" i="0" dirty="0">
                <a:solidFill>
                  <a:srgbClr val="000000"/>
                </a:solidFill>
                <a:effectLst/>
                <a:latin typeface="__Roboto_Flex_e4fe54"/>
              </a:rPr>
              <a:t>Question: </a:t>
            </a:r>
            <a:r>
              <a:rPr lang="en-US" i="0" dirty="0">
                <a:solidFill>
                  <a:srgbClr val="000000"/>
                </a:solidFill>
                <a:effectLst/>
                <a:latin typeface="__Roboto_Flex_e4fe54"/>
              </a:rPr>
              <a:t>The value of which work is added in the calculation of GDP?</a:t>
            </a:r>
          </a:p>
          <a:p>
            <a:pPr marL="0" indent="0" algn="l">
              <a:buNone/>
            </a:pPr>
            <a:r>
              <a:rPr lang="en-US" b="0" i="0" dirty="0">
                <a:solidFill>
                  <a:srgbClr val="000000"/>
                </a:solidFill>
                <a:effectLst/>
                <a:latin typeface="__Roboto_Flex_e4fe54"/>
              </a:rPr>
              <a:t>(a) Housewives' works</a:t>
            </a:r>
          </a:p>
          <a:p>
            <a:pPr marL="0" indent="0" algn="l">
              <a:buNone/>
            </a:pPr>
            <a:r>
              <a:rPr lang="en-US" b="0" i="0" dirty="0">
                <a:solidFill>
                  <a:srgbClr val="000000"/>
                </a:solidFill>
                <a:effectLst/>
                <a:latin typeface="__Roboto_Flex_e4fe54"/>
              </a:rPr>
              <a:t>(b) A teacher teaching his own child</a:t>
            </a:r>
          </a:p>
          <a:p>
            <a:pPr marL="0" indent="0" algn="l">
              <a:buNone/>
            </a:pPr>
            <a:r>
              <a:rPr lang="en-US" b="0" i="0" dirty="0">
                <a:solidFill>
                  <a:srgbClr val="000000"/>
                </a:solidFill>
                <a:effectLst/>
                <a:latin typeface="__Roboto_Flex_e4fe54"/>
              </a:rPr>
              <a:t>(c) The value of resale of old shares</a:t>
            </a:r>
          </a:p>
          <a:p>
            <a:pPr marL="0" indent="0" algn="l">
              <a:buNone/>
            </a:pPr>
            <a:r>
              <a:rPr lang="en-US" b="0" i="0" dirty="0">
                <a:solidFill>
                  <a:srgbClr val="000000"/>
                </a:solidFill>
                <a:effectLst/>
                <a:latin typeface="__Roboto_Flex_e4fe54"/>
              </a:rPr>
              <a:t>(d) Construction of new house by an artisan</a:t>
            </a:r>
          </a:p>
          <a:p>
            <a:pPr marL="0" indent="0">
              <a:buNone/>
            </a:pPr>
            <a:endParaRPr lang="en-IN" dirty="0"/>
          </a:p>
          <a:p>
            <a:pPr marL="0" indent="0">
              <a:buNone/>
            </a:pPr>
            <a:r>
              <a:rPr lang="en-IN" b="1" dirty="0"/>
              <a:t>Answer: </a:t>
            </a:r>
            <a:r>
              <a:rPr lang="en-IN" dirty="0"/>
              <a:t>d</a:t>
            </a:r>
          </a:p>
        </p:txBody>
      </p:sp>
    </p:spTree>
    <p:extLst>
      <p:ext uri="{BB962C8B-B14F-4D97-AF65-F5344CB8AC3E}">
        <p14:creationId xmlns:p14="http://schemas.microsoft.com/office/powerpoint/2010/main" val="3722356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064C-9DD7-0E15-D866-8494E49D43C0}"/>
              </a:ext>
            </a:extLst>
          </p:cNvPr>
          <p:cNvSpPr>
            <a:spLocks noGrp="1"/>
          </p:cNvSpPr>
          <p:nvPr>
            <p:ph type="title"/>
          </p:nvPr>
        </p:nvSpPr>
        <p:spPr/>
        <p:txBody>
          <a:bodyPr/>
          <a:lstStyle/>
          <a:p>
            <a:r>
              <a:rPr lang="en-IN" dirty="0">
                <a:solidFill>
                  <a:schemeClr val="accent1"/>
                </a:solidFill>
              </a:rPr>
              <a:t>Is GDP an indicator of welfare?</a:t>
            </a:r>
          </a:p>
        </p:txBody>
      </p:sp>
      <p:sp>
        <p:nvSpPr>
          <p:cNvPr id="3" name="Content Placeholder 2">
            <a:extLst>
              <a:ext uri="{FF2B5EF4-FFF2-40B4-BE49-F238E27FC236}">
                <a16:creationId xmlns:a16="http://schemas.microsoft.com/office/drawing/2014/main" id="{87D25FCB-3F8D-399A-925B-9631C04CDA5C}"/>
              </a:ext>
            </a:extLst>
          </p:cNvPr>
          <p:cNvSpPr>
            <a:spLocks noGrp="1"/>
          </p:cNvSpPr>
          <p:nvPr>
            <p:ph idx="1"/>
          </p:nvPr>
        </p:nvSpPr>
        <p:spPr>
          <a:xfrm>
            <a:off x="838200" y="1483360"/>
            <a:ext cx="10515600" cy="4693603"/>
          </a:xfrm>
        </p:spPr>
        <p:txBody>
          <a:bodyPr/>
          <a:lstStyle/>
          <a:p>
            <a:pPr marL="0" indent="0">
              <a:buNone/>
            </a:pPr>
            <a:r>
              <a:rPr lang="en-IN" dirty="0"/>
              <a:t>GDP is an indicator of welfare but not an adequate indicator.</a:t>
            </a:r>
          </a:p>
          <a:p>
            <a:pPr marL="0" indent="0">
              <a:buNone/>
            </a:pPr>
            <a:endParaRPr lang="en-IN" dirty="0"/>
          </a:p>
          <a:p>
            <a:pPr marL="0" indent="0">
              <a:buNone/>
            </a:pPr>
            <a:r>
              <a:rPr lang="en-IN" dirty="0"/>
              <a:t>Reasons:</a:t>
            </a:r>
          </a:p>
          <a:p>
            <a:pPr marL="514350" indent="-514350">
              <a:buAutoNum type="arabicPeriod"/>
            </a:pPr>
            <a:r>
              <a:rPr lang="en-IN" dirty="0"/>
              <a:t>Distribution of GDP</a:t>
            </a:r>
          </a:p>
          <a:p>
            <a:pPr marL="514350" indent="-514350">
              <a:buAutoNum type="arabicPeriod"/>
            </a:pPr>
            <a:r>
              <a:rPr lang="en-IN" dirty="0"/>
              <a:t>Non-Monetary Exchanges</a:t>
            </a:r>
          </a:p>
          <a:p>
            <a:pPr marL="514350" indent="-514350">
              <a:buAutoNum type="arabicPeriod"/>
            </a:pPr>
            <a:r>
              <a:rPr lang="en-IN" dirty="0"/>
              <a:t>Changes in Prices</a:t>
            </a:r>
          </a:p>
          <a:p>
            <a:pPr marL="514350" indent="-514350">
              <a:buAutoNum type="arabicPeriod"/>
            </a:pPr>
            <a:r>
              <a:rPr lang="en-IN" dirty="0"/>
              <a:t>Externalities</a:t>
            </a:r>
          </a:p>
          <a:p>
            <a:pPr marL="514350" indent="-514350">
              <a:buAutoNum type="arabicPeriod"/>
            </a:pPr>
            <a:r>
              <a:rPr lang="en-IN" dirty="0"/>
              <a:t>Rate of Population Growth</a:t>
            </a:r>
          </a:p>
        </p:txBody>
      </p:sp>
    </p:spTree>
    <p:extLst>
      <p:ext uri="{BB962C8B-B14F-4D97-AF65-F5344CB8AC3E}">
        <p14:creationId xmlns:p14="http://schemas.microsoft.com/office/powerpoint/2010/main" val="332244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0786602-5A2D-69D1-96D1-7CC596472D81}"/>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2968162F-C762-181E-3243-7C382E72E81D}"/>
              </a:ext>
            </a:extLst>
          </p:cNvPr>
          <p:cNvPicPr>
            <a:picLocks noChangeAspect="1"/>
          </p:cNvPicPr>
          <p:nvPr/>
        </p:nvPicPr>
        <p:blipFill>
          <a:blip r:embed="rId3"/>
          <a:stretch>
            <a:fillRect/>
          </a:stretch>
        </p:blipFill>
        <p:spPr>
          <a:xfrm>
            <a:off x="670716" y="132250"/>
            <a:ext cx="9916004" cy="6593500"/>
          </a:xfrm>
          <a:prstGeom prst="rect">
            <a:avLst/>
          </a:prstGeom>
        </p:spPr>
      </p:pic>
    </p:spTree>
    <p:extLst>
      <p:ext uri="{BB962C8B-B14F-4D97-AF65-F5344CB8AC3E}">
        <p14:creationId xmlns:p14="http://schemas.microsoft.com/office/powerpoint/2010/main" val="410554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0378-5DF1-5D50-0503-A74F2149EB17}"/>
              </a:ext>
            </a:extLst>
          </p:cNvPr>
          <p:cNvSpPr>
            <a:spLocks noGrp="1"/>
          </p:cNvSpPr>
          <p:nvPr>
            <p:ph type="title"/>
          </p:nvPr>
        </p:nvSpPr>
        <p:spPr>
          <a:xfrm>
            <a:off x="828504" y="365126"/>
            <a:ext cx="10339647" cy="715530"/>
          </a:xfrm>
        </p:spPr>
        <p:txBody>
          <a:bodyPr/>
          <a:lstStyle/>
          <a:p>
            <a:r>
              <a:rPr lang="en-IN" dirty="0">
                <a:solidFill>
                  <a:schemeClr val="accent5"/>
                </a:solidFill>
              </a:rPr>
              <a:t>Nominal GDP vs Real GDP</a:t>
            </a:r>
          </a:p>
        </p:txBody>
      </p:sp>
      <p:pic>
        <p:nvPicPr>
          <p:cNvPr id="5" name="Content Placeholder 4">
            <a:extLst>
              <a:ext uri="{FF2B5EF4-FFF2-40B4-BE49-F238E27FC236}">
                <a16:creationId xmlns:a16="http://schemas.microsoft.com/office/drawing/2014/main" id="{BD259EA0-C6D5-9965-317D-A8C03656EA58}"/>
              </a:ext>
            </a:extLst>
          </p:cNvPr>
          <p:cNvPicPr>
            <a:picLocks noGrp="1" noChangeAspect="1"/>
          </p:cNvPicPr>
          <p:nvPr>
            <p:ph idx="1"/>
          </p:nvPr>
        </p:nvPicPr>
        <p:blipFill>
          <a:blip r:embed="rId3"/>
          <a:stretch>
            <a:fillRect/>
          </a:stretch>
        </p:blipFill>
        <p:spPr>
          <a:xfrm>
            <a:off x="838201" y="1080656"/>
            <a:ext cx="9419704" cy="5634489"/>
          </a:xfrm>
        </p:spPr>
      </p:pic>
    </p:spTree>
    <p:extLst>
      <p:ext uri="{BB962C8B-B14F-4D97-AF65-F5344CB8AC3E}">
        <p14:creationId xmlns:p14="http://schemas.microsoft.com/office/powerpoint/2010/main" val="3355071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04D8-5B62-75A6-6777-42B61CE25336}"/>
              </a:ext>
            </a:extLst>
          </p:cNvPr>
          <p:cNvSpPr>
            <a:spLocks noGrp="1"/>
          </p:cNvSpPr>
          <p:nvPr>
            <p:ph type="title"/>
          </p:nvPr>
        </p:nvSpPr>
        <p:spPr>
          <a:xfrm>
            <a:off x="714895" y="365125"/>
            <a:ext cx="10638905" cy="798657"/>
          </a:xfrm>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737D6A5E-D6BA-D65C-0930-606751834266}"/>
              </a:ext>
            </a:extLst>
          </p:cNvPr>
          <p:cNvSpPr>
            <a:spLocks noGrp="1"/>
          </p:cNvSpPr>
          <p:nvPr>
            <p:ph idx="1"/>
          </p:nvPr>
        </p:nvSpPr>
        <p:spPr>
          <a:xfrm>
            <a:off x="714895" y="1163782"/>
            <a:ext cx="11139054" cy="5694218"/>
          </a:xfrm>
        </p:spPr>
        <p:txBody>
          <a:bodyPr>
            <a:normAutofit lnSpcReduction="10000"/>
          </a:bodyPr>
          <a:lstStyle/>
          <a:p>
            <a:pPr marL="0" indent="0" algn="l">
              <a:buNone/>
            </a:pPr>
            <a:r>
              <a:rPr lang="en-US" b="1" i="0" dirty="0">
                <a:effectLst/>
                <a:latin typeface="__Roboto_Flex_e4fe54"/>
              </a:rPr>
              <a:t>Question: </a:t>
            </a:r>
            <a:r>
              <a:rPr lang="en-US" b="0" i="0" dirty="0">
                <a:solidFill>
                  <a:srgbClr val="000000"/>
                </a:solidFill>
                <a:effectLst/>
                <a:latin typeface="__Roboto_Flex_e4fe54"/>
              </a:rPr>
              <a:t>Which statement is correct for nominal GDP?</a:t>
            </a:r>
          </a:p>
          <a:p>
            <a:pPr algn="l">
              <a:buFont typeface="+mj-lt"/>
              <a:buAutoNum type="arabicPeriod"/>
            </a:pPr>
            <a:endParaRPr lang="en-US" b="0" i="0" dirty="0">
              <a:solidFill>
                <a:srgbClr val="000000"/>
              </a:solidFill>
              <a:effectLst/>
              <a:latin typeface="__Roboto_Flex_e4fe54"/>
            </a:endParaRPr>
          </a:p>
          <a:p>
            <a:pPr algn="l">
              <a:buFont typeface="+mj-lt"/>
              <a:buAutoNum type="arabicPeriod"/>
            </a:pPr>
            <a:r>
              <a:rPr lang="en-US" b="0" i="0" dirty="0">
                <a:solidFill>
                  <a:srgbClr val="000000"/>
                </a:solidFill>
                <a:effectLst/>
                <a:latin typeface="__Roboto_Flex_e4fe54"/>
              </a:rPr>
              <a:t>Nominal GDP is calculated based on current prices.</a:t>
            </a:r>
          </a:p>
          <a:p>
            <a:pPr algn="l">
              <a:buFont typeface="+mj-lt"/>
              <a:buAutoNum type="arabicPeriod"/>
            </a:pPr>
            <a:r>
              <a:rPr lang="en-US" b="0" i="0" dirty="0">
                <a:solidFill>
                  <a:srgbClr val="000000"/>
                </a:solidFill>
                <a:effectLst/>
                <a:latin typeface="__Roboto_Flex_e4fe54"/>
              </a:rPr>
              <a:t>Nominal GDP is calculated based on the base prices.</a:t>
            </a:r>
          </a:p>
          <a:p>
            <a:pPr algn="l">
              <a:buFont typeface="+mj-lt"/>
              <a:buAutoNum type="arabicPeriod"/>
            </a:pPr>
            <a:r>
              <a:rPr lang="en-US" b="0" i="0" dirty="0">
                <a:solidFill>
                  <a:srgbClr val="000000"/>
                </a:solidFill>
                <a:effectLst/>
                <a:latin typeface="__Roboto_Flex_e4fe54"/>
              </a:rPr>
              <a:t>Data on Nominal GDP shows an accurate picture of the economy as compared to real GDP.</a:t>
            </a:r>
          </a:p>
          <a:p>
            <a:pPr marL="0" indent="0" algn="l">
              <a:buNone/>
            </a:pPr>
            <a:r>
              <a:rPr lang="en-US" b="0" i="0" dirty="0">
                <a:solidFill>
                  <a:srgbClr val="000000"/>
                </a:solidFill>
                <a:effectLst/>
                <a:latin typeface="__Roboto_Flex_e4fe54"/>
              </a:rPr>
              <a:t>(a) Only ii, iii</a:t>
            </a:r>
          </a:p>
          <a:p>
            <a:pPr marL="0" indent="0" algn="l">
              <a:buNone/>
            </a:pPr>
            <a:r>
              <a:rPr lang="en-US" b="0" i="0" dirty="0">
                <a:solidFill>
                  <a:srgbClr val="000000"/>
                </a:solidFill>
                <a:effectLst/>
                <a:latin typeface="__Roboto_Flex_e4fe54"/>
              </a:rPr>
              <a:t>(b) only ii</a:t>
            </a:r>
          </a:p>
          <a:p>
            <a:pPr marL="0" indent="0" algn="l">
              <a:buNone/>
            </a:pPr>
            <a:r>
              <a:rPr lang="en-US" b="0" i="0" dirty="0">
                <a:solidFill>
                  <a:srgbClr val="000000"/>
                </a:solidFill>
                <a:effectLst/>
                <a:latin typeface="__Roboto_Flex_e4fe54"/>
              </a:rPr>
              <a:t>(c) only </a:t>
            </a:r>
            <a:r>
              <a:rPr lang="en-US" b="0" i="0" dirty="0" err="1">
                <a:solidFill>
                  <a:srgbClr val="000000"/>
                </a:solidFill>
                <a:effectLst/>
                <a:latin typeface="__Roboto_Flex_e4fe54"/>
              </a:rPr>
              <a:t>i</a:t>
            </a:r>
            <a:endParaRPr lang="en-US" b="0" i="0" dirty="0">
              <a:solidFill>
                <a:srgbClr val="000000"/>
              </a:solidFill>
              <a:effectLst/>
              <a:latin typeface="__Roboto_Flex_e4fe54"/>
            </a:endParaRPr>
          </a:p>
          <a:p>
            <a:pPr marL="0" indent="0" algn="l">
              <a:buNone/>
            </a:pPr>
            <a:r>
              <a:rPr lang="en-US" b="0" i="0" dirty="0">
                <a:solidFill>
                  <a:srgbClr val="000000"/>
                </a:solidFill>
                <a:effectLst/>
                <a:latin typeface="__Roboto_Flex_e4fe54"/>
              </a:rPr>
              <a:t>(d) </a:t>
            </a:r>
            <a:r>
              <a:rPr lang="en-US" b="0" i="0" dirty="0" err="1">
                <a:solidFill>
                  <a:srgbClr val="000000"/>
                </a:solidFill>
                <a:effectLst/>
                <a:latin typeface="__Roboto_Flex_e4fe54"/>
              </a:rPr>
              <a:t>i</a:t>
            </a:r>
            <a:r>
              <a:rPr lang="en-US" b="0" i="0" dirty="0">
                <a:solidFill>
                  <a:srgbClr val="000000"/>
                </a:solidFill>
                <a:effectLst/>
                <a:latin typeface="__Roboto_Flex_e4fe54"/>
              </a:rPr>
              <a:t>, iii</a:t>
            </a:r>
          </a:p>
          <a:p>
            <a:pPr marL="0" indent="0" algn="l">
              <a:buNone/>
            </a:pPr>
            <a:endParaRPr lang="en-US" dirty="0">
              <a:solidFill>
                <a:srgbClr val="000000"/>
              </a:solidFill>
              <a:latin typeface="__Roboto_Flex_e4fe54"/>
            </a:endParaRPr>
          </a:p>
          <a:p>
            <a:pPr marL="0" indent="0" algn="l">
              <a:buNone/>
            </a:pPr>
            <a:r>
              <a:rPr lang="en-US" b="1" i="0" dirty="0">
                <a:solidFill>
                  <a:srgbClr val="000000"/>
                </a:solidFill>
                <a:effectLst/>
                <a:latin typeface="__Roboto_Flex_e4fe54"/>
              </a:rPr>
              <a:t>Answer: </a:t>
            </a:r>
            <a:r>
              <a:rPr lang="en-US" b="0" i="0" dirty="0">
                <a:solidFill>
                  <a:srgbClr val="000000"/>
                </a:solidFill>
                <a:effectLst/>
                <a:latin typeface="__Roboto_Flex_e4fe54"/>
              </a:rPr>
              <a:t>c</a:t>
            </a:r>
          </a:p>
          <a:p>
            <a:pPr marL="0" indent="0">
              <a:buNone/>
            </a:pPr>
            <a:endParaRPr lang="en-IN" dirty="0"/>
          </a:p>
        </p:txBody>
      </p:sp>
    </p:spTree>
    <p:extLst>
      <p:ext uri="{BB962C8B-B14F-4D97-AF65-F5344CB8AC3E}">
        <p14:creationId xmlns:p14="http://schemas.microsoft.com/office/powerpoint/2010/main" val="2857039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8C2E-885F-FC52-5D03-31DA4D2D13BB}"/>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7D40FD90-926A-008B-06C8-4A021BCE3025}"/>
              </a:ext>
            </a:extLst>
          </p:cNvPr>
          <p:cNvSpPr>
            <a:spLocks noGrp="1"/>
          </p:cNvSpPr>
          <p:nvPr>
            <p:ph idx="1"/>
          </p:nvPr>
        </p:nvSpPr>
        <p:spPr/>
        <p:txBody>
          <a:bodyPr/>
          <a:lstStyle/>
          <a:p>
            <a:pPr marL="0" indent="0">
              <a:buNone/>
            </a:pPr>
            <a:r>
              <a:rPr lang="en-US" b="0" i="1" dirty="0">
                <a:solidFill>
                  <a:srgbClr val="273239"/>
                </a:solidFill>
                <a:effectLst/>
                <a:latin typeface="Nunito" pitchFamily="2" charset="0"/>
              </a:rPr>
              <a:t>Calculate the GDP Deflator of an economy if its Nominal and Real GDP are ₹15,000 and ₹10,000, respectively. </a:t>
            </a:r>
            <a:endParaRPr lang="en-IN" dirty="0"/>
          </a:p>
        </p:txBody>
      </p:sp>
    </p:spTree>
    <p:extLst>
      <p:ext uri="{BB962C8B-B14F-4D97-AF65-F5344CB8AC3E}">
        <p14:creationId xmlns:p14="http://schemas.microsoft.com/office/powerpoint/2010/main" val="645043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122A17-6C66-5807-4710-C50F4769ABEE}"/>
              </a:ext>
            </a:extLst>
          </p:cNvPr>
          <p:cNvPicPr>
            <a:picLocks noGrp="1" noChangeAspect="1"/>
          </p:cNvPicPr>
          <p:nvPr>
            <p:ph idx="1"/>
          </p:nvPr>
        </p:nvPicPr>
        <p:blipFill>
          <a:blip r:embed="rId3"/>
          <a:stretch>
            <a:fillRect/>
          </a:stretch>
        </p:blipFill>
        <p:spPr>
          <a:xfrm>
            <a:off x="884914" y="711200"/>
            <a:ext cx="10534925" cy="5886214"/>
          </a:xfrm>
        </p:spPr>
      </p:pic>
    </p:spTree>
    <p:extLst>
      <p:ext uri="{BB962C8B-B14F-4D97-AF65-F5344CB8AC3E}">
        <p14:creationId xmlns:p14="http://schemas.microsoft.com/office/powerpoint/2010/main" val="83081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693A-2F5C-B9F3-8AE5-6E6A6096FF8B}"/>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D02DFCF3-A748-CC06-F712-B8E6066D75DB}"/>
              </a:ext>
            </a:extLst>
          </p:cNvPr>
          <p:cNvSpPr>
            <a:spLocks noGrp="1"/>
          </p:cNvSpPr>
          <p:nvPr>
            <p:ph idx="1"/>
          </p:nvPr>
        </p:nvSpPr>
        <p:spPr>
          <a:xfrm>
            <a:off x="838200" y="1690688"/>
            <a:ext cx="10515600" cy="4486275"/>
          </a:xfrm>
        </p:spPr>
        <p:txBody>
          <a:bodyPr/>
          <a:lstStyle/>
          <a:p>
            <a:pPr marL="0" indent="0">
              <a:buNone/>
            </a:pPr>
            <a:r>
              <a:rPr lang="en-IN" dirty="0"/>
              <a:t>Net National Product at Factor cost = 5000</a:t>
            </a:r>
          </a:p>
          <a:p>
            <a:pPr marL="0" indent="0">
              <a:buNone/>
            </a:pPr>
            <a:r>
              <a:rPr lang="en-IN" dirty="0"/>
              <a:t>Depreciation = 500</a:t>
            </a:r>
          </a:p>
          <a:p>
            <a:pPr marL="0" indent="0">
              <a:buNone/>
            </a:pPr>
            <a:r>
              <a:rPr lang="en-IN" dirty="0"/>
              <a:t>Subsidies = 100 </a:t>
            </a:r>
          </a:p>
          <a:p>
            <a:pPr marL="0" indent="0">
              <a:buNone/>
            </a:pPr>
            <a:r>
              <a:rPr lang="en-IN" dirty="0"/>
              <a:t>Indirect Tax = 200</a:t>
            </a:r>
          </a:p>
          <a:p>
            <a:pPr marL="0" indent="0">
              <a:buNone/>
            </a:pPr>
            <a:r>
              <a:rPr lang="en-IN" dirty="0"/>
              <a:t>Factor income from abroad = 200</a:t>
            </a:r>
          </a:p>
          <a:p>
            <a:pPr marL="0" indent="0">
              <a:buNone/>
            </a:pPr>
            <a:r>
              <a:rPr lang="en-IN" dirty="0"/>
              <a:t>Factor income to abroad = 100</a:t>
            </a:r>
          </a:p>
          <a:p>
            <a:pPr marL="0" indent="0">
              <a:buNone/>
            </a:pPr>
            <a:endParaRPr lang="en-IN" dirty="0"/>
          </a:p>
          <a:p>
            <a:pPr marL="0" indent="0">
              <a:buNone/>
            </a:pPr>
            <a:r>
              <a:rPr lang="en-IN" dirty="0"/>
              <a:t>Calculate GDP at market price.</a:t>
            </a:r>
          </a:p>
        </p:txBody>
      </p:sp>
    </p:spTree>
    <p:extLst>
      <p:ext uri="{BB962C8B-B14F-4D97-AF65-F5344CB8AC3E}">
        <p14:creationId xmlns:p14="http://schemas.microsoft.com/office/powerpoint/2010/main" val="253955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4F4524-8311-CD74-B9CE-D8D45448DE07}"/>
              </a:ext>
            </a:extLst>
          </p:cNvPr>
          <p:cNvPicPr>
            <a:picLocks noGrp="1" noChangeAspect="1"/>
          </p:cNvPicPr>
          <p:nvPr>
            <p:ph idx="1"/>
          </p:nvPr>
        </p:nvPicPr>
        <p:blipFill>
          <a:blip r:embed="rId3"/>
          <a:stretch>
            <a:fillRect/>
          </a:stretch>
        </p:blipFill>
        <p:spPr>
          <a:xfrm>
            <a:off x="1178560" y="70424"/>
            <a:ext cx="9570720" cy="6740953"/>
          </a:xfrm>
        </p:spPr>
      </p:pic>
    </p:spTree>
    <p:extLst>
      <p:ext uri="{BB962C8B-B14F-4D97-AF65-F5344CB8AC3E}">
        <p14:creationId xmlns:p14="http://schemas.microsoft.com/office/powerpoint/2010/main" val="774840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3921-9849-9ADB-D1A0-8CC8435756D3}"/>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C4BA6368-7943-AB6F-3700-296269AA4709}"/>
              </a:ext>
            </a:extLst>
          </p:cNvPr>
          <p:cNvSpPr>
            <a:spLocks noGrp="1"/>
          </p:cNvSpPr>
          <p:nvPr>
            <p:ph idx="1"/>
          </p:nvPr>
        </p:nvSpPr>
        <p:spPr/>
        <p:txBody>
          <a:bodyPr/>
          <a:lstStyle/>
          <a:p>
            <a:pPr marL="0" indent="0">
              <a:buNone/>
            </a:pPr>
            <a:r>
              <a:rPr lang="en-IN" dirty="0"/>
              <a:t>GNP at market price = 10,000</a:t>
            </a:r>
          </a:p>
          <a:p>
            <a:pPr marL="0" indent="0">
              <a:buNone/>
            </a:pPr>
            <a:r>
              <a:rPr lang="en-IN" dirty="0"/>
              <a:t>Depreciation = 1000</a:t>
            </a:r>
          </a:p>
          <a:p>
            <a:pPr marL="0" indent="0">
              <a:buNone/>
            </a:pPr>
            <a:r>
              <a:rPr lang="en-IN" dirty="0"/>
              <a:t>Net Factor income from abroad = 500</a:t>
            </a:r>
          </a:p>
          <a:p>
            <a:pPr marL="0" indent="0">
              <a:buNone/>
            </a:pPr>
            <a:r>
              <a:rPr lang="en-IN" dirty="0"/>
              <a:t>Net Indirect Tax = 2000</a:t>
            </a:r>
          </a:p>
          <a:p>
            <a:pPr marL="0" indent="0">
              <a:buNone/>
            </a:pPr>
            <a:endParaRPr lang="en-IN" dirty="0"/>
          </a:p>
          <a:p>
            <a:pPr marL="0" indent="0">
              <a:buNone/>
            </a:pPr>
            <a:r>
              <a:rPr lang="en-IN" dirty="0"/>
              <a:t>Calculate NDP at Factor Cost</a:t>
            </a:r>
          </a:p>
        </p:txBody>
      </p:sp>
    </p:spTree>
    <p:extLst>
      <p:ext uri="{BB962C8B-B14F-4D97-AF65-F5344CB8AC3E}">
        <p14:creationId xmlns:p14="http://schemas.microsoft.com/office/powerpoint/2010/main" val="2730325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F3FE-1B8B-B739-50C3-1AE234A9B395}"/>
              </a:ext>
            </a:extLst>
          </p:cNvPr>
          <p:cNvSpPr>
            <a:spLocks noGrp="1"/>
          </p:cNvSpPr>
          <p:nvPr>
            <p:ph type="title"/>
          </p:nvPr>
        </p:nvSpPr>
        <p:spPr>
          <a:xfrm>
            <a:off x="399011" y="365126"/>
            <a:ext cx="10954789" cy="931660"/>
          </a:xfrm>
        </p:spPr>
        <p:txBody>
          <a:bodyPr/>
          <a:lstStyle/>
          <a:p>
            <a:r>
              <a:rPr lang="en-IN" dirty="0">
                <a:solidFill>
                  <a:schemeClr val="accent1"/>
                </a:solidFill>
              </a:rPr>
              <a:t>Determination of Income and Employment</a:t>
            </a:r>
          </a:p>
        </p:txBody>
      </p:sp>
      <p:sp>
        <p:nvSpPr>
          <p:cNvPr id="3" name="Content Placeholder 2">
            <a:extLst>
              <a:ext uri="{FF2B5EF4-FFF2-40B4-BE49-F238E27FC236}">
                <a16:creationId xmlns:a16="http://schemas.microsoft.com/office/drawing/2014/main" id="{84A51D66-4437-91B1-CF37-C9C9A405A0DC}"/>
              </a:ext>
            </a:extLst>
          </p:cNvPr>
          <p:cNvSpPr>
            <a:spLocks noGrp="1"/>
          </p:cNvSpPr>
          <p:nvPr>
            <p:ph idx="1"/>
          </p:nvPr>
        </p:nvSpPr>
        <p:spPr>
          <a:xfrm>
            <a:off x="615143" y="1690688"/>
            <a:ext cx="11122428" cy="5025996"/>
          </a:xfrm>
        </p:spPr>
        <p:txBody>
          <a:bodyPr/>
          <a:lstStyle/>
          <a:p>
            <a:pPr marL="0" indent="0">
              <a:buNone/>
            </a:pPr>
            <a:r>
              <a:rPr lang="en-IN" sz="3200" b="1" i="1" dirty="0"/>
              <a:t>Aggregate Demand</a:t>
            </a:r>
          </a:p>
          <a:p>
            <a:pPr marL="0" indent="0">
              <a:buNone/>
            </a:pPr>
            <a:endParaRPr lang="en-IN" b="1" dirty="0"/>
          </a:p>
          <a:p>
            <a:pPr algn="just">
              <a:buFont typeface="Wingdings" panose="05000000000000000000" pitchFamily="2" charset="2"/>
              <a:buChar char="Ø"/>
            </a:pPr>
            <a:r>
              <a:rPr lang="en-US" b="0" i="0" dirty="0">
                <a:solidFill>
                  <a:srgbClr val="0D0D0D"/>
                </a:solidFill>
                <a:effectLst/>
                <a:highlight>
                  <a:srgbClr val="FFFFFF"/>
                </a:highlight>
                <a:latin typeface="Söhne"/>
              </a:rPr>
              <a:t>Aggregate demand refers to the total quantity of goods and services demanded in an economy at a given overall price level and in a given time period.</a:t>
            </a:r>
          </a:p>
          <a:p>
            <a:pPr algn="just">
              <a:buFont typeface="Wingdings" panose="05000000000000000000" pitchFamily="2" charset="2"/>
              <a:buChar char="Ø"/>
            </a:pPr>
            <a:r>
              <a:rPr lang="en-US" b="0" i="0" dirty="0">
                <a:solidFill>
                  <a:srgbClr val="0D0D0D"/>
                </a:solidFill>
                <a:effectLst/>
                <a:highlight>
                  <a:srgbClr val="FFFFFF"/>
                </a:highlight>
                <a:latin typeface="Söhne"/>
              </a:rPr>
              <a:t>It encompasses the total demand for all goods and services within an economy, including consumption, investment, government spending, and net exports.</a:t>
            </a:r>
          </a:p>
          <a:p>
            <a:pPr algn="just">
              <a:buFont typeface="Wingdings" panose="05000000000000000000" pitchFamily="2" charset="2"/>
              <a:buChar char="Ø"/>
            </a:pPr>
            <a:r>
              <a:rPr lang="en-US" b="0" i="0" dirty="0">
                <a:solidFill>
                  <a:srgbClr val="0D0D0D"/>
                </a:solidFill>
                <a:effectLst/>
                <a:highlight>
                  <a:srgbClr val="FFFFFF"/>
                </a:highlight>
                <a:latin typeface="Söhne"/>
              </a:rPr>
              <a:t>Aggregate demand is influenced by factors such as changes in consumption patterns, investment levels, government policies (such as fiscal and monetary policies), and global economic conditions.</a:t>
            </a:r>
          </a:p>
          <a:p>
            <a:pPr marL="0" indent="0">
              <a:buNone/>
            </a:pPr>
            <a:endParaRPr lang="en-IN" dirty="0"/>
          </a:p>
        </p:txBody>
      </p:sp>
    </p:spTree>
    <p:extLst>
      <p:ext uri="{BB962C8B-B14F-4D97-AF65-F5344CB8AC3E}">
        <p14:creationId xmlns:p14="http://schemas.microsoft.com/office/powerpoint/2010/main" val="3609238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5764-7FF9-1654-9DCA-11D7F5A9406B}"/>
              </a:ext>
            </a:extLst>
          </p:cNvPr>
          <p:cNvSpPr>
            <a:spLocks noGrp="1"/>
          </p:cNvSpPr>
          <p:nvPr>
            <p:ph type="title"/>
          </p:nvPr>
        </p:nvSpPr>
        <p:spPr/>
        <p:txBody>
          <a:bodyPr/>
          <a:lstStyle/>
          <a:p>
            <a:r>
              <a:rPr lang="en-IN" dirty="0">
                <a:solidFill>
                  <a:schemeClr val="accent1"/>
                </a:solidFill>
              </a:rPr>
              <a:t>Components of Aggregate Demand </a:t>
            </a:r>
          </a:p>
        </p:txBody>
      </p:sp>
      <p:pic>
        <p:nvPicPr>
          <p:cNvPr id="5" name="Content Placeholder 4">
            <a:extLst>
              <a:ext uri="{FF2B5EF4-FFF2-40B4-BE49-F238E27FC236}">
                <a16:creationId xmlns:a16="http://schemas.microsoft.com/office/drawing/2014/main" id="{37949A39-08C9-2906-8836-304BD655A6BF}"/>
              </a:ext>
            </a:extLst>
          </p:cNvPr>
          <p:cNvPicPr>
            <a:picLocks noGrp="1" noChangeAspect="1"/>
          </p:cNvPicPr>
          <p:nvPr>
            <p:ph idx="1"/>
          </p:nvPr>
        </p:nvPicPr>
        <p:blipFill>
          <a:blip r:embed="rId3"/>
          <a:stretch>
            <a:fillRect/>
          </a:stretch>
        </p:blipFill>
        <p:spPr>
          <a:xfrm>
            <a:off x="506989" y="1576874"/>
            <a:ext cx="9968467" cy="4952232"/>
          </a:xfrm>
        </p:spPr>
      </p:pic>
    </p:spTree>
    <p:extLst>
      <p:ext uri="{BB962C8B-B14F-4D97-AF65-F5344CB8AC3E}">
        <p14:creationId xmlns:p14="http://schemas.microsoft.com/office/powerpoint/2010/main" val="1880751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8E3E-4E23-7E7E-708C-02C67B49B94D}"/>
              </a:ext>
            </a:extLst>
          </p:cNvPr>
          <p:cNvSpPr>
            <a:spLocks noGrp="1"/>
          </p:cNvSpPr>
          <p:nvPr>
            <p:ph type="title"/>
          </p:nvPr>
        </p:nvSpPr>
        <p:spPr/>
        <p:txBody>
          <a:bodyPr/>
          <a:lstStyle/>
          <a:p>
            <a:r>
              <a:rPr lang="en-IN" dirty="0">
                <a:solidFill>
                  <a:schemeClr val="accent1"/>
                </a:solidFill>
              </a:rPr>
              <a:t>Aggregate Demand</a:t>
            </a:r>
          </a:p>
        </p:txBody>
      </p:sp>
      <p:pic>
        <p:nvPicPr>
          <p:cNvPr id="5" name="Content Placeholder 4">
            <a:extLst>
              <a:ext uri="{FF2B5EF4-FFF2-40B4-BE49-F238E27FC236}">
                <a16:creationId xmlns:a16="http://schemas.microsoft.com/office/drawing/2014/main" id="{7C48CCA8-B07A-3159-9396-E2F6A3972E54}"/>
              </a:ext>
            </a:extLst>
          </p:cNvPr>
          <p:cNvPicPr>
            <a:picLocks noGrp="1" noChangeAspect="1"/>
          </p:cNvPicPr>
          <p:nvPr>
            <p:ph idx="1"/>
          </p:nvPr>
        </p:nvPicPr>
        <p:blipFill>
          <a:blip r:embed="rId3"/>
          <a:stretch>
            <a:fillRect/>
          </a:stretch>
        </p:blipFill>
        <p:spPr>
          <a:xfrm>
            <a:off x="838200" y="1825624"/>
            <a:ext cx="8063346" cy="4888371"/>
          </a:xfrm>
        </p:spPr>
      </p:pic>
    </p:spTree>
    <p:extLst>
      <p:ext uri="{BB962C8B-B14F-4D97-AF65-F5344CB8AC3E}">
        <p14:creationId xmlns:p14="http://schemas.microsoft.com/office/powerpoint/2010/main" val="729376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2437-4F74-BE17-FCE2-E407A40F1078}"/>
              </a:ext>
            </a:extLst>
          </p:cNvPr>
          <p:cNvSpPr>
            <a:spLocks noGrp="1"/>
          </p:cNvSpPr>
          <p:nvPr>
            <p:ph type="title"/>
          </p:nvPr>
        </p:nvSpPr>
        <p:spPr>
          <a:xfrm>
            <a:off x="764771" y="365125"/>
            <a:ext cx="10589029" cy="615777"/>
          </a:xfrm>
        </p:spPr>
        <p:txBody>
          <a:bodyPr>
            <a:normAutofit fontScale="90000"/>
          </a:bodyPr>
          <a:lstStyle/>
          <a:p>
            <a:r>
              <a:rPr lang="en-IN" dirty="0">
                <a:solidFill>
                  <a:schemeClr val="accent1"/>
                </a:solidFill>
              </a:rPr>
              <a:t>Aggregate Supply Curve</a:t>
            </a:r>
          </a:p>
        </p:txBody>
      </p:sp>
      <p:pic>
        <p:nvPicPr>
          <p:cNvPr id="5" name="Content Placeholder 4">
            <a:extLst>
              <a:ext uri="{FF2B5EF4-FFF2-40B4-BE49-F238E27FC236}">
                <a16:creationId xmlns:a16="http://schemas.microsoft.com/office/drawing/2014/main" id="{5BE59455-DA88-1EAB-DB28-3F46276F7788}"/>
              </a:ext>
            </a:extLst>
          </p:cNvPr>
          <p:cNvPicPr>
            <a:picLocks noGrp="1" noChangeAspect="1"/>
          </p:cNvPicPr>
          <p:nvPr>
            <p:ph idx="1"/>
          </p:nvPr>
        </p:nvPicPr>
        <p:blipFill>
          <a:blip r:embed="rId3"/>
          <a:stretch>
            <a:fillRect/>
          </a:stretch>
        </p:blipFill>
        <p:spPr>
          <a:xfrm>
            <a:off x="764771" y="964043"/>
            <a:ext cx="5774949" cy="5528832"/>
          </a:xfrm>
        </p:spPr>
      </p:pic>
      <p:sp>
        <p:nvSpPr>
          <p:cNvPr id="7" name="TextBox 6">
            <a:extLst>
              <a:ext uri="{FF2B5EF4-FFF2-40B4-BE49-F238E27FC236}">
                <a16:creationId xmlns:a16="http://schemas.microsoft.com/office/drawing/2014/main" id="{4E896C35-8385-911B-6131-EFE4EAC6D83A}"/>
              </a:ext>
            </a:extLst>
          </p:cNvPr>
          <p:cNvSpPr txBox="1"/>
          <p:nvPr/>
        </p:nvSpPr>
        <p:spPr>
          <a:xfrm>
            <a:off x="6912252" y="1070115"/>
            <a:ext cx="4650872" cy="4832092"/>
          </a:xfrm>
          <a:prstGeom prst="rect">
            <a:avLst/>
          </a:prstGeom>
          <a:noFill/>
        </p:spPr>
        <p:txBody>
          <a:bodyPr wrap="square" rtlCol="0">
            <a:spAutoFit/>
          </a:bodyPr>
          <a:lstStyle/>
          <a:p>
            <a:pPr algn="just"/>
            <a:r>
              <a:rPr lang="en-US" sz="2800" b="0" i="0" dirty="0">
                <a:solidFill>
                  <a:srgbClr val="0D0D0D"/>
                </a:solidFill>
                <a:effectLst/>
                <a:highlight>
                  <a:srgbClr val="FFFFFF"/>
                </a:highlight>
                <a:latin typeface="Söhne"/>
              </a:rPr>
              <a:t>Aggregate supply refers to the total quantity of goods and services that all producers in an economy are willing and able to supply at different price levels over a specific period, holding all other factors constant. It represents the total output of goods and services produced by businesses within an economy.</a:t>
            </a:r>
            <a:endParaRPr lang="en-IN" sz="2800" dirty="0"/>
          </a:p>
        </p:txBody>
      </p:sp>
    </p:spTree>
    <p:extLst>
      <p:ext uri="{BB962C8B-B14F-4D97-AF65-F5344CB8AC3E}">
        <p14:creationId xmlns:p14="http://schemas.microsoft.com/office/powerpoint/2010/main" val="3761360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03D7-FB41-9045-DDEB-CCCE58BDF976}"/>
              </a:ext>
            </a:extLst>
          </p:cNvPr>
          <p:cNvSpPr>
            <a:spLocks noGrp="1"/>
          </p:cNvSpPr>
          <p:nvPr>
            <p:ph type="title"/>
          </p:nvPr>
        </p:nvSpPr>
        <p:spPr>
          <a:xfrm>
            <a:off x="731520" y="365126"/>
            <a:ext cx="10622280" cy="765406"/>
          </a:xfrm>
        </p:spPr>
        <p:txBody>
          <a:bodyPr/>
          <a:lstStyle/>
          <a:p>
            <a:r>
              <a:rPr lang="en-IN" dirty="0">
                <a:solidFill>
                  <a:schemeClr val="accent1"/>
                </a:solidFill>
              </a:rPr>
              <a:t>Full Employment</a:t>
            </a:r>
          </a:p>
        </p:txBody>
      </p:sp>
      <p:pic>
        <p:nvPicPr>
          <p:cNvPr id="5" name="Content Placeholder 4">
            <a:extLst>
              <a:ext uri="{FF2B5EF4-FFF2-40B4-BE49-F238E27FC236}">
                <a16:creationId xmlns:a16="http://schemas.microsoft.com/office/drawing/2014/main" id="{047B654B-0018-173D-8875-AD346568A059}"/>
              </a:ext>
            </a:extLst>
          </p:cNvPr>
          <p:cNvPicPr>
            <a:picLocks noGrp="1" noChangeAspect="1"/>
          </p:cNvPicPr>
          <p:nvPr>
            <p:ph idx="1"/>
          </p:nvPr>
        </p:nvPicPr>
        <p:blipFill>
          <a:blip r:embed="rId3"/>
          <a:stretch>
            <a:fillRect/>
          </a:stretch>
        </p:blipFill>
        <p:spPr>
          <a:xfrm>
            <a:off x="1130531" y="3611062"/>
            <a:ext cx="8577756" cy="3456086"/>
          </a:xfrm>
        </p:spPr>
      </p:pic>
      <p:sp>
        <p:nvSpPr>
          <p:cNvPr id="6" name="TextBox 5">
            <a:extLst>
              <a:ext uri="{FF2B5EF4-FFF2-40B4-BE49-F238E27FC236}">
                <a16:creationId xmlns:a16="http://schemas.microsoft.com/office/drawing/2014/main" id="{6FD57312-8C24-053C-74BA-4C6F882B77F8}"/>
              </a:ext>
            </a:extLst>
          </p:cNvPr>
          <p:cNvSpPr txBox="1"/>
          <p:nvPr/>
        </p:nvSpPr>
        <p:spPr>
          <a:xfrm>
            <a:off x="1012370" y="1387929"/>
            <a:ext cx="10341429" cy="2246769"/>
          </a:xfrm>
          <a:prstGeom prst="rect">
            <a:avLst/>
          </a:prstGeom>
          <a:noFill/>
        </p:spPr>
        <p:txBody>
          <a:bodyPr wrap="square" rtlCol="0">
            <a:spAutoFit/>
          </a:bodyPr>
          <a:lstStyle/>
          <a:p>
            <a:pPr algn="just"/>
            <a:r>
              <a:rPr lang="en-US" sz="2800" b="0" i="0" dirty="0">
                <a:solidFill>
                  <a:srgbClr val="273239"/>
                </a:solidFill>
                <a:effectLst/>
                <a:highlight>
                  <a:srgbClr val="FFFFFF"/>
                </a:highlight>
                <a:latin typeface="Nunito" pitchFamily="2" charset="0"/>
              </a:rPr>
              <a:t>It is a situation in which all of those people who are willing and able to work at an existing wage rate without any undue difficulty, get work. In general, the term </a:t>
            </a:r>
            <a:r>
              <a:rPr lang="en-US" sz="2800" b="1" i="0" dirty="0">
                <a:solidFill>
                  <a:srgbClr val="273239"/>
                </a:solidFill>
                <a:effectLst/>
                <a:highlight>
                  <a:srgbClr val="FFFFFF"/>
                </a:highlight>
                <a:latin typeface="Nunito" pitchFamily="2" charset="0"/>
              </a:rPr>
              <a:t>Full Employment </a:t>
            </a:r>
            <a:r>
              <a:rPr lang="en-US" sz="2800" b="0" i="0" dirty="0">
                <a:solidFill>
                  <a:srgbClr val="273239"/>
                </a:solidFill>
                <a:effectLst/>
                <a:highlight>
                  <a:srgbClr val="FFFFFF"/>
                </a:highlight>
                <a:latin typeface="Nunito" pitchFamily="2" charset="0"/>
              </a:rPr>
              <a:t>means that there is no unemployment in an economy; i.e., everyone gets a job.</a:t>
            </a:r>
            <a:endParaRPr lang="en-IN" sz="2800" dirty="0"/>
          </a:p>
        </p:txBody>
      </p:sp>
    </p:spTree>
    <p:extLst>
      <p:ext uri="{BB962C8B-B14F-4D97-AF65-F5344CB8AC3E}">
        <p14:creationId xmlns:p14="http://schemas.microsoft.com/office/powerpoint/2010/main" val="1269073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B9DE-D66A-F606-C6D2-561BDEDC1932}"/>
              </a:ext>
            </a:extLst>
          </p:cNvPr>
          <p:cNvSpPr>
            <a:spLocks noGrp="1"/>
          </p:cNvSpPr>
          <p:nvPr>
            <p:ph type="title"/>
          </p:nvPr>
        </p:nvSpPr>
        <p:spPr>
          <a:xfrm>
            <a:off x="399011" y="365125"/>
            <a:ext cx="11637818" cy="782031"/>
          </a:xfrm>
        </p:spPr>
        <p:txBody>
          <a:bodyPr>
            <a:normAutofit fontScale="90000"/>
          </a:bodyPr>
          <a:lstStyle/>
          <a:p>
            <a:r>
              <a:rPr lang="en-IN" dirty="0">
                <a:solidFill>
                  <a:schemeClr val="accent1"/>
                </a:solidFill>
              </a:rPr>
              <a:t>Determination of Equilibrium Income (AD-AS Approach)</a:t>
            </a:r>
          </a:p>
        </p:txBody>
      </p:sp>
      <p:pic>
        <p:nvPicPr>
          <p:cNvPr id="5" name="Content Placeholder 4">
            <a:extLst>
              <a:ext uri="{FF2B5EF4-FFF2-40B4-BE49-F238E27FC236}">
                <a16:creationId xmlns:a16="http://schemas.microsoft.com/office/drawing/2014/main" id="{70C7F246-80E9-4794-A6F5-5C440433229C}"/>
              </a:ext>
            </a:extLst>
          </p:cNvPr>
          <p:cNvPicPr>
            <a:picLocks noGrp="1" noChangeAspect="1"/>
          </p:cNvPicPr>
          <p:nvPr>
            <p:ph idx="1"/>
          </p:nvPr>
        </p:nvPicPr>
        <p:blipFill>
          <a:blip r:embed="rId3"/>
          <a:stretch>
            <a:fillRect/>
          </a:stretch>
        </p:blipFill>
        <p:spPr>
          <a:xfrm>
            <a:off x="838200" y="1265213"/>
            <a:ext cx="7807036" cy="5508758"/>
          </a:xfrm>
        </p:spPr>
      </p:pic>
    </p:spTree>
    <p:extLst>
      <p:ext uri="{BB962C8B-B14F-4D97-AF65-F5344CB8AC3E}">
        <p14:creationId xmlns:p14="http://schemas.microsoft.com/office/powerpoint/2010/main" val="272095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FAD7-CDFC-24B3-BD4A-01DB6FB59FD0}"/>
              </a:ext>
            </a:extLst>
          </p:cNvPr>
          <p:cNvSpPr>
            <a:spLocks noGrp="1"/>
          </p:cNvSpPr>
          <p:nvPr>
            <p:ph type="title"/>
          </p:nvPr>
        </p:nvSpPr>
        <p:spPr>
          <a:xfrm>
            <a:off x="138545" y="314959"/>
            <a:ext cx="12053455" cy="732155"/>
          </a:xfrm>
        </p:spPr>
        <p:txBody>
          <a:bodyPr/>
          <a:lstStyle/>
          <a:p>
            <a:r>
              <a:rPr lang="en-IN" dirty="0">
                <a:solidFill>
                  <a:schemeClr val="accent1"/>
                </a:solidFill>
              </a:rPr>
              <a:t>Determination of Equilibrium Income (S-I  Approach)</a:t>
            </a:r>
            <a:endParaRPr lang="en-IN" dirty="0"/>
          </a:p>
        </p:txBody>
      </p:sp>
      <p:pic>
        <p:nvPicPr>
          <p:cNvPr id="5" name="Content Placeholder 4">
            <a:extLst>
              <a:ext uri="{FF2B5EF4-FFF2-40B4-BE49-F238E27FC236}">
                <a16:creationId xmlns:a16="http://schemas.microsoft.com/office/drawing/2014/main" id="{72A69C5C-C595-A1A9-64B8-09BF0A1A2DC7}"/>
              </a:ext>
            </a:extLst>
          </p:cNvPr>
          <p:cNvPicPr>
            <a:picLocks noGrp="1" noChangeAspect="1"/>
          </p:cNvPicPr>
          <p:nvPr>
            <p:ph idx="1"/>
          </p:nvPr>
        </p:nvPicPr>
        <p:blipFill>
          <a:blip r:embed="rId3"/>
          <a:stretch>
            <a:fillRect/>
          </a:stretch>
        </p:blipFill>
        <p:spPr>
          <a:xfrm>
            <a:off x="399011" y="1047113"/>
            <a:ext cx="4505498" cy="5727163"/>
          </a:xfrm>
        </p:spPr>
      </p:pic>
      <p:sp>
        <p:nvSpPr>
          <p:cNvPr id="6" name="TextBox 5">
            <a:extLst>
              <a:ext uri="{FF2B5EF4-FFF2-40B4-BE49-F238E27FC236}">
                <a16:creationId xmlns:a16="http://schemas.microsoft.com/office/drawing/2014/main" id="{82FF29A8-C445-DD92-CA40-ADEEC742D942}"/>
              </a:ext>
            </a:extLst>
          </p:cNvPr>
          <p:cNvSpPr txBox="1"/>
          <p:nvPr/>
        </p:nvSpPr>
        <p:spPr>
          <a:xfrm>
            <a:off x="5519057" y="1273629"/>
            <a:ext cx="6139543" cy="5109091"/>
          </a:xfrm>
          <a:prstGeom prst="rect">
            <a:avLst/>
          </a:prstGeom>
          <a:noFill/>
        </p:spPr>
        <p:txBody>
          <a:bodyPr wrap="square" rtlCol="0">
            <a:spAutoFit/>
          </a:bodyPr>
          <a:lstStyle/>
          <a:p>
            <a:pPr algn="just" fontAlgn="base">
              <a:buFont typeface="Arial" panose="020B0604020202020204" pitchFamily="34" charset="0"/>
              <a:buChar char="•"/>
            </a:pPr>
            <a:r>
              <a:rPr lang="en-US" sz="2800" b="0" i="0" dirty="0">
                <a:solidFill>
                  <a:srgbClr val="273239"/>
                </a:solidFill>
                <a:effectLst/>
                <a:highlight>
                  <a:srgbClr val="FFFFFF"/>
                </a:highlight>
              </a:rPr>
              <a:t>The equilibrium point, denoted by the letter E, occurs where saving and investment curves intersect each other.</a:t>
            </a:r>
          </a:p>
          <a:p>
            <a:pPr algn="just" fontAlgn="base"/>
            <a:endParaRPr lang="en-US" sz="2800" b="0" i="0" dirty="0">
              <a:solidFill>
                <a:srgbClr val="273239"/>
              </a:solidFill>
              <a:effectLst/>
              <a:highlight>
                <a:srgbClr val="FFFFFF"/>
              </a:highlight>
            </a:endParaRPr>
          </a:p>
          <a:p>
            <a:pPr algn="just" fontAlgn="base">
              <a:buFont typeface="Arial" panose="020B0604020202020204" pitchFamily="34" charset="0"/>
              <a:buChar char="•"/>
            </a:pPr>
            <a:r>
              <a:rPr lang="en-US" sz="2800" b="0" i="0" dirty="0">
                <a:solidFill>
                  <a:srgbClr val="273239"/>
                </a:solidFill>
                <a:effectLst/>
                <a:highlight>
                  <a:srgbClr val="FFFFFF"/>
                </a:highlight>
              </a:rPr>
              <a:t> Also, at point E, ex-ante saving is equal to ex-ante investment.</a:t>
            </a:r>
          </a:p>
          <a:p>
            <a:pPr algn="just" fontAlgn="base">
              <a:buFont typeface="Arial" panose="020B0604020202020204" pitchFamily="34" charset="0"/>
              <a:buChar char="•"/>
            </a:pPr>
            <a:endParaRPr lang="en-US" sz="2800" dirty="0">
              <a:solidFill>
                <a:srgbClr val="273239"/>
              </a:solidFill>
              <a:highlight>
                <a:srgbClr val="FFFFFF"/>
              </a:highlight>
            </a:endParaRPr>
          </a:p>
          <a:p>
            <a:pPr algn="just" fontAlgn="base"/>
            <a:endParaRPr lang="en-US" sz="2800" b="0" i="0" dirty="0">
              <a:solidFill>
                <a:srgbClr val="273239"/>
              </a:solidFill>
              <a:effectLst/>
              <a:highlight>
                <a:srgbClr val="FFFFFF"/>
              </a:highlight>
            </a:endParaRPr>
          </a:p>
          <a:p>
            <a:pPr algn="just" fontAlgn="base">
              <a:buFont typeface="Arial" panose="020B0604020202020204" pitchFamily="34" charset="0"/>
              <a:buChar char="•"/>
            </a:pPr>
            <a:r>
              <a:rPr lang="en-US" sz="2800" b="0" i="0" dirty="0">
                <a:solidFill>
                  <a:srgbClr val="273239"/>
                </a:solidFill>
                <a:effectLst/>
                <a:highlight>
                  <a:srgbClr val="FFFFFF"/>
                </a:highlight>
              </a:rPr>
              <a:t>The equilibrium level of output corresponding to the equilibrium point E is OY.</a:t>
            </a:r>
          </a:p>
          <a:p>
            <a:endParaRPr lang="en-IN" dirty="0"/>
          </a:p>
        </p:txBody>
      </p:sp>
    </p:spTree>
    <p:extLst>
      <p:ext uri="{BB962C8B-B14F-4D97-AF65-F5344CB8AC3E}">
        <p14:creationId xmlns:p14="http://schemas.microsoft.com/office/powerpoint/2010/main" val="3720193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5528-E35B-BC92-5470-344753A5FEA9}"/>
              </a:ext>
            </a:extLst>
          </p:cNvPr>
          <p:cNvSpPr>
            <a:spLocks noGrp="1"/>
          </p:cNvSpPr>
          <p:nvPr>
            <p:ph type="title"/>
          </p:nvPr>
        </p:nvSpPr>
        <p:spPr>
          <a:xfrm>
            <a:off x="648393" y="365126"/>
            <a:ext cx="10705407" cy="748780"/>
          </a:xfrm>
        </p:spPr>
        <p:txBody>
          <a:bodyPr/>
          <a:lstStyle/>
          <a:p>
            <a:r>
              <a:rPr lang="en-IN" dirty="0">
                <a:solidFill>
                  <a:schemeClr val="accent1"/>
                </a:solidFill>
              </a:rPr>
              <a:t>Consumption Function</a:t>
            </a:r>
          </a:p>
        </p:txBody>
      </p:sp>
      <p:sp>
        <p:nvSpPr>
          <p:cNvPr id="7" name="Content Placeholder 6">
            <a:extLst>
              <a:ext uri="{FF2B5EF4-FFF2-40B4-BE49-F238E27FC236}">
                <a16:creationId xmlns:a16="http://schemas.microsoft.com/office/drawing/2014/main" id="{CBECCD63-E28B-622B-FA2F-74B4DDBD062B}"/>
              </a:ext>
            </a:extLst>
          </p:cNvPr>
          <p:cNvSpPr>
            <a:spLocks noGrp="1"/>
          </p:cNvSpPr>
          <p:nvPr>
            <p:ph idx="1"/>
          </p:nvPr>
        </p:nvSpPr>
        <p:spPr>
          <a:xfrm>
            <a:off x="648393" y="1463040"/>
            <a:ext cx="11022676" cy="5170516"/>
          </a:xfrm>
        </p:spPr>
        <p:txBody>
          <a:bodyPr>
            <a:normAutofit fontScale="92500" lnSpcReduction="10000"/>
          </a:bodyPr>
          <a:lstStyle/>
          <a:p>
            <a:pPr algn="l"/>
            <a:r>
              <a:rPr lang="en-US" sz="3000" b="0" i="0" dirty="0">
                <a:solidFill>
                  <a:srgbClr val="0D0D0D"/>
                </a:solidFill>
                <a:effectLst/>
                <a:highlight>
                  <a:srgbClr val="FFFFFF"/>
                </a:highlight>
                <a:latin typeface="Söhne"/>
              </a:rPr>
              <a:t>The consumption function can be expressed as follows:</a:t>
            </a:r>
          </a:p>
          <a:p>
            <a:pPr marL="0" indent="0" algn="ctr">
              <a:buNone/>
            </a:pPr>
            <a:r>
              <a:rPr lang="en-US" sz="3000" b="0" i="0" dirty="0">
                <a:solidFill>
                  <a:srgbClr val="FF0000"/>
                </a:solidFill>
                <a:effectLst/>
                <a:highlight>
                  <a:srgbClr val="FFFFFF"/>
                </a:highlight>
                <a:latin typeface="Söhne"/>
              </a:rPr>
              <a:t>C = a + </a:t>
            </a:r>
            <a:r>
              <a:rPr lang="en-US" sz="3000" b="0" i="0" dirty="0" err="1">
                <a:solidFill>
                  <a:srgbClr val="FF0000"/>
                </a:solidFill>
                <a:effectLst/>
                <a:highlight>
                  <a:srgbClr val="FFFFFF"/>
                </a:highlight>
                <a:latin typeface="Söhne"/>
              </a:rPr>
              <a:t>bY</a:t>
            </a:r>
            <a:endParaRPr lang="en-US" sz="3000" b="0" i="0" dirty="0">
              <a:solidFill>
                <a:srgbClr val="FF0000"/>
              </a:solidFill>
              <a:effectLst/>
              <a:highlight>
                <a:srgbClr val="FFFFFF"/>
              </a:highlight>
              <a:latin typeface="Söhne"/>
            </a:endParaRPr>
          </a:p>
          <a:p>
            <a:pPr marL="0" indent="0" algn="l">
              <a:buNone/>
            </a:pPr>
            <a:r>
              <a:rPr lang="en-US" sz="3000" b="0" i="0" dirty="0">
                <a:solidFill>
                  <a:srgbClr val="0D0D0D"/>
                </a:solidFill>
                <a:effectLst/>
                <a:highlight>
                  <a:srgbClr val="FFFFFF"/>
                </a:highlight>
                <a:latin typeface="Söhne"/>
              </a:rPr>
              <a:t>Where:</a:t>
            </a:r>
          </a:p>
          <a:p>
            <a:pPr algn="l">
              <a:buFont typeface="Arial" panose="020B0604020202020204" pitchFamily="34" charset="0"/>
              <a:buChar char="•"/>
            </a:pPr>
            <a:r>
              <a:rPr lang="en-US" sz="3000" b="0" i="0" dirty="0">
                <a:solidFill>
                  <a:srgbClr val="0D0D0D"/>
                </a:solidFill>
                <a:effectLst/>
                <a:highlight>
                  <a:srgbClr val="FFFFFF"/>
                </a:highlight>
                <a:latin typeface="Söhne"/>
              </a:rPr>
              <a:t>C represents consumption expenditure by households.</a:t>
            </a:r>
          </a:p>
          <a:p>
            <a:pPr algn="l">
              <a:buFont typeface="Arial" panose="020B0604020202020204" pitchFamily="34" charset="0"/>
              <a:buChar char="•"/>
            </a:pPr>
            <a:r>
              <a:rPr lang="en-US" sz="3000" b="0" i="0" dirty="0">
                <a:solidFill>
                  <a:srgbClr val="0D0D0D"/>
                </a:solidFill>
                <a:effectLst/>
                <a:highlight>
                  <a:srgbClr val="FFFFFF"/>
                </a:highlight>
                <a:latin typeface="Söhne"/>
              </a:rPr>
              <a:t>Y represents disposable income (income left after deducting taxes).</a:t>
            </a:r>
          </a:p>
          <a:p>
            <a:pPr algn="l">
              <a:buFont typeface="Arial" panose="020B0604020202020204" pitchFamily="34" charset="0"/>
              <a:buChar char="•"/>
            </a:pPr>
            <a:r>
              <a:rPr lang="en-US" sz="3000" b="0" i="0" dirty="0">
                <a:solidFill>
                  <a:srgbClr val="0D0D0D"/>
                </a:solidFill>
                <a:effectLst/>
                <a:highlight>
                  <a:srgbClr val="FFFFFF"/>
                </a:highlight>
                <a:latin typeface="Söhne"/>
              </a:rPr>
              <a:t>'a' represents autonomous consumption, which is the level of consumption that occurs even when disposable income is zero. It includes essential spending on necessities like food, rent, and basic utilities.</a:t>
            </a:r>
          </a:p>
          <a:p>
            <a:pPr algn="l">
              <a:buFont typeface="Arial" panose="020B0604020202020204" pitchFamily="34" charset="0"/>
              <a:buChar char="•"/>
            </a:pPr>
            <a:r>
              <a:rPr lang="en-US" sz="3000" b="0" i="0" dirty="0">
                <a:solidFill>
                  <a:srgbClr val="0D0D0D"/>
                </a:solidFill>
                <a:effectLst/>
                <a:highlight>
                  <a:srgbClr val="FFFFFF"/>
                </a:highlight>
                <a:latin typeface="Söhne"/>
              </a:rPr>
              <a:t>'b' represents the marginal propensity to consume (MPC), which is the proportion of additional income that households choose to spend on consumption.</a:t>
            </a:r>
          </a:p>
          <a:p>
            <a:pPr marL="0" indent="0">
              <a:buNone/>
            </a:pPr>
            <a:endParaRPr lang="en-IN" dirty="0"/>
          </a:p>
        </p:txBody>
      </p:sp>
    </p:spTree>
    <p:extLst>
      <p:ext uri="{BB962C8B-B14F-4D97-AF65-F5344CB8AC3E}">
        <p14:creationId xmlns:p14="http://schemas.microsoft.com/office/powerpoint/2010/main" val="2125666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CDDF-DCA5-E179-82AC-6810C181043B}"/>
              </a:ext>
            </a:extLst>
          </p:cNvPr>
          <p:cNvSpPr>
            <a:spLocks noGrp="1"/>
          </p:cNvSpPr>
          <p:nvPr>
            <p:ph type="title"/>
          </p:nvPr>
        </p:nvSpPr>
        <p:spPr/>
        <p:txBody>
          <a:bodyPr/>
          <a:lstStyle/>
          <a:p>
            <a:r>
              <a:rPr lang="en-IN" dirty="0">
                <a:solidFill>
                  <a:schemeClr val="accent1"/>
                </a:solidFill>
              </a:rPr>
              <a:t>Marginal Propensity to Consume (MPC)</a:t>
            </a:r>
          </a:p>
        </p:txBody>
      </p:sp>
      <p:sp>
        <p:nvSpPr>
          <p:cNvPr id="3" name="Content Placeholder 2">
            <a:extLst>
              <a:ext uri="{FF2B5EF4-FFF2-40B4-BE49-F238E27FC236}">
                <a16:creationId xmlns:a16="http://schemas.microsoft.com/office/drawing/2014/main" id="{AC3A567F-981B-48BC-1BEA-39C7ABBE9F3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the ratio of the change in consumption expenditure to the change in total income. In simple terms, MPC explains the proportion of change income that is spent on consumption. The formula to determine Marginal Propensity to Consume (MPC) is as follows:</a:t>
            </a:r>
          </a:p>
          <a:p>
            <a:endParaRPr lang="en-US" b="0" i="0" dirty="0">
              <a:solidFill>
                <a:srgbClr val="273239"/>
              </a:solidFill>
              <a:effectLst/>
              <a:highlight>
                <a:srgbClr val="FFFFFF"/>
              </a:highlight>
              <a:latin typeface="Nunito" pitchFamily="2" charset="0"/>
            </a:endParaRPr>
          </a:p>
          <a:p>
            <a:endParaRPr lang="en-US" dirty="0">
              <a:solidFill>
                <a:srgbClr val="273239"/>
              </a:solidFill>
              <a:highlight>
                <a:srgbClr val="FFFFFF"/>
              </a:highlight>
              <a:latin typeface="Nunito" pitchFamily="2" charset="0"/>
            </a:endParaRPr>
          </a:p>
          <a:p>
            <a:endParaRPr lang="en-IN" dirty="0"/>
          </a:p>
        </p:txBody>
      </p:sp>
      <p:pic>
        <p:nvPicPr>
          <p:cNvPr id="9" name="Picture 8">
            <a:extLst>
              <a:ext uri="{FF2B5EF4-FFF2-40B4-BE49-F238E27FC236}">
                <a16:creationId xmlns:a16="http://schemas.microsoft.com/office/drawing/2014/main" id="{20BA5774-691C-9048-A99B-9EAECDDE33F8}"/>
              </a:ext>
            </a:extLst>
          </p:cNvPr>
          <p:cNvPicPr>
            <a:picLocks noChangeAspect="1"/>
          </p:cNvPicPr>
          <p:nvPr/>
        </p:nvPicPr>
        <p:blipFill>
          <a:blip r:embed="rId3"/>
          <a:stretch>
            <a:fillRect/>
          </a:stretch>
        </p:blipFill>
        <p:spPr>
          <a:xfrm>
            <a:off x="2022105" y="4453136"/>
            <a:ext cx="7216765" cy="1409822"/>
          </a:xfrm>
          <a:prstGeom prst="rect">
            <a:avLst/>
          </a:prstGeom>
        </p:spPr>
      </p:pic>
    </p:spTree>
    <p:extLst>
      <p:ext uri="{BB962C8B-B14F-4D97-AF65-F5344CB8AC3E}">
        <p14:creationId xmlns:p14="http://schemas.microsoft.com/office/powerpoint/2010/main" val="294211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BCED-EAA9-2079-6FF6-71E7F5332ED7}"/>
              </a:ext>
            </a:extLst>
          </p:cNvPr>
          <p:cNvSpPr>
            <a:spLocks noGrp="1"/>
          </p:cNvSpPr>
          <p:nvPr>
            <p:ph type="title"/>
          </p:nvPr>
        </p:nvSpPr>
        <p:spPr>
          <a:xfrm>
            <a:off x="522514" y="365126"/>
            <a:ext cx="10831286" cy="838524"/>
          </a:xfrm>
        </p:spPr>
        <p:txBody>
          <a:bodyPr/>
          <a:lstStyle/>
          <a:p>
            <a:r>
              <a:rPr lang="en-IN" dirty="0"/>
              <a:t>Types of goods </a:t>
            </a:r>
          </a:p>
        </p:txBody>
      </p:sp>
      <p:pic>
        <p:nvPicPr>
          <p:cNvPr id="1026" name="Picture 2">
            <a:extLst>
              <a:ext uri="{FF2B5EF4-FFF2-40B4-BE49-F238E27FC236}">
                <a16:creationId xmlns:a16="http://schemas.microsoft.com/office/drawing/2014/main" id="{C4456DCF-E483-D6D6-004C-68A3E2C29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 y="1547813"/>
            <a:ext cx="9606915" cy="428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386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DA76-4252-452D-0C50-94FB8A5E0B7D}"/>
              </a:ext>
            </a:extLst>
          </p:cNvPr>
          <p:cNvSpPr>
            <a:spLocks noGrp="1"/>
          </p:cNvSpPr>
          <p:nvPr>
            <p:ph type="title"/>
          </p:nvPr>
        </p:nvSpPr>
        <p:spPr>
          <a:xfrm>
            <a:off x="615141" y="365125"/>
            <a:ext cx="10738659" cy="549275"/>
          </a:xfrm>
        </p:spPr>
        <p:txBody>
          <a:bodyPr>
            <a:normAutofit fontScale="90000"/>
          </a:bodyPr>
          <a:lstStyle/>
          <a:p>
            <a:r>
              <a:rPr lang="en-IN" dirty="0">
                <a:solidFill>
                  <a:schemeClr val="accent1"/>
                </a:solidFill>
              </a:rPr>
              <a:t>Saving Function</a:t>
            </a:r>
          </a:p>
        </p:txBody>
      </p:sp>
      <p:sp>
        <p:nvSpPr>
          <p:cNvPr id="3" name="Content Placeholder 2">
            <a:extLst>
              <a:ext uri="{FF2B5EF4-FFF2-40B4-BE49-F238E27FC236}">
                <a16:creationId xmlns:a16="http://schemas.microsoft.com/office/drawing/2014/main" id="{7513E592-586F-7679-D233-FF84FC245D45}"/>
              </a:ext>
            </a:extLst>
          </p:cNvPr>
          <p:cNvSpPr>
            <a:spLocks noGrp="1"/>
          </p:cNvSpPr>
          <p:nvPr>
            <p:ph idx="1"/>
          </p:nvPr>
        </p:nvSpPr>
        <p:spPr>
          <a:xfrm>
            <a:off x="615141" y="1313410"/>
            <a:ext cx="11288683" cy="5544589"/>
          </a:xfrm>
        </p:spPr>
        <p:txBody>
          <a:bodyPr>
            <a:normAutofit fontScale="92500" lnSpcReduction="10000"/>
          </a:bodyPr>
          <a:lstStyle/>
          <a:p>
            <a:pPr marL="0" indent="0" algn="l">
              <a:buNone/>
            </a:pPr>
            <a:r>
              <a:rPr lang="en-US" sz="3000" b="0" i="0" dirty="0">
                <a:solidFill>
                  <a:srgbClr val="0D0D0D"/>
                </a:solidFill>
                <a:effectLst/>
                <a:highlight>
                  <a:srgbClr val="FFFFFF"/>
                </a:highlight>
              </a:rPr>
              <a:t>The saving function can be expressed as follows:</a:t>
            </a:r>
          </a:p>
          <a:p>
            <a:pPr marL="0" indent="0" algn="ctr">
              <a:buNone/>
            </a:pPr>
            <a:r>
              <a:rPr lang="en-US" sz="3000" b="0" i="0" dirty="0">
                <a:solidFill>
                  <a:srgbClr val="FF0000"/>
                </a:solidFill>
                <a:effectLst/>
                <a:highlight>
                  <a:srgbClr val="FFFFFF"/>
                </a:highlight>
              </a:rPr>
              <a:t>S = -a + (1 - b)Y</a:t>
            </a:r>
          </a:p>
          <a:p>
            <a:pPr marL="0" indent="0" algn="l">
              <a:buNone/>
            </a:pPr>
            <a:r>
              <a:rPr lang="en-US" sz="3000" b="0" i="0" dirty="0">
                <a:solidFill>
                  <a:srgbClr val="0D0D0D"/>
                </a:solidFill>
                <a:effectLst/>
                <a:highlight>
                  <a:srgbClr val="FFFFFF"/>
                </a:highlight>
              </a:rPr>
              <a:t>Where:</a:t>
            </a:r>
          </a:p>
          <a:p>
            <a:pPr algn="l">
              <a:buFont typeface="Arial" panose="020B0604020202020204" pitchFamily="34" charset="0"/>
              <a:buChar char="•"/>
            </a:pPr>
            <a:r>
              <a:rPr lang="en-US" sz="3000" b="0" i="0" dirty="0">
                <a:solidFill>
                  <a:srgbClr val="0D0D0D"/>
                </a:solidFill>
                <a:effectLst/>
                <a:highlight>
                  <a:srgbClr val="FFFFFF"/>
                </a:highlight>
              </a:rPr>
              <a:t>S represents saving by households.</a:t>
            </a:r>
          </a:p>
          <a:p>
            <a:pPr algn="l">
              <a:buFont typeface="Arial" panose="020B0604020202020204" pitchFamily="34" charset="0"/>
              <a:buChar char="•"/>
            </a:pPr>
            <a:r>
              <a:rPr lang="en-US" sz="3000" b="0" i="0" dirty="0">
                <a:solidFill>
                  <a:srgbClr val="0D0D0D"/>
                </a:solidFill>
                <a:effectLst/>
                <a:highlight>
                  <a:srgbClr val="FFFFFF"/>
                </a:highlight>
              </a:rPr>
              <a:t>Y represents disposable income.</a:t>
            </a:r>
          </a:p>
          <a:p>
            <a:pPr algn="l">
              <a:buFont typeface="Arial" panose="020B0604020202020204" pitchFamily="34" charset="0"/>
              <a:buChar char="•"/>
            </a:pPr>
            <a:r>
              <a:rPr lang="en-US" sz="3000" b="0" i="0" dirty="0">
                <a:solidFill>
                  <a:srgbClr val="0D0D0D"/>
                </a:solidFill>
                <a:effectLst/>
                <a:highlight>
                  <a:srgbClr val="FFFFFF"/>
                </a:highlight>
              </a:rPr>
              <a:t>'a' represents autonomous saving, which is the level of saving that occurs even when disposable income is zero. It includes saving for future needs, such as retirement or emergencies.</a:t>
            </a:r>
          </a:p>
          <a:p>
            <a:pPr algn="l">
              <a:buFont typeface="Arial" panose="020B0604020202020204" pitchFamily="34" charset="0"/>
              <a:buChar char="•"/>
            </a:pPr>
            <a:r>
              <a:rPr lang="en-US" sz="3000" b="0" i="0" dirty="0">
                <a:solidFill>
                  <a:srgbClr val="0D0D0D"/>
                </a:solidFill>
                <a:effectLst/>
                <a:highlight>
                  <a:srgbClr val="FFFFFF"/>
                </a:highlight>
              </a:rPr>
              <a:t>'b' represents the marginal propensity to consume (MPC), which is the proportion of additional income that households choose to spend on consumption. Since saving is the portion of income not spent on consumption, (1 - b) represents the fraction of additional income that households choose to save.</a:t>
            </a:r>
          </a:p>
          <a:p>
            <a:pPr marL="0" indent="0">
              <a:buNone/>
            </a:pPr>
            <a:endParaRPr lang="en-IN" dirty="0"/>
          </a:p>
        </p:txBody>
      </p:sp>
    </p:spTree>
    <p:extLst>
      <p:ext uri="{BB962C8B-B14F-4D97-AF65-F5344CB8AC3E}">
        <p14:creationId xmlns:p14="http://schemas.microsoft.com/office/powerpoint/2010/main" val="1093582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13A7-C999-7490-3EB2-C1E61D5F7D91}"/>
              </a:ext>
            </a:extLst>
          </p:cNvPr>
          <p:cNvSpPr>
            <a:spLocks noGrp="1"/>
          </p:cNvSpPr>
          <p:nvPr>
            <p:ph type="title"/>
          </p:nvPr>
        </p:nvSpPr>
        <p:spPr/>
        <p:txBody>
          <a:bodyPr/>
          <a:lstStyle/>
          <a:p>
            <a:r>
              <a:rPr lang="en-IN" dirty="0">
                <a:solidFill>
                  <a:schemeClr val="accent1"/>
                </a:solidFill>
              </a:rPr>
              <a:t>Marginal Propensity to Save (MPS)</a:t>
            </a:r>
          </a:p>
        </p:txBody>
      </p:sp>
      <p:pic>
        <p:nvPicPr>
          <p:cNvPr id="5" name="Content Placeholder 4">
            <a:extLst>
              <a:ext uri="{FF2B5EF4-FFF2-40B4-BE49-F238E27FC236}">
                <a16:creationId xmlns:a16="http://schemas.microsoft.com/office/drawing/2014/main" id="{74757B14-E23B-0823-4F9C-A9A68155A0C8}"/>
              </a:ext>
            </a:extLst>
          </p:cNvPr>
          <p:cNvPicPr>
            <a:picLocks noGrp="1" noChangeAspect="1"/>
          </p:cNvPicPr>
          <p:nvPr>
            <p:ph idx="1"/>
          </p:nvPr>
        </p:nvPicPr>
        <p:blipFill>
          <a:blip r:embed="rId3"/>
          <a:stretch>
            <a:fillRect/>
          </a:stretch>
        </p:blipFill>
        <p:spPr>
          <a:xfrm>
            <a:off x="1246910" y="1560786"/>
            <a:ext cx="9243752" cy="5200029"/>
          </a:xfrm>
        </p:spPr>
      </p:pic>
    </p:spTree>
    <p:extLst>
      <p:ext uri="{BB962C8B-B14F-4D97-AF65-F5344CB8AC3E}">
        <p14:creationId xmlns:p14="http://schemas.microsoft.com/office/powerpoint/2010/main" val="2871899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1 Recap. Economic Multiplier Economic multiplier – an effect in economics  in which an increase in spending produces an increase in national income. -  ppt download">
            <a:extLst>
              <a:ext uri="{FF2B5EF4-FFF2-40B4-BE49-F238E27FC236}">
                <a16:creationId xmlns:a16="http://schemas.microsoft.com/office/drawing/2014/main" id="{43264C53-60DD-73C1-95F4-F89F0C3AF0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928" y="0"/>
            <a:ext cx="7873539" cy="54864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A891D33-695B-0C88-67C5-9E77857FE8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33" y="5486420"/>
            <a:ext cx="7398328" cy="12752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A19C7DB-AEB6-6ED6-4BAB-7D70B11A8E12}"/>
              </a:ext>
            </a:extLst>
          </p:cNvPr>
          <p:cNvSpPr txBox="1"/>
          <p:nvPr/>
        </p:nvSpPr>
        <p:spPr>
          <a:xfrm>
            <a:off x="8129848" y="1929549"/>
            <a:ext cx="3684619" cy="4832092"/>
          </a:xfrm>
          <a:prstGeom prst="rect">
            <a:avLst/>
          </a:prstGeom>
          <a:noFill/>
        </p:spPr>
        <p:txBody>
          <a:bodyPr wrap="square" rtlCol="0">
            <a:spAutoFit/>
          </a:bodyPr>
          <a:lstStyle/>
          <a:p>
            <a:pPr marL="342900" indent="-342900" algn="just">
              <a:buFont typeface="Wingdings" panose="05000000000000000000" pitchFamily="2" charset="2"/>
              <a:buChar char="§"/>
            </a:pPr>
            <a:r>
              <a:rPr lang="en-IN" sz="2800" dirty="0" err="1"/>
              <a:t>mpc</a:t>
            </a:r>
            <a:r>
              <a:rPr lang="en-IN" sz="2800" dirty="0"/>
              <a:t> = marginal propensity to consume = change in consumption due to change in income.</a:t>
            </a:r>
          </a:p>
          <a:p>
            <a:pPr marL="342900" indent="-342900" algn="just">
              <a:buFont typeface="Wingdings" panose="05000000000000000000" pitchFamily="2" charset="2"/>
              <a:buChar char="§"/>
            </a:pPr>
            <a:endParaRPr lang="en-IN" sz="2800" dirty="0"/>
          </a:p>
          <a:p>
            <a:pPr marL="342900" indent="-342900" algn="just">
              <a:buFont typeface="Wingdings" panose="05000000000000000000" pitchFamily="2" charset="2"/>
              <a:buChar char="§"/>
            </a:pPr>
            <a:r>
              <a:rPr lang="en-IN" sz="2800" dirty="0" err="1"/>
              <a:t>mps</a:t>
            </a:r>
            <a:r>
              <a:rPr lang="en-IN" sz="2800" dirty="0"/>
              <a:t> = marginal propensity to save =change in saving due to change in income</a:t>
            </a:r>
          </a:p>
        </p:txBody>
      </p:sp>
    </p:spTree>
    <p:extLst>
      <p:ext uri="{BB962C8B-B14F-4D97-AF65-F5344CB8AC3E}">
        <p14:creationId xmlns:p14="http://schemas.microsoft.com/office/powerpoint/2010/main" val="1771249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3EB5-6200-BD73-4CE0-67D59BB82286}"/>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D708BF19-22F0-51C2-7B15-62767D5A94D0}"/>
              </a:ext>
            </a:extLst>
          </p:cNvPr>
          <p:cNvSpPr>
            <a:spLocks noGrp="1"/>
          </p:cNvSpPr>
          <p:nvPr>
            <p:ph idx="1"/>
          </p:nvPr>
        </p:nvSpPr>
        <p:spPr/>
        <p:txBody>
          <a:bodyPr/>
          <a:lstStyle/>
          <a:p>
            <a:pPr marL="0" indent="0" algn="just">
              <a:buNone/>
            </a:pPr>
            <a:r>
              <a:rPr lang="en-US" b="0" i="0" dirty="0">
                <a:solidFill>
                  <a:srgbClr val="3A4F66"/>
                </a:solidFill>
                <a:effectLst/>
                <a:highlight>
                  <a:srgbClr val="FFFFFF"/>
                </a:highlight>
                <a:latin typeface="-apple-system"/>
              </a:rPr>
              <a:t>Question : If MPC = MPS, then value of multiplier is:</a:t>
            </a:r>
          </a:p>
          <a:p>
            <a:pPr marL="0" indent="0" algn="just">
              <a:buNone/>
            </a:pPr>
            <a:endParaRPr lang="en-US" dirty="0">
              <a:solidFill>
                <a:srgbClr val="3A4F66"/>
              </a:solidFill>
              <a:highlight>
                <a:srgbClr val="FFFFFF"/>
              </a:highlight>
              <a:latin typeface="-apple-system"/>
            </a:endParaRPr>
          </a:p>
          <a:p>
            <a:pPr marL="514350" indent="-514350" algn="just">
              <a:buAutoNum type="alphaUcPeriod"/>
            </a:pPr>
            <a:r>
              <a:rPr lang="en-US" dirty="0">
                <a:solidFill>
                  <a:srgbClr val="3A4F66"/>
                </a:solidFill>
                <a:highlight>
                  <a:srgbClr val="FFFFFF"/>
                </a:highlight>
                <a:latin typeface="-apple-system"/>
              </a:rPr>
              <a:t>Infinity</a:t>
            </a:r>
          </a:p>
          <a:p>
            <a:pPr marL="514350" indent="-514350" algn="just">
              <a:buAutoNum type="alphaUcPeriod"/>
            </a:pPr>
            <a:r>
              <a:rPr lang="en-US" dirty="0">
                <a:solidFill>
                  <a:srgbClr val="3A4F66"/>
                </a:solidFill>
                <a:highlight>
                  <a:srgbClr val="FFFFFF"/>
                </a:highlight>
                <a:latin typeface="-apple-system"/>
              </a:rPr>
              <a:t>One</a:t>
            </a:r>
          </a:p>
          <a:p>
            <a:pPr marL="514350" indent="-514350" algn="just">
              <a:buAutoNum type="alphaUcPeriod"/>
            </a:pPr>
            <a:r>
              <a:rPr lang="en-US" dirty="0">
                <a:solidFill>
                  <a:srgbClr val="3A4F66"/>
                </a:solidFill>
                <a:highlight>
                  <a:srgbClr val="FFFFFF"/>
                </a:highlight>
                <a:latin typeface="-apple-system"/>
              </a:rPr>
              <a:t>Equal to MPC</a:t>
            </a:r>
          </a:p>
          <a:p>
            <a:pPr marL="514350" indent="-514350" algn="just">
              <a:buAutoNum type="alphaUcPeriod"/>
            </a:pPr>
            <a:r>
              <a:rPr lang="en-US" dirty="0">
                <a:solidFill>
                  <a:srgbClr val="3A4F66"/>
                </a:solidFill>
                <a:highlight>
                  <a:srgbClr val="FFFFFF"/>
                </a:highlight>
                <a:latin typeface="-apple-system"/>
              </a:rPr>
              <a:t>Two</a:t>
            </a:r>
            <a:endParaRPr lang="en-IN" dirty="0"/>
          </a:p>
        </p:txBody>
      </p:sp>
    </p:spTree>
    <p:extLst>
      <p:ext uri="{BB962C8B-B14F-4D97-AF65-F5344CB8AC3E}">
        <p14:creationId xmlns:p14="http://schemas.microsoft.com/office/powerpoint/2010/main" val="199143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266C-80BC-4583-CB04-C6F9EBDFBD3A}"/>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37F6EC90-D6AF-7A17-EC8B-CFC4BCD5EAD4}"/>
              </a:ext>
            </a:extLst>
          </p:cNvPr>
          <p:cNvSpPr>
            <a:spLocks noGrp="1"/>
          </p:cNvSpPr>
          <p:nvPr>
            <p:ph idx="1"/>
          </p:nvPr>
        </p:nvSpPr>
        <p:spPr/>
        <p:txBody>
          <a:bodyPr/>
          <a:lstStyle/>
          <a:p>
            <a:pPr marL="0" indent="0" algn="just">
              <a:buNone/>
            </a:pPr>
            <a:r>
              <a:rPr lang="en-US" b="0" i="0" dirty="0">
                <a:solidFill>
                  <a:srgbClr val="3A4F66"/>
                </a:solidFill>
                <a:effectLst/>
                <a:highlight>
                  <a:srgbClr val="FFFFFF"/>
                </a:highlight>
                <a:latin typeface="-apple-system"/>
              </a:rPr>
              <a:t>Question: If saving function of an economy is given as: S = -40 + 0.4 (Y), then MPC is:</a:t>
            </a:r>
          </a:p>
          <a:p>
            <a:pPr algn="just"/>
            <a:endParaRPr lang="en-US" dirty="0">
              <a:solidFill>
                <a:srgbClr val="3A4F66"/>
              </a:solidFill>
              <a:highlight>
                <a:srgbClr val="FFFFFF"/>
              </a:highlight>
              <a:latin typeface="-apple-system"/>
            </a:endParaRPr>
          </a:p>
          <a:p>
            <a:pPr marL="514350" indent="-514350" algn="just">
              <a:buAutoNum type="alphaUcPeriod"/>
            </a:pPr>
            <a:r>
              <a:rPr lang="en-US" dirty="0">
                <a:solidFill>
                  <a:srgbClr val="3A4F66"/>
                </a:solidFill>
                <a:highlight>
                  <a:srgbClr val="FFFFFF"/>
                </a:highlight>
                <a:latin typeface="-apple-system"/>
              </a:rPr>
              <a:t>1</a:t>
            </a:r>
          </a:p>
          <a:p>
            <a:pPr marL="514350" indent="-514350" algn="just">
              <a:buAutoNum type="alphaUcPeriod"/>
            </a:pPr>
            <a:r>
              <a:rPr lang="en-US" b="0" i="0" dirty="0">
                <a:solidFill>
                  <a:srgbClr val="3A4F66"/>
                </a:solidFill>
                <a:effectLst/>
                <a:highlight>
                  <a:srgbClr val="FFFFFF"/>
                </a:highlight>
                <a:latin typeface="-apple-system"/>
              </a:rPr>
              <a:t>0.4</a:t>
            </a:r>
            <a:endParaRPr lang="en-IN" b="0" i="0" dirty="0">
              <a:solidFill>
                <a:srgbClr val="3A4F66"/>
              </a:solidFill>
              <a:effectLst/>
              <a:highlight>
                <a:srgbClr val="FFFFFF"/>
              </a:highlight>
              <a:latin typeface="-apple-system"/>
            </a:endParaRPr>
          </a:p>
          <a:p>
            <a:pPr marL="514350" indent="-514350" algn="just">
              <a:buAutoNum type="alphaUcPeriod"/>
            </a:pPr>
            <a:r>
              <a:rPr lang="en-IN" dirty="0">
                <a:solidFill>
                  <a:srgbClr val="3A4F66"/>
                </a:solidFill>
                <a:highlight>
                  <a:srgbClr val="FFFFFF"/>
                </a:highlight>
                <a:latin typeface="-apple-system"/>
              </a:rPr>
              <a:t>0.6</a:t>
            </a:r>
          </a:p>
          <a:p>
            <a:pPr marL="514350" indent="-514350" algn="just">
              <a:buAutoNum type="alphaUcPeriod"/>
            </a:pPr>
            <a:r>
              <a:rPr lang="en-IN" b="0" i="0" dirty="0">
                <a:solidFill>
                  <a:srgbClr val="3A4F66"/>
                </a:solidFill>
                <a:effectLst/>
                <a:highlight>
                  <a:srgbClr val="FFFFFF"/>
                </a:highlight>
                <a:latin typeface="-apple-system"/>
              </a:rPr>
              <a:t>None of these</a:t>
            </a:r>
            <a:endParaRPr lang="en-US" b="0" i="0" dirty="0">
              <a:solidFill>
                <a:srgbClr val="3A4F66"/>
              </a:solidFill>
              <a:effectLst/>
              <a:highlight>
                <a:srgbClr val="FFFFFF"/>
              </a:highlight>
              <a:latin typeface="-apple-system"/>
            </a:endParaRPr>
          </a:p>
        </p:txBody>
      </p:sp>
    </p:spTree>
    <p:extLst>
      <p:ext uri="{BB962C8B-B14F-4D97-AF65-F5344CB8AC3E}">
        <p14:creationId xmlns:p14="http://schemas.microsoft.com/office/powerpoint/2010/main" val="3296959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C0F2-2283-1B7E-C679-90755A22BE53}"/>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12570963-ECEE-252B-4DAD-B379F0F7E788}"/>
              </a:ext>
            </a:extLst>
          </p:cNvPr>
          <p:cNvSpPr>
            <a:spLocks noGrp="1"/>
          </p:cNvSpPr>
          <p:nvPr>
            <p:ph idx="1"/>
          </p:nvPr>
        </p:nvSpPr>
        <p:spPr/>
        <p:txBody>
          <a:bodyPr/>
          <a:lstStyle/>
          <a:p>
            <a:pPr marL="0" indent="0">
              <a:buNone/>
            </a:pPr>
            <a:r>
              <a:rPr lang="en-US" b="0" i="0" dirty="0">
                <a:solidFill>
                  <a:srgbClr val="3A4F66"/>
                </a:solidFill>
                <a:effectLst/>
                <a:highlight>
                  <a:srgbClr val="FFFFFF"/>
                </a:highlight>
                <a:latin typeface="-apple-system"/>
              </a:rPr>
              <a:t>Question : If MPC = 0.75 and as a result of Multiplier Effect, National Income increased by ₹300 crores by an</a:t>
            </a:r>
            <a:br>
              <a:rPr lang="en-US" dirty="0"/>
            </a:br>
            <a:r>
              <a:rPr lang="en-US" b="0" i="0" dirty="0">
                <a:solidFill>
                  <a:srgbClr val="3A4F66"/>
                </a:solidFill>
                <a:effectLst/>
                <a:highlight>
                  <a:srgbClr val="FFFFFF"/>
                </a:highlight>
                <a:latin typeface="-apple-system"/>
              </a:rPr>
              <a:t>additional investment of </a:t>
            </a:r>
            <a:r>
              <a:rPr lang="en-US" b="1" i="0" dirty="0">
                <a:solidFill>
                  <a:srgbClr val="3A4F66"/>
                </a:solidFill>
                <a:effectLst/>
                <a:highlight>
                  <a:srgbClr val="FFFFFF"/>
                </a:highlight>
                <a:latin typeface="-apple-system"/>
              </a:rPr>
              <a:t>__</a:t>
            </a:r>
            <a:r>
              <a:rPr lang="en-US" b="0" i="0" dirty="0">
                <a:solidFill>
                  <a:srgbClr val="3A4F66"/>
                </a:solidFill>
                <a:effectLst/>
                <a:highlight>
                  <a:srgbClr val="FFFFFF"/>
                </a:highlight>
                <a:latin typeface="-apple-system"/>
              </a:rPr>
              <a:t> .</a:t>
            </a:r>
          </a:p>
          <a:p>
            <a:pPr marL="0" indent="0">
              <a:buNone/>
            </a:pPr>
            <a:endParaRPr lang="en-US" dirty="0">
              <a:solidFill>
                <a:srgbClr val="3A4F66"/>
              </a:solidFill>
              <a:highlight>
                <a:srgbClr val="FFFFFF"/>
              </a:highlight>
              <a:latin typeface="-apple-system"/>
            </a:endParaRPr>
          </a:p>
          <a:p>
            <a:pPr marL="514350" indent="-514350">
              <a:buAutoNum type="alphaUcPeriod"/>
            </a:pPr>
            <a:r>
              <a:rPr lang="en-US" dirty="0">
                <a:solidFill>
                  <a:srgbClr val="3A4F66"/>
                </a:solidFill>
                <a:highlight>
                  <a:srgbClr val="FFFFFF"/>
                </a:highlight>
                <a:latin typeface="-apple-system"/>
              </a:rPr>
              <a:t>400 crore</a:t>
            </a:r>
          </a:p>
          <a:p>
            <a:pPr marL="514350" indent="-514350">
              <a:buAutoNum type="alphaUcPeriod"/>
            </a:pPr>
            <a:r>
              <a:rPr lang="en-US" dirty="0">
                <a:solidFill>
                  <a:srgbClr val="3A4F66"/>
                </a:solidFill>
                <a:highlight>
                  <a:srgbClr val="FFFFFF"/>
                </a:highlight>
                <a:latin typeface="-apple-system"/>
              </a:rPr>
              <a:t>225 crore</a:t>
            </a:r>
          </a:p>
          <a:p>
            <a:pPr marL="514350" indent="-514350">
              <a:buAutoNum type="alphaUcPeriod"/>
            </a:pPr>
            <a:r>
              <a:rPr lang="en-US" dirty="0">
                <a:solidFill>
                  <a:srgbClr val="3A4F66"/>
                </a:solidFill>
                <a:highlight>
                  <a:srgbClr val="FFFFFF"/>
                </a:highlight>
                <a:latin typeface="-apple-system"/>
              </a:rPr>
              <a:t>1200 crore</a:t>
            </a:r>
          </a:p>
          <a:p>
            <a:pPr marL="514350" indent="-514350">
              <a:buAutoNum type="alphaUcPeriod"/>
            </a:pPr>
            <a:r>
              <a:rPr lang="en-US" dirty="0">
                <a:solidFill>
                  <a:srgbClr val="3A4F66"/>
                </a:solidFill>
                <a:highlight>
                  <a:srgbClr val="FFFFFF"/>
                </a:highlight>
                <a:latin typeface="-apple-system"/>
              </a:rPr>
              <a:t>75 crore</a:t>
            </a:r>
            <a:endParaRPr lang="en-IN" dirty="0"/>
          </a:p>
        </p:txBody>
      </p:sp>
    </p:spTree>
    <p:extLst>
      <p:ext uri="{BB962C8B-B14F-4D97-AF65-F5344CB8AC3E}">
        <p14:creationId xmlns:p14="http://schemas.microsoft.com/office/powerpoint/2010/main" val="2096744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A083CF-A882-30DE-2168-397910A60C67}"/>
              </a:ext>
            </a:extLst>
          </p:cNvPr>
          <p:cNvPicPr>
            <a:picLocks noGrp="1" noChangeAspect="1"/>
          </p:cNvPicPr>
          <p:nvPr>
            <p:ph idx="1"/>
          </p:nvPr>
        </p:nvPicPr>
        <p:blipFill>
          <a:blip r:embed="rId2"/>
          <a:stretch>
            <a:fillRect/>
          </a:stretch>
        </p:blipFill>
        <p:spPr>
          <a:xfrm>
            <a:off x="931025" y="329439"/>
            <a:ext cx="8562109" cy="6387059"/>
          </a:xfrm>
        </p:spPr>
      </p:pic>
    </p:spTree>
    <p:extLst>
      <p:ext uri="{BB962C8B-B14F-4D97-AF65-F5344CB8AC3E}">
        <p14:creationId xmlns:p14="http://schemas.microsoft.com/office/powerpoint/2010/main" val="398894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D9C0-D4E7-2985-F58D-51165D6969E7}"/>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FA4CC8E0-7F6F-F299-650A-4BC33293E8D3}"/>
              </a:ext>
            </a:extLst>
          </p:cNvPr>
          <p:cNvSpPr>
            <a:spLocks noGrp="1"/>
          </p:cNvSpPr>
          <p:nvPr>
            <p:ph idx="1"/>
          </p:nvPr>
        </p:nvSpPr>
        <p:spPr/>
        <p:txBody>
          <a:bodyPr/>
          <a:lstStyle/>
          <a:p>
            <a:pPr marL="0" indent="0">
              <a:buNone/>
            </a:pPr>
            <a:r>
              <a:rPr lang="en-IN" b="1" dirty="0"/>
              <a:t>Question: </a:t>
            </a:r>
            <a:r>
              <a:rPr lang="en-IN" dirty="0"/>
              <a:t>Classify the following items as final or intermediate goods</a:t>
            </a:r>
          </a:p>
          <a:p>
            <a:pPr marL="514350" indent="-514350">
              <a:buAutoNum type="arabicPeriod"/>
            </a:pPr>
            <a:r>
              <a:rPr lang="en-IN" dirty="0"/>
              <a:t>Furniture purchased by a school </a:t>
            </a:r>
            <a:r>
              <a:rPr lang="en-IN" dirty="0">
                <a:solidFill>
                  <a:srgbClr val="FF0000"/>
                </a:solidFill>
              </a:rPr>
              <a:t>(Final)</a:t>
            </a:r>
          </a:p>
          <a:p>
            <a:pPr marL="514350" indent="-514350">
              <a:buAutoNum type="arabicPeriod"/>
            </a:pPr>
            <a:r>
              <a:rPr lang="en-IN" dirty="0"/>
              <a:t>Computer installed in an office </a:t>
            </a:r>
            <a:r>
              <a:rPr lang="en-IN" dirty="0">
                <a:solidFill>
                  <a:srgbClr val="FF0000"/>
                </a:solidFill>
              </a:rPr>
              <a:t>(Final)</a:t>
            </a:r>
          </a:p>
          <a:p>
            <a:pPr marL="514350" indent="-514350">
              <a:buAutoNum type="arabicPeriod"/>
            </a:pPr>
            <a:r>
              <a:rPr lang="en-IN" dirty="0"/>
              <a:t>Mobile set purchased by the mobile dealer </a:t>
            </a:r>
            <a:r>
              <a:rPr lang="en-IN" dirty="0">
                <a:solidFill>
                  <a:srgbClr val="FF0000"/>
                </a:solidFill>
              </a:rPr>
              <a:t>(Intermediate)</a:t>
            </a:r>
          </a:p>
          <a:p>
            <a:pPr marL="514350" indent="-514350">
              <a:buAutoNum type="arabicPeriod"/>
            </a:pPr>
            <a:r>
              <a:rPr lang="en-IN" dirty="0"/>
              <a:t>Paper purchased by a publisher </a:t>
            </a:r>
            <a:r>
              <a:rPr lang="en-IN" dirty="0">
                <a:solidFill>
                  <a:srgbClr val="FF0000"/>
                </a:solidFill>
              </a:rPr>
              <a:t>(Intermediate)</a:t>
            </a:r>
          </a:p>
          <a:p>
            <a:pPr marL="514350" indent="-514350">
              <a:buAutoNum type="arabicPeriod"/>
            </a:pPr>
            <a:r>
              <a:rPr lang="en-IN" dirty="0"/>
              <a:t>Unsold coal at the trader at the  year end </a:t>
            </a:r>
            <a:r>
              <a:rPr lang="en-IN" dirty="0">
                <a:solidFill>
                  <a:srgbClr val="FF0000"/>
                </a:solidFill>
              </a:rPr>
              <a:t>(Final)</a:t>
            </a:r>
          </a:p>
        </p:txBody>
      </p:sp>
    </p:spTree>
    <p:extLst>
      <p:ext uri="{BB962C8B-B14F-4D97-AF65-F5344CB8AC3E}">
        <p14:creationId xmlns:p14="http://schemas.microsoft.com/office/powerpoint/2010/main" val="154593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8C4B-ECD6-6222-46F5-06C3A9FE6DB7}"/>
              </a:ext>
            </a:extLst>
          </p:cNvPr>
          <p:cNvSpPr>
            <a:spLocks noGrp="1"/>
          </p:cNvSpPr>
          <p:nvPr>
            <p:ph type="title"/>
          </p:nvPr>
        </p:nvSpPr>
        <p:spPr>
          <a:xfrm>
            <a:off x="830424" y="365125"/>
            <a:ext cx="10523376" cy="614589"/>
          </a:xfrm>
        </p:spPr>
        <p:txBody>
          <a:bodyPr>
            <a:normAutofit fontScale="90000"/>
          </a:bodyPr>
          <a:lstStyle/>
          <a:p>
            <a:r>
              <a:rPr lang="en-IN" dirty="0"/>
              <a:t>Can intermediary good be final good?</a:t>
            </a:r>
          </a:p>
        </p:txBody>
      </p:sp>
      <p:pic>
        <p:nvPicPr>
          <p:cNvPr id="2050" name="Picture 2">
            <a:extLst>
              <a:ext uri="{FF2B5EF4-FFF2-40B4-BE49-F238E27FC236}">
                <a16:creationId xmlns:a16="http://schemas.microsoft.com/office/drawing/2014/main" id="{4B896FEE-0B59-B4CC-DADD-F10315EA62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3729" y="1251705"/>
            <a:ext cx="7847047" cy="546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41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5316-18FA-7F97-184A-7FA7EB51DBDC}"/>
              </a:ext>
            </a:extLst>
          </p:cNvPr>
          <p:cNvSpPr>
            <a:spLocks noGrp="1"/>
          </p:cNvSpPr>
          <p:nvPr>
            <p:ph type="title"/>
          </p:nvPr>
        </p:nvSpPr>
        <p:spPr>
          <a:xfrm>
            <a:off x="561027" y="365126"/>
            <a:ext cx="10792773" cy="521282"/>
          </a:xfrm>
        </p:spPr>
        <p:txBody>
          <a:bodyPr>
            <a:normAutofit fontScale="90000"/>
          </a:bodyPr>
          <a:lstStyle/>
          <a:p>
            <a:r>
              <a:rPr lang="en-IN" b="1" dirty="0"/>
              <a:t>Double counting problem: how to avoid it?</a:t>
            </a:r>
          </a:p>
        </p:txBody>
      </p:sp>
      <p:pic>
        <p:nvPicPr>
          <p:cNvPr id="3078" name="Picture 6">
            <a:extLst>
              <a:ext uri="{FF2B5EF4-FFF2-40B4-BE49-F238E27FC236}">
                <a16:creationId xmlns:a16="http://schemas.microsoft.com/office/drawing/2014/main" id="{E7C48F96-82C3-AE28-F20D-1FBF3C008A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1027" y="979714"/>
            <a:ext cx="9739969" cy="564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17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4461-C4B0-AE6F-7AED-3D8F113E66CB}"/>
              </a:ext>
            </a:extLst>
          </p:cNvPr>
          <p:cNvSpPr>
            <a:spLocks noGrp="1"/>
          </p:cNvSpPr>
          <p:nvPr>
            <p:ph type="title"/>
          </p:nvPr>
        </p:nvSpPr>
        <p:spPr>
          <a:xfrm>
            <a:off x="838200" y="365125"/>
            <a:ext cx="10515600" cy="941161"/>
          </a:xfrm>
        </p:spPr>
        <p:txBody>
          <a:bodyPr>
            <a:normAutofit/>
          </a:bodyPr>
          <a:lstStyle/>
          <a:p>
            <a:r>
              <a:rPr lang="en-IN" b="1" dirty="0">
                <a:solidFill>
                  <a:schemeClr val="accent1"/>
                </a:solidFill>
              </a:rPr>
              <a:t>Capital goods</a:t>
            </a:r>
          </a:p>
        </p:txBody>
      </p:sp>
      <p:sp>
        <p:nvSpPr>
          <p:cNvPr id="3" name="Content Placeholder 2">
            <a:extLst>
              <a:ext uri="{FF2B5EF4-FFF2-40B4-BE49-F238E27FC236}">
                <a16:creationId xmlns:a16="http://schemas.microsoft.com/office/drawing/2014/main" id="{FFA51D65-23EA-39AF-38E4-26D82F9C7BF0}"/>
              </a:ext>
            </a:extLst>
          </p:cNvPr>
          <p:cNvSpPr>
            <a:spLocks noGrp="1"/>
          </p:cNvSpPr>
          <p:nvPr>
            <p:ph idx="1"/>
          </p:nvPr>
        </p:nvSpPr>
        <p:spPr>
          <a:xfrm>
            <a:off x="838200" y="1306286"/>
            <a:ext cx="10515600" cy="4870677"/>
          </a:xfrm>
        </p:spPr>
        <p:txBody>
          <a:bodyPr>
            <a:normAutofit fontScale="70000" lnSpcReduction="20000"/>
          </a:bodyPr>
          <a:lstStyle/>
          <a:p>
            <a:pPr marL="0" indent="0">
              <a:buNone/>
            </a:pPr>
            <a:endParaRPr lang="en-IN" dirty="0"/>
          </a:p>
          <a:p>
            <a:r>
              <a:rPr lang="en-IN" sz="3300" dirty="0"/>
              <a:t>These are the goods which are used in the process of production for several years and which are of high value.</a:t>
            </a:r>
          </a:p>
          <a:p>
            <a:endParaRPr lang="en-IN" sz="3300" dirty="0"/>
          </a:p>
          <a:p>
            <a:r>
              <a:rPr lang="en-IN" sz="3300" dirty="0"/>
              <a:t>Use of these goods lead to depreciation.</a:t>
            </a:r>
          </a:p>
          <a:p>
            <a:endParaRPr lang="en-IN" sz="3300" dirty="0"/>
          </a:p>
          <a:p>
            <a:r>
              <a:rPr lang="en-IN" sz="3300" dirty="0"/>
              <a:t>They increase production capacity.</a:t>
            </a:r>
          </a:p>
          <a:p>
            <a:endParaRPr lang="en-IN" sz="3300" dirty="0"/>
          </a:p>
          <a:p>
            <a:r>
              <a:rPr lang="en-IN" sz="3300" dirty="0"/>
              <a:t>They have derived demand (their demand depends upon the demand for other products.</a:t>
            </a:r>
          </a:p>
          <a:p>
            <a:r>
              <a:rPr lang="en-IN" sz="3300" dirty="0"/>
              <a:t>Expenditure on Capital good is known as Capital expenditure</a:t>
            </a:r>
          </a:p>
          <a:p>
            <a:endParaRPr lang="en-IN" sz="3300" dirty="0"/>
          </a:p>
          <a:p>
            <a:r>
              <a:rPr lang="en-IN" sz="3300" dirty="0"/>
              <a:t>For example: Crane, oven, bulldozer, plants and machinery, etc.,</a:t>
            </a:r>
          </a:p>
        </p:txBody>
      </p:sp>
    </p:spTree>
    <p:extLst>
      <p:ext uri="{BB962C8B-B14F-4D97-AF65-F5344CB8AC3E}">
        <p14:creationId xmlns:p14="http://schemas.microsoft.com/office/powerpoint/2010/main" val="147546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10873</TotalTime>
  <Words>14649</Words>
  <Application>Microsoft Office PowerPoint</Application>
  <PresentationFormat>Widescreen</PresentationFormat>
  <Paragraphs>643</Paragraphs>
  <Slides>56</Slides>
  <Notes>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__Roboto_Flex_e4fe54</vt:lpstr>
      <vt:lpstr>-apple-system</vt:lpstr>
      <vt:lpstr>Arial</vt:lpstr>
      <vt:lpstr>Calibri</vt:lpstr>
      <vt:lpstr>Calibri Light</vt:lpstr>
      <vt:lpstr>GothamSSm</vt:lpstr>
      <vt:lpstr>Nunito</vt:lpstr>
      <vt:lpstr>Poppins</vt:lpstr>
      <vt:lpstr>Söhne</vt:lpstr>
      <vt:lpstr>SourceSansPro</vt:lpstr>
      <vt:lpstr>Verdana</vt:lpstr>
      <vt:lpstr>Wingdings</vt:lpstr>
      <vt:lpstr>Office Theme</vt:lpstr>
      <vt:lpstr>National Income Accounting </vt:lpstr>
      <vt:lpstr>An Overview of Macroeconomics</vt:lpstr>
      <vt:lpstr>Circular Flow of Income</vt:lpstr>
      <vt:lpstr>PowerPoint Presentation</vt:lpstr>
      <vt:lpstr>Types of goods </vt:lpstr>
      <vt:lpstr>Review Question</vt:lpstr>
      <vt:lpstr>Can intermediary good be final good?</vt:lpstr>
      <vt:lpstr>Double counting problem: how to avoid it?</vt:lpstr>
      <vt:lpstr>Capital goods</vt:lpstr>
      <vt:lpstr>Consumer Goods</vt:lpstr>
      <vt:lpstr>Gross investment vs Net investment</vt:lpstr>
      <vt:lpstr>Review Question</vt:lpstr>
      <vt:lpstr>Answer</vt:lpstr>
      <vt:lpstr>Net Indirect Tax</vt:lpstr>
      <vt:lpstr>Factor Cost and Market Price</vt:lpstr>
      <vt:lpstr>Review Question</vt:lpstr>
      <vt:lpstr>Resident of  Country</vt:lpstr>
      <vt:lpstr>Review Question</vt:lpstr>
      <vt:lpstr>Net Factor Income from Abroad (NFIA)</vt:lpstr>
      <vt:lpstr>Review Question </vt:lpstr>
      <vt:lpstr>Domestic (Economic Territory)</vt:lpstr>
      <vt:lpstr>PowerPoint Presentation</vt:lpstr>
      <vt:lpstr>Review Question</vt:lpstr>
      <vt:lpstr>Domestic Income vs National Income</vt:lpstr>
      <vt:lpstr>Measurement of GDP</vt:lpstr>
      <vt:lpstr>Review Question</vt:lpstr>
      <vt:lpstr>Review Question</vt:lpstr>
      <vt:lpstr>Review Question</vt:lpstr>
      <vt:lpstr>Answer</vt:lpstr>
      <vt:lpstr>PowerPoint Presentation</vt:lpstr>
      <vt:lpstr>Review Question</vt:lpstr>
      <vt:lpstr>Review Question</vt:lpstr>
      <vt:lpstr>Is GDP an indicator of welfare?</vt:lpstr>
      <vt:lpstr>PowerPoint Presentation</vt:lpstr>
      <vt:lpstr>Nominal GDP vs Real GDP</vt:lpstr>
      <vt:lpstr>Review Question</vt:lpstr>
      <vt:lpstr>Review Question</vt:lpstr>
      <vt:lpstr>PowerPoint Presentation</vt:lpstr>
      <vt:lpstr>Review Question</vt:lpstr>
      <vt:lpstr>Review Question</vt:lpstr>
      <vt:lpstr>Determination of Income and Employment</vt:lpstr>
      <vt:lpstr>Components of Aggregate Demand </vt:lpstr>
      <vt:lpstr>Aggregate Demand</vt:lpstr>
      <vt:lpstr>Aggregate Supply Curve</vt:lpstr>
      <vt:lpstr>Full Employment</vt:lpstr>
      <vt:lpstr>Determination of Equilibrium Income (AD-AS Approach)</vt:lpstr>
      <vt:lpstr>Determination of Equilibrium Income (S-I  Approach)</vt:lpstr>
      <vt:lpstr>Consumption Function</vt:lpstr>
      <vt:lpstr>Marginal Propensity to Consume (MPC)</vt:lpstr>
      <vt:lpstr>Saving Function</vt:lpstr>
      <vt:lpstr>Marginal Propensity to Save (MPS)</vt:lpstr>
      <vt:lpstr>PowerPoint Presentation</vt:lpstr>
      <vt:lpstr>Review Question</vt:lpstr>
      <vt:lpstr>Review Question</vt:lpstr>
      <vt:lpstr>Review 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Macroeconomics</dc:title>
  <dc:creator>Prateek Sharma</dc:creator>
  <cp:lastModifiedBy>Swati Sharma</cp:lastModifiedBy>
  <cp:revision>11</cp:revision>
  <dcterms:created xsi:type="dcterms:W3CDTF">2023-09-20T10:20:28Z</dcterms:created>
  <dcterms:modified xsi:type="dcterms:W3CDTF">2024-04-18T09:46:24Z</dcterms:modified>
</cp:coreProperties>
</file>