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72" r:id="rId14"/>
    <p:sldId id="276" r:id="rId15"/>
    <p:sldId id="275" r:id="rId16"/>
    <p:sldId id="269" r:id="rId17"/>
    <p:sldId id="270" r:id="rId18"/>
    <p:sldId id="267" r:id="rId19"/>
    <p:sldId id="274" r:id="rId20"/>
    <p:sldId id="268" r:id="rId21"/>
    <p:sldId id="273"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4510" autoAdjust="0"/>
  </p:normalViewPr>
  <p:slideViewPr>
    <p:cSldViewPr snapToGrid="0">
      <p:cViewPr varScale="1">
        <p:scale>
          <a:sx n="45" d="100"/>
          <a:sy n="45" d="100"/>
        </p:scale>
        <p:origin x="2126" y="29"/>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84505-7D77-4082-874B-011599FA7CAF}"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1FE8F-799A-4827-BF9B-4C8B5B6FB398}" type="slidenum">
              <a:rPr lang="en-IN" smtClean="0"/>
              <a:t>‹#›</a:t>
            </a:fld>
            <a:endParaRPr lang="en-IN"/>
          </a:p>
        </p:txBody>
      </p:sp>
    </p:spTree>
    <p:extLst>
      <p:ext uri="{BB962C8B-B14F-4D97-AF65-F5344CB8AC3E}">
        <p14:creationId xmlns:p14="http://schemas.microsoft.com/office/powerpoint/2010/main" val="32257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tutor2u.net/economics/reference/defla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advisor/personal-finance/why-is-inflation-bad/"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forbes.com/advisor/investing/what-is-investing/"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nvestopedia.com/terms/d/depression.as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yjusexamprep.com/upsc-exam/sectors-of-indian-econom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byjusexamprep.com/upsc-exam/rbi-reserve-bank-of-india" TargetMode="External"/><Relationship Id="rId4" Type="http://schemas.openxmlformats.org/officeDocument/2006/relationships/hyperlink" Target="https://byjusexamprep.com/upsc-exam/inflation-upsc"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conomicshelp.org/macroeconomics/inflation/monetarist-theory-infl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yjus.com/commerce/what-is-consumer-price-index-in-simple-term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accountlearning.com/business-cycle-meaning-features-characteristics/" TargetMode="External"/><Relationship Id="rId3" Type="http://schemas.openxmlformats.org/officeDocument/2006/relationships/hyperlink" Target="https://accountlearning.com/factors-determining-consumption-functions/" TargetMode="External"/><Relationship Id="rId7" Type="http://schemas.openxmlformats.org/officeDocument/2006/relationships/hyperlink" Target="https://accountlearning.com/deficit-finance-role-adverse-effects-measures-to-overcome-limitation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accountlearning.com/demand-pull-inflation-causes-effects-and-solutions/" TargetMode="External"/><Relationship Id="rId5" Type="http://schemas.openxmlformats.org/officeDocument/2006/relationships/hyperlink" Target="https://accountlearning.com/forecast-demand-new-products/" TargetMode="External"/><Relationship Id="rId4" Type="http://schemas.openxmlformats.org/officeDocument/2006/relationships/hyperlink" Target="https://accountlearning.com/effects-taxation-consumption/" TargetMode="External"/><Relationship Id="rId9" Type="http://schemas.openxmlformats.org/officeDocument/2006/relationships/hyperlink" Target="https://accountlearning.com/degrees-or-types-of-inflatio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nvestopedia.com/terms/j/john_maynard_keynes.asp"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investopedia.com/terms/s/stagflation.asp" TargetMode="External"/><Relationship Id="rId5" Type="http://schemas.openxmlformats.org/officeDocument/2006/relationships/hyperlink" Target="https://www.investopedia.com/terms/p/phillipscurve.asp" TargetMode="External"/><Relationship Id="rId4" Type="http://schemas.openxmlformats.org/officeDocument/2006/relationships/hyperlink" Target="https://www.investopedia.com/terms/p/paradox-of-thrift.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What is Quantity Theory of Money?</a:t>
            </a:r>
          </a:p>
          <a:p>
            <a:pPr algn="just" fontAlgn="base"/>
            <a:r>
              <a:rPr lang="en-US" b="0" i="0" dirty="0">
                <a:solidFill>
                  <a:srgbClr val="273239"/>
                </a:solidFill>
                <a:effectLst/>
                <a:highlight>
                  <a:srgbClr val="FFFFFF"/>
                </a:highlight>
                <a:latin typeface="Nunito" pitchFamily="2" charset="0"/>
              </a:rPr>
              <a:t>Quantity Theory of Money is the oldest theory for determining the value of money. It was proposed by French economist </a:t>
            </a:r>
            <a:r>
              <a:rPr lang="en-US" b="1" i="0" dirty="0">
                <a:solidFill>
                  <a:srgbClr val="273239"/>
                </a:solidFill>
                <a:effectLst/>
                <a:highlight>
                  <a:srgbClr val="FFFFFF"/>
                </a:highlight>
                <a:latin typeface="Nunito" pitchFamily="2" charset="0"/>
              </a:rPr>
              <a:t>Jean </a:t>
            </a:r>
            <a:r>
              <a:rPr lang="en-US" b="1" i="0" dirty="0" err="1">
                <a:solidFill>
                  <a:srgbClr val="273239"/>
                </a:solidFill>
                <a:effectLst/>
                <a:highlight>
                  <a:srgbClr val="FFFFFF"/>
                </a:highlight>
                <a:latin typeface="Nunito" pitchFamily="2" charset="0"/>
              </a:rPr>
              <a:t>Bodin</a:t>
            </a:r>
            <a:r>
              <a:rPr lang="en-US" b="0" i="0" dirty="0">
                <a:solidFill>
                  <a:srgbClr val="273239"/>
                </a:solidFill>
                <a:effectLst/>
                <a:highlight>
                  <a:srgbClr val="FFFFFF"/>
                </a:highlight>
                <a:latin typeface="Nunito" pitchFamily="2" charset="0"/>
              </a:rPr>
              <a:t> in </a:t>
            </a:r>
            <a:r>
              <a:rPr lang="en-US" b="1" i="0" dirty="0">
                <a:solidFill>
                  <a:srgbClr val="273239"/>
                </a:solidFill>
                <a:effectLst/>
                <a:highlight>
                  <a:srgbClr val="FFFFFF"/>
                </a:highlight>
                <a:latin typeface="Nunito" pitchFamily="2" charset="0"/>
              </a:rPr>
              <a:t>1566</a:t>
            </a:r>
            <a:r>
              <a:rPr lang="en-US" b="0" i="0" dirty="0">
                <a:solidFill>
                  <a:srgbClr val="273239"/>
                </a:solidFill>
                <a:effectLst/>
                <a:highlight>
                  <a:srgbClr val="FFFFFF"/>
                </a:highlight>
                <a:latin typeface="Nunito" pitchFamily="2" charset="0"/>
              </a:rPr>
              <a:t>. It was further elaborated upon by the Italian economist </a:t>
            </a:r>
            <a:r>
              <a:rPr lang="en-US" b="0" i="0" dirty="0" err="1">
                <a:solidFill>
                  <a:srgbClr val="273239"/>
                </a:solidFill>
                <a:effectLst/>
                <a:highlight>
                  <a:srgbClr val="FFFFFF"/>
                </a:highlight>
                <a:latin typeface="Nunito" pitchFamily="2" charset="0"/>
              </a:rPr>
              <a:t>Davanzatti</a:t>
            </a:r>
            <a:r>
              <a:rPr lang="en-US" b="0" i="0" dirty="0">
                <a:solidFill>
                  <a:srgbClr val="273239"/>
                </a:solidFill>
                <a:effectLst/>
                <a:highlight>
                  <a:srgbClr val="FFFFFF"/>
                </a:highlight>
                <a:latin typeface="Nunito" pitchFamily="2" charset="0"/>
              </a:rPr>
              <a:t> in 1588, the English economists John Locke in 1691, and David Hume in 1752. In the twentieth century, economists such as Irving Fisher, Marshall, Pigou, Robertson, and others addressed the theory extensively. Professor Milton Friedman has put forward Modern Quantity Theory.</a:t>
            </a:r>
          </a:p>
          <a:p>
            <a:pPr algn="just" fontAlgn="base"/>
            <a:r>
              <a:rPr lang="en-US" b="0" i="1" dirty="0">
                <a:solidFill>
                  <a:srgbClr val="273239"/>
                </a:solidFill>
                <a:effectLst/>
                <a:highlight>
                  <a:srgbClr val="FFFFFF"/>
                </a:highlight>
                <a:latin typeface="Nunito" pitchFamily="2" charset="0"/>
              </a:rPr>
              <a:t>According to the </a:t>
            </a:r>
            <a:r>
              <a:rPr lang="en-US" b="1" i="1" dirty="0">
                <a:solidFill>
                  <a:srgbClr val="273239"/>
                </a:solidFill>
                <a:effectLst/>
                <a:highlight>
                  <a:srgbClr val="FFFFFF"/>
                </a:highlight>
                <a:latin typeface="Nunito" pitchFamily="2" charset="0"/>
              </a:rPr>
              <a:t>quantity theory of money</a:t>
            </a:r>
            <a:r>
              <a:rPr lang="en-US" b="0" i="1" dirty="0">
                <a:solidFill>
                  <a:srgbClr val="273239"/>
                </a:solidFill>
                <a:effectLst/>
                <a:highlight>
                  <a:srgbClr val="FFFFFF"/>
                </a:highlight>
                <a:latin typeface="Nunito" pitchFamily="2" charset="0"/>
              </a:rPr>
              <a:t>, the average price of transactions in an economy is proportional to the nominal quantity of money in circulation. The theory states that as the quantity of money price level rises, the value of money decreases.</a:t>
            </a:r>
            <a:endParaRPr lang="en-US" b="0" i="0" dirty="0">
              <a:solidFill>
                <a:srgbClr val="273239"/>
              </a:solidFill>
              <a:effectLst/>
              <a:highlight>
                <a:srgbClr val="FFFFFF"/>
              </a:highlight>
              <a:latin typeface="Nunito" pitchFamily="2" charset="0"/>
            </a:endParaRPr>
          </a:p>
          <a:p>
            <a:pPr algn="l" fontAlgn="base"/>
            <a:r>
              <a:rPr lang="en-US" b="0" i="0" dirty="0">
                <a:solidFill>
                  <a:srgbClr val="273239"/>
                </a:solidFill>
                <a:effectLst/>
                <a:highlight>
                  <a:srgbClr val="FFFFFF"/>
                </a:highlight>
                <a:latin typeface="Nunito" pitchFamily="2" charset="0"/>
              </a:rPr>
              <a:t>According to Fisher, money is demanded as a transaction motive. (The value of money, like the value of any other item, is determined by the supply and demand for money. As a result, the value of money or price level is decided when the demand for money is equal to the supply of money.)</a:t>
            </a:r>
          </a:p>
          <a:p>
            <a:pPr algn="just" fontAlgn="base"/>
            <a:r>
              <a:rPr lang="en-US" b="0" i="0" dirty="0">
                <a:solidFill>
                  <a:srgbClr val="273239"/>
                </a:solidFill>
                <a:effectLst/>
                <a:highlight>
                  <a:srgbClr val="FFFFFF"/>
                </a:highlight>
                <a:latin typeface="Nunito" pitchFamily="2" charset="0"/>
              </a:rPr>
              <a:t>According to this theory, the demand for money is only created to pay for the existing supply of transactions. When the supply of money increases, people come to possess more money than is required to pay for current transactions. They make an attempt to spend this increased quantity of money. Hence, demand for goods rises, but due to full employment and a fixed supply of transactions, there is no increase in the production of goods, but rather a rise in prices. When prices rise, the value of transactions rises as well, which ultimately leads to an increase in the demand for money. This process continues until the demand for money equals the supply of money.</a:t>
            </a:r>
          </a:p>
          <a:p>
            <a:pPr algn="ctr" fontAlgn="base"/>
            <a:r>
              <a:rPr lang="en-US" b="1" i="0" dirty="0">
                <a:solidFill>
                  <a:srgbClr val="273239"/>
                </a:solidFill>
                <a:effectLst/>
                <a:highlight>
                  <a:srgbClr val="FFFFFF"/>
                </a:highlight>
                <a:latin typeface="Nunito" pitchFamily="2" charset="0"/>
              </a:rPr>
              <a:t>Demand for Money (PT) = Supply of Money (MV)</a:t>
            </a:r>
            <a:endParaRPr lang="en-US" b="0" i="0" dirty="0">
              <a:solidFill>
                <a:srgbClr val="273239"/>
              </a:solidFill>
              <a:effectLst/>
              <a:highlight>
                <a:srgbClr val="FFFFFF"/>
              </a:highlight>
              <a:latin typeface="Nunito" pitchFamily="2" charset="0"/>
            </a:endParaRPr>
          </a:p>
          <a:p>
            <a:pPr algn="l" fontAlgn="base"/>
            <a:r>
              <a:rPr lang="en-US" b="0" i="0" dirty="0">
                <a:solidFill>
                  <a:srgbClr val="273239"/>
                </a:solidFill>
                <a:effectLst/>
                <a:highlight>
                  <a:srgbClr val="FFFFFF"/>
                </a:highlight>
                <a:latin typeface="Nunito" pitchFamily="2" charset="0"/>
              </a:rPr>
              <a:t>This equation is known as the Cash Transactions Equation and can also be expressed as:</a:t>
            </a:r>
          </a:p>
          <a:p>
            <a:pPr algn="l" fontAlgn="base"/>
            <a:r>
              <a:rPr lang="en-US" b="0" i="0" dirty="0">
                <a:solidFill>
                  <a:srgbClr val="273239"/>
                </a:solidFill>
                <a:effectLst/>
                <a:highlight>
                  <a:srgbClr val="FFFFFF"/>
                </a:highlight>
                <a:latin typeface="Nunito" pitchFamily="2" charset="0"/>
              </a:rPr>
              <a:t>Here, M= Money in circulation</a:t>
            </a:r>
          </a:p>
          <a:p>
            <a:pPr algn="l" fontAlgn="base"/>
            <a:r>
              <a:rPr lang="en-US" b="0" i="0" dirty="0">
                <a:solidFill>
                  <a:srgbClr val="273239"/>
                </a:solidFill>
                <a:effectLst/>
                <a:highlight>
                  <a:srgbClr val="FFFFFF"/>
                </a:highlight>
                <a:latin typeface="Nunito" pitchFamily="2" charset="0"/>
              </a:rPr>
              <a:t>V= Velocity of circulation of money</a:t>
            </a:r>
          </a:p>
          <a:p>
            <a:pPr algn="l" fontAlgn="base"/>
            <a:r>
              <a:rPr lang="en-US" b="0" i="0" dirty="0">
                <a:solidFill>
                  <a:srgbClr val="273239"/>
                </a:solidFill>
                <a:effectLst/>
                <a:highlight>
                  <a:srgbClr val="FFFFFF"/>
                </a:highlight>
                <a:latin typeface="Nunito" pitchFamily="2" charset="0"/>
              </a:rPr>
              <a:t>T= Total volume of transactions or trade transactions</a:t>
            </a:r>
          </a:p>
          <a:p>
            <a:pPr algn="l" fontAlgn="base"/>
            <a:r>
              <a:rPr lang="en-US" b="0" i="0" dirty="0">
                <a:solidFill>
                  <a:srgbClr val="273239"/>
                </a:solidFill>
                <a:effectLst/>
                <a:highlight>
                  <a:srgbClr val="FFFFFF"/>
                </a:highlight>
                <a:latin typeface="Nunito" pitchFamily="2" charset="0"/>
              </a:rPr>
              <a:t>P= Price level</a:t>
            </a:r>
          </a:p>
          <a:p>
            <a:pPr algn="l" fontAlgn="base"/>
            <a:r>
              <a:rPr lang="en-US" b="0" i="0" dirty="0">
                <a:solidFill>
                  <a:srgbClr val="273239"/>
                </a:solidFill>
                <a:effectLst/>
                <a:highlight>
                  <a:srgbClr val="FFFFFF"/>
                </a:highlight>
                <a:latin typeface="Nunito" pitchFamily="2" charset="0"/>
              </a:rPr>
              <a:t>This equation indicates that the price level is determined by the quantity of money. The price level changes with the quantity of money provided V and T remain constant. However, this equation only includes primary money or currency money (currency notes and coins), which is not the case in the modern economy. The modern economy also consists of banks’ demand deposits or credit money. Hence, after </a:t>
            </a:r>
            <a:r>
              <a:rPr lang="en-US" b="0" i="0" dirty="0" err="1">
                <a:solidFill>
                  <a:srgbClr val="273239"/>
                </a:solidFill>
                <a:effectLst/>
                <a:highlight>
                  <a:srgbClr val="FFFFFF"/>
                </a:highlight>
                <a:latin typeface="Nunito" pitchFamily="2" charset="0"/>
              </a:rPr>
              <a:t>realising</a:t>
            </a:r>
            <a:r>
              <a:rPr lang="en-US" b="0" i="0" dirty="0">
                <a:solidFill>
                  <a:srgbClr val="273239"/>
                </a:solidFill>
                <a:effectLst/>
                <a:highlight>
                  <a:srgbClr val="FFFFFF"/>
                </a:highlight>
                <a:latin typeface="Nunito" pitchFamily="2" charset="0"/>
              </a:rPr>
              <a:t> the growing importance of credit money, Fisher extended the equation of exchange to include credit money. The extended equation is as follows:</a:t>
            </a:r>
          </a:p>
          <a:p>
            <a:pPr algn="ctr" fontAlgn="base"/>
            <a:r>
              <a:rPr lang="en-US" b="0" i="0" dirty="0">
                <a:solidFill>
                  <a:srgbClr val="273239"/>
                </a:solidFill>
                <a:effectLst/>
                <a:highlight>
                  <a:srgbClr val="FFFFFF"/>
                </a:highlight>
                <a:latin typeface="Nunito" pitchFamily="2" charset="0"/>
              </a:rPr>
              <a:t>PT = MV + M’V’ </a:t>
            </a:r>
          </a:p>
          <a:p>
            <a:pPr algn="ctr" fontAlgn="base"/>
            <a:r>
              <a:rPr lang="en-US" b="0" i="0" dirty="0">
                <a:solidFill>
                  <a:srgbClr val="273239"/>
                </a:solidFill>
                <a:effectLst/>
                <a:highlight>
                  <a:srgbClr val="FFFFFF"/>
                </a:highlight>
                <a:latin typeface="Nunito" pitchFamily="2" charset="0"/>
              </a:rPr>
              <a:t>or </a:t>
            </a:r>
          </a:p>
          <a:p>
            <a:pPr algn="l" fontAlgn="base"/>
            <a:r>
              <a:rPr lang="en-US" b="0" i="0" dirty="0">
                <a:solidFill>
                  <a:srgbClr val="273239"/>
                </a:solidFill>
                <a:effectLst/>
                <a:highlight>
                  <a:srgbClr val="FFFFFF"/>
                </a:highlight>
                <a:latin typeface="Nunito" pitchFamily="2" charset="0"/>
              </a:rPr>
              <a:t>Here, M= Money in circulation</a:t>
            </a:r>
          </a:p>
          <a:p>
            <a:pPr algn="l" fontAlgn="base"/>
            <a:r>
              <a:rPr lang="en-US" b="0" i="0" dirty="0">
                <a:solidFill>
                  <a:srgbClr val="273239"/>
                </a:solidFill>
                <a:effectLst/>
                <a:highlight>
                  <a:srgbClr val="FFFFFF"/>
                </a:highlight>
                <a:latin typeface="Nunito" pitchFamily="2" charset="0"/>
              </a:rPr>
              <a:t>V= Velocity of circulation of money</a:t>
            </a:r>
          </a:p>
          <a:p>
            <a:pPr algn="l" fontAlgn="base"/>
            <a:r>
              <a:rPr lang="en-US" b="0" i="0" dirty="0">
                <a:solidFill>
                  <a:srgbClr val="273239"/>
                </a:solidFill>
                <a:effectLst/>
                <a:highlight>
                  <a:srgbClr val="FFFFFF"/>
                </a:highlight>
                <a:latin typeface="Nunito" pitchFamily="2" charset="0"/>
              </a:rPr>
              <a:t>M’= Total Quantity of Credit Money (Bank Money)</a:t>
            </a:r>
          </a:p>
          <a:p>
            <a:pPr algn="l" fontAlgn="base"/>
            <a:r>
              <a:rPr lang="en-US" b="0" i="0" dirty="0">
                <a:solidFill>
                  <a:srgbClr val="273239"/>
                </a:solidFill>
                <a:effectLst/>
                <a:highlight>
                  <a:srgbClr val="FFFFFF"/>
                </a:highlight>
                <a:latin typeface="Nunito" pitchFamily="2" charset="0"/>
              </a:rPr>
              <a:t>V’= Velocity of circulation of Credit Money</a:t>
            </a:r>
          </a:p>
          <a:p>
            <a:pPr algn="l" fontAlgn="base"/>
            <a:r>
              <a:rPr lang="en-US" b="0" i="0" dirty="0">
                <a:solidFill>
                  <a:srgbClr val="273239"/>
                </a:solidFill>
                <a:effectLst/>
                <a:highlight>
                  <a:srgbClr val="FFFFFF"/>
                </a:highlight>
                <a:latin typeface="Nunito" pitchFamily="2" charset="0"/>
              </a:rPr>
              <a:t>T= Total volume of transactions or trade transactions</a:t>
            </a:r>
          </a:p>
          <a:p>
            <a:pPr algn="l" fontAlgn="base"/>
            <a:r>
              <a:rPr lang="en-US" b="0" i="0" dirty="0">
                <a:solidFill>
                  <a:srgbClr val="273239"/>
                </a:solidFill>
                <a:effectLst/>
                <a:highlight>
                  <a:srgbClr val="FFFFFF"/>
                </a:highlight>
                <a:latin typeface="Nunito" pitchFamily="2" charset="0"/>
              </a:rPr>
              <a:t>P= Price level</a:t>
            </a:r>
          </a:p>
          <a:p>
            <a:pPr algn="l" fontAlgn="base"/>
            <a:r>
              <a:rPr lang="en-US" b="0" i="0" dirty="0">
                <a:solidFill>
                  <a:srgbClr val="273239"/>
                </a:solidFill>
                <a:effectLst/>
                <a:highlight>
                  <a:srgbClr val="FFFFFF"/>
                </a:highlight>
                <a:latin typeface="Nunito" pitchFamily="2" charset="0"/>
              </a:rPr>
              <a:t>The above equation states that the factors responsible for the determination of price level 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Quantity of money in circulation (M)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Velocity of circulation of money (V)</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Volume of bank or credit money (M’)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Velocity of circulation of bank or credit money (V’)</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Volume of trade (T)</a:t>
            </a:r>
          </a:p>
          <a:p>
            <a:pPr algn="l" fontAlgn="base"/>
            <a:r>
              <a:rPr lang="en-US" b="0" i="0" dirty="0">
                <a:solidFill>
                  <a:srgbClr val="273239"/>
                </a:solidFill>
                <a:effectLst/>
                <a:highlight>
                  <a:srgbClr val="FFFFFF"/>
                </a:highlight>
                <a:latin typeface="Nunito" pitchFamily="2" charset="0"/>
              </a:rPr>
              <a:t>Also, price level; i.e., P is directly related to M, V, M’, and V’, and is inversely related to T. </a:t>
            </a:r>
          </a:p>
          <a:p>
            <a:pPr algn="l" fontAlgn="base"/>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Assumptions of Fisher’s Equation of Exchange</a:t>
            </a:r>
          </a:p>
          <a:p>
            <a:pPr algn="just" fontAlgn="base"/>
            <a:r>
              <a:rPr lang="en-US" b="0" i="0" dirty="0">
                <a:solidFill>
                  <a:srgbClr val="273239"/>
                </a:solidFill>
                <a:effectLst/>
                <a:highlight>
                  <a:srgbClr val="FFFFFF"/>
                </a:highlight>
                <a:latin typeface="Nunito" pitchFamily="2" charset="0"/>
              </a:rPr>
              <a:t>Quantity Theory of Money is based on the following assumptions:</a:t>
            </a:r>
          </a:p>
          <a:p>
            <a:pPr algn="just" fontAlgn="base"/>
            <a:r>
              <a:rPr lang="en-US" b="1" i="0" dirty="0">
                <a:solidFill>
                  <a:srgbClr val="273239"/>
                </a:solidFill>
                <a:effectLst/>
                <a:highlight>
                  <a:srgbClr val="FFFFFF"/>
                </a:highlight>
                <a:latin typeface="Nunito" pitchFamily="2" charset="0"/>
              </a:rPr>
              <a:t>1. Constant Velocity, also known as Constant V and V’:</a:t>
            </a:r>
            <a:r>
              <a:rPr lang="en-US" b="0" i="0" dirty="0">
                <a:solidFill>
                  <a:srgbClr val="273239"/>
                </a:solidFill>
                <a:effectLst/>
                <a:highlight>
                  <a:srgbClr val="FFFFFF"/>
                </a:highlight>
                <a:latin typeface="Nunito" pitchFamily="2" charset="0"/>
              </a:rPr>
              <a:t> The velocity of currency (V) and the velocity of credit money or bank money (V’) are considered to be constant.</a:t>
            </a:r>
          </a:p>
          <a:p>
            <a:pPr algn="just" fontAlgn="base"/>
            <a:r>
              <a:rPr lang="en-US" b="1" i="0" dirty="0">
                <a:solidFill>
                  <a:srgbClr val="273239"/>
                </a:solidFill>
                <a:effectLst/>
                <a:highlight>
                  <a:srgbClr val="FFFFFF"/>
                </a:highlight>
                <a:latin typeface="Nunito" pitchFamily="2" charset="0"/>
              </a:rPr>
              <a:t>2. Full Employment:</a:t>
            </a:r>
            <a:r>
              <a:rPr lang="en-US" b="0" i="0" dirty="0">
                <a:solidFill>
                  <a:srgbClr val="273239"/>
                </a:solidFill>
                <a:effectLst/>
                <a:highlight>
                  <a:srgbClr val="FFFFFF"/>
                </a:highlight>
                <a:latin typeface="Nunito" pitchFamily="2" charset="0"/>
              </a:rPr>
              <a:t> The quantity theory of money assumes that the economy is currently at full employment situation.</a:t>
            </a:r>
          </a:p>
          <a:p>
            <a:pPr algn="just" fontAlgn="base"/>
            <a:r>
              <a:rPr lang="en-US" b="1" i="0" dirty="0">
                <a:solidFill>
                  <a:srgbClr val="273239"/>
                </a:solidFill>
                <a:effectLst/>
                <a:highlight>
                  <a:srgbClr val="FFFFFF"/>
                </a:highlight>
                <a:latin typeface="Nunito" pitchFamily="2" charset="0"/>
              </a:rPr>
              <a:t>3. Constant Trade Transactions:</a:t>
            </a:r>
            <a:r>
              <a:rPr lang="en-US" b="0" i="0" dirty="0">
                <a:solidFill>
                  <a:srgbClr val="273239"/>
                </a:solidFill>
                <a:effectLst/>
                <a:highlight>
                  <a:srgbClr val="FFFFFF"/>
                </a:highlight>
                <a:latin typeface="Nunito" pitchFamily="2" charset="0"/>
              </a:rPr>
              <a:t> Due to the full employment condition, Fisher believed that trade transactions (T); i.e., the volume of goods, services, and securities, would remain constant during a specific period.</a:t>
            </a:r>
          </a:p>
          <a:p>
            <a:pPr algn="just" fontAlgn="base"/>
            <a:r>
              <a:rPr lang="en-US" b="1" i="0" dirty="0">
                <a:solidFill>
                  <a:srgbClr val="273239"/>
                </a:solidFill>
                <a:effectLst/>
                <a:highlight>
                  <a:srgbClr val="FFFFFF"/>
                </a:highlight>
                <a:latin typeface="Nunito" pitchFamily="2" charset="0"/>
              </a:rPr>
              <a:t>4. M and M’ have a Constant Proportion: </a:t>
            </a:r>
            <a:r>
              <a:rPr lang="en-US" b="0" i="0" dirty="0">
                <a:solidFill>
                  <a:srgbClr val="273239"/>
                </a:solidFill>
                <a:effectLst/>
                <a:highlight>
                  <a:srgbClr val="FFFFFF"/>
                </a:highlight>
                <a:latin typeface="Nunito" pitchFamily="2" charset="0"/>
              </a:rPr>
              <a:t>The theory assumes that any change in the quantity of bank money is proportional to any change in the quantity of currency (M). When the quantity of currency increases, there is a proportionate rise in the amount of bank money. On the contrary, when the quantity of the currency falls, the value of bank money also decreases, because people withdraw their bank deposits. As a result, the quantity of bank money reduces.</a:t>
            </a:r>
          </a:p>
          <a:p>
            <a:pPr algn="just" fontAlgn="base"/>
            <a:r>
              <a:rPr lang="en-US" b="1" i="0" dirty="0">
                <a:solidFill>
                  <a:srgbClr val="273239"/>
                </a:solidFill>
                <a:effectLst/>
                <a:highlight>
                  <a:srgbClr val="FFFFFF"/>
                </a:highlight>
                <a:latin typeface="Nunito" pitchFamily="2" charset="0"/>
              </a:rPr>
              <a:t>5. Quantity of Money is an Active Factor:</a:t>
            </a:r>
            <a:r>
              <a:rPr lang="en-US" b="0" i="0" dirty="0">
                <a:solidFill>
                  <a:srgbClr val="273239"/>
                </a:solidFill>
                <a:effectLst/>
                <a:highlight>
                  <a:srgbClr val="FFFFFF"/>
                </a:highlight>
                <a:latin typeface="Nunito" pitchFamily="2" charset="0"/>
              </a:rPr>
              <a:t> Fisher has only included the quantity of money; i.e., money which is transactional and thus active. It does not include deposits and money held in reserve.</a:t>
            </a:r>
          </a:p>
          <a:p>
            <a:pPr algn="just" fontAlgn="base"/>
            <a:r>
              <a:rPr lang="en-US" b="1" i="0" dirty="0">
                <a:solidFill>
                  <a:srgbClr val="273239"/>
                </a:solidFill>
                <a:effectLst/>
                <a:highlight>
                  <a:srgbClr val="FFFFFF"/>
                </a:highlight>
                <a:latin typeface="Nunito" pitchFamily="2" charset="0"/>
              </a:rPr>
              <a:t>6. Price level is a Passive Factor:</a:t>
            </a:r>
            <a:r>
              <a:rPr lang="en-US" b="0" i="0" dirty="0">
                <a:solidFill>
                  <a:srgbClr val="273239"/>
                </a:solidFill>
                <a:effectLst/>
                <a:highlight>
                  <a:srgbClr val="FFFFFF"/>
                </a:highlight>
                <a:latin typeface="Nunito" pitchFamily="2" charset="0"/>
              </a:rPr>
              <a:t> Fisher assumed that the price level is a passive factor. It is governed by the other factors of the equation but does not govern them.</a:t>
            </a:r>
          </a:p>
          <a:p>
            <a:pPr algn="just" fontAlgn="base"/>
            <a:r>
              <a:rPr lang="en-US" b="1" i="0" dirty="0">
                <a:solidFill>
                  <a:srgbClr val="273239"/>
                </a:solidFill>
                <a:effectLst/>
                <a:highlight>
                  <a:srgbClr val="FFFFFF"/>
                </a:highlight>
                <a:latin typeface="Nunito" pitchFamily="2" charset="0"/>
              </a:rPr>
              <a:t>7. Long Period: </a:t>
            </a:r>
            <a:r>
              <a:rPr lang="en-US" b="0" i="0" dirty="0">
                <a:solidFill>
                  <a:srgbClr val="273239"/>
                </a:solidFill>
                <a:effectLst/>
                <a:highlight>
                  <a:srgbClr val="FFFFFF"/>
                </a:highlight>
                <a:latin typeface="Nunito" pitchFamily="2" charset="0"/>
              </a:rPr>
              <a:t>Fisher’s Theory is based on the assumption of a long period. According to this theory, the quantity of money in circulation and the level of prices are properly coordinated over time.</a:t>
            </a:r>
          </a:p>
          <a:p>
            <a:pPr algn="l" fontAlgn="base"/>
            <a:endParaRPr lang="en-US"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2</a:t>
            </a:fld>
            <a:endParaRPr lang="en-IN"/>
          </a:p>
        </p:txBody>
      </p:sp>
    </p:spTree>
    <p:extLst>
      <p:ext uri="{BB962C8B-B14F-4D97-AF65-F5344CB8AC3E}">
        <p14:creationId xmlns:p14="http://schemas.microsoft.com/office/powerpoint/2010/main" val="419182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937"/>
                </a:solidFill>
                <a:effectLst/>
                <a:highlight>
                  <a:srgbClr val="FFFFFF"/>
                </a:highlight>
                <a:latin typeface="ClearSans"/>
              </a:rPr>
              <a:t>Many governments have set their central banks a </a:t>
            </a:r>
            <a:r>
              <a:rPr lang="en-US" b="1" i="0" dirty="0">
                <a:solidFill>
                  <a:srgbClr val="1F2937"/>
                </a:solidFill>
                <a:effectLst/>
                <a:highlight>
                  <a:srgbClr val="FFFFFF"/>
                </a:highlight>
                <a:latin typeface="ClearSans"/>
              </a:rPr>
              <a:t>target for a low but positive rate of inflation</a:t>
            </a:r>
            <a:r>
              <a:rPr lang="en-US" b="0" i="0" dirty="0">
                <a:solidFill>
                  <a:srgbClr val="1F2937"/>
                </a:solidFill>
                <a:effectLst/>
                <a:highlight>
                  <a:srgbClr val="FFFFFF"/>
                </a:highlight>
                <a:latin typeface="ClearSans"/>
              </a:rPr>
              <a:t>. They believe that persistently high inflation can have </a:t>
            </a:r>
            <a:r>
              <a:rPr lang="en-US" b="1" i="0" dirty="0">
                <a:solidFill>
                  <a:srgbClr val="1F2937"/>
                </a:solidFill>
                <a:effectLst/>
                <a:highlight>
                  <a:srgbClr val="FFFFFF"/>
                </a:highlight>
                <a:latin typeface="ClearSans"/>
              </a:rPr>
              <a:t>damaging economic and social consequences</a:t>
            </a:r>
            <a:r>
              <a:rPr lang="en-US" b="0" i="0" dirty="0">
                <a:solidFill>
                  <a:srgbClr val="1F2937"/>
                </a:solidFill>
                <a:effectLst/>
                <a:highlight>
                  <a:srgbClr val="FFFFFF"/>
                </a:highlight>
                <a:latin typeface="ClearSans"/>
              </a:rPr>
              <a:t>.</a:t>
            </a:r>
          </a:p>
          <a:p>
            <a:pPr algn="l">
              <a:buFont typeface="+mj-lt"/>
              <a:buAutoNum type="arabicPeriod"/>
            </a:pPr>
            <a:r>
              <a:rPr lang="en-US" b="1" i="0" dirty="0">
                <a:solidFill>
                  <a:srgbClr val="1F2937"/>
                </a:solidFill>
                <a:effectLst/>
                <a:highlight>
                  <a:srgbClr val="FFFFFF"/>
                </a:highlight>
                <a:latin typeface="ClearSans"/>
              </a:rPr>
              <a:t>Income redistribution</a:t>
            </a:r>
            <a:r>
              <a:rPr lang="en-US" b="0" i="0" dirty="0">
                <a:solidFill>
                  <a:srgbClr val="1F2937"/>
                </a:solidFill>
                <a:effectLst/>
                <a:highlight>
                  <a:srgbClr val="FFFFFF"/>
                </a:highlight>
                <a:latin typeface="ClearSans"/>
              </a:rPr>
              <a:t>: One risk of higher inflation is that it has a </a:t>
            </a:r>
            <a:r>
              <a:rPr lang="en-US" b="1" i="0" dirty="0">
                <a:solidFill>
                  <a:srgbClr val="1F2937"/>
                </a:solidFill>
                <a:effectLst/>
                <a:highlight>
                  <a:srgbClr val="FFFFFF"/>
                </a:highlight>
                <a:latin typeface="ClearSans"/>
              </a:rPr>
              <a:t>regressive effect</a:t>
            </a:r>
            <a:r>
              <a:rPr lang="en-US" b="0" i="0" dirty="0">
                <a:solidFill>
                  <a:srgbClr val="1F2937"/>
                </a:solidFill>
                <a:effectLst/>
                <a:highlight>
                  <a:srgbClr val="FFFFFF"/>
                </a:highlight>
                <a:latin typeface="ClearSans"/>
              </a:rPr>
              <a:t> on lower-income families and older people in society. This happen when prices for food and domestic utilities such as water and heating rises at a rapid rate</a:t>
            </a:r>
          </a:p>
          <a:p>
            <a:pPr algn="l">
              <a:buFont typeface="+mj-lt"/>
              <a:buAutoNum type="arabicPeriod"/>
            </a:pPr>
            <a:r>
              <a:rPr lang="en-US" b="1" i="0" dirty="0">
                <a:solidFill>
                  <a:srgbClr val="1F2937"/>
                </a:solidFill>
                <a:effectLst/>
                <a:highlight>
                  <a:srgbClr val="FFFFFF"/>
                </a:highlight>
                <a:latin typeface="ClearSans"/>
              </a:rPr>
              <a:t>Falling real incomes</a:t>
            </a:r>
            <a:r>
              <a:rPr lang="en-US" b="0" i="0" dirty="0">
                <a:solidFill>
                  <a:srgbClr val="1F2937"/>
                </a:solidFill>
                <a:effectLst/>
                <a:highlight>
                  <a:srgbClr val="FFFFFF"/>
                </a:highlight>
                <a:latin typeface="ClearSans"/>
              </a:rPr>
              <a:t>: With millions of people facing a cut in their wages or at best a pay freeze, rising inflation leads to a fall in real incomes.</a:t>
            </a:r>
          </a:p>
          <a:p>
            <a:pPr algn="l">
              <a:buFont typeface="+mj-lt"/>
              <a:buAutoNum type="arabicPeriod"/>
            </a:pPr>
            <a:r>
              <a:rPr lang="en-US" b="1" i="0" dirty="0">
                <a:solidFill>
                  <a:srgbClr val="1F2937"/>
                </a:solidFill>
                <a:effectLst/>
                <a:highlight>
                  <a:srgbClr val="FFFFFF"/>
                </a:highlight>
                <a:latin typeface="ClearSans"/>
              </a:rPr>
              <a:t>Negative real interest rates</a:t>
            </a:r>
            <a:r>
              <a:rPr lang="en-US" b="0" i="0" dirty="0">
                <a:solidFill>
                  <a:srgbClr val="1F2937"/>
                </a:solidFill>
                <a:effectLst/>
                <a:highlight>
                  <a:srgbClr val="FFFFFF"/>
                </a:highlight>
                <a:latin typeface="ClearSans"/>
              </a:rPr>
              <a:t>: If interest rates on savings accounts are lower than the rate of inflation, then people who rely on interest from their savings will be poorer. Real interest rates for millions of savers in the UK and many other countries have been negative for at least four years</a:t>
            </a:r>
          </a:p>
          <a:p>
            <a:pPr algn="l">
              <a:buFont typeface="+mj-lt"/>
              <a:buAutoNum type="arabicPeriod"/>
            </a:pPr>
            <a:r>
              <a:rPr lang="en-US" b="1" i="0" dirty="0">
                <a:solidFill>
                  <a:srgbClr val="1F2937"/>
                </a:solidFill>
                <a:effectLst/>
                <a:highlight>
                  <a:srgbClr val="FFFFFF"/>
                </a:highlight>
                <a:latin typeface="ClearSans"/>
              </a:rPr>
              <a:t>Cost of borrowing</a:t>
            </a:r>
            <a:r>
              <a:rPr lang="en-US" b="0" i="0" dirty="0">
                <a:solidFill>
                  <a:srgbClr val="1F2937"/>
                </a:solidFill>
                <a:effectLst/>
                <a:highlight>
                  <a:srgbClr val="FFFFFF"/>
                </a:highlight>
                <a:latin typeface="ClearSans"/>
              </a:rPr>
              <a:t>: High inflation may also lead to higher borrowing costs for businesses and people needing loans and mortgages as financial markets protect themselves against rising prices and increase the cost of borrowing on short and longer-term debt. There is also pressure on the government to increase the value of the state pension and unemployment benefits and other welfare payments as the cost of living climbs higher.</a:t>
            </a:r>
          </a:p>
          <a:p>
            <a:pPr algn="l">
              <a:buFont typeface="+mj-lt"/>
              <a:buAutoNum type="arabicPeriod"/>
            </a:pPr>
            <a:r>
              <a:rPr lang="en-US" b="1" i="0" dirty="0">
                <a:solidFill>
                  <a:srgbClr val="1F2937"/>
                </a:solidFill>
                <a:effectLst/>
                <a:highlight>
                  <a:srgbClr val="FFFFFF"/>
                </a:highlight>
                <a:latin typeface="ClearSans"/>
              </a:rPr>
              <a:t>Risks of wage inflation</a:t>
            </a:r>
            <a:r>
              <a:rPr lang="en-US" b="0" i="0" dirty="0">
                <a:solidFill>
                  <a:srgbClr val="1F2937"/>
                </a:solidFill>
                <a:effectLst/>
                <a:highlight>
                  <a:srgbClr val="FFFFFF"/>
                </a:highlight>
                <a:latin typeface="ClearSans"/>
              </a:rPr>
              <a:t>: High inflation can lead to an increase in pay claims as people look to protect their real incomes. This can lead to a rise in unit </a:t>
            </a:r>
            <a:r>
              <a:rPr lang="en-US" b="0" i="0" dirty="0" err="1">
                <a:solidFill>
                  <a:srgbClr val="1F2937"/>
                </a:solidFill>
                <a:effectLst/>
                <a:highlight>
                  <a:srgbClr val="FFFFFF"/>
                </a:highlight>
                <a:latin typeface="ClearSans"/>
              </a:rPr>
              <a:t>labour</a:t>
            </a:r>
            <a:r>
              <a:rPr lang="en-US" b="0" i="0" dirty="0">
                <a:solidFill>
                  <a:srgbClr val="1F2937"/>
                </a:solidFill>
                <a:effectLst/>
                <a:highlight>
                  <a:srgbClr val="FFFFFF"/>
                </a:highlight>
                <a:latin typeface="ClearSans"/>
              </a:rPr>
              <a:t> costs and lower profits for businesses</a:t>
            </a:r>
          </a:p>
          <a:p>
            <a:pPr algn="l">
              <a:buFont typeface="+mj-lt"/>
              <a:buAutoNum type="arabicPeriod"/>
            </a:pPr>
            <a:r>
              <a:rPr lang="en-US" b="1" i="0" dirty="0">
                <a:solidFill>
                  <a:srgbClr val="1F2937"/>
                </a:solidFill>
                <a:effectLst/>
                <a:highlight>
                  <a:srgbClr val="FFFFFF"/>
                </a:highlight>
                <a:latin typeface="ClearSans"/>
              </a:rPr>
              <a:t>Business </a:t>
            </a:r>
            <a:r>
              <a:rPr lang="en-US" b="1" i="0" dirty="0" err="1">
                <a:solidFill>
                  <a:srgbClr val="1F2937"/>
                </a:solidFill>
                <a:effectLst/>
                <a:highlight>
                  <a:srgbClr val="FFFFFF"/>
                </a:highlight>
                <a:latin typeface="ClearSans"/>
              </a:rPr>
              <a:t>competitiveness</a:t>
            </a:r>
            <a:r>
              <a:rPr lang="en-US" b="0" i="0" dirty="0" err="1">
                <a:solidFill>
                  <a:srgbClr val="1F2937"/>
                </a:solidFill>
                <a:effectLst/>
                <a:highlight>
                  <a:srgbClr val="FFFFFF"/>
                </a:highlight>
                <a:latin typeface="ClearSans"/>
              </a:rPr>
              <a:t>:If</a:t>
            </a:r>
            <a:r>
              <a:rPr lang="en-US" b="0" i="0" dirty="0">
                <a:solidFill>
                  <a:srgbClr val="1F2937"/>
                </a:solidFill>
                <a:effectLst/>
                <a:highlight>
                  <a:srgbClr val="FFFFFF"/>
                </a:highlight>
                <a:latin typeface="ClearSans"/>
              </a:rPr>
              <a:t> one country has a much higher rate of inflation than others for a considerable period of time, this will make its exports less price competitive in world markets. Eventually this may show through in reduced export orders, lower profits and fewer jobs, and also in a worsening of a country’s trade balance. A fall in exports can trigger negative multiplier and accelerator effects on national income and employment.</a:t>
            </a:r>
          </a:p>
          <a:p>
            <a:pPr algn="l">
              <a:buFont typeface="+mj-lt"/>
              <a:buAutoNum type="arabicPeriod"/>
            </a:pPr>
            <a:r>
              <a:rPr lang="en-US" b="1" i="0" dirty="0">
                <a:solidFill>
                  <a:srgbClr val="1F2937"/>
                </a:solidFill>
                <a:effectLst/>
                <a:highlight>
                  <a:srgbClr val="FFFFFF"/>
                </a:highlight>
                <a:latin typeface="ClearSans"/>
              </a:rPr>
              <a:t>Business uncertainty</a:t>
            </a:r>
            <a:r>
              <a:rPr lang="en-US" b="0" i="0" dirty="0">
                <a:solidFill>
                  <a:srgbClr val="1F2937"/>
                </a:solidFill>
                <a:effectLst/>
                <a:highlight>
                  <a:srgbClr val="FFFFFF"/>
                </a:highlight>
                <a:latin typeface="ClearSans"/>
              </a:rPr>
              <a:t>: High and volatile inflation is not good for business confidence partly because they cannot be sure of what their costs and prices are likely to be. This uncertainty might lead to a lower level of capital investment spending.</a:t>
            </a:r>
          </a:p>
          <a:p>
            <a:pPr algn="l"/>
            <a:r>
              <a:rPr lang="en-US" b="0" i="0" dirty="0">
                <a:solidFill>
                  <a:srgbClr val="1F2937"/>
                </a:solidFill>
                <a:effectLst/>
                <a:highlight>
                  <a:srgbClr val="FFFFFF"/>
                </a:highlight>
                <a:latin typeface="ClearSans"/>
              </a:rPr>
              <a:t>Overall, a high and volatile rate of inflation is widely considered to be damaging for an economy that trades in international markets. In your analysis focus on the impact on</a:t>
            </a:r>
          </a:p>
          <a:p>
            <a:pPr algn="l">
              <a:buFont typeface="Arial" panose="020B0604020202020204" pitchFamily="34" charset="0"/>
              <a:buChar char="•"/>
            </a:pPr>
            <a:r>
              <a:rPr lang="en-US" b="0" i="0" dirty="0">
                <a:solidFill>
                  <a:srgbClr val="1F2937"/>
                </a:solidFill>
                <a:effectLst/>
                <a:highlight>
                  <a:srgbClr val="FFFFFF"/>
                </a:highlight>
                <a:latin typeface="ClearSans"/>
              </a:rPr>
              <a:t>Uncertainty / business and consumer confidence</a:t>
            </a:r>
          </a:p>
          <a:p>
            <a:pPr algn="l">
              <a:buFont typeface="Arial" panose="020B0604020202020204" pitchFamily="34" charset="0"/>
              <a:buChar char="•"/>
            </a:pPr>
            <a:r>
              <a:rPr lang="en-US" b="0" i="0" dirty="0">
                <a:solidFill>
                  <a:srgbClr val="1F2937"/>
                </a:solidFill>
                <a:effectLst/>
                <a:highlight>
                  <a:srgbClr val="FFFFFF"/>
                </a:highlight>
                <a:latin typeface="ClearSans"/>
              </a:rPr>
              <a:t>The competitiveness of producers in international markets</a:t>
            </a:r>
          </a:p>
          <a:p>
            <a:pPr algn="l">
              <a:buFont typeface="Arial" panose="020B0604020202020204" pitchFamily="34" charset="0"/>
              <a:buChar char="•"/>
            </a:pPr>
            <a:r>
              <a:rPr lang="en-US" b="0" i="0" dirty="0">
                <a:solidFill>
                  <a:srgbClr val="1F2937"/>
                </a:solidFill>
                <a:effectLst/>
                <a:highlight>
                  <a:srgbClr val="FFFFFF"/>
                </a:highlight>
                <a:latin typeface="ClearSans"/>
              </a:rPr>
              <a:t>The effects on the real standard of living</a:t>
            </a:r>
          </a:p>
          <a:p>
            <a:pPr algn="l">
              <a:buFont typeface="Arial" panose="020B0604020202020204" pitchFamily="34" charset="0"/>
              <a:buChar char="•"/>
            </a:pPr>
            <a:r>
              <a:rPr lang="en-US" b="0" i="0" dirty="0">
                <a:solidFill>
                  <a:srgbClr val="1F2937"/>
                </a:solidFill>
                <a:effectLst/>
                <a:highlight>
                  <a:srgbClr val="FFFFFF"/>
                </a:highlight>
                <a:latin typeface="ClearSans"/>
              </a:rPr>
              <a:t>The possible impact on levels of income inequality</a:t>
            </a:r>
          </a:p>
          <a:p>
            <a:pPr algn="l"/>
            <a:r>
              <a:rPr lang="en-US" b="0" i="0" dirty="0">
                <a:solidFill>
                  <a:srgbClr val="1F2937"/>
                </a:solidFill>
                <a:effectLst/>
                <a:highlight>
                  <a:srgbClr val="FFFFFF"/>
                </a:highlight>
                <a:latin typeface="ClearSans"/>
              </a:rPr>
              <a:t>Deflation (negative inflation) can also be damaging for a country. </a:t>
            </a:r>
            <a:r>
              <a:rPr lang="en-US" b="0" i="0" dirty="0">
                <a:solidFill>
                  <a:srgbClr val="1F2937"/>
                </a:solidFill>
                <a:effectLst/>
                <a:highlight>
                  <a:srgbClr val="FFFFFF"/>
                </a:highlight>
                <a:latin typeface="ClearSans"/>
                <a:hlinkClick r:id="rId3"/>
              </a:rPr>
              <a:t>You can read more about deflation in this study note.</a:t>
            </a:r>
            <a:endParaRPr lang="en-US" b="0" i="0" dirty="0">
              <a:solidFill>
                <a:srgbClr val="1F2937"/>
              </a:solidFill>
              <a:effectLst/>
              <a:highlight>
                <a:srgbClr val="FFFFFF"/>
              </a:highlight>
              <a:latin typeface="ClearSans"/>
            </a:endParaRPr>
          </a:p>
          <a:p>
            <a:pPr algn="l"/>
            <a:r>
              <a:rPr lang="en-US" b="1" i="0" dirty="0">
                <a:solidFill>
                  <a:srgbClr val="1F2937"/>
                </a:solidFill>
                <a:effectLst/>
                <a:highlight>
                  <a:srgbClr val="FFFFFF"/>
                </a:highlight>
                <a:latin typeface="ClearSans"/>
              </a:rPr>
              <a:t>Potential winners from rising inflation</a:t>
            </a:r>
            <a:br>
              <a:rPr lang="en-US" b="0" i="0" dirty="0">
                <a:solidFill>
                  <a:srgbClr val="1F2937"/>
                </a:solidFill>
                <a:effectLst/>
                <a:highlight>
                  <a:srgbClr val="FFFFFF"/>
                </a:highlight>
                <a:latin typeface="ClearSans"/>
              </a:rPr>
            </a:br>
            <a:endParaRPr lang="en-US" b="0" i="0" dirty="0">
              <a:solidFill>
                <a:srgbClr val="1F2937"/>
              </a:solidFill>
              <a:effectLst/>
              <a:highlight>
                <a:srgbClr val="FFFFFF"/>
              </a:highlight>
              <a:latin typeface="ClearSans"/>
            </a:endParaRPr>
          </a:p>
          <a:p>
            <a:pPr algn="l">
              <a:buFont typeface="Arial" panose="020B0604020202020204" pitchFamily="34" charset="0"/>
              <a:buChar char="•"/>
            </a:pPr>
            <a:r>
              <a:rPr lang="en-US" b="0" i="0" dirty="0">
                <a:solidFill>
                  <a:srgbClr val="1F2937"/>
                </a:solidFill>
                <a:effectLst/>
                <a:highlight>
                  <a:srgbClr val="FFFFFF"/>
                </a:highlight>
                <a:latin typeface="ClearSans"/>
              </a:rPr>
              <a:t>Workers with strong wage bargaining power (perhaps those who belong to strong trade unions). They can protect their real incomes by bidding for higher wages.</a:t>
            </a:r>
          </a:p>
          <a:p>
            <a:pPr algn="l">
              <a:buFont typeface="Arial" panose="020B0604020202020204" pitchFamily="34" charset="0"/>
              <a:buChar char="•"/>
            </a:pPr>
            <a:r>
              <a:rPr lang="en-US" b="0" i="0" dirty="0">
                <a:solidFill>
                  <a:srgbClr val="1F2937"/>
                </a:solidFill>
                <a:effectLst/>
                <a:highlight>
                  <a:srgbClr val="FFFFFF"/>
                </a:highlight>
                <a:latin typeface="ClearSans"/>
              </a:rPr>
              <a:t>Debtors if real interest rates on loans are negative – the real value of debt may fall.</a:t>
            </a:r>
          </a:p>
          <a:p>
            <a:pPr algn="l">
              <a:buFont typeface="Arial" panose="020B0604020202020204" pitchFamily="34" charset="0"/>
              <a:buChar char="•"/>
            </a:pPr>
            <a:r>
              <a:rPr lang="en-US" b="0" i="0" dirty="0">
                <a:solidFill>
                  <a:srgbClr val="1F2937"/>
                </a:solidFill>
                <a:effectLst/>
                <a:highlight>
                  <a:srgbClr val="FFFFFF"/>
                </a:highlight>
                <a:latin typeface="ClearSans"/>
              </a:rPr>
              <a:t>Producers if their prices rise faster than costs leading to higher profit margins.</a:t>
            </a:r>
          </a:p>
          <a:p>
            <a:pPr algn="l">
              <a:buFont typeface="Arial" panose="020B0604020202020204" pitchFamily="34" charset="0"/>
              <a:buChar char="•"/>
            </a:pPr>
            <a:r>
              <a:rPr lang="en-US" b="0" i="0" dirty="0">
                <a:solidFill>
                  <a:srgbClr val="1F2937"/>
                </a:solidFill>
                <a:effectLst/>
                <a:highlight>
                  <a:srgbClr val="FFFFFF"/>
                </a:highlight>
                <a:latin typeface="ClearSans"/>
              </a:rPr>
              <a:t>Wealthy groups if there is a sustained period of asset price inflation (e.g. stocks and property).</a:t>
            </a:r>
          </a:p>
          <a:p>
            <a:pPr algn="l"/>
            <a:r>
              <a:rPr lang="en-US" b="1" i="0" dirty="0">
                <a:solidFill>
                  <a:srgbClr val="1F2937"/>
                </a:solidFill>
                <a:effectLst/>
                <a:highlight>
                  <a:srgbClr val="FFFFFF"/>
                </a:highlight>
                <a:latin typeface="ClearSans"/>
              </a:rPr>
              <a:t>Potential losers from rising inflation</a:t>
            </a:r>
            <a:endParaRPr lang="en-US" b="0" i="0" dirty="0">
              <a:solidFill>
                <a:srgbClr val="1F2937"/>
              </a:solidFill>
              <a:effectLst/>
              <a:highlight>
                <a:srgbClr val="FFFFFF"/>
              </a:highlight>
              <a:latin typeface="ClearSans"/>
            </a:endParaRPr>
          </a:p>
          <a:p>
            <a:pPr algn="l">
              <a:buFont typeface="Arial" panose="020B0604020202020204" pitchFamily="34" charset="0"/>
              <a:buChar char="•"/>
            </a:pPr>
            <a:r>
              <a:rPr lang="en-US" b="0" i="0" dirty="0">
                <a:solidFill>
                  <a:srgbClr val="1F2937"/>
                </a:solidFill>
                <a:effectLst/>
                <a:highlight>
                  <a:srgbClr val="FFFFFF"/>
                </a:highlight>
                <a:latin typeface="ClearSans"/>
              </a:rPr>
              <a:t>Retired people on fixed incomes – inflation cuts the real value of their pensions and other savings.</a:t>
            </a:r>
          </a:p>
          <a:p>
            <a:pPr algn="l">
              <a:buFont typeface="Arial" panose="020B0604020202020204" pitchFamily="34" charset="0"/>
              <a:buChar char="•"/>
            </a:pPr>
            <a:r>
              <a:rPr lang="en-US" b="0" i="0" dirty="0">
                <a:solidFill>
                  <a:srgbClr val="1F2937"/>
                </a:solidFill>
                <a:effectLst/>
                <a:highlight>
                  <a:srgbClr val="FFFFFF"/>
                </a:highlight>
                <a:latin typeface="ClearSans"/>
              </a:rPr>
              <a:t>Lenders if real interest rates on loans are negative.</a:t>
            </a:r>
          </a:p>
          <a:p>
            <a:pPr algn="l">
              <a:buFont typeface="Arial" panose="020B0604020202020204" pitchFamily="34" charset="0"/>
              <a:buChar char="•"/>
            </a:pPr>
            <a:r>
              <a:rPr lang="en-US" b="0" i="0" dirty="0">
                <a:solidFill>
                  <a:srgbClr val="1F2937"/>
                </a:solidFill>
                <a:effectLst/>
                <a:highlight>
                  <a:srgbClr val="FFFFFF"/>
                </a:highlight>
                <a:latin typeface="ClearSans"/>
              </a:rPr>
              <a:t>Savers if real returns on commercial bank deposits are negative.</a:t>
            </a:r>
          </a:p>
          <a:p>
            <a:pPr algn="l">
              <a:buFont typeface="Arial" panose="020B0604020202020204" pitchFamily="34" charset="0"/>
              <a:buChar char="•"/>
            </a:pPr>
            <a:r>
              <a:rPr lang="en-US" b="0" i="0" dirty="0">
                <a:solidFill>
                  <a:srgbClr val="1F2937"/>
                </a:solidFill>
                <a:effectLst/>
                <a:highlight>
                  <a:srgbClr val="FFFFFF"/>
                </a:highlight>
                <a:latin typeface="ClearSans"/>
              </a:rPr>
              <a:t>Workers in low-paid jobs with little bargaining power e.g. those in the Gig Economy with no union protection.</a:t>
            </a:r>
          </a:p>
          <a:p>
            <a:pPr algn="l">
              <a:buFont typeface="Arial" panose="020B0604020202020204" pitchFamily="34" charset="0"/>
              <a:buChar char="•"/>
            </a:pPr>
            <a:r>
              <a:rPr lang="en-US" b="0" i="0" dirty="0">
                <a:solidFill>
                  <a:srgbClr val="1F2937"/>
                </a:solidFill>
                <a:effectLst/>
                <a:highlight>
                  <a:srgbClr val="FFFFFF"/>
                </a:highlight>
                <a:latin typeface="ClearSans"/>
              </a:rPr>
              <a:t>Exporting firms may lose sales and profits if they become less competitive – eventually hitting shareholders.</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12</a:t>
            </a:fld>
            <a:endParaRPr lang="en-IN"/>
          </a:p>
        </p:txBody>
      </p:sp>
    </p:spTree>
    <p:extLst>
      <p:ext uri="{BB962C8B-B14F-4D97-AF65-F5344CB8AC3E}">
        <p14:creationId xmlns:p14="http://schemas.microsoft.com/office/powerpoint/2010/main" val="393193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Yes, inflation can indeed be negative, and this is referred to as deflation. Deflation occurs when the general price level of goods and services in an economy decreases over time. In other words, it's the opposite of inflation.</a:t>
            </a:r>
          </a:p>
          <a:p>
            <a:pPr algn="l"/>
            <a:r>
              <a:rPr lang="en-US" b="0" i="0" dirty="0">
                <a:solidFill>
                  <a:srgbClr val="0D0D0D"/>
                </a:solidFill>
                <a:effectLst/>
                <a:highlight>
                  <a:srgbClr val="FFFFFF"/>
                </a:highlight>
                <a:latin typeface="Söhne"/>
              </a:rPr>
              <a:t>Deflation can happen for various reasons, such as a decrease in consumer demand, technological advancements leading to lower production costs, or a decrease in the money supply. When prices are falling, consumers may delay purchases in anticipation of even lower prices, which can further exacerbate deflationary pressures.</a:t>
            </a:r>
          </a:p>
          <a:p>
            <a:pPr algn="l"/>
            <a:r>
              <a:rPr lang="en-US" b="0" i="0" dirty="0">
                <a:solidFill>
                  <a:srgbClr val="0D0D0D"/>
                </a:solidFill>
                <a:effectLst/>
                <a:highlight>
                  <a:srgbClr val="FFFFFF"/>
                </a:highlight>
                <a:latin typeface="Söhne"/>
              </a:rPr>
              <a:t>While moderate deflation might seem beneficial because it increases the purchasing power of money, sustained deflation can have negative consequences for the economy. It can lead to lower investment, reduced consumer spending, and even economic recessions as businesses and individuals postpone spending in anticipation of even lower prices. Central banks often aim to combat deflation by implementing monetary policies to stimulate spending and encourage moderate inflation.</a:t>
            </a:r>
          </a:p>
          <a:p>
            <a:pPr algn="just"/>
            <a:r>
              <a:rPr lang="en-US" b="0" i="0" dirty="0">
                <a:solidFill>
                  <a:srgbClr val="000000"/>
                </a:solidFill>
                <a:effectLst/>
                <a:highlight>
                  <a:srgbClr val="FFFFFF"/>
                </a:highlight>
                <a:latin typeface="Verdana" panose="020B0604030504040204" pitchFamily="34" charset="0"/>
              </a:rPr>
              <a:t>Deflation is a decline in the prices of both goods and services. It often happens when there is a decreased supply of currencies and loans available within a nation.</a:t>
            </a:r>
          </a:p>
          <a:p>
            <a:pPr algn="just"/>
            <a:r>
              <a:rPr lang="en-US" b="0" i="0" dirty="0">
                <a:solidFill>
                  <a:srgbClr val="000000"/>
                </a:solidFill>
                <a:effectLst/>
                <a:highlight>
                  <a:srgbClr val="FFFFFF"/>
                </a:highlight>
                <a:latin typeface="Verdana" panose="020B0604030504040204" pitchFamily="34" charset="0"/>
              </a:rPr>
              <a:t>When there is a deflation, one's purchasing power tends to go up as prices go down. So why is deflation considered to be a bad thing?</a:t>
            </a:r>
          </a:p>
          <a:p>
            <a:pPr algn="just">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Deflation is a phenomenon that happens when the general price level of goods and services in the economy go down.</a:t>
            </a:r>
          </a:p>
          <a:p>
            <a:pPr algn="just">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When deflation happens, most people wisely opt to hold onto their savings rather than spend them on goods and services right now, as prices will be even lower in the near future, thereby ensuring that they will be able to buy much more.</a:t>
            </a:r>
          </a:p>
          <a:p>
            <a:pPr algn="just">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However, a deflationary period can often lead to a recession as the nation's economy slows down to a near stop.</a:t>
            </a:r>
          </a:p>
          <a:p>
            <a:pPr algn="just">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Deflation often occurs when fewer loans are made and when the supply of a nation's currency is reduced. However, the greater productivity of workers or machines can also lead to lower overall prices.</a:t>
            </a:r>
          </a:p>
          <a:p>
            <a:endParaRPr lang="en-IN" dirty="0"/>
          </a:p>
          <a:p>
            <a:pPr algn="l"/>
            <a:r>
              <a:rPr lang="en-US" b="1" i="0" dirty="0">
                <a:solidFill>
                  <a:srgbClr val="333330"/>
                </a:solidFill>
                <a:effectLst/>
                <a:highlight>
                  <a:srgbClr val="FFFFFF"/>
                </a:highlight>
                <a:latin typeface="EuclidCircularB"/>
              </a:rPr>
              <a:t>What Causes Deflation?</a:t>
            </a:r>
          </a:p>
          <a:p>
            <a:pPr algn="l"/>
            <a:r>
              <a:rPr lang="en-US" b="0" i="0" dirty="0">
                <a:solidFill>
                  <a:srgbClr val="333333"/>
                </a:solidFill>
                <a:effectLst/>
                <a:highlight>
                  <a:srgbClr val="FFFFFF"/>
                </a:highlight>
                <a:latin typeface="Georgia" panose="02040502050405020303" pitchFamily="18" charset="0"/>
              </a:rPr>
              <a:t>There are two big causes of deflation: a decrease in demand or growth in supply. Each is tied back to the fundamental economic relationship between supply and demand. A decline in aggregate demand leads to a fall in the price of goods and services if supply does not change.</a:t>
            </a:r>
          </a:p>
          <a:p>
            <a:pPr algn="l"/>
            <a:r>
              <a:rPr lang="en-US" b="0" i="0" dirty="0">
                <a:solidFill>
                  <a:srgbClr val="333333"/>
                </a:solidFill>
                <a:effectLst/>
                <a:highlight>
                  <a:srgbClr val="FFFFFF"/>
                </a:highlight>
                <a:latin typeface="Georgia" panose="02040502050405020303" pitchFamily="18" charset="0"/>
              </a:rPr>
              <a:t>A drop in aggregate demand may be triggered by:</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Monetary policy.</a:t>
            </a:r>
            <a:r>
              <a:rPr lang="en-US" b="0" i="0" dirty="0">
                <a:solidFill>
                  <a:srgbClr val="333333"/>
                </a:solidFill>
                <a:effectLst/>
                <a:highlight>
                  <a:srgbClr val="FFFFFF"/>
                </a:highlight>
                <a:latin typeface="Georgia" panose="02040502050405020303" pitchFamily="18" charset="0"/>
              </a:rPr>
              <a:t> Rising interest rates may lead people to save their cash instead of spending it and may discourage borrowing. Less spending means less demand for goods and services.</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Declining confidence.</a:t>
            </a:r>
            <a:r>
              <a:rPr lang="en-US" b="0" i="0" dirty="0">
                <a:solidFill>
                  <a:srgbClr val="333333"/>
                </a:solidFill>
                <a:effectLst/>
                <a:highlight>
                  <a:srgbClr val="FFFFFF"/>
                </a:highlight>
                <a:latin typeface="Georgia" panose="02040502050405020303" pitchFamily="18" charset="0"/>
              </a:rPr>
              <a:t> Adverse economic events—such as a global pandemic—may lead to a decrease in overall demand. If people are worried about the economy or unemployment, they may spend less so they can save more.</a:t>
            </a:r>
          </a:p>
          <a:p>
            <a:pPr algn="l"/>
            <a:r>
              <a:rPr lang="en-US" b="0" i="0" dirty="0">
                <a:solidFill>
                  <a:srgbClr val="333333"/>
                </a:solidFill>
                <a:effectLst/>
                <a:highlight>
                  <a:srgbClr val="FFFFFF"/>
                </a:highlight>
                <a:latin typeface="Georgia" panose="02040502050405020303" pitchFamily="18" charset="0"/>
              </a:rPr>
              <a:t>Higher aggregate supply means that producers may have to lower their prices due to increased competition. This boost in aggregate supply may stem from a drop in production costs: If it costs less to produce goods, companies can make more of them for the same price. This can result in more supply than demand and lower prices.</a:t>
            </a:r>
          </a:p>
          <a:p>
            <a:pPr algn="l"/>
            <a:r>
              <a:rPr lang="en-US" b="1" i="0" dirty="0">
                <a:solidFill>
                  <a:srgbClr val="333330"/>
                </a:solidFill>
                <a:effectLst/>
                <a:highlight>
                  <a:srgbClr val="FFFFFF"/>
                </a:highlight>
                <a:latin typeface="EuclidCircularB"/>
              </a:rPr>
              <a:t>Consequences of Deflation</a:t>
            </a:r>
          </a:p>
          <a:p>
            <a:pPr algn="l"/>
            <a:r>
              <a:rPr lang="en-US" b="0" i="0" dirty="0">
                <a:solidFill>
                  <a:srgbClr val="333333"/>
                </a:solidFill>
                <a:effectLst/>
                <a:highlight>
                  <a:srgbClr val="FFFFFF"/>
                </a:highlight>
                <a:latin typeface="Georgia" panose="02040502050405020303" pitchFamily="18" charset="0"/>
              </a:rPr>
              <a:t>Although it may seem helpful for the price of goods and services to fall, it can have very negative effects on the economy.</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Unemployment.</a:t>
            </a:r>
            <a:r>
              <a:rPr lang="en-US" b="0" i="0" dirty="0">
                <a:solidFill>
                  <a:srgbClr val="333333"/>
                </a:solidFill>
                <a:effectLst/>
                <a:highlight>
                  <a:srgbClr val="FFFFFF"/>
                </a:highlight>
                <a:latin typeface="Georgia" panose="02040502050405020303" pitchFamily="18" charset="0"/>
              </a:rPr>
              <a:t> As prices drop, company profits decrease, and some companies may cut costs by laying off workers.</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Debt.</a:t>
            </a:r>
            <a:r>
              <a:rPr lang="en-US" b="0" i="0" dirty="0">
                <a:solidFill>
                  <a:srgbClr val="333333"/>
                </a:solidFill>
                <a:effectLst/>
                <a:highlight>
                  <a:srgbClr val="FFFFFF"/>
                </a:highlight>
                <a:latin typeface="Georgia" panose="02040502050405020303" pitchFamily="18" charset="0"/>
              </a:rPr>
              <a:t> Interest rates tend to go up in periods of deflation, which makes debt more expensive. Consumers and businesses often decrease spending as a result.</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Deflationary spiral.</a:t>
            </a:r>
            <a:r>
              <a:rPr lang="en-US" b="0" i="0" dirty="0">
                <a:solidFill>
                  <a:srgbClr val="333333"/>
                </a:solidFill>
                <a:effectLst/>
                <a:highlight>
                  <a:srgbClr val="FFFFFF"/>
                </a:highlight>
                <a:latin typeface="Georgia" panose="02040502050405020303" pitchFamily="18" charset="0"/>
              </a:rPr>
              <a:t> This is a domino effect caused by each overlapping piece of deflation. Falling prices may result in less production. Less production may lead to lower pay. Lower pay may result in a drop in demand. And a drop in demand may cause increasingly lower prices. And on and on. This can make a bad economic situation worse.</a:t>
            </a:r>
          </a:p>
          <a:p>
            <a:pPr algn="l"/>
            <a:r>
              <a:rPr lang="en-US" b="1" i="0" dirty="0">
                <a:solidFill>
                  <a:srgbClr val="333330"/>
                </a:solidFill>
                <a:effectLst/>
                <a:highlight>
                  <a:srgbClr val="FFFFFF"/>
                </a:highlight>
                <a:latin typeface="EuclidCircularB"/>
              </a:rPr>
              <a:t>Why Deflation Is More Harmful Than Inflation</a:t>
            </a:r>
          </a:p>
          <a:p>
            <a:pPr algn="l"/>
            <a:r>
              <a:rPr lang="en-US" b="0" i="0" dirty="0">
                <a:solidFill>
                  <a:srgbClr val="333333"/>
                </a:solidFill>
                <a:effectLst/>
                <a:highlight>
                  <a:srgbClr val="FFFFFF"/>
                </a:highlight>
                <a:latin typeface="Georgia" panose="02040502050405020303" pitchFamily="18" charset="0"/>
              </a:rPr>
              <a:t>When prices go up and the power of the dollar goes down, the </a:t>
            </a:r>
            <a:r>
              <a:rPr lang="en-US" b="0" i="0" u="none" strike="noStrike" dirty="0">
                <a:solidFill>
                  <a:srgbClr val="395BB6"/>
                </a:solidFill>
                <a:effectLst/>
                <a:highlight>
                  <a:srgbClr val="FFFFFF"/>
                </a:highlight>
                <a:latin typeface="Georgia" panose="02040502050405020303" pitchFamily="18" charset="0"/>
                <a:hlinkClick r:id="rId3"/>
              </a:rPr>
              <a:t>economy is experiencing inflation</a:t>
            </a:r>
            <a:r>
              <a:rPr lang="en-US" b="0" i="0" dirty="0">
                <a:solidFill>
                  <a:srgbClr val="333333"/>
                </a:solidFill>
                <a:effectLst/>
                <a:highlight>
                  <a:srgbClr val="FFFFFF"/>
                </a:highlight>
                <a:latin typeface="Georgia" panose="02040502050405020303" pitchFamily="18" charset="0"/>
              </a:rPr>
              <a:t>.</a:t>
            </a:r>
          </a:p>
          <a:p>
            <a:pPr algn="l"/>
            <a:r>
              <a:rPr lang="en-US" b="0" i="0" dirty="0">
                <a:solidFill>
                  <a:srgbClr val="333333"/>
                </a:solidFill>
                <a:effectLst/>
                <a:highlight>
                  <a:srgbClr val="FFFFFF"/>
                </a:highlight>
                <a:latin typeface="Georgia" panose="02040502050405020303" pitchFamily="18" charset="0"/>
              </a:rPr>
              <a:t>While inflation means your dollar doesn’t stretch as far, it also reduces the value of debt, so borrowers keep borrowing and debtors keep paying their bills. Modest inflation is a normal of the economic cycle—the economy typically experiences inflation of 1% to 3% per year—and a small amount is generally viewed as a sign of healthy economic growth.</a:t>
            </a:r>
          </a:p>
          <a:p>
            <a:pPr algn="l"/>
            <a:r>
              <a:rPr lang="en-US" b="0" i="0" dirty="0">
                <a:solidFill>
                  <a:srgbClr val="333333"/>
                </a:solidFill>
                <a:effectLst/>
                <a:highlight>
                  <a:srgbClr val="FFFFFF"/>
                </a:highlight>
                <a:latin typeface="Georgia" panose="02040502050405020303" pitchFamily="18" charset="0"/>
              </a:rPr>
              <a:t>Inflation is also something consumers can protect themselves against to a certain extent. </a:t>
            </a:r>
            <a:r>
              <a:rPr lang="en-US" b="0" i="0" u="none" strike="noStrike" dirty="0">
                <a:solidFill>
                  <a:srgbClr val="395BB6"/>
                </a:solidFill>
                <a:effectLst/>
                <a:highlight>
                  <a:srgbClr val="FFFFFF"/>
                </a:highlight>
                <a:latin typeface="Georgia" panose="02040502050405020303" pitchFamily="18" charset="0"/>
                <a:hlinkClick r:id="rId4"/>
              </a:rPr>
              <a:t>Investing your money</a:t>
            </a:r>
            <a:r>
              <a:rPr lang="en-US" b="0" i="0" dirty="0">
                <a:solidFill>
                  <a:srgbClr val="333333"/>
                </a:solidFill>
                <a:effectLst/>
                <a:highlight>
                  <a:srgbClr val="FFFFFF"/>
                </a:highlight>
                <a:latin typeface="Georgia" panose="02040502050405020303" pitchFamily="18" charset="0"/>
              </a:rPr>
              <a:t>, for instance, can help your earnings grow faster than inflation, helping you retain and grow your purchasing power.</a:t>
            </a:r>
          </a:p>
          <a:p>
            <a:pPr algn="l"/>
            <a:r>
              <a:rPr lang="en-US" b="0" i="0" dirty="0">
                <a:solidFill>
                  <a:srgbClr val="333333"/>
                </a:solidFill>
                <a:effectLst/>
                <a:highlight>
                  <a:srgbClr val="FFFFFF"/>
                </a:highlight>
                <a:latin typeface="Georgia" panose="02040502050405020303" pitchFamily="18" charset="0"/>
              </a:rPr>
              <a:t>While it may seem worse for prices to rise than to fall, deflation is generally less favorable and is associated with economic contractions and recessions. A deflationary spiral may turn hard economic times into recessions and then depressions.</a:t>
            </a:r>
          </a:p>
          <a:p>
            <a:pPr algn="l"/>
            <a:r>
              <a:rPr lang="en-US" b="0" i="0" dirty="0">
                <a:solidFill>
                  <a:srgbClr val="333333"/>
                </a:solidFill>
                <a:effectLst/>
                <a:highlight>
                  <a:srgbClr val="FFFFFF"/>
                </a:highlight>
                <a:latin typeface="Georgia" panose="02040502050405020303" pitchFamily="18" charset="0"/>
              </a:rPr>
              <a:t>Protecting yourself against deflation is also a little trickier than safeguarding against inflation. Unlike with inflation, debt becomes more expensive with deflation, leading people and businesses to avoid taking it on as they try to pay off the increasingly pricy debts they already owe.</a:t>
            </a:r>
          </a:p>
          <a:p>
            <a:pPr algn="l"/>
            <a:r>
              <a:rPr lang="en-US" b="0" i="0" dirty="0">
                <a:solidFill>
                  <a:srgbClr val="333333"/>
                </a:solidFill>
                <a:effectLst/>
                <a:highlight>
                  <a:srgbClr val="FFFFFF"/>
                </a:highlight>
                <a:latin typeface="Georgia" panose="02040502050405020303" pitchFamily="18" charset="0"/>
              </a:rPr>
              <a:t>During periods of deflation, the best place for people to hold money is generally in cash investments, which don’t earn much, if any, returns. Other types of investments, like stocks, corporate bonds, and real estate investments, are riskier when there’s deflation because businesses can face very difficult times or fail entirely.</a:t>
            </a:r>
          </a:p>
          <a:p>
            <a:pPr algn="l"/>
            <a:r>
              <a:rPr lang="en-US" b="1" i="0" dirty="0">
                <a:solidFill>
                  <a:srgbClr val="333330"/>
                </a:solidFill>
                <a:effectLst/>
                <a:highlight>
                  <a:srgbClr val="FFFFFF"/>
                </a:highlight>
                <a:latin typeface="EuclidCircularB"/>
              </a:rPr>
              <a:t>Controlling Deflation</a:t>
            </a:r>
          </a:p>
          <a:p>
            <a:pPr algn="l"/>
            <a:r>
              <a:rPr lang="en-US" b="0" i="0" dirty="0">
                <a:solidFill>
                  <a:srgbClr val="333333"/>
                </a:solidFill>
                <a:effectLst/>
                <a:highlight>
                  <a:srgbClr val="FFFFFF"/>
                </a:highlight>
                <a:latin typeface="Georgia" panose="02040502050405020303" pitchFamily="18" charset="0"/>
              </a:rPr>
              <a:t>The government has a few strategies to rein in deflation.</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Boost the money supply.</a:t>
            </a:r>
            <a:r>
              <a:rPr lang="en-US" b="0" i="0" dirty="0">
                <a:solidFill>
                  <a:srgbClr val="333333"/>
                </a:solidFill>
                <a:effectLst/>
                <a:highlight>
                  <a:srgbClr val="FFFFFF"/>
                </a:highlight>
                <a:latin typeface="Georgia" panose="02040502050405020303" pitchFamily="18" charset="0"/>
              </a:rPr>
              <a:t> The Federal Reserve can buy back treasury securities to increase the supply of money. With a greater supply, each dollar is less valuable, encouraging people to spend money and raising prices.</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Make borrowing easier.</a:t>
            </a:r>
            <a:r>
              <a:rPr lang="en-US" b="0" i="0" dirty="0">
                <a:solidFill>
                  <a:srgbClr val="333333"/>
                </a:solidFill>
                <a:effectLst/>
                <a:highlight>
                  <a:srgbClr val="FFFFFF"/>
                </a:highlight>
                <a:latin typeface="Georgia" panose="02040502050405020303" pitchFamily="18" charset="0"/>
              </a:rPr>
              <a:t> The Fed might ask banks to boost the amount of credit available or lower interest rates so people can borrow more. If the Fed lowers the reserve rate, which is the amount of cash commercial banks must have on hand, banks can loan out more money. This encourages spending and helps raise prices.</a:t>
            </a:r>
          </a:p>
          <a:p>
            <a:pPr algn="l">
              <a:buFont typeface="Arial" panose="020B0604020202020204" pitchFamily="34" charset="0"/>
              <a:buChar char="•"/>
            </a:pPr>
            <a:r>
              <a:rPr lang="en-US" b="1" i="0" dirty="0">
                <a:solidFill>
                  <a:srgbClr val="333333"/>
                </a:solidFill>
                <a:effectLst/>
                <a:highlight>
                  <a:srgbClr val="FFFFFF"/>
                </a:highlight>
                <a:latin typeface="Georgia" panose="02040502050405020303" pitchFamily="18" charset="0"/>
              </a:rPr>
              <a:t>Manage fiscal policy. </a:t>
            </a:r>
            <a:r>
              <a:rPr lang="en-US" b="0" i="0" dirty="0">
                <a:solidFill>
                  <a:srgbClr val="333333"/>
                </a:solidFill>
                <a:effectLst/>
                <a:highlight>
                  <a:srgbClr val="FFFFFF"/>
                </a:highlight>
                <a:latin typeface="Georgia" panose="02040502050405020303" pitchFamily="18" charset="0"/>
              </a:rPr>
              <a:t>If the government bumps up public expenditures and cuts taxes, it can boost both aggregate demand and disposable income, leading to more spending and higher prices.</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13</a:t>
            </a:fld>
            <a:endParaRPr lang="en-IN"/>
          </a:p>
        </p:txBody>
      </p:sp>
    </p:spTree>
    <p:extLst>
      <p:ext uri="{BB962C8B-B14F-4D97-AF65-F5344CB8AC3E}">
        <p14:creationId xmlns:p14="http://schemas.microsoft.com/office/powerpoint/2010/main" val="150866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11111"/>
                </a:solidFill>
                <a:effectLst/>
                <a:highlight>
                  <a:srgbClr val="FFFFFF"/>
                </a:highlight>
                <a:latin typeface="Cabin-semi-bold"/>
              </a:rPr>
              <a:t>Reflation vs. Inflation</a:t>
            </a:r>
          </a:p>
          <a:p>
            <a:pPr algn="l"/>
            <a:r>
              <a:rPr lang="en-US" b="0" i="0" dirty="0">
                <a:solidFill>
                  <a:srgbClr val="111111"/>
                </a:solidFill>
                <a:effectLst/>
                <a:highlight>
                  <a:srgbClr val="FFFFFF"/>
                </a:highlight>
                <a:latin typeface="SourceSansPro"/>
              </a:rPr>
              <a:t>It is important not to confuse reflation with inflation. Firstly, reflation is not bad. It is a period of price increases when an economy is striving to achieve full employment and growth.</a:t>
            </a:r>
          </a:p>
          <a:p>
            <a:pPr algn="l"/>
            <a:r>
              <a:rPr lang="en-US" b="0" i="0" dirty="0">
                <a:solidFill>
                  <a:srgbClr val="111111"/>
                </a:solidFill>
                <a:effectLst/>
                <a:highlight>
                  <a:srgbClr val="FFFFFF"/>
                </a:highlight>
                <a:latin typeface="SourceSansPro"/>
              </a:rPr>
              <a:t>Inflation, on the other hand, is often considered bad as it is characterized by rising prices during a period of full capacity. G.D.H. Cole once said, "reflation may be defined as inflation deliberately undertaken to relieve a </a:t>
            </a:r>
            <a:r>
              <a:rPr lang="en-US" b="0" i="0" u="sng" dirty="0">
                <a:solidFill>
                  <a:srgbClr val="2C40D0"/>
                </a:solidFill>
                <a:effectLst/>
                <a:highlight>
                  <a:srgbClr val="FFFFFF"/>
                </a:highlight>
                <a:latin typeface="SourceSansPro"/>
                <a:hlinkClick r:id="rId3"/>
              </a:rPr>
              <a:t>depression</a:t>
            </a:r>
            <a:r>
              <a:rPr lang="en-US" b="0" i="0" dirty="0">
                <a:solidFill>
                  <a:srgbClr val="111111"/>
                </a:solidFill>
                <a:effectLst/>
                <a:highlight>
                  <a:srgbClr val="FFFFFF"/>
                </a:highlight>
                <a:latin typeface="SourceSansPro"/>
              </a:rPr>
              <a:t>."</a:t>
            </a:r>
          </a:p>
          <a:p>
            <a:pPr algn="l"/>
            <a:r>
              <a:rPr lang="en-US" b="0" i="0" dirty="0">
                <a:solidFill>
                  <a:srgbClr val="111111"/>
                </a:solidFill>
                <a:effectLst/>
                <a:highlight>
                  <a:srgbClr val="FFFFFF"/>
                </a:highlight>
                <a:latin typeface="SourceSansPro"/>
              </a:rPr>
              <a:t>Additionally, prices rise gradually during a period of reflation and fast during a period of inflation. In essence, reflation can be described as controlled inflation. </a:t>
            </a:r>
          </a:p>
          <a:p>
            <a:r>
              <a:rPr lang="en-US" dirty="0">
                <a:effectLst/>
              </a:rPr>
              <a:t>Reflation is an economic term referring to the deliberate policy measures aimed at stimulating economic growth and reversing deflationary trends. It involves increasing aggregate demand in the economy through various means, such as monetary policy actions by central banks or fiscal policy measures by governments.</a:t>
            </a:r>
          </a:p>
          <a:p>
            <a:r>
              <a:rPr lang="en-US" dirty="0">
                <a:effectLst/>
              </a:rPr>
              <a:t>Reflation typically occurs in response to a period of economic downturn, characterized by falling output, rising unemployment, and declining prices. During such times, policymakers may implement reflationary measures to boost spending, investment, and consumption, with the goal of revitalizing economic activity and restoring price stability.</a:t>
            </a:r>
          </a:p>
          <a:p>
            <a:r>
              <a:rPr lang="en-US" dirty="0">
                <a:effectLst/>
              </a:rPr>
              <a:t>Reflationary policies can include:</a:t>
            </a:r>
          </a:p>
          <a:p>
            <a:pPr>
              <a:buFont typeface="+mj-lt"/>
              <a:buAutoNum type="arabicPeriod"/>
            </a:pPr>
            <a:r>
              <a:rPr lang="en-US" b="1" dirty="0">
                <a:effectLst/>
              </a:rPr>
              <a:t>Monetary Policy:</a:t>
            </a:r>
            <a:r>
              <a:rPr lang="en-US" dirty="0">
                <a:effectLst/>
              </a:rPr>
              <a:t> Central banks may adopt expansionary monetary policies, such as lowering interest rates, engaging in quantitative easing (buying government bonds or other securities), or providing liquidity to financial markets. These measures aim to make borrowing cheaper and encourage spending and investment.</a:t>
            </a:r>
          </a:p>
          <a:p>
            <a:pPr>
              <a:buFont typeface="+mj-lt"/>
              <a:buAutoNum type="arabicPeriod"/>
            </a:pPr>
            <a:r>
              <a:rPr lang="en-US" b="1" dirty="0">
                <a:effectLst/>
              </a:rPr>
              <a:t>Fiscal Policy:</a:t>
            </a:r>
            <a:r>
              <a:rPr lang="en-US" dirty="0">
                <a:effectLst/>
              </a:rPr>
              <a:t> Governments may implement fiscal stimulus measures, such as increasing government spending on infrastructure projects, providing tax cuts or rebates, or offering direct transfers to households. These measures inject additional funds into the economy, boosting demand and supporting economic activity.</a:t>
            </a:r>
          </a:p>
          <a:p>
            <a:r>
              <a:rPr lang="en-US" dirty="0">
                <a:effectLst/>
              </a:rPr>
              <a:t>The goal of reflation is to prevent or reverse deflation (a sustained decrease in the general price level) and stimulate economic growth. However, policymakers must carefully balance reflationary measures to avoid excessive inflation or other adverse economic outcomes.</a:t>
            </a:r>
          </a:p>
          <a:p>
            <a:r>
              <a:rPr lang="en-US" dirty="0">
                <a:effectLst/>
              </a:rPr>
              <a:t>In essence, reflation is about jump-starting a sluggish economy by increasing spending and investment, with the aim of promoting recovery and returning to a path of sustainable growth.</a:t>
            </a:r>
          </a:p>
          <a:p>
            <a:br>
              <a:rPr lang="en-US" b="0" i="0" dirty="0">
                <a:solidFill>
                  <a:srgbClr val="000000"/>
                </a:solidFill>
                <a:effectLst/>
                <a:highlight>
                  <a:srgbClr val="FFFFFF"/>
                </a:highlight>
                <a:latin typeface="Söhne"/>
              </a:rPr>
            </a:br>
            <a:endParaRPr lang="en-US" b="0" i="0" dirty="0">
              <a:solidFill>
                <a:srgbClr val="111111"/>
              </a:solidFill>
              <a:effectLst/>
              <a:highlight>
                <a:srgbClr val="FFFFFF"/>
              </a:highlight>
              <a:latin typeface="SourceSansPro"/>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14</a:t>
            </a:fld>
            <a:endParaRPr lang="en-IN"/>
          </a:p>
        </p:txBody>
      </p:sp>
    </p:spTree>
    <p:extLst>
      <p:ext uri="{BB962C8B-B14F-4D97-AF65-F5344CB8AC3E}">
        <p14:creationId xmlns:p14="http://schemas.microsoft.com/office/powerpoint/2010/main" val="723475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Disinflation is a term used to describe a decrease in the rate of inflation, rather than a decrease in prices (which would be deflation). In other words, disinflation means that prices are still rising, but at a slower rate than before. It's a situation where the rate of inflation is declining, but prices are still increasing, albeit more slowly.</a:t>
            </a:r>
          </a:p>
          <a:p>
            <a:endParaRPr lang="en-US" dirty="0"/>
          </a:p>
          <a:p>
            <a:r>
              <a:rPr lang="en-US" dirty="0"/>
              <a:t>Here's an example to illustrate disinflation:</a:t>
            </a:r>
          </a:p>
          <a:p>
            <a:endParaRPr lang="en-US" dirty="0"/>
          </a:p>
          <a:p>
            <a:r>
              <a:rPr lang="en-US" dirty="0"/>
              <a:t>Suppose the annual inflation rate in an economy was 5% last year. This means that, on average, prices increased by 5% over the course of the year. However, in the current year, the inflation rate has decreased to 2%. Prices are still rising, but they're now increasing at a slower pace compared to the previous year.</a:t>
            </a:r>
          </a:p>
          <a:p>
            <a:endParaRPr lang="en-US" dirty="0"/>
          </a:p>
          <a:p>
            <a:r>
              <a:rPr lang="en-US" dirty="0"/>
              <a:t>For instance, if a loaf of bread cost $2 last year, a 5% inflation rate would mean that the price of the bread would increase by 5% to $2.10 this year. In contrast, with a 2% inflation rate this year, the price of the bread would only increase by 2% to $2.04. So, while prices are still rising, they're rising at a slower rate than before.</a:t>
            </a:r>
          </a:p>
          <a:p>
            <a:endParaRPr lang="en-US" dirty="0"/>
          </a:p>
          <a:p>
            <a:r>
              <a:rPr lang="en-US" dirty="0"/>
              <a:t>Disinflation is often seen as a positive development because it can help maintain price stability and prevent the harmful effects of inflation, such as eroding purchasing power and distorting economic decision-making. However, if disinflation persists and leads to deflation (a sustained decrease in the overall price level), it can pose challenges for economic growth and stability. Therefore, central banks and policymakers typically aim to achieve a moderate and stable rate of inflation through monetary and fiscal policy measures.</a:t>
            </a:r>
          </a:p>
          <a:p>
            <a:endParaRPr lang="en-US" dirty="0"/>
          </a:p>
          <a:p>
            <a:endParaRPr lang="en-US" dirty="0"/>
          </a:p>
          <a:p>
            <a:endParaRPr lang="en-US" dirty="0"/>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15</a:t>
            </a:fld>
            <a:endParaRPr lang="en-IN"/>
          </a:p>
        </p:txBody>
      </p:sp>
    </p:spTree>
    <p:extLst>
      <p:ext uri="{BB962C8B-B14F-4D97-AF65-F5344CB8AC3E}">
        <p14:creationId xmlns:p14="http://schemas.microsoft.com/office/powerpoint/2010/main" val="48588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highlight>
                  <a:srgbClr val="FFFFFF"/>
                </a:highlight>
                <a:latin typeface="var(--es-orbikular)"/>
              </a:rPr>
              <a:t>Inflation is calculated by measuring the changes in the cost of living, by looking at the price of a “basket of goods” and services Brits use every day.</a:t>
            </a:r>
          </a:p>
          <a:p>
            <a:pPr algn="l" fontAlgn="base"/>
            <a:br>
              <a:rPr lang="en-US" b="0" i="0" dirty="0">
                <a:solidFill>
                  <a:srgbClr val="000000"/>
                </a:solidFill>
                <a:effectLst/>
                <a:highlight>
                  <a:srgbClr val="FFFFFF"/>
                </a:highlight>
                <a:latin typeface="Orbikular"/>
              </a:rPr>
            </a:br>
            <a:r>
              <a:rPr lang="en-US" b="0" i="0" dirty="0">
                <a:solidFill>
                  <a:srgbClr val="000000"/>
                </a:solidFill>
                <a:effectLst/>
                <a:highlight>
                  <a:srgbClr val="FFFFFF"/>
                </a:highlight>
                <a:latin typeface="var(--es-orbikular)"/>
              </a:rPr>
              <a:t>This basket is determined based on the findings of an annual Family Expenditure Survey conducted by the Office for National Statistics (ONS). It asks volunteers to discover what people’s shopping habits are.</a:t>
            </a:r>
          </a:p>
          <a:p>
            <a:pPr algn="l" fontAlgn="base"/>
            <a:r>
              <a:rPr lang="en-US" b="0" i="0" dirty="0">
                <a:solidFill>
                  <a:srgbClr val="000000"/>
                </a:solidFill>
                <a:effectLst/>
                <a:highlight>
                  <a:srgbClr val="FFFFFF"/>
                </a:highlight>
                <a:latin typeface="var(--es-orbikular)"/>
              </a:rPr>
              <a:t>Then, based on these habits, the Government checks the prices of the 1,000 most common goods in the UK every month, noting the changes in the values of such items and services.</a:t>
            </a:r>
          </a:p>
          <a:p>
            <a:pPr algn="l" fontAlgn="base"/>
            <a:r>
              <a:rPr lang="en-US" b="0" i="0" dirty="0">
                <a:solidFill>
                  <a:srgbClr val="000000"/>
                </a:solidFill>
                <a:effectLst/>
                <a:highlight>
                  <a:srgbClr val="FFFFFF"/>
                </a:highlight>
                <a:latin typeface="var(--es-orbikular)"/>
              </a:rPr>
              <a:t>The percentage increases are then multiplied by the weighting the product in question has been given, which in turn reveals how much the price increase is affecting consumers’ budgets.</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CPI stands for Consumer Price Index. It is a commonly used economic indicator that measures changes in the average prices paid by urban consumers for a basket of goods and services over time. The CPI is used to track inflation, which is the rate at which prices for goods and services rise, and it provides valuable information for assessing changes in the cost of living.</a:t>
            </a:r>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16</a:t>
            </a:fld>
            <a:endParaRPr lang="en-IN"/>
          </a:p>
        </p:txBody>
      </p:sp>
    </p:spTree>
    <p:extLst>
      <p:ext uri="{BB962C8B-B14F-4D97-AF65-F5344CB8AC3E}">
        <p14:creationId xmlns:p14="http://schemas.microsoft.com/office/powerpoint/2010/main" val="131824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Roboto" panose="02000000000000000000" pitchFamily="2" charset="0"/>
              </a:rPr>
              <a:t>Consumer Price Index in India</a:t>
            </a:r>
            <a:r>
              <a:rPr lang="en-US" b="0" i="0" dirty="0">
                <a:solidFill>
                  <a:srgbClr val="000000"/>
                </a:solidFill>
                <a:effectLst/>
                <a:latin typeface="Roboto" panose="02000000000000000000" pitchFamily="2" charset="0"/>
              </a:rPr>
              <a:t> measures price changes by comparing the cost of a fixed set of commodities over time. The set is based on the expenses of a target population over a reference period. Since the set contains commodities of constant or identical quality and quantity, the index reflects only the pure price.</a:t>
            </a:r>
          </a:p>
          <a:p>
            <a:pPr algn="l"/>
            <a:r>
              <a:rPr lang="en-US" b="0" i="0" dirty="0">
                <a:solidFill>
                  <a:srgbClr val="000000"/>
                </a:solidFill>
                <a:effectLst/>
                <a:latin typeface="Roboto" panose="02000000000000000000" pitchFamily="2" charset="0"/>
              </a:rPr>
              <a:t>The price data of goods and services are collected periodically, and the inflation levels in the economy are calculated by using the data collected from the CPI. This is further used to compute the cost of living. Not only this, but the Consumer Price Index also provides insights into how much a consumer can spend to be on par with the price change in an </a:t>
            </a:r>
            <a:r>
              <a:rPr lang="en-US" b="1" i="0" u="none" strike="noStrike" dirty="0">
                <a:solidFill>
                  <a:srgbClr val="000000"/>
                </a:solidFill>
                <a:effectLst/>
                <a:latin typeface="Roboto" panose="02000000000000000000" pitchFamily="2" charset="0"/>
                <a:hlinkClick r:id="rId3"/>
              </a:rPr>
              <a:t>Indian economy</a:t>
            </a:r>
            <a:r>
              <a:rPr lang="en-US" b="0" i="0" dirty="0">
                <a:solidFill>
                  <a:srgbClr val="000000"/>
                </a:solidFill>
                <a:effectLst/>
                <a:latin typeface="Roboto" panose="02000000000000000000" pitchFamily="2" charset="0"/>
              </a:rPr>
              <a:t>.</a:t>
            </a:r>
          </a:p>
          <a:p>
            <a:endParaRPr lang="en-IN" dirty="0"/>
          </a:p>
          <a:p>
            <a:pPr algn="l"/>
            <a:r>
              <a:rPr lang="en-US" b="1" i="0" dirty="0">
                <a:effectLst/>
                <a:latin typeface="Roboto" panose="02000000000000000000" pitchFamily="2" charset="0"/>
              </a:rPr>
              <a:t>Advantages of Consumer Price Index</a:t>
            </a:r>
          </a:p>
          <a:p>
            <a:pPr algn="l"/>
            <a:r>
              <a:rPr lang="en-US" b="0" i="0" dirty="0">
                <a:solidFill>
                  <a:srgbClr val="000000"/>
                </a:solidFill>
                <a:effectLst/>
                <a:latin typeface="Roboto" panose="02000000000000000000" pitchFamily="2" charset="0"/>
              </a:rPr>
              <a:t>Over the years, CPI have been commonly used as a macroeconomic indicator of </a:t>
            </a:r>
            <a:r>
              <a:rPr lang="en-US" b="1" i="0" u="none" strike="noStrike" dirty="0">
                <a:solidFill>
                  <a:srgbClr val="000000"/>
                </a:solidFill>
                <a:effectLst/>
                <a:latin typeface="Roboto" panose="02000000000000000000" pitchFamily="2" charset="0"/>
                <a:hlinkClick r:id="rId4"/>
              </a:rPr>
              <a:t>inflation</a:t>
            </a:r>
            <a:r>
              <a:rPr lang="en-US" b="0" i="0" dirty="0">
                <a:solidFill>
                  <a:srgbClr val="000000"/>
                </a:solidFill>
                <a:effectLst/>
                <a:latin typeface="Roboto" panose="02000000000000000000" pitchFamily="2" charset="0"/>
              </a:rPr>
              <a:t> and a tool by the Central Bank and the Government to monitor price stability and target inflation. Hence, </a:t>
            </a:r>
            <a:r>
              <a:rPr lang="en-US" b="1" i="0" dirty="0">
                <a:solidFill>
                  <a:srgbClr val="000000"/>
                </a:solidFill>
                <a:effectLst/>
                <a:latin typeface="Roboto" panose="02000000000000000000" pitchFamily="2" charset="0"/>
              </a:rPr>
              <a:t>Consumer Price Index is considered one of the key economic indicators.</a:t>
            </a:r>
            <a:r>
              <a:rPr lang="en-US" b="0" i="0" dirty="0">
                <a:solidFill>
                  <a:srgbClr val="000000"/>
                </a:solidFill>
                <a:effectLst/>
                <a:latin typeface="Roboto" panose="02000000000000000000" pitchFamily="2" charset="0"/>
              </a:rPr>
              <a:t> The </a:t>
            </a:r>
            <a:r>
              <a:rPr lang="en-US" b="1" i="0" u="none" strike="noStrike" dirty="0">
                <a:solidFill>
                  <a:srgbClr val="000000"/>
                </a:solidFill>
                <a:effectLst/>
                <a:latin typeface="Roboto" panose="02000000000000000000" pitchFamily="2" charset="0"/>
                <a:hlinkClick r:id="rId5"/>
              </a:rPr>
              <a:t>Reserve Bank of India</a:t>
            </a:r>
            <a:r>
              <a:rPr lang="en-US" b="0" i="0" dirty="0">
                <a:solidFill>
                  <a:srgbClr val="000000"/>
                </a:solidFill>
                <a:effectLst/>
                <a:latin typeface="Roboto" panose="02000000000000000000" pitchFamily="2" charset="0"/>
              </a:rPr>
              <a:t> and other agencies study CPI to interpret the price change of various commodities and keep a check on inflation. The advantages of the Consumer Price Index include:</a:t>
            </a:r>
          </a:p>
          <a:p>
            <a:pPr algn="l">
              <a:buFont typeface="Arial" panose="020B0604020202020204" pitchFamily="34" charset="0"/>
              <a:buChar char="•"/>
            </a:pPr>
            <a:r>
              <a:rPr lang="en-US" b="1" i="0" dirty="0">
                <a:solidFill>
                  <a:srgbClr val="000000"/>
                </a:solidFill>
                <a:effectLst/>
                <a:latin typeface="Roboto" panose="02000000000000000000" pitchFamily="2" charset="0"/>
              </a:rPr>
              <a:t>Accuracy:</a:t>
            </a:r>
            <a:r>
              <a:rPr lang="en-US" b="0" i="0" dirty="0">
                <a:solidFill>
                  <a:srgbClr val="000000"/>
                </a:solidFill>
                <a:effectLst/>
                <a:latin typeface="Roboto" panose="02000000000000000000" pitchFamily="2" charset="0"/>
              </a:rPr>
              <a:t> The CPI captures price changes for a wide range of goods and services, providing a comprehensive picture of inflationary trends.</a:t>
            </a:r>
          </a:p>
          <a:p>
            <a:pPr algn="l">
              <a:buFont typeface="Arial" panose="020B0604020202020204" pitchFamily="34" charset="0"/>
              <a:buChar char="•"/>
            </a:pPr>
            <a:r>
              <a:rPr lang="en-US" b="1" i="0" dirty="0">
                <a:solidFill>
                  <a:srgbClr val="000000"/>
                </a:solidFill>
                <a:effectLst/>
                <a:latin typeface="Roboto" panose="02000000000000000000" pitchFamily="2" charset="0"/>
              </a:rPr>
              <a:t>Comparability:</a:t>
            </a:r>
            <a:r>
              <a:rPr lang="en-US" b="0" i="0" dirty="0">
                <a:solidFill>
                  <a:srgbClr val="000000"/>
                </a:solidFill>
                <a:effectLst/>
                <a:latin typeface="Roboto" panose="02000000000000000000" pitchFamily="2" charset="0"/>
              </a:rPr>
              <a:t> The CPI allows for comparisons across different time periods, regions, and demographic groups, enabling meaningful analysis of price movements.</a:t>
            </a:r>
          </a:p>
          <a:p>
            <a:pPr algn="l">
              <a:buFont typeface="Arial" panose="020B0604020202020204" pitchFamily="34" charset="0"/>
              <a:buChar char="•"/>
            </a:pPr>
            <a:r>
              <a:rPr lang="en-US" b="1" i="0" dirty="0">
                <a:solidFill>
                  <a:srgbClr val="000000"/>
                </a:solidFill>
                <a:effectLst/>
                <a:latin typeface="Roboto" panose="02000000000000000000" pitchFamily="2" charset="0"/>
              </a:rPr>
              <a:t>Policy formulation:</a:t>
            </a:r>
            <a:r>
              <a:rPr lang="en-US" b="0" i="0" dirty="0">
                <a:solidFill>
                  <a:srgbClr val="000000"/>
                </a:solidFill>
                <a:effectLst/>
                <a:latin typeface="Roboto" panose="02000000000000000000" pitchFamily="2" charset="0"/>
              </a:rPr>
              <a:t> The CPI serves as a vital tool for policymakers in formulating economic policies, including adjustments to wages, social benefits, and taxation.</a:t>
            </a:r>
          </a:p>
          <a:p>
            <a:pPr algn="l">
              <a:buFont typeface="Arial" panose="020B0604020202020204" pitchFamily="34" charset="0"/>
              <a:buChar char="•"/>
            </a:pPr>
            <a:r>
              <a:rPr lang="en-US" b="1" i="0" dirty="0">
                <a:solidFill>
                  <a:srgbClr val="000000"/>
                </a:solidFill>
                <a:effectLst/>
                <a:latin typeface="Roboto" panose="02000000000000000000" pitchFamily="2" charset="0"/>
              </a:rPr>
              <a:t>Cost-of-living adjustments:</a:t>
            </a:r>
            <a:r>
              <a:rPr lang="en-US" b="0" i="0" dirty="0">
                <a:solidFill>
                  <a:srgbClr val="000000"/>
                </a:solidFill>
                <a:effectLst/>
                <a:latin typeface="Roboto" panose="02000000000000000000" pitchFamily="2" charset="0"/>
              </a:rPr>
              <a:t> The CPI is often used to calculate cost-of-living adjustments, ensuring that wages, pensions, and benefits keep pace with inflation.</a:t>
            </a:r>
          </a:p>
          <a:p>
            <a:pPr algn="l">
              <a:buFont typeface="Arial" panose="020B0604020202020204" pitchFamily="34" charset="0"/>
              <a:buChar char="•"/>
            </a:pPr>
            <a:r>
              <a:rPr lang="en-US" b="1" i="0" dirty="0">
                <a:solidFill>
                  <a:srgbClr val="000000"/>
                </a:solidFill>
                <a:effectLst/>
                <a:latin typeface="Roboto" panose="02000000000000000000" pitchFamily="2" charset="0"/>
              </a:rPr>
              <a:t>Economic indicators:</a:t>
            </a:r>
            <a:r>
              <a:rPr lang="en-US" b="0" i="0" dirty="0">
                <a:solidFill>
                  <a:srgbClr val="000000"/>
                </a:solidFill>
                <a:effectLst/>
                <a:latin typeface="Roboto" panose="02000000000000000000" pitchFamily="2" charset="0"/>
              </a:rPr>
              <a:t> The CPI is used as a key economic indicator to assess the overall health of the economy and monitor inflationary pressures.</a:t>
            </a:r>
          </a:p>
          <a:p>
            <a:pPr algn="l">
              <a:buFont typeface="Arial" panose="020B0604020202020204" pitchFamily="34" charset="0"/>
              <a:buChar char="•"/>
            </a:pPr>
            <a:endParaRPr lang="en-US" b="0" i="0" dirty="0">
              <a:solidFill>
                <a:srgbClr val="000000"/>
              </a:solidFill>
              <a:effectLst/>
              <a:latin typeface="Roboto" panose="02000000000000000000" pitchFamily="2" charset="0"/>
            </a:endParaRPr>
          </a:p>
          <a:p>
            <a:pPr algn="l">
              <a:buFont typeface="Arial" panose="020B0604020202020204" pitchFamily="34" charset="0"/>
              <a:buNone/>
            </a:pPr>
            <a:endParaRPr lang="en-US" b="0" i="0">
              <a:solidFill>
                <a:srgbClr val="000000"/>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17</a:t>
            </a:fld>
            <a:endParaRPr lang="en-IN"/>
          </a:p>
        </p:txBody>
      </p:sp>
    </p:spTree>
    <p:extLst>
      <p:ext uri="{BB962C8B-B14F-4D97-AF65-F5344CB8AC3E}">
        <p14:creationId xmlns:p14="http://schemas.microsoft.com/office/powerpoint/2010/main" val="99211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18</a:t>
            </a:fld>
            <a:endParaRPr lang="en-IN"/>
          </a:p>
        </p:txBody>
      </p:sp>
    </p:spTree>
    <p:extLst>
      <p:ext uri="{BB962C8B-B14F-4D97-AF65-F5344CB8AC3E}">
        <p14:creationId xmlns:p14="http://schemas.microsoft.com/office/powerpoint/2010/main" val="2660500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A1A1A"/>
                </a:solidFill>
                <a:effectLst/>
                <a:latin typeface="Roboto" panose="02000000000000000000" pitchFamily="2" charset="0"/>
              </a:rPr>
              <a:t>Core inflation is the </a:t>
            </a:r>
            <a:r>
              <a:rPr lang="en-US" b="1" i="0" dirty="0">
                <a:solidFill>
                  <a:srgbClr val="1A1A1A"/>
                </a:solidFill>
                <a:effectLst/>
                <a:latin typeface="Roboto" panose="02000000000000000000" pitchFamily="2" charset="0"/>
              </a:rPr>
              <a:t>change in the costs of goods and services</a:t>
            </a:r>
            <a:r>
              <a:rPr lang="en-US" b="0" i="0" dirty="0">
                <a:solidFill>
                  <a:srgbClr val="1A1A1A"/>
                </a:solidFill>
                <a:effectLst/>
                <a:latin typeface="Roboto" panose="02000000000000000000" pitchFamily="2" charset="0"/>
              </a:rPr>
              <a:t> but </a:t>
            </a:r>
            <a:r>
              <a:rPr lang="en-US" b="1" i="0" dirty="0">
                <a:solidFill>
                  <a:srgbClr val="1A1A1A"/>
                </a:solidFill>
                <a:effectLst/>
                <a:latin typeface="Roboto" panose="02000000000000000000" pitchFamily="2" charset="0"/>
              </a:rPr>
              <a:t>does not include those from the food and energy sectors.</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Food and energy prices are exempt from this calculation </a:t>
            </a:r>
            <a:r>
              <a:rPr lang="en-US" b="1" i="0" dirty="0">
                <a:solidFill>
                  <a:srgbClr val="1A1A1A"/>
                </a:solidFill>
                <a:effectLst/>
                <a:latin typeface="Roboto" panose="02000000000000000000" pitchFamily="2" charset="0"/>
              </a:rPr>
              <a:t>because</a:t>
            </a:r>
            <a:r>
              <a:rPr lang="en-US" b="0" i="0" dirty="0">
                <a:solidFill>
                  <a:srgbClr val="1A1A1A"/>
                </a:solidFill>
                <a:effectLst/>
                <a:latin typeface="Roboto" panose="02000000000000000000" pitchFamily="2" charset="0"/>
              </a:rPr>
              <a:t> </a:t>
            </a:r>
            <a:r>
              <a:rPr lang="en-US" b="1" i="0" dirty="0">
                <a:solidFill>
                  <a:srgbClr val="1A1A1A"/>
                </a:solidFill>
                <a:effectLst/>
                <a:latin typeface="Roboto" panose="02000000000000000000" pitchFamily="2" charset="0"/>
              </a:rPr>
              <a:t>their prices can be too volatile or fluctuate wildly.</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1" i="0" dirty="0">
                <a:solidFill>
                  <a:srgbClr val="1A1A1A"/>
                </a:solidFill>
                <a:effectLst/>
                <a:latin typeface="Roboto" panose="02000000000000000000" pitchFamily="2" charset="0"/>
              </a:rPr>
              <a:t>Why is it important?</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Core inflation is </a:t>
            </a:r>
            <a:r>
              <a:rPr lang="en-US" b="1" i="0" dirty="0">
                <a:solidFill>
                  <a:srgbClr val="1A1A1A"/>
                </a:solidFill>
                <a:effectLst/>
                <a:latin typeface="Roboto" panose="02000000000000000000" pitchFamily="2" charset="0"/>
              </a:rPr>
              <a:t>used to determine the impact of rising prices on consumer income.</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1" i="0" dirty="0">
                <a:solidFill>
                  <a:srgbClr val="1A1A1A"/>
                </a:solidFill>
                <a:effectLst/>
                <a:latin typeface="Roboto" panose="02000000000000000000" pitchFamily="2" charset="0"/>
              </a:rPr>
              <a:t>If the increase in the price index is due to temporary shocks</a:t>
            </a:r>
            <a:r>
              <a:rPr lang="en-US" b="0" i="0" dirty="0">
                <a:solidFill>
                  <a:srgbClr val="1A1A1A"/>
                </a:solidFill>
                <a:effectLst/>
                <a:latin typeface="Roboto" panose="02000000000000000000" pitchFamily="2" charset="0"/>
              </a:rPr>
              <a:t> that could soon reverse themselves, it </a:t>
            </a:r>
            <a:r>
              <a:rPr lang="en-US" b="1" i="0" dirty="0">
                <a:solidFill>
                  <a:srgbClr val="1A1A1A"/>
                </a:solidFill>
                <a:effectLst/>
                <a:latin typeface="Roboto" panose="02000000000000000000" pitchFamily="2" charset="0"/>
              </a:rPr>
              <a:t>may not require any monetary policy action</a:t>
            </a:r>
            <a:r>
              <a:rPr lang="en-US" b="0" i="0" dirty="0">
                <a:solidFill>
                  <a:srgbClr val="1A1A1A"/>
                </a:solidFill>
                <a:effectLst/>
                <a:latin typeface="Roboto" panose="02000000000000000000" pitchFamily="2" charset="0"/>
              </a:rPr>
              <a:t>.</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To deal with such situations, </a:t>
            </a:r>
            <a:r>
              <a:rPr lang="en-US" b="1" i="0" dirty="0">
                <a:solidFill>
                  <a:srgbClr val="1A1A1A"/>
                </a:solidFill>
                <a:effectLst/>
                <a:latin typeface="Roboto" panose="02000000000000000000" pitchFamily="2" charset="0"/>
              </a:rPr>
              <a:t>many central banks use measures of core inflation</a:t>
            </a:r>
            <a:r>
              <a:rPr lang="en-US" b="0" i="0" dirty="0">
                <a:solidFill>
                  <a:srgbClr val="1A1A1A"/>
                </a:solidFill>
                <a:effectLst/>
                <a:latin typeface="Roboto" panose="02000000000000000000" pitchFamily="2" charset="0"/>
              </a:rPr>
              <a:t> that are designed </a:t>
            </a:r>
            <a:r>
              <a:rPr lang="en-US" b="1" i="0" dirty="0">
                <a:solidFill>
                  <a:srgbClr val="1A1A1A"/>
                </a:solidFill>
                <a:effectLst/>
                <a:latin typeface="Roboto" panose="02000000000000000000" pitchFamily="2" charset="0"/>
              </a:rPr>
              <a:t>to filter the transitory price movements.</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Core inflation by eliminating the volatile components from the headline </a:t>
            </a:r>
            <a:r>
              <a:rPr lang="en-US" b="1" i="0" dirty="0">
                <a:solidFill>
                  <a:srgbClr val="1A1A1A"/>
                </a:solidFill>
                <a:effectLst/>
                <a:latin typeface="Roboto" panose="02000000000000000000" pitchFamily="2" charset="0"/>
              </a:rPr>
              <a:t>helps in identifying the underlying trend in headline inflation</a:t>
            </a:r>
            <a:r>
              <a:rPr lang="en-US" b="0" i="0" dirty="0">
                <a:solidFill>
                  <a:srgbClr val="1A1A1A"/>
                </a:solidFill>
                <a:effectLst/>
                <a:latin typeface="Roboto" panose="02000000000000000000" pitchFamily="2" charset="0"/>
              </a:rPr>
              <a:t> and is believed to </a:t>
            </a:r>
            <a:r>
              <a:rPr lang="en-US" b="1" i="0" dirty="0">
                <a:solidFill>
                  <a:srgbClr val="1A1A1A"/>
                </a:solidFill>
                <a:effectLst/>
                <a:latin typeface="Roboto" panose="02000000000000000000" pitchFamily="2" charset="0"/>
              </a:rPr>
              <a:t>predict future inflation better.</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Core inflation is a convenient guide to </a:t>
            </a:r>
            <a:r>
              <a:rPr lang="en-US" b="1" i="0" dirty="0">
                <a:solidFill>
                  <a:srgbClr val="1A1A1A"/>
                </a:solidFill>
                <a:effectLst/>
                <a:latin typeface="Roboto" panose="02000000000000000000" pitchFamily="2" charset="0"/>
              </a:rPr>
              <a:t>help the central bank achieve its objective of controlling total inflation.</a:t>
            </a:r>
            <a:endParaRPr lang="en-US" b="0" i="0" dirty="0">
              <a:solidFill>
                <a:srgbClr val="000000"/>
              </a:solidFill>
              <a:effectLst/>
              <a:latin typeface="Roboto" panose="02000000000000000000" pitchFamily="2" charset="0"/>
            </a:endParaRPr>
          </a:p>
          <a:p>
            <a:endParaRPr lang="en-IN" dirty="0"/>
          </a:p>
          <a:p>
            <a:pPr algn="just"/>
            <a:r>
              <a:rPr lang="en-US" b="1" i="0" dirty="0">
                <a:solidFill>
                  <a:srgbClr val="FB5621"/>
                </a:solidFill>
                <a:effectLst/>
                <a:latin typeface="Roboto" panose="02000000000000000000" pitchFamily="2" charset="0"/>
              </a:rPr>
              <a:t>What is Headline Inflation?</a:t>
            </a:r>
          </a:p>
          <a:p>
            <a:pPr algn="l">
              <a:buFont typeface="Arial" panose="020B0604020202020204" pitchFamily="34" charset="0"/>
              <a:buChar char="•"/>
            </a:pPr>
            <a:r>
              <a:rPr lang="en-US" b="0" i="0" dirty="0">
                <a:solidFill>
                  <a:srgbClr val="1A1A1A"/>
                </a:solidFill>
                <a:effectLst/>
                <a:latin typeface="Roboto" panose="02000000000000000000" pitchFamily="2" charset="0"/>
              </a:rPr>
              <a:t>It is the </a:t>
            </a:r>
            <a:r>
              <a:rPr lang="en-US" b="1" i="0" dirty="0">
                <a:solidFill>
                  <a:srgbClr val="1A1A1A"/>
                </a:solidFill>
                <a:effectLst/>
                <a:latin typeface="Roboto" panose="02000000000000000000" pitchFamily="2" charset="0"/>
              </a:rPr>
              <a:t>raw inflation figure</a:t>
            </a:r>
            <a:r>
              <a:rPr lang="en-US" b="0" i="0" dirty="0">
                <a:solidFill>
                  <a:srgbClr val="1A1A1A"/>
                </a:solidFill>
                <a:effectLst/>
                <a:latin typeface="Roboto" panose="02000000000000000000" pitchFamily="2" charset="0"/>
              </a:rPr>
              <a:t> reported through the </a:t>
            </a:r>
            <a:r>
              <a:rPr lang="en-US" b="1" i="0" dirty="0">
                <a:solidFill>
                  <a:srgbClr val="1A1A1A"/>
                </a:solidFill>
                <a:effectLst/>
                <a:latin typeface="Roboto" panose="02000000000000000000" pitchFamily="2" charset="0"/>
              </a:rPr>
              <a:t>Consumer Price Index (CPI).</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The CPI determines inflation </a:t>
            </a:r>
            <a:r>
              <a:rPr lang="en-US" b="1" i="0" dirty="0">
                <a:solidFill>
                  <a:srgbClr val="1A1A1A"/>
                </a:solidFill>
                <a:effectLst/>
                <a:latin typeface="Roboto" panose="02000000000000000000" pitchFamily="2" charset="0"/>
              </a:rPr>
              <a:t>by calculating the prices of a fixed basket of goods.</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1A1A1A"/>
                </a:solidFill>
                <a:effectLst/>
                <a:latin typeface="Roboto" panose="02000000000000000000" pitchFamily="2" charset="0"/>
              </a:rPr>
              <a:t>Core inflation removes the CPI components that can exhibit large amounts of volatility from month to month.</a:t>
            </a:r>
            <a:endParaRPr lang="en-US" b="0" i="0" dirty="0">
              <a:solidFill>
                <a:srgbClr val="000000"/>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20</a:t>
            </a:fld>
            <a:endParaRPr lang="en-IN"/>
          </a:p>
        </p:txBody>
      </p:sp>
    </p:spTree>
    <p:extLst>
      <p:ext uri="{BB962C8B-B14F-4D97-AF65-F5344CB8AC3E}">
        <p14:creationId xmlns:p14="http://schemas.microsoft.com/office/powerpoint/2010/main" val="121567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apple-system"/>
              </a:rPr>
              <a:t>Stagflation is an economic phenomenon that is defined by periods with considerable inflation, little to no growth, and high unemployment. Prior to the 1970s, the dominant economic theories suggested inflation nearly always increased when the unemployment rate was low and decreased when the unemployment rate was high. Economists have since had to refine their economic theories.</a:t>
            </a:r>
          </a:p>
          <a:p>
            <a:pPr algn="l"/>
            <a:r>
              <a:rPr lang="en-US" b="1" i="0" dirty="0">
                <a:solidFill>
                  <a:srgbClr val="000000"/>
                </a:solidFill>
                <a:effectLst/>
                <a:highlight>
                  <a:srgbClr val="FFFFFF"/>
                </a:highlight>
                <a:latin typeface="-apple-system"/>
              </a:rPr>
              <a:t>What Is Stagflation?</a:t>
            </a:r>
          </a:p>
          <a:p>
            <a:pPr algn="l"/>
            <a:r>
              <a:rPr lang="en-US" b="0" i="1" dirty="0">
                <a:solidFill>
                  <a:srgbClr val="000000"/>
                </a:solidFill>
                <a:effectLst/>
                <a:highlight>
                  <a:srgbClr val="FFFFFF"/>
                </a:highlight>
                <a:latin typeface="-apple-system"/>
              </a:rPr>
              <a:t>Stagflation </a:t>
            </a:r>
            <a:r>
              <a:rPr lang="en-US" b="0" i="0" dirty="0">
                <a:solidFill>
                  <a:srgbClr val="000000"/>
                </a:solidFill>
                <a:effectLst/>
                <a:highlight>
                  <a:srgbClr val="FFFFFF"/>
                </a:highlight>
                <a:latin typeface="-apple-system"/>
              </a:rPr>
              <a:t>is a term used to describe an economy experiencing significant inflation, high unemployment, and slow to no economic growth. </a:t>
            </a:r>
          </a:p>
          <a:p>
            <a:pPr algn="l"/>
            <a:r>
              <a:rPr lang="en-US" b="0" i="0" dirty="0">
                <a:solidFill>
                  <a:srgbClr val="000000"/>
                </a:solidFill>
                <a:effectLst/>
                <a:highlight>
                  <a:srgbClr val="FFFFFF"/>
                </a:highlight>
                <a:latin typeface="-apple-system"/>
              </a:rPr>
              <a:t>Periods of stagflation were prevalent in the 1970s and 1980s in most major economies. This surprised economists as the dominant economic theory of the time, Keynesian macroeconomic theory, posited that increases in inflation and unemployment couldn’t happen at the same time.</a:t>
            </a:r>
          </a:p>
          <a:p>
            <a:pPr algn="l"/>
            <a:r>
              <a:rPr lang="en-US" b="0" i="0" dirty="0">
                <a:solidFill>
                  <a:srgbClr val="000000"/>
                </a:solidFill>
                <a:effectLst/>
                <a:highlight>
                  <a:srgbClr val="FFFFFF"/>
                </a:highlight>
                <a:latin typeface="-apple-system"/>
              </a:rPr>
              <a:t>This was partly based on the </a:t>
            </a:r>
            <a:r>
              <a:rPr lang="en-US" b="0" i="1" dirty="0">
                <a:solidFill>
                  <a:srgbClr val="000000"/>
                </a:solidFill>
                <a:effectLst/>
                <a:highlight>
                  <a:srgbClr val="FFFFFF"/>
                </a:highlight>
                <a:latin typeface="-apple-system"/>
              </a:rPr>
              <a:t>Phillips Curve</a:t>
            </a:r>
            <a:r>
              <a:rPr lang="en-US" b="0" i="0" dirty="0">
                <a:solidFill>
                  <a:srgbClr val="000000"/>
                </a:solidFill>
                <a:effectLst/>
                <a:highlight>
                  <a:srgbClr val="FFFFFF"/>
                </a:highlight>
                <a:latin typeface="-apple-system"/>
              </a:rPr>
              <a:t>, an economic model that was used to argue that there was an inverse relationship between unemployment and inflation. Economists have since identified many potential factors that influence stagflation including a sudden supply shock and harmful government policies.</a:t>
            </a:r>
          </a:p>
          <a:p>
            <a:pPr algn="l"/>
            <a:endParaRPr lang="en-US" b="0" i="0" dirty="0">
              <a:solidFill>
                <a:srgbClr val="000000"/>
              </a:solidFill>
              <a:effectLst/>
              <a:highlight>
                <a:srgbClr val="FFFFFF"/>
              </a:highlight>
              <a:latin typeface="-apple-system"/>
            </a:endParaRPr>
          </a:p>
          <a:p>
            <a:pPr algn="l"/>
            <a:r>
              <a:rPr lang="en-US" b="1" i="0" dirty="0">
                <a:solidFill>
                  <a:srgbClr val="444444"/>
                </a:solidFill>
                <a:effectLst/>
                <a:highlight>
                  <a:srgbClr val="FFFFFF"/>
                </a:highlight>
                <a:latin typeface="Poppins" panose="00000500000000000000" pitchFamily="2" charset="0"/>
              </a:rPr>
              <a:t>What Causes Stagflation?</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Supply shock:</a:t>
            </a:r>
            <a:r>
              <a:rPr lang="en-US" b="0" i="0" dirty="0">
                <a:solidFill>
                  <a:srgbClr val="444444"/>
                </a:solidFill>
                <a:effectLst/>
                <a:highlight>
                  <a:srgbClr val="FFFFFF"/>
                </a:highlight>
                <a:latin typeface="Poppins" panose="00000500000000000000" pitchFamily="2" charset="0"/>
              </a:rPr>
              <a:t> A sudden disruption in the supply of critical resources, such as oil or food, can cause prices to rise while economic growth slows down. For example, a significant increase in oil prices can increase the cost of production and transportation, leading to higher prices for goods and services.</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Cost-push inflation:</a:t>
            </a:r>
            <a:r>
              <a:rPr lang="en-US" b="0" i="0" dirty="0">
                <a:solidFill>
                  <a:srgbClr val="444444"/>
                </a:solidFill>
                <a:effectLst/>
                <a:highlight>
                  <a:srgbClr val="FFFFFF"/>
                </a:highlight>
                <a:latin typeface="Poppins" panose="00000500000000000000" pitchFamily="2" charset="0"/>
              </a:rPr>
              <a:t> When businesses face higher costs of production, they may pass those costs on to consumers in the form of higher prices. This can lead to a spiral of rising prices and stagnant economic growth as consumers cut back on spending.</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Demand-pull inflation: </a:t>
            </a:r>
            <a:r>
              <a:rPr lang="en-US" b="0" i="0" dirty="0">
                <a:solidFill>
                  <a:srgbClr val="444444"/>
                </a:solidFill>
                <a:effectLst/>
                <a:highlight>
                  <a:srgbClr val="FFFFFF"/>
                </a:highlight>
                <a:latin typeface="Poppins" panose="00000500000000000000" pitchFamily="2" charset="0"/>
              </a:rPr>
              <a:t>A strong demand for goods and services can lead to higher prices, which can cause inflation. However, if the economy is unable to keep up with demand, it can result in stagnant growth and high inflation.</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Structural issues: </a:t>
            </a:r>
            <a:r>
              <a:rPr lang="en-US" b="0" i="0" dirty="0">
                <a:solidFill>
                  <a:srgbClr val="444444"/>
                </a:solidFill>
                <a:effectLst/>
                <a:highlight>
                  <a:srgbClr val="FFFFFF"/>
                </a:highlight>
                <a:latin typeface="Poppins" panose="00000500000000000000" pitchFamily="2" charset="0"/>
              </a:rPr>
              <a:t>Structural issues such as a lack of investment in infrastructure, inadequate education, and skills training, or inefficient government policies can hinder economic growth and lead to inflation.</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Monetary policy:</a:t>
            </a:r>
            <a:r>
              <a:rPr lang="en-US" b="0" i="0" dirty="0">
                <a:solidFill>
                  <a:srgbClr val="444444"/>
                </a:solidFill>
                <a:effectLst/>
                <a:highlight>
                  <a:srgbClr val="FFFFFF"/>
                </a:highlight>
                <a:latin typeface="Poppins" panose="00000500000000000000" pitchFamily="2" charset="0"/>
              </a:rPr>
              <a:t> In some cases, monetary policy can contribute to stagflation. For example, if a central bank maintains a loose monetary policy to stimulate economic growth, it can lead to inflation. However, if the economy is unable to grow, this can result in stagflation.</a:t>
            </a:r>
          </a:p>
          <a:p>
            <a:pPr algn="l">
              <a:buFont typeface="Arial" panose="020B0604020202020204" pitchFamily="34" charset="0"/>
              <a:buChar char="•"/>
            </a:pPr>
            <a:endParaRPr lang="en-US" b="0" i="0" dirty="0">
              <a:solidFill>
                <a:srgbClr val="444444"/>
              </a:solidFill>
              <a:effectLst/>
              <a:highlight>
                <a:srgbClr val="FFFFFF"/>
              </a:highlight>
              <a:latin typeface="Poppins" panose="00000500000000000000" pitchFamily="2" charset="0"/>
            </a:endParaRPr>
          </a:p>
          <a:p>
            <a:pPr algn="l"/>
            <a:r>
              <a:rPr lang="en-US" b="1" i="0" dirty="0">
                <a:solidFill>
                  <a:srgbClr val="444444"/>
                </a:solidFill>
                <a:effectLst/>
                <a:highlight>
                  <a:srgbClr val="FFFFFF"/>
                </a:highlight>
                <a:latin typeface="Poppins" panose="00000500000000000000" pitchFamily="2" charset="0"/>
              </a:rPr>
              <a:t>Stagflation Concerns in India</a:t>
            </a:r>
          </a:p>
          <a:p>
            <a:pPr algn="l"/>
            <a:r>
              <a:rPr lang="en-US" b="0" i="0" dirty="0">
                <a:solidFill>
                  <a:srgbClr val="444444"/>
                </a:solidFill>
                <a:effectLst/>
                <a:highlight>
                  <a:srgbClr val="FFFFFF"/>
                </a:highlight>
                <a:latin typeface="Poppins" panose="00000500000000000000" pitchFamily="2" charset="0"/>
              </a:rPr>
              <a:t>The COVID-19 pandemic and its impact on the Indian economy had raised fears of stagflation in India. The lockdowns during the pandemic resulted in a fall in economic growth and increasing unemployment even as the price of commodities increased due to supply constraints.</a:t>
            </a:r>
          </a:p>
          <a:p>
            <a:pPr algn="l">
              <a:buFont typeface="Arial" panose="020B0604020202020204" pitchFamily="34" charset="0"/>
              <a:buChar char="•"/>
            </a:pPr>
            <a:r>
              <a:rPr lang="en-US" b="0" i="0" dirty="0">
                <a:solidFill>
                  <a:srgbClr val="444444"/>
                </a:solidFill>
                <a:effectLst/>
                <a:highlight>
                  <a:srgbClr val="FFFFFF"/>
                </a:highlight>
                <a:latin typeface="Poppins" panose="00000500000000000000" pitchFamily="2" charset="0"/>
              </a:rPr>
              <a:t>However, some economists have ruled out stagflation in the Indian economy based on the following reasons.</a:t>
            </a:r>
          </a:p>
          <a:p>
            <a:pPr algn="l">
              <a:buFont typeface="Arial" panose="020B0604020202020204" pitchFamily="34" charset="0"/>
              <a:buChar char="•"/>
            </a:pPr>
            <a:r>
              <a:rPr lang="en-US" b="0" i="0" dirty="0">
                <a:solidFill>
                  <a:srgbClr val="444444"/>
                </a:solidFill>
                <a:effectLst/>
                <a:highlight>
                  <a:srgbClr val="FFFFFF"/>
                </a:highlight>
                <a:latin typeface="Poppins" panose="00000500000000000000" pitchFamily="2" charset="0"/>
              </a:rPr>
              <a:t>While the Indian economy contracted during the pandemic years, this would be only a temporary phenomenon and India is expected to grow faster in the coming years.</a:t>
            </a:r>
          </a:p>
          <a:p>
            <a:pPr algn="l">
              <a:buFont typeface="Arial" panose="020B0604020202020204" pitchFamily="34" charset="0"/>
              <a:buChar char="•"/>
            </a:pPr>
            <a:r>
              <a:rPr lang="en-US" b="0" i="0" dirty="0">
                <a:solidFill>
                  <a:srgbClr val="444444"/>
                </a:solidFill>
                <a:effectLst/>
                <a:highlight>
                  <a:srgbClr val="FFFFFF"/>
                </a:highlight>
                <a:latin typeface="Poppins" panose="00000500000000000000" pitchFamily="2" charset="0"/>
              </a:rPr>
              <a:t>Though retail inflation has been quite high, core inflation – that is inflation without taking into account food and fuel – is still benign. The spike in inflation rates is likely to flatten out in the coming months.</a:t>
            </a:r>
          </a:p>
          <a:p>
            <a:pPr algn="l"/>
            <a:r>
              <a:rPr lang="en-US" b="1" i="0" u="sng" dirty="0">
                <a:solidFill>
                  <a:srgbClr val="444444"/>
                </a:solidFill>
                <a:effectLst/>
                <a:highlight>
                  <a:srgbClr val="FFFFFF"/>
                </a:highlight>
                <a:latin typeface="Poppins" panose="00000500000000000000" pitchFamily="2" charset="0"/>
              </a:rPr>
              <a:t>Concerns associated with stagflation:</a:t>
            </a:r>
            <a:endParaRPr lang="en-US" b="0" i="0" dirty="0">
              <a:solidFill>
                <a:srgbClr val="444444"/>
              </a:solidFill>
              <a:effectLst/>
              <a:highlight>
                <a:srgbClr val="FFFFFF"/>
              </a:highlight>
              <a:latin typeface="Poppins" panose="00000500000000000000" pitchFamily="2" charset="0"/>
            </a:endParaRPr>
          </a:p>
          <a:p>
            <a:pPr algn="l"/>
            <a:r>
              <a:rPr lang="en-US" b="1" i="0" dirty="0">
                <a:solidFill>
                  <a:srgbClr val="444444"/>
                </a:solidFill>
                <a:effectLst/>
                <a:highlight>
                  <a:srgbClr val="FFFFFF"/>
                </a:highlight>
                <a:latin typeface="Poppins" panose="00000500000000000000" pitchFamily="2" charset="0"/>
              </a:rPr>
              <a:t>Double pressure:</a:t>
            </a:r>
            <a:endParaRPr lang="en-US" b="0" i="0" dirty="0">
              <a:solidFill>
                <a:srgbClr val="444444"/>
              </a:solidFill>
              <a:effectLst/>
              <a:highlight>
                <a:srgbClr val="FFFFFF"/>
              </a:highlight>
              <a:latin typeface="Poppins" panose="00000500000000000000" pitchFamily="2" charset="0"/>
            </a:endParaRPr>
          </a:p>
          <a:p>
            <a:pPr algn="l">
              <a:buFont typeface="Arial" panose="020B0604020202020204" pitchFamily="34" charset="0"/>
              <a:buChar char="•"/>
            </a:pPr>
            <a:r>
              <a:rPr lang="en-US" b="0" i="0" dirty="0">
                <a:solidFill>
                  <a:srgbClr val="444444"/>
                </a:solidFill>
                <a:effectLst/>
                <a:highlight>
                  <a:srgbClr val="FFFFFF"/>
                </a:highlight>
                <a:latin typeface="Poppins" panose="00000500000000000000" pitchFamily="2" charset="0"/>
              </a:rPr>
              <a:t>With stalled economic growth, unemployment tends to rise and existing incomes do not rise fast enough and yet, people have to contend with rising inflation. So people find themselves </a:t>
            </a:r>
            <a:r>
              <a:rPr lang="en-US" b="0" i="0" dirty="0" err="1">
                <a:solidFill>
                  <a:srgbClr val="444444"/>
                </a:solidFill>
                <a:effectLst/>
                <a:highlight>
                  <a:srgbClr val="FFFFFF"/>
                </a:highlight>
                <a:latin typeface="Poppins" panose="00000500000000000000" pitchFamily="2" charset="0"/>
              </a:rPr>
              <a:t>pressurised</a:t>
            </a:r>
            <a:r>
              <a:rPr lang="en-US" b="0" i="0" dirty="0">
                <a:solidFill>
                  <a:srgbClr val="444444"/>
                </a:solidFill>
                <a:effectLst/>
                <a:highlight>
                  <a:srgbClr val="FFFFFF"/>
                </a:highlight>
                <a:latin typeface="Poppins" panose="00000500000000000000" pitchFamily="2" charset="0"/>
              </a:rPr>
              <a:t> from both sides as their purchasing power is reduced.</a:t>
            </a:r>
          </a:p>
          <a:p>
            <a:pPr algn="l"/>
            <a:r>
              <a:rPr lang="en-US" b="1" i="0" dirty="0">
                <a:solidFill>
                  <a:srgbClr val="444444"/>
                </a:solidFill>
                <a:effectLst/>
                <a:highlight>
                  <a:srgbClr val="FFFFFF"/>
                </a:highlight>
                <a:latin typeface="Poppins" panose="00000500000000000000" pitchFamily="2" charset="0"/>
              </a:rPr>
              <a:t>Difficulty in countering:</a:t>
            </a:r>
            <a:endParaRPr lang="en-US" b="0" i="0" dirty="0">
              <a:solidFill>
                <a:srgbClr val="444444"/>
              </a:solidFill>
              <a:effectLst/>
              <a:highlight>
                <a:srgbClr val="FFFFFF"/>
              </a:highlight>
              <a:latin typeface="Poppins" panose="00000500000000000000" pitchFamily="2" charset="0"/>
            </a:endParaRPr>
          </a:p>
          <a:p>
            <a:pPr algn="l">
              <a:buFont typeface="Arial" panose="020B0604020202020204" pitchFamily="34" charset="0"/>
              <a:buChar char="•"/>
            </a:pPr>
            <a:r>
              <a:rPr lang="en-US" b="0" i="0" dirty="0">
                <a:solidFill>
                  <a:srgbClr val="444444"/>
                </a:solidFill>
                <a:effectLst/>
                <a:highlight>
                  <a:srgbClr val="FFFFFF"/>
                </a:highlight>
                <a:latin typeface="Poppins" panose="00000500000000000000" pitchFamily="2" charset="0"/>
              </a:rPr>
              <a:t>Stagflation characterized by low economic growth rates and high inflation rates results in an </a:t>
            </a:r>
            <a:r>
              <a:rPr lang="en-US" b="0" i="0" dirty="0" err="1">
                <a:solidFill>
                  <a:srgbClr val="444444"/>
                </a:solidFill>
                <a:effectLst/>
                <a:highlight>
                  <a:srgbClr val="FFFFFF"/>
                </a:highlight>
                <a:latin typeface="Poppins" panose="00000500000000000000" pitchFamily="2" charset="0"/>
              </a:rPr>
              <a:t>unfavourable</a:t>
            </a:r>
            <a:r>
              <a:rPr lang="en-US" b="0" i="0" dirty="0">
                <a:solidFill>
                  <a:srgbClr val="444444"/>
                </a:solidFill>
                <a:effectLst/>
                <a:highlight>
                  <a:srgbClr val="FFFFFF"/>
                </a:highlight>
                <a:latin typeface="Poppins" panose="00000500000000000000" pitchFamily="2" charset="0"/>
              </a:rPr>
              <a:t> combination and can be a dilemma for governments since most actions designed to lower inflation may raise unemployment levels, and policies designed to decrease unemployment may worsen inflation.</a:t>
            </a:r>
          </a:p>
          <a:p>
            <a:pPr algn="l"/>
            <a:r>
              <a:rPr lang="en-US" b="1" i="0" dirty="0">
                <a:solidFill>
                  <a:srgbClr val="444444"/>
                </a:solidFill>
                <a:effectLst/>
                <a:highlight>
                  <a:srgbClr val="FFFFFF"/>
                </a:highlight>
                <a:latin typeface="Poppins" panose="00000500000000000000" pitchFamily="2" charset="0"/>
              </a:rPr>
              <a:t>Why Stagflation is Bad</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Reduced purchasing power:</a:t>
            </a:r>
            <a:r>
              <a:rPr lang="en-US" b="0" i="0" dirty="0">
                <a:solidFill>
                  <a:srgbClr val="444444"/>
                </a:solidFill>
                <a:effectLst/>
                <a:highlight>
                  <a:srgbClr val="FFFFFF"/>
                </a:highlight>
                <a:latin typeface="Poppins" panose="00000500000000000000" pitchFamily="2" charset="0"/>
              </a:rPr>
              <a:t> Stagflation leads to a decrease in purchasing power as prices rise, but incomes do not. This means that individuals and businesses can buy fewer goods and services, which can lead to a decline in their standard of living.</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Higher unemployment:</a:t>
            </a:r>
            <a:r>
              <a:rPr lang="en-US" b="0" i="0" dirty="0">
                <a:solidFill>
                  <a:srgbClr val="444444"/>
                </a:solidFill>
                <a:effectLst/>
                <a:highlight>
                  <a:srgbClr val="FFFFFF"/>
                </a:highlight>
                <a:latin typeface="Poppins" panose="00000500000000000000" pitchFamily="2" charset="0"/>
              </a:rPr>
              <a:t> In many cases, stagflation leads to higher unemployment as businesses cut back on production and hiring in response to higher costs of production and decreased demand for their goods and services.</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Economic instability:</a:t>
            </a:r>
            <a:r>
              <a:rPr lang="en-US" b="0" i="0" dirty="0">
                <a:solidFill>
                  <a:srgbClr val="444444"/>
                </a:solidFill>
                <a:effectLst/>
                <a:highlight>
                  <a:srgbClr val="FFFFFF"/>
                </a:highlight>
                <a:latin typeface="Poppins" panose="00000500000000000000" pitchFamily="2" charset="0"/>
              </a:rPr>
              <a:t> Stagflation can cause economic instability as businesses struggle to adapt to the changing economic conditions. This can lead to bankruptcies, layoffs, and other negative consequences for individuals and communities.</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Limited policy options:</a:t>
            </a:r>
            <a:r>
              <a:rPr lang="en-US" b="0" i="0" dirty="0">
                <a:solidFill>
                  <a:srgbClr val="444444"/>
                </a:solidFill>
                <a:effectLst/>
                <a:highlight>
                  <a:srgbClr val="FFFFFF"/>
                </a:highlight>
                <a:latin typeface="Poppins" panose="00000500000000000000" pitchFamily="2" charset="0"/>
              </a:rPr>
              <a:t> Stagflation can limit the policy options available to governments and central banks. The traditional tools used to combat inflation, such as raising interest rates, can worsen the economic slowdown and increase unemployment. At the same time, policies that are designed to stimulate economic growth, such as increasing government spending or cutting taxes, may further fuel inflation.</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Long-lasting effects:</a:t>
            </a:r>
            <a:r>
              <a:rPr lang="en-US" b="0" i="0" dirty="0">
                <a:solidFill>
                  <a:srgbClr val="444444"/>
                </a:solidFill>
                <a:effectLst/>
                <a:highlight>
                  <a:srgbClr val="FFFFFF"/>
                </a:highlight>
                <a:latin typeface="Poppins" panose="00000500000000000000" pitchFamily="2" charset="0"/>
              </a:rPr>
              <a:t> Stagflation can have long-lasting effects on the economy, particularly if it is not addressed promptly. The longer stagflation persists, the more difficult it can be to reverse its effects and restore economic growth and stability.</a:t>
            </a:r>
          </a:p>
          <a:p>
            <a:pPr algn="l"/>
            <a:r>
              <a:rPr lang="en-US" b="1" i="0" dirty="0">
                <a:solidFill>
                  <a:srgbClr val="444444"/>
                </a:solidFill>
                <a:effectLst/>
                <a:highlight>
                  <a:srgbClr val="FFFFFF"/>
                </a:highlight>
                <a:latin typeface="Poppins" panose="00000500000000000000" pitchFamily="2" charset="0"/>
              </a:rPr>
              <a:t>Possible Steps to avoid Stagflation:</a:t>
            </a:r>
            <a:endParaRPr lang="en-US" b="0" i="0" dirty="0">
              <a:solidFill>
                <a:srgbClr val="444444"/>
              </a:solidFill>
              <a:effectLst/>
              <a:highlight>
                <a:srgbClr val="FFFFFF"/>
              </a:highlight>
              <a:latin typeface="Poppins" panose="00000500000000000000" pitchFamily="2" charset="0"/>
            </a:endParaRP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Targeted monetary policy:</a:t>
            </a:r>
            <a:r>
              <a:rPr lang="en-US" b="0" i="0" dirty="0">
                <a:solidFill>
                  <a:srgbClr val="444444"/>
                </a:solidFill>
                <a:effectLst/>
                <a:highlight>
                  <a:srgbClr val="FFFFFF"/>
                </a:highlight>
                <a:latin typeface="Poppins" panose="00000500000000000000" pitchFamily="2" charset="0"/>
              </a:rPr>
              <a:t> Central banks can use targeted monetary policy tools, such as adjusting the money supply or interest rates, to address the specific causes of stagflation. For example, if stagflation is caused by supply-side factors, such as a disruption in the supply of critical resources, a central bank could adjust interest rates to reduce the demand for goods and services.</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Fiscal stimulus:</a:t>
            </a:r>
            <a:r>
              <a:rPr lang="en-US" b="0" i="0" dirty="0">
                <a:solidFill>
                  <a:srgbClr val="444444"/>
                </a:solidFill>
                <a:effectLst/>
                <a:highlight>
                  <a:srgbClr val="FFFFFF"/>
                </a:highlight>
                <a:latin typeface="Poppins" panose="00000500000000000000" pitchFamily="2" charset="0"/>
              </a:rPr>
              <a:t> Governments can use fiscal stimulus policies, such as increasing government spending or cutting taxes, to boost economic growth and create jobs. This can help to counteract the negative effects of stagflation.</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Structural reforms:</a:t>
            </a:r>
            <a:r>
              <a:rPr lang="en-US" b="0" i="0" dirty="0">
                <a:solidFill>
                  <a:srgbClr val="444444"/>
                </a:solidFill>
                <a:effectLst/>
                <a:highlight>
                  <a:srgbClr val="FFFFFF"/>
                </a:highlight>
                <a:latin typeface="Poppins" panose="00000500000000000000" pitchFamily="2" charset="0"/>
              </a:rPr>
              <a:t> Structural reforms aimed at improving the supply side of the economy, such as investing in infrastructure, education, and skills training, can help to increase productivity and reduce costs. This can lead to increased economic growth and help to reduce stagflation.</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Price controls:</a:t>
            </a:r>
            <a:r>
              <a:rPr lang="en-US" b="0" i="0" dirty="0">
                <a:solidFill>
                  <a:srgbClr val="444444"/>
                </a:solidFill>
                <a:effectLst/>
                <a:highlight>
                  <a:srgbClr val="FFFFFF"/>
                </a:highlight>
                <a:latin typeface="Poppins" panose="00000500000000000000" pitchFamily="2" charset="0"/>
              </a:rPr>
              <a:t> Governments can implement price controls to limit the rise in prices for critical goods and services, such as food and fuel. However, this approach can have unintended consequences, such as shortages and reduced quality.</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Wage and price controls:</a:t>
            </a:r>
            <a:r>
              <a:rPr lang="en-US" b="0" i="0" dirty="0">
                <a:solidFill>
                  <a:srgbClr val="444444"/>
                </a:solidFill>
                <a:effectLst/>
                <a:highlight>
                  <a:srgbClr val="FFFFFF"/>
                </a:highlight>
                <a:latin typeface="Poppins" panose="00000500000000000000" pitchFamily="2" charset="0"/>
              </a:rPr>
              <a:t> Governments can also use wage and price controls to limit the rise in wages and prices. However, this approach can lead to reduced productivity and supply, as well as increased black market activity.</a:t>
            </a:r>
          </a:p>
          <a:p>
            <a:pPr algn="l">
              <a:buFont typeface="Arial" panose="020B0604020202020204" pitchFamily="34" charset="0"/>
              <a:buChar char="•"/>
            </a:pPr>
            <a:r>
              <a:rPr lang="en-US" b="1" i="0" dirty="0">
                <a:solidFill>
                  <a:srgbClr val="444444"/>
                </a:solidFill>
                <a:effectLst/>
                <a:highlight>
                  <a:srgbClr val="FFFFFF"/>
                </a:highlight>
                <a:latin typeface="Poppins" panose="00000500000000000000" pitchFamily="2" charset="0"/>
              </a:rPr>
              <a:t>Long-term planning: </a:t>
            </a:r>
            <a:r>
              <a:rPr lang="en-US" b="0" i="0" dirty="0">
                <a:solidFill>
                  <a:srgbClr val="444444"/>
                </a:solidFill>
                <a:effectLst/>
                <a:highlight>
                  <a:srgbClr val="FFFFFF"/>
                </a:highlight>
                <a:latin typeface="Poppins" panose="00000500000000000000" pitchFamily="2" charset="0"/>
              </a:rPr>
              <a:t>Governments and businesses can engage in long-term planning to prepare for and mitigate the effects of stagflation. This can include investing in new technologies, diversifying supply chains, and developing new products and services.</a:t>
            </a:r>
          </a:p>
          <a:p>
            <a:pPr algn="l"/>
            <a:endParaRPr lang="en-US" b="0" i="0" dirty="0">
              <a:solidFill>
                <a:srgbClr val="444444"/>
              </a:solidFill>
              <a:effectLst/>
              <a:highlight>
                <a:srgbClr val="FFFFFF"/>
              </a:highlight>
              <a:latin typeface="Poppins" panose="00000500000000000000" pitchFamily="2" charset="0"/>
            </a:endParaRPr>
          </a:p>
          <a:p>
            <a:pPr algn="l">
              <a:buFont typeface="Arial" panose="020B0604020202020204" pitchFamily="34" charset="0"/>
              <a:buNone/>
            </a:pPr>
            <a:endParaRPr lang="en-US" b="0" i="0" dirty="0">
              <a:solidFill>
                <a:srgbClr val="444444"/>
              </a:solidFill>
              <a:effectLst/>
              <a:highlight>
                <a:srgbClr val="FFFFFF"/>
              </a:highlight>
              <a:latin typeface="Poppins" panose="00000500000000000000" pitchFamily="2" charset="0"/>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21</a:t>
            </a:fld>
            <a:endParaRPr lang="en-IN"/>
          </a:p>
        </p:txBody>
      </p:sp>
    </p:spTree>
    <p:extLst>
      <p:ext uri="{BB962C8B-B14F-4D97-AF65-F5344CB8AC3E}">
        <p14:creationId xmlns:p14="http://schemas.microsoft.com/office/powerpoint/2010/main" val="2935127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p>
        </p:txBody>
      </p:sp>
      <p:sp>
        <p:nvSpPr>
          <p:cNvPr id="4" name="Slide Number Placeholder 3"/>
          <p:cNvSpPr>
            <a:spLocks noGrp="1"/>
          </p:cNvSpPr>
          <p:nvPr>
            <p:ph type="sldNum" sz="quarter" idx="5"/>
          </p:nvPr>
        </p:nvSpPr>
        <p:spPr/>
        <p:txBody>
          <a:bodyPr/>
          <a:lstStyle/>
          <a:p>
            <a:fld id="{C3A1FE8F-799A-4827-BF9B-4C8B5B6FB398}" type="slidenum">
              <a:rPr lang="en-IN" smtClean="0"/>
              <a:t>22</a:t>
            </a:fld>
            <a:endParaRPr lang="en-IN"/>
          </a:p>
        </p:txBody>
      </p:sp>
    </p:spTree>
    <p:extLst>
      <p:ext uri="{BB962C8B-B14F-4D97-AF65-F5344CB8AC3E}">
        <p14:creationId xmlns:p14="http://schemas.microsoft.com/office/powerpoint/2010/main" val="220597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In the above graph, when the money supply is doubled; i.e., from OM to OM</a:t>
            </a:r>
            <a:r>
              <a:rPr lang="en-US" b="0"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the price level is also doubled from OP to OP</a:t>
            </a:r>
            <a:r>
              <a:rPr lang="en-US" b="0"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and when the money supply is halved; i.e., from OM to OM</a:t>
            </a:r>
            <a:r>
              <a:rPr lang="en-US" b="0"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the price level is also halved from  OP to OP</a:t>
            </a:r>
            <a:r>
              <a:rPr lang="en-US" b="0"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Besides, the price curve P = f(M) is a 45° line and has a direct proportional relationship between the money supply and the price level.</a:t>
            </a:r>
          </a:p>
          <a:p>
            <a:pPr algn="l" fontAlgn="base"/>
            <a:r>
              <a:rPr lang="en-US" b="0" i="0" dirty="0">
                <a:solidFill>
                  <a:srgbClr val="273239"/>
                </a:solidFill>
                <a:effectLst/>
                <a:highlight>
                  <a:srgbClr val="FFFFFF"/>
                </a:highlight>
                <a:latin typeface="Nunito" pitchFamily="2" charset="0"/>
              </a:rPr>
              <a:t>Thus, the basic proposition established by Fisher in the equation of exchange states that the price level of the money value is a function of the money supply if V, M’, V’, and T remain constant. If these things remain constant, then the change in P will be in direct proportion to M.</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3</a:t>
            </a:fld>
            <a:endParaRPr lang="en-IN"/>
          </a:p>
        </p:txBody>
      </p:sp>
    </p:spTree>
    <p:extLst>
      <p:ext uri="{BB962C8B-B14F-4D97-AF65-F5344CB8AC3E}">
        <p14:creationId xmlns:p14="http://schemas.microsoft.com/office/powerpoint/2010/main" val="416855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a:t>
            </a:r>
          </a:p>
        </p:txBody>
      </p:sp>
      <p:sp>
        <p:nvSpPr>
          <p:cNvPr id="4" name="Slide Number Placeholder 3"/>
          <p:cNvSpPr>
            <a:spLocks noGrp="1"/>
          </p:cNvSpPr>
          <p:nvPr>
            <p:ph type="sldNum" sz="quarter" idx="5"/>
          </p:nvPr>
        </p:nvSpPr>
        <p:spPr/>
        <p:txBody>
          <a:bodyPr/>
          <a:lstStyle/>
          <a:p>
            <a:fld id="{C3A1FE8F-799A-4827-BF9B-4C8B5B6FB398}" type="slidenum">
              <a:rPr lang="en-IN" smtClean="0"/>
              <a:t>23</a:t>
            </a:fld>
            <a:endParaRPr lang="en-IN"/>
          </a:p>
        </p:txBody>
      </p:sp>
    </p:spTree>
    <p:extLst>
      <p:ext uri="{BB962C8B-B14F-4D97-AF65-F5344CB8AC3E}">
        <p14:creationId xmlns:p14="http://schemas.microsoft.com/office/powerpoint/2010/main" val="1866435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a:t>
            </a:r>
          </a:p>
        </p:txBody>
      </p:sp>
      <p:sp>
        <p:nvSpPr>
          <p:cNvPr id="4" name="Slide Number Placeholder 3"/>
          <p:cNvSpPr>
            <a:spLocks noGrp="1"/>
          </p:cNvSpPr>
          <p:nvPr>
            <p:ph type="sldNum" sz="quarter" idx="5"/>
          </p:nvPr>
        </p:nvSpPr>
        <p:spPr/>
        <p:txBody>
          <a:bodyPr/>
          <a:lstStyle/>
          <a:p>
            <a:fld id="{C3A1FE8F-799A-4827-BF9B-4C8B5B6FB398}" type="slidenum">
              <a:rPr lang="en-IN" smtClean="0"/>
              <a:t>24</a:t>
            </a:fld>
            <a:endParaRPr lang="en-IN"/>
          </a:p>
        </p:txBody>
      </p:sp>
    </p:spTree>
    <p:extLst>
      <p:ext uri="{BB962C8B-B14F-4D97-AF65-F5344CB8AC3E}">
        <p14:creationId xmlns:p14="http://schemas.microsoft.com/office/powerpoint/2010/main" val="2581657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a:t>
            </a:r>
          </a:p>
        </p:txBody>
      </p:sp>
      <p:sp>
        <p:nvSpPr>
          <p:cNvPr id="4" name="Slide Number Placeholder 3"/>
          <p:cNvSpPr>
            <a:spLocks noGrp="1"/>
          </p:cNvSpPr>
          <p:nvPr>
            <p:ph type="sldNum" sz="quarter" idx="5"/>
          </p:nvPr>
        </p:nvSpPr>
        <p:spPr/>
        <p:txBody>
          <a:bodyPr/>
          <a:lstStyle/>
          <a:p>
            <a:fld id="{C3A1FE8F-799A-4827-BF9B-4C8B5B6FB398}" type="slidenum">
              <a:rPr lang="en-IN" smtClean="0"/>
              <a:t>25</a:t>
            </a:fld>
            <a:endParaRPr lang="en-IN"/>
          </a:p>
        </p:txBody>
      </p:sp>
    </p:spTree>
    <p:extLst>
      <p:ext uri="{BB962C8B-B14F-4D97-AF65-F5344CB8AC3E}">
        <p14:creationId xmlns:p14="http://schemas.microsoft.com/office/powerpoint/2010/main" val="704909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a:t>
            </a:r>
          </a:p>
          <a:p>
            <a:r>
              <a:rPr lang="en-US" b="0" i="0" dirty="0">
                <a:solidFill>
                  <a:srgbClr val="3C4852"/>
                </a:solidFill>
                <a:effectLst/>
                <a:highlight>
                  <a:srgbClr val="FFFFFF"/>
                </a:highlight>
                <a:latin typeface="AvertaStd"/>
              </a:rPr>
              <a:t>Manufactured Products make up 65% of the weight of the basket used in the Wholesale Price Index. Primary Articles like food, for example, make up 20% of the weight, and Fuel and Power make up 1% of the weight (14.9 percent).</a:t>
            </a:r>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26</a:t>
            </a:fld>
            <a:endParaRPr lang="en-IN"/>
          </a:p>
        </p:txBody>
      </p:sp>
    </p:spTree>
    <p:extLst>
      <p:ext uri="{BB962C8B-B14F-4D97-AF65-F5344CB8AC3E}">
        <p14:creationId xmlns:p14="http://schemas.microsoft.com/office/powerpoint/2010/main" val="7341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1. Unrealistic Assumptions:</a:t>
            </a:r>
          </a:p>
          <a:p>
            <a:pPr algn="just" fontAlgn="base"/>
            <a:r>
              <a:rPr lang="en-US" b="0" i="0" dirty="0">
                <a:solidFill>
                  <a:srgbClr val="273239"/>
                </a:solidFill>
                <a:effectLst/>
                <a:highlight>
                  <a:srgbClr val="FFFFFF"/>
                </a:highlight>
                <a:latin typeface="Nunito" pitchFamily="2" charset="0"/>
              </a:rPr>
              <a:t>It is based on the unrealistic assumption that changes in money supply are the only factors that affect the price level. The other factors in the equation, such as V and T remain, are constant and do not affect the price level. These factors are never constant in real life, and a change in one will result in a change in the price level.</a:t>
            </a:r>
            <a:r>
              <a:rPr lang="en-US" b="0" i="0" dirty="0">
                <a:solidFill>
                  <a:srgbClr val="0D0D0D"/>
                </a:solidFill>
                <a:effectLst/>
                <a:highlight>
                  <a:srgbClr val="FFFFFF"/>
                </a:highlight>
                <a:latin typeface="Söhne"/>
              </a:rPr>
              <a:t> One of the key assumptions of the QTM is that the velocity of money remains constant over time. However, in reality, the velocity of money can fluctuate due to changes in consumer behavior, financial innovations, or shifts in economic conditions. For example, during periods of economic uncertainty, people may hold onto cash or reduce spending, leading to a decrease in the velocity of money.</a:t>
            </a:r>
          </a:p>
          <a:p>
            <a:pPr algn="just" fontAlgn="base"/>
            <a:r>
              <a:rPr lang="en-US" b="0" i="0" dirty="0">
                <a:solidFill>
                  <a:srgbClr val="000000"/>
                </a:solidFill>
                <a:effectLst/>
                <a:highlight>
                  <a:srgbClr val="FFFFFF"/>
                </a:highlight>
                <a:latin typeface="Georgia" panose="02040502050405020303" pitchFamily="18" charset="0"/>
              </a:rPr>
              <a:t>Total volume of trade or transactions (T) is also assumed to be constant and is not affected by changes in the quantity of money. T is viewed as independently determined by factors like natural resources, technological development, population, etc., which are outside the equation and change slowly over time. Thus, any change in the supply of money (M) will have no effect on T. Constancy of T also means full employment of resources in the economy.</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2. Variables are not Independent:</a:t>
            </a:r>
          </a:p>
          <a:p>
            <a:pPr algn="l"/>
            <a:r>
              <a:rPr lang="en-US" b="0" i="0" dirty="0">
                <a:solidFill>
                  <a:srgbClr val="273239"/>
                </a:solidFill>
                <a:effectLst/>
                <a:highlight>
                  <a:srgbClr val="FFFFFF"/>
                </a:highlight>
                <a:latin typeface="Nunito" pitchFamily="2" charset="0"/>
              </a:rPr>
              <a:t>According to Fisher, M, M’, V, V’, and T are independent variables, which indicates that one does not affect the other. However,  in real life, these variables are not independent of one another. Any change in one variable also affects other variables.</a:t>
            </a:r>
            <a:r>
              <a:rPr lang="en-US" b="0" i="0" dirty="0">
                <a:solidFill>
                  <a:srgbClr val="0D0D0D"/>
                </a:solidFill>
                <a:effectLst/>
                <a:highlight>
                  <a:srgbClr val="FFFFFF"/>
                </a:highlight>
                <a:latin typeface="Söhne"/>
              </a:rPr>
              <a:t> Suppose an economy is experiencing an increase in the money supply (M) due to expansionary monetary policy. The central bank injects money into the economy by purchasing government securities or lowering interest rates, leading to an increase in the supply of money available for spending.</a:t>
            </a:r>
          </a:p>
          <a:p>
            <a:pPr algn="l"/>
            <a:r>
              <a:rPr lang="en-US" b="0" i="0" dirty="0">
                <a:solidFill>
                  <a:srgbClr val="000000"/>
                </a:solidFill>
                <a:effectLst/>
                <a:highlight>
                  <a:srgbClr val="FFFFFF"/>
                </a:highlight>
                <a:latin typeface="Georgia" panose="02040502050405020303" pitchFamily="18" charset="0"/>
              </a:rPr>
              <a:t>Fisher assumes a proportional relationship between currency money (M) and bank money (M’). Bank money depends upon the credit creation by the commercial banks which, in turn, are a function of the currency money (M). Thus, the ratio of M’ to M remains constant and the inclusion of M’ in the equation does not disturb the quantitative relation between quantity of money (M) and the price level (P).</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Money Supply (M):</a:t>
            </a:r>
            <a:r>
              <a:rPr lang="en-US" b="0" i="0" dirty="0">
                <a:solidFill>
                  <a:srgbClr val="0D0D0D"/>
                </a:solidFill>
                <a:effectLst/>
                <a:highlight>
                  <a:srgbClr val="FFFFFF"/>
                </a:highlight>
                <a:latin typeface="Söhne"/>
              </a:rPr>
              <a:t> As the money supply increases, individuals and businesses have more money to spend on goods and services.</a:t>
            </a:r>
          </a:p>
          <a:p>
            <a:pPr algn="l">
              <a:buFont typeface="+mj-lt"/>
              <a:buAutoNum type="arabicPeriod"/>
            </a:pPr>
            <a:r>
              <a:rPr lang="en-US" b="1" i="0" dirty="0">
                <a:solidFill>
                  <a:srgbClr val="0D0D0D"/>
                </a:solidFill>
                <a:effectLst/>
                <a:highlight>
                  <a:srgbClr val="FFFFFF"/>
                </a:highlight>
                <a:latin typeface="Söhne"/>
              </a:rPr>
              <a:t>Velocity of Money (V):</a:t>
            </a:r>
            <a:r>
              <a:rPr lang="en-US" b="0" i="0" dirty="0">
                <a:solidFill>
                  <a:srgbClr val="0D0D0D"/>
                </a:solidFill>
                <a:effectLst/>
                <a:highlight>
                  <a:srgbClr val="FFFFFF"/>
                </a:highlight>
                <a:latin typeface="Söhne"/>
              </a:rPr>
              <a:t> Initially, the velocity of money may remain relatively stable if people continue to spend money at the same rate as before. However, as more money enters circulation, it may lead to changes in spending behavior. For example, individuals may feel wealthier due to the increased money supply and choose to spend more, leading to an increase in the velocity of money.</a:t>
            </a:r>
          </a:p>
          <a:p>
            <a:pPr algn="l">
              <a:buFont typeface="+mj-lt"/>
              <a:buAutoNum type="arabicPeriod"/>
            </a:pPr>
            <a:r>
              <a:rPr lang="en-US" b="1" i="0" dirty="0">
                <a:solidFill>
                  <a:srgbClr val="0D0D0D"/>
                </a:solidFill>
                <a:effectLst/>
                <a:highlight>
                  <a:srgbClr val="FFFFFF"/>
                </a:highlight>
                <a:latin typeface="Söhne"/>
              </a:rPr>
              <a:t>Volume of Transactions (T):</a:t>
            </a:r>
            <a:r>
              <a:rPr lang="en-US" b="0" i="0" dirty="0">
                <a:solidFill>
                  <a:srgbClr val="0D0D0D"/>
                </a:solidFill>
                <a:effectLst/>
                <a:highlight>
                  <a:srgbClr val="FFFFFF"/>
                </a:highlight>
                <a:latin typeface="Söhne"/>
              </a:rPr>
              <a:t> With both the money supply and velocity of money increasing, the volume of transactions in the economy is likely to rise. More money is being spent on goods and services, leading to higher levels of economic activity.</a:t>
            </a:r>
          </a:p>
          <a:p>
            <a:pPr algn="l"/>
            <a:r>
              <a:rPr lang="en-US" b="0" i="0" dirty="0">
                <a:solidFill>
                  <a:srgbClr val="0D0D0D"/>
                </a:solidFill>
                <a:effectLst/>
                <a:highlight>
                  <a:srgbClr val="FFFFFF"/>
                </a:highlight>
                <a:latin typeface="Söhne"/>
              </a:rPr>
              <a:t>In this example, an initial change in the money supply (M) leads to subsequent changes in the velocity of money (V) and the volume of transactions (T). While Fisher's theory suggests that these variables are independent, in reality, they are interconnected, and changes in one variable can influence the others.</a:t>
            </a:r>
          </a:p>
          <a:p>
            <a:pPr algn="just" fontAlgn="base"/>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3. One-sided or more Importance to Supply:</a:t>
            </a:r>
          </a:p>
          <a:p>
            <a:pPr algn="just" fontAlgn="base"/>
            <a:r>
              <a:rPr lang="en-US" b="0" i="0" dirty="0">
                <a:solidFill>
                  <a:srgbClr val="273239"/>
                </a:solidFill>
                <a:effectLst/>
                <a:highlight>
                  <a:srgbClr val="FFFFFF"/>
                </a:highlight>
                <a:latin typeface="Nunito" pitchFamily="2" charset="0"/>
              </a:rPr>
              <a:t>Critics claim that this theory places more emphasis on the supply of money than the demand for it, making it one-sided or giving the supply more importance. Fisher has overlooked the effect of demand on price determination with the assumption that money demand is constant. According to him, changes in the money supply also affect the level of prices. This indicates that the theory has given the exchange medium importance and ignored the function of store of value. This makes it a biased theory.</a:t>
            </a:r>
            <a:r>
              <a:rPr lang="en-US" b="0" i="0" dirty="0">
                <a:solidFill>
                  <a:srgbClr val="0D0D0D"/>
                </a:solidFill>
                <a:effectLst/>
                <a:highlight>
                  <a:srgbClr val="FFFFFF"/>
                </a:highlight>
                <a:latin typeface="Söhne"/>
              </a:rPr>
              <a:t> The QTM focuses primarily on the demand side of the economy, emphasizing the role of the money supply in determining prices. However, it does not consider supply-side factors that can affect inflation, such as changes in production costs or resource availability. For example, an increase in oil prices due to supply disruptions can lead to cost-push inflation, independent of changes in the money supply.</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4. Price level is not a Passive Factor:</a:t>
            </a:r>
          </a:p>
          <a:p>
            <a:pPr algn="just" fontAlgn="base"/>
            <a:r>
              <a:rPr lang="en-US" b="0" i="0" dirty="0">
                <a:solidFill>
                  <a:srgbClr val="273239"/>
                </a:solidFill>
                <a:effectLst/>
                <a:highlight>
                  <a:srgbClr val="FFFFFF"/>
                </a:highlight>
                <a:latin typeface="Nunito" pitchFamily="2" charset="0"/>
              </a:rPr>
              <a:t>Fisher assumed that the price level is a passive factor. But, this assumption is not true. Moreover, with the change in the price level, there is a change in the level of profits and volume of trade, which ultimately leads to a change in the quantity of money. An increase in price increases the quantity of money, whereas a decrease in price decreases the quantity of money.</a:t>
            </a:r>
          </a:p>
          <a:p>
            <a:pPr algn="l" fontAlgn="base"/>
            <a:r>
              <a:rPr lang="en-US" b="1" i="0" dirty="0">
                <a:solidFill>
                  <a:srgbClr val="273239"/>
                </a:solidFill>
                <a:effectLst/>
                <a:highlight>
                  <a:srgbClr val="FFFFFF"/>
                </a:highlight>
                <a:latin typeface="Nunito" pitchFamily="2" charset="0"/>
              </a:rPr>
              <a:t>5. Applicable only in case of Full Employment:</a:t>
            </a:r>
          </a:p>
          <a:p>
            <a:pPr algn="just" fontAlgn="base"/>
            <a:r>
              <a:rPr lang="en-US" b="0" i="0" dirty="0">
                <a:solidFill>
                  <a:srgbClr val="273239"/>
                </a:solidFill>
                <a:effectLst/>
                <a:highlight>
                  <a:srgbClr val="FFFFFF"/>
                </a:highlight>
                <a:latin typeface="Nunito" pitchFamily="2" charset="0"/>
              </a:rPr>
              <a:t>The quantity theory of money is only applicable in the case of Full Employment. But according to Keynes, most economies do not have a full employment situation. In such economies, increasing money supply is followed by increased production and not rising prices.</a:t>
            </a:r>
          </a:p>
          <a:p>
            <a:pPr algn="l" fontAlgn="base"/>
            <a:r>
              <a:rPr lang="en-US" b="1" i="0" dirty="0">
                <a:solidFill>
                  <a:srgbClr val="273239"/>
                </a:solidFill>
                <a:effectLst/>
                <a:highlight>
                  <a:srgbClr val="FFFFFF"/>
                </a:highlight>
                <a:latin typeface="Nunito" pitchFamily="2" charset="0"/>
              </a:rPr>
              <a:t>6. Fails to Explain Trade Cycles:</a:t>
            </a:r>
          </a:p>
          <a:p>
            <a:pPr algn="just" fontAlgn="base"/>
            <a:r>
              <a:rPr lang="en-US" b="0" i="1" dirty="0">
                <a:solidFill>
                  <a:srgbClr val="273239"/>
                </a:solidFill>
                <a:effectLst/>
                <a:highlight>
                  <a:srgbClr val="FFFFFF"/>
                </a:highlight>
                <a:latin typeface="Nunito" pitchFamily="2" charset="0"/>
              </a:rPr>
              <a:t>According to </a:t>
            </a:r>
            <a:r>
              <a:rPr lang="en-US" b="1" i="1" dirty="0">
                <a:solidFill>
                  <a:srgbClr val="273239"/>
                </a:solidFill>
                <a:effectLst/>
                <a:highlight>
                  <a:srgbClr val="FFFFFF"/>
                </a:highlight>
                <a:latin typeface="Nunito" pitchFamily="2" charset="0"/>
              </a:rPr>
              <a:t>Crowther</a:t>
            </a:r>
            <a:r>
              <a:rPr lang="en-US" b="0" i="1" dirty="0">
                <a:solidFill>
                  <a:srgbClr val="273239"/>
                </a:solidFill>
                <a:effectLst/>
                <a:highlight>
                  <a:srgbClr val="FFFFFF"/>
                </a:highlight>
                <a:latin typeface="Nunito" pitchFamily="2" charset="0"/>
              </a:rPr>
              <a:t>, “The quantity theory is at best an imperfect guide to the cause of the trade cycle”.</a:t>
            </a:r>
            <a:endParaRPr lang="en-US" b="0" i="0" dirty="0">
              <a:solidFill>
                <a:srgbClr val="273239"/>
              </a:solidFill>
              <a:effectLst/>
              <a:highlight>
                <a:srgbClr val="FFFFFF"/>
              </a:highlight>
              <a:latin typeface="Nunito" pitchFamily="2" charset="0"/>
            </a:endParaRPr>
          </a:p>
          <a:p>
            <a:pPr algn="just" fontAlgn="base"/>
            <a:r>
              <a:rPr lang="en-US" b="0" i="0" dirty="0">
                <a:solidFill>
                  <a:srgbClr val="273239"/>
                </a:solidFill>
                <a:effectLst/>
                <a:highlight>
                  <a:srgbClr val="FFFFFF"/>
                </a:highlight>
                <a:latin typeface="Nunito" pitchFamily="2" charset="0"/>
              </a:rPr>
              <a:t>The quantity theory of money does not explain why prices rise during a boom without an increase in the money supply and why they do not rise during a depression despite an increase in the money supply. It does not explain why prices rise during a boom without an increase in the money supply and why they do not rise during a depression despite an increase in the money supply. The root cause for this is that during a recession, the velocity of money slows down; whereas, during boom, it accelerates. But, the theory considers that the velocity of money is constant. Indeed, money velocity is changing.</a:t>
            </a:r>
          </a:p>
          <a:p>
            <a:pPr algn="l" fontAlgn="base"/>
            <a:r>
              <a:rPr lang="en-US" b="1" i="0" dirty="0">
                <a:solidFill>
                  <a:srgbClr val="273239"/>
                </a:solidFill>
                <a:effectLst/>
                <a:highlight>
                  <a:srgbClr val="FFFFFF"/>
                </a:highlight>
                <a:latin typeface="Nunito" pitchFamily="2" charset="0"/>
              </a:rPr>
              <a:t>7. The Theory Ignores the Impact of Non-Monetary Factors:</a:t>
            </a:r>
          </a:p>
          <a:p>
            <a:pPr algn="just" fontAlgn="base"/>
            <a:r>
              <a:rPr lang="en-US" b="0" i="0" dirty="0">
                <a:solidFill>
                  <a:srgbClr val="273239"/>
                </a:solidFill>
                <a:effectLst/>
                <a:highlight>
                  <a:srgbClr val="FFFFFF"/>
                </a:highlight>
                <a:latin typeface="Nunito" pitchFamily="2" charset="0"/>
              </a:rPr>
              <a:t>The theory does not take into consideration the impact of non-monetary factors on the price level. The price level is influenced by various non-monetary factors such as institutional, technical, political, international, psychological, etc. These factors are not considered by the theory.</a:t>
            </a:r>
          </a:p>
          <a:p>
            <a:pPr algn="l" fontAlgn="base"/>
            <a:r>
              <a:rPr lang="en-US" b="1" i="0" dirty="0">
                <a:solidFill>
                  <a:srgbClr val="273239"/>
                </a:solidFill>
                <a:effectLst/>
                <a:highlight>
                  <a:srgbClr val="FFFFFF"/>
                </a:highlight>
                <a:latin typeface="Nunito" pitchFamily="2" charset="0"/>
              </a:rPr>
              <a:t>8. Measures only Cash Transactions:</a:t>
            </a:r>
          </a:p>
          <a:p>
            <a:pPr algn="just" fontAlgn="base"/>
            <a:r>
              <a:rPr lang="en-US" b="0" i="0" dirty="0">
                <a:solidFill>
                  <a:srgbClr val="273239"/>
                </a:solidFill>
                <a:effectLst/>
                <a:highlight>
                  <a:srgbClr val="FFFFFF"/>
                </a:highlight>
                <a:latin typeface="Nunito" pitchFamily="2" charset="0"/>
              </a:rPr>
              <a:t>According to Lord Keynes, the quantity theory of money does not measure the purchasing power of money; rather, it measures only cash transactions. Money is related to the general price level in Fisher’s equation, and the general price level is based on all types of goods and services. Both consumer and producer goods are included in the “general price level.” As a result, both producer and consumer goods are included in total transactions.</a:t>
            </a:r>
          </a:p>
          <a:p>
            <a:pPr algn="l" fontAlgn="base"/>
            <a:r>
              <a:rPr lang="en-US" b="1" i="0" dirty="0">
                <a:solidFill>
                  <a:srgbClr val="273239"/>
                </a:solidFill>
                <a:effectLst/>
                <a:highlight>
                  <a:srgbClr val="FFFFFF"/>
                </a:highlight>
                <a:latin typeface="Nunito" pitchFamily="2" charset="0"/>
              </a:rPr>
              <a:t>9. Inconsistent:</a:t>
            </a:r>
          </a:p>
          <a:p>
            <a:pPr algn="just" fontAlgn="base"/>
            <a:r>
              <a:rPr lang="en-US" b="0" i="0" dirty="0">
                <a:solidFill>
                  <a:srgbClr val="273239"/>
                </a:solidFill>
                <a:effectLst/>
                <a:highlight>
                  <a:srgbClr val="FFFFFF"/>
                </a:highlight>
                <a:latin typeface="Nunito" pitchFamily="2" charset="0"/>
              </a:rPr>
              <a:t>According to Halm, the Quantity Theory of Money is inconsistent. This theory aims to determine the quantity of money by multiplying the quantity of money that is related to a point of time or is a stock or static concept by the velocity that is related to the period of time or is a flow or dynamic concept. It is technically inconsistent to multiply two divergent factors.</a:t>
            </a:r>
          </a:p>
          <a:p>
            <a:pPr algn="l" fontAlgn="base"/>
            <a:r>
              <a:rPr lang="en-US" b="1" i="0" dirty="0">
                <a:solidFill>
                  <a:srgbClr val="273239"/>
                </a:solidFill>
                <a:effectLst/>
                <a:highlight>
                  <a:srgbClr val="FFFFFF"/>
                </a:highlight>
                <a:latin typeface="Nunito" pitchFamily="2" charset="0"/>
              </a:rPr>
              <a:t>10. Ignores the Effect of Rate of Interest:</a:t>
            </a:r>
          </a:p>
          <a:p>
            <a:pPr algn="just" fontAlgn="base"/>
            <a:r>
              <a:rPr lang="en-US" b="0" i="0" dirty="0">
                <a:solidFill>
                  <a:srgbClr val="273239"/>
                </a:solidFill>
                <a:effectLst/>
                <a:highlight>
                  <a:srgbClr val="FFFFFF"/>
                </a:highlight>
                <a:latin typeface="Nunito" pitchFamily="2" charset="0"/>
              </a:rPr>
              <a:t>The impact of interest rates on prices is ignored by theory. According to Lord Keynes, </a:t>
            </a:r>
            <a:r>
              <a:rPr lang="en-US" b="0" i="0" dirty="0" err="1">
                <a:solidFill>
                  <a:srgbClr val="273239"/>
                </a:solidFill>
                <a:effectLst/>
                <a:highlight>
                  <a:srgbClr val="FFFFFF"/>
                </a:highlight>
                <a:latin typeface="Nunito" pitchFamily="2" charset="0"/>
              </a:rPr>
              <a:t>Hawtrey</a:t>
            </a:r>
            <a:r>
              <a:rPr lang="en-US" b="0" i="0" dirty="0">
                <a:solidFill>
                  <a:srgbClr val="273239"/>
                </a:solidFill>
                <a:effectLst/>
                <a:highlight>
                  <a:srgbClr val="FFFFFF"/>
                </a:highlight>
                <a:latin typeface="Nunito" pitchFamily="2" charset="0"/>
              </a:rPr>
              <a:t>, and Prof. Hayek, the conclusion of the theory is that there is a direct relationship between the quantity of money and the price level, which is wrong. In fact, changes in the quantity of money affect the rate of interest, and changes in the rate of interest cause changes in the price level. However, this theory ignores the impact of interest rates. Mrs. Joan Robinson considers that changes in the quantity of money are extremely significant. Its impact on the interest rate indicates its significance. A theory of money that ignores the rate of interest is not really a theory of money.</a:t>
            </a:r>
          </a:p>
          <a:p>
            <a:pPr algn="l" fontAlgn="base"/>
            <a:r>
              <a:rPr lang="en-US" b="1" i="0" dirty="0">
                <a:solidFill>
                  <a:srgbClr val="273239"/>
                </a:solidFill>
                <a:effectLst/>
                <a:highlight>
                  <a:srgbClr val="FFFFFF"/>
                </a:highlight>
                <a:latin typeface="Nunito" pitchFamily="2" charset="0"/>
              </a:rPr>
              <a:t>11. Static Theory:</a:t>
            </a:r>
          </a:p>
          <a:p>
            <a:pPr algn="just" fontAlgn="base"/>
            <a:r>
              <a:rPr lang="en-US" b="0" i="0" dirty="0">
                <a:solidFill>
                  <a:srgbClr val="273239"/>
                </a:solidFill>
                <a:effectLst/>
                <a:highlight>
                  <a:srgbClr val="FFFFFF"/>
                </a:highlight>
                <a:latin typeface="Nunito" pitchFamily="2" charset="0"/>
              </a:rPr>
              <a:t>The Quantity Theory of Money only reveals that there is no time lag between changes in the money supply and price levels. It does not specify how long it takes to adjust the price level or what exactly happens during the process. This theory is unable to explain the dynamic elements.</a:t>
            </a:r>
          </a:p>
          <a:p>
            <a:pPr algn="l" fontAlgn="base"/>
            <a:r>
              <a:rPr lang="en-US" b="1" i="0" dirty="0">
                <a:solidFill>
                  <a:srgbClr val="273239"/>
                </a:solidFill>
                <a:effectLst/>
                <a:highlight>
                  <a:srgbClr val="FFFFFF"/>
                </a:highlight>
                <a:latin typeface="Nunito" pitchFamily="2" charset="0"/>
              </a:rPr>
              <a:t>12. Fails to Integrate the Theory of Value and the Theory of Money:</a:t>
            </a:r>
          </a:p>
          <a:p>
            <a:pPr algn="just" fontAlgn="base"/>
            <a:r>
              <a:rPr lang="en-US" b="0" i="0" dirty="0">
                <a:solidFill>
                  <a:srgbClr val="273239"/>
                </a:solidFill>
                <a:effectLst/>
                <a:highlight>
                  <a:srgbClr val="FFFFFF"/>
                </a:highlight>
                <a:latin typeface="Nunito" pitchFamily="2" charset="0"/>
              </a:rPr>
              <a:t>Lord Keynes claimed that this theory has created a wedge between the Theory of Relative Prices, or the Theory of Value, and the Theory of Absolute Prices, or the Theory of Money. Don Patinkin refers to it as a classical dichotomy. The relationship between prices and the theory of money is not explained by this theory. In reality, relative prices, which are determined by the demand for and supply of commodities, and general price levels, which are determined by the demand for and supply of money, are closely connected to each other. </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4</a:t>
            </a:fld>
            <a:endParaRPr lang="en-IN"/>
          </a:p>
        </p:txBody>
      </p:sp>
    </p:spTree>
    <p:extLst>
      <p:ext uri="{BB962C8B-B14F-4D97-AF65-F5344CB8AC3E}">
        <p14:creationId xmlns:p14="http://schemas.microsoft.com/office/powerpoint/2010/main" val="315923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1" dirty="0">
              <a:solidFill>
                <a:srgbClr val="273239"/>
              </a:solidFill>
              <a:effectLst/>
              <a:latin typeface="Nunito" pitchFamily="2" charset="0"/>
            </a:endParaRPr>
          </a:p>
          <a:p>
            <a:pPr algn="l" fontAlgn="base"/>
            <a:r>
              <a:rPr lang="en-US" b="0" i="1" dirty="0">
                <a:solidFill>
                  <a:srgbClr val="273239"/>
                </a:solidFill>
                <a:effectLst/>
                <a:latin typeface="Nunito" pitchFamily="2" charset="0"/>
              </a:rPr>
              <a:t>P = ₹2 per unit</a:t>
            </a:r>
          </a:p>
          <a:p>
            <a:pPr algn="l" fontAlgn="base"/>
            <a:r>
              <a:rPr lang="en-US" b="0" i="1" dirty="0">
                <a:solidFill>
                  <a:srgbClr val="273239"/>
                </a:solidFill>
                <a:effectLst/>
                <a:latin typeface="Nunito" pitchFamily="2" charset="0"/>
              </a:rPr>
              <a:t>In the above example, if the money supply is doubled, the price level is also doubled and the value of money is halved. Similarly, when the money supply is halved, the price level us </a:t>
            </a:r>
            <a:r>
              <a:rPr lang="en-US" b="0" i="1" dirty="0" err="1">
                <a:solidFill>
                  <a:srgbClr val="273239"/>
                </a:solidFill>
                <a:effectLst/>
                <a:latin typeface="Nunito" pitchFamily="2" charset="0"/>
              </a:rPr>
              <a:t>laso</a:t>
            </a:r>
            <a:r>
              <a:rPr lang="en-US" b="0" i="1" dirty="0">
                <a:solidFill>
                  <a:srgbClr val="273239"/>
                </a:solidFill>
                <a:effectLst/>
                <a:latin typeface="Nunito" pitchFamily="2" charset="0"/>
              </a:rPr>
              <a:t> halved and the value of money is doubles.</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5</a:t>
            </a:fld>
            <a:endParaRPr lang="en-IN"/>
          </a:p>
        </p:txBody>
      </p:sp>
    </p:spTree>
    <p:extLst>
      <p:ext uri="{BB962C8B-B14F-4D97-AF65-F5344CB8AC3E}">
        <p14:creationId xmlns:p14="http://schemas.microsoft.com/office/powerpoint/2010/main" val="342055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highlight>
                  <a:srgbClr val="FFFFFF"/>
                </a:highlight>
                <a:latin typeface="Söhne"/>
              </a:rPr>
              <a:t>No, an increase in the money supply does not always lead to an increase in the price level. While there is a long-term relationship between changes in the money supply and changes in the price level, other factors influence the relationship, and the timing and magnitude of their effects can vary.</a:t>
            </a:r>
          </a:p>
          <a:p>
            <a:pPr algn="l"/>
            <a:r>
              <a:rPr lang="en-US" b="0" i="0" dirty="0">
                <a:effectLst/>
                <a:highlight>
                  <a:srgbClr val="FFFFFF"/>
                </a:highlight>
                <a:latin typeface="Söhne"/>
              </a:rPr>
              <a:t>The Quantity Theory of Money suggests that, all else being equal, an increase in the money supply will eventually lead to an increase in the price level. However, this relationship is subject to several qualifications and assumptions:</a:t>
            </a:r>
          </a:p>
          <a:p>
            <a:pPr algn="l">
              <a:buFont typeface="+mj-lt"/>
              <a:buAutoNum type="arabicPeriod"/>
            </a:pPr>
            <a:r>
              <a:rPr lang="en-US" b="1" i="0" dirty="0">
                <a:effectLst/>
                <a:highlight>
                  <a:srgbClr val="FFFFFF"/>
                </a:highlight>
                <a:latin typeface="Söhne"/>
              </a:rPr>
              <a:t>Velocity of Money: </a:t>
            </a:r>
            <a:r>
              <a:rPr lang="en-US" b="0" i="0" dirty="0">
                <a:effectLst/>
                <a:highlight>
                  <a:srgbClr val="FFFFFF"/>
                </a:highlight>
                <a:latin typeface="Söhne"/>
              </a:rPr>
              <a:t>Changes in the velocity of money, or the rate at which money changes hands in the economy, can affect the relationship between the money supply and the price level. If the velocity of money decreases, the impact of an increase in the money supply on the price level may be muted.</a:t>
            </a:r>
          </a:p>
          <a:p>
            <a:pPr algn="l">
              <a:buFont typeface="+mj-lt"/>
              <a:buAutoNum type="arabicPeriod"/>
            </a:pPr>
            <a:r>
              <a:rPr lang="en-US" b="1" i="0" dirty="0">
                <a:effectLst/>
                <a:highlight>
                  <a:srgbClr val="FFFFFF"/>
                </a:highlight>
                <a:latin typeface="Söhne"/>
              </a:rPr>
              <a:t>Real Output</a:t>
            </a:r>
            <a:r>
              <a:rPr lang="en-US" b="0" i="0" dirty="0">
                <a:effectLst/>
                <a:highlight>
                  <a:srgbClr val="FFFFFF"/>
                </a:highlight>
                <a:latin typeface="Söhne"/>
              </a:rPr>
              <a:t>: Changes in real output, or the volume of goods and services produced in the economy, can influence the relationship between the money supply and the price level. If increases in the money supply lead to higher levels of investment, production, and employment, the impact on the price level may be mitigated by increased output.</a:t>
            </a:r>
          </a:p>
          <a:p>
            <a:pPr algn="l">
              <a:buFont typeface="+mj-lt"/>
              <a:buAutoNum type="arabicPeriod"/>
            </a:pPr>
            <a:r>
              <a:rPr lang="en-US" b="1" i="0" dirty="0">
                <a:effectLst/>
                <a:highlight>
                  <a:srgbClr val="FFFFFF"/>
                </a:highlight>
                <a:latin typeface="Söhne"/>
              </a:rPr>
              <a:t>Expectations and Confidence: </a:t>
            </a:r>
            <a:r>
              <a:rPr lang="en-US" b="0" i="0" dirty="0">
                <a:effectLst/>
                <a:highlight>
                  <a:srgbClr val="FFFFFF"/>
                </a:highlight>
                <a:latin typeface="Söhne"/>
              </a:rPr>
              <a:t>Expectations about future inflation, economic conditions, and policy actions can influence the behavior of households, businesses, and financial markets. If individuals anticipate future inflation and adjust their behavior accordingly, the impact of changes in the money supply on the price level may be altered.</a:t>
            </a:r>
          </a:p>
          <a:p>
            <a:pPr algn="l">
              <a:buFont typeface="+mj-lt"/>
              <a:buAutoNum type="arabicPeriod"/>
            </a:pPr>
            <a:r>
              <a:rPr lang="en-US" b="1" i="0" dirty="0">
                <a:effectLst/>
                <a:highlight>
                  <a:srgbClr val="FFFFFF"/>
                </a:highlight>
                <a:latin typeface="Söhne"/>
              </a:rPr>
              <a:t>Interest Rates: </a:t>
            </a:r>
            <a:r>
              <a:rPr lang="en-US" b="0" i="0" dirty="0">
                <a:effectLst/>
                <a:highlight>
                  <a:srgbClr val="FFFFFF"/>
                </a:highlight>
                <a:latin typeface="Söhne"/>
              </a:rPr>
              <a:t>Changes in interest rates, which are influenced by monetary policy and market forces, can affect the demand for money and the velocity of money. Higher interest rates may reduce the impact of increases in the money supply on the price level by reducing the demand for money and increasing the opportunity cost of holding cash.</a:t>
            </a:r>
          </a:p>
          <a:p>
            <a:pPr algn="l"/>
            <a:r>
              <a:rPr lang="en-US" b="0" i="0" dirty="0">
                <a:effectLst/>
                <a:highlight>
                  <a:srgbClr val="FFFFFF"/>
                </a:highlight>
                <a:latin typeface="Söhne"/>
              </a:rPr>
              <a:t>Overall, while increases in the money supply can contribute to inflation over time, the relationship between changes in the money supply and changes in the price level is influenced by various factors, and the timing and magnitude of their effects can differ in different economic contexts.</a:t>
            </a:r>
          </a:p>
          <a:p>
            <a:pPr algn="l"/>
            <a:r>
              <a:rPr lang="en-US" b="1" i="0" dirty="0">
                <a:effectLst/>
                <a:highlight>
                  <a:srgbClr val="FFFFFF"/>
                </a:highlight>
                <a:latin typeface="Söhne"/>
              </a:rPr>
              <a:t>You</a:t>
            </a:r>
          </a:p>
          <a:p>
            <a:pPr algn="l"/>
            <a:r>
              <a:rPr lang="en-US" b="0" i="0" dirty="0">
                <a:effectLst/>
                <a:highlight>
                  <a:srgbClr val="FFFFFF"/>
                </a:highlight>
                <a:latin typeface="Söhne"/>
              </a:rPr>
              <a:t>Explain it with example</a:t>
            </a:r>
          </a:p>
          <a:p>
            <a:pPr algn="l"/>
            <a:r>
              <a:rPr lang="en-US" b="0" i="0" dirty="0">
                <a:effectLst/>
                <a:highlight>
                  <a:srgbClr val="19C37D"/>
                </a:highlight>
                <a:latin typeface="Söhne"/>
              </a:rPr>
              <a:t>ChatGPT</a:t>
            </a:r>
          </a:p>
          <a:p>
            <a:pPr algn="l"/>
            <a:r>
              <a:rPr lang="en-US" b="1" i="0" dirty="0">
                <a:effectLst/>
                <a:highlight>
                  <a:srgbClr val="FFFFFF"/>
                </a:highlight>
                <a:latin typeface="Söhne"/>
              </a:rPr>
              <a:t>ChatGPT</a:t>
            </a:r>
          </a:p>
          <a:p>
            <a:pPr algn="l"/>
            <a:r>
              <a:rPr lang="en-US" b="0" i="0" dirty="0">
                <a:effectLst/>
                <a:highlight>
                  <a:srgbClr val="FFFFFF"/>
                </a:highlight>
                <a:latin typeface="Söhne"/>
              </a:rPr>
              <a:t>Certainly! Let's consider an example to illustrate how changes in the money supply may or may not lead to changes in the price level:</a:t>
            </a:r>
          </a:p>
          <a:p>
            <a:pPr algn="l"/>
            <a:r>
              <a:rPr lang="en-US" b="0" i="0" dirty="0">
                <a:effectLst/>
                <a:highlight>
                  <a:srgbClr val="FFFFFF"/>
                </a:highlight>
                <a:latin typeface="Söhne"/>
              </a:rPr>
              <a:t>Imagine a small economy where there are only two goods: apples and oranges. Let's assume that initially, the economy is in equilibrium, with a fixed quantity of apples and oranges produced and consumed, and a fixed amount of money in circulation.</a:t>
            </a:r>
          </a:p>
          <a:p>
            <a:pPr algn="l"/>
            <a:r>
              <a:rPr lang="en-US" b="0" i="0" dirty="0">
                <a:effectLst/>
                <a:highlight>
                  <a:srgbClr val="FFFFFF"/>
                </a:highlight>
                <a:latin typeface="Söhne"/>
              </a:rPr>
              <a:t>Scenario 1: Increase in Money Supply without Changes in Other Factors Suppose the central bank decides to increase the money supply by printing additional currency and injecting it into the economy. Initially, households and businesses have more money available to spend. Without any changes in the production of apples and oranges or the velocity of money, individuals may start bidding up the prices of apples and oranges, leading to an increase in the price level.</a:t>
            </a:r>
          </a:p>
          <a:p>
            <a:pPr algn="l"/>
            <a:r>
              <a:rPr lang="en-US" b="0" i="0" dirty="0">
                <a:effectLst/>
                <a:highlight>
                  <a:srgbClr val="FFFFFF"/>
                </a:highlight>
                <a:latin typeface="Söhne"/>
              </a:rPr>
              <a:t>For example, if an apple previously cost $1 and an orange cost $0.50, individuals with more money may be willing to pay higher prices for these goods. As a result, the price of apples may increase to $1.20, and the price of oranges may increase to $0.60, reflecting the increased demand fueled by the additional money in circulation.</a:t>
            </a:r>
          </a:p>
          <a:p>
            <a:pPr algn="l"/>
            <a:r>
              <a:rPr lang="en-US" b="0" i="0" dirty="0">
                <a:effectLst/>
                <a:highlight>
                  <a:srgbClr val="FFFFFF"/>
                </a:highlight>
                <a:latin typeface="Söhne"/>
              </a:rPr>
              <a:t>Scenario 2: Increase in Money Supply with Changes in Other Factors Now, let's consider a different scenario where the central bank increases the money supply, but there are simultaneous changes in other factors such as the velocity of money or real output.</a:t>
            </a:r>
          </a:p>
          <a:p>
            <a:pPr algn="l"/>
            <a:r>
              <a:rPr lang="en-US" b="0" i="0" dirty="0">
                <a:effectLst/>
                <a:highlight>
                  <a:srgbClr val="FFFFFF"/>
                </a:highlight>
                <a:latin typeface="Söhne"/>
              </a:rPr>
              <a:t>Suppose the central bank increases the money supply by printing additional currency, but at the same time, there is a decrease in the velocity of money, meaning that money changes hands less frequently in the economy. In this case, the increase in the money supply may not lead to a proportional increase in the price level because the reduced velocity of money offsets the impact of the increased money supply on aggregate demand.</a:t>
            </a:r>
          </a:p>
          <a:p>
            <a:pPr algn="l"/>
            <a:r>
              <a:rPr lang="en-US" b="0" i="0" dirty="0">
                <a:effectLst/>
                <a:highlight>
                  <a:srgbClr val="FFFFFF"/>
                </a:highlight>
                <a:latin typeface="Söhne"/>
              </a:rPr>
              <a:t>Additionally, if the increase in the money supply leads to higher investment, production, and employment, resulting in an expansion of real output, the impact on the price level may be mitigated. The increased supply of goods and services could help absorb some of the additional money in circulation, preventing excessive inflationary pressures.</a:t>
            </a:r>
          </a:p>
          <a:p>
            <a:pPr algn="l"/>
            <a:r>
              <a:rPr lang="en-US" b="0" i="0" dirty="0">
                <a:effectLst/>
                <a:highlight>
                  <a:srgbClr val="FFFFFF"/>
                </a:highlight>
                <a:latin typeface="Söhne"/>
              </a:rPr>
              <a:t>In both scenarios, changes in the money supply interact with other economic factors such as the velocity of money, real output, and expectations to determine the overall impact on the price level. While increases in the money supply can contribute to inflation under certain conditions, the relationship is complex and influenced by various factors.</a:t>
            </a:r>
          </a:p>
          <a:p>
            <a:endParaRPr lang="en-IN" dirty="0"/>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The money supply is the amount of money in circulation. This includes notes and coins and bank deposits.</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If the government printed more money, then there would be an increase in cash in the economy. Households would have more money and so their demand for goods and services would rise. With more cash, we wish to buy more goods.</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However, if the amount of goods for sale, remained the same, then firms would see a big rise in demand for this limited supply and so would respond to the higher demand by increasing prices.</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Therefore, increasing the money supply faster than the growth in real output will cause inflation. The reason is that there is more money chasing the same number of goods. Therefore, the increase in monetary demand causes firms to put up prices.</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7</a:t>
            </a:fld>
            <a:endParaRPr lang="en-IN"/>
          </a:p>
        </p:txBody>
      </p:sp>
    </p:spTree>
    <p:extLst>
      <p:ext uri="{BB962C8B-B14F-4D97-AF65-F5344CB8AC3E}">
        <p14:creationId xmlns:p14="http://schemas.microsoft.com/office/powerpoint/2010/main" val="148570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highlight>
                  <a:srgbClr val="FFFFFF"/>
                </a:highlight>
                <a:latin typeface="Georgia" panose="02040502050405020303" pitchFamily="18" charset="0"/>
              </a:rPr>
              <a:t>1. In 2008/09 the Federal Reserve increased the money supply (monetary base) by over 120%. But, this did not cause inflation. In fact, the US experienced temporary deflation. The main reason is that banks increased their reserve ratio. Essentially banks received extra money from Federal Reserve, but did not want to lend it to ordinary firms and households. Therefore, the extra money supply did not reach the wider economy and there was no inflationary impact.</a:t>
            </a:r>
          </a:p>
          <a:p>
            <a:r>
              <a:rPr lang="en-US" b="0" i="0" dirty="0">
                <a:solidFill>
                  <a:srgbClr val="3A3A3A"/>
                </a:solidFill>
                <a:effectLst/>
                <a:highlight>
                  <a:srgbClr val="FFFFFF"/>
                </a:highlight>
                <a:latin typeface="Georgia" panose="02040502050405020303" pitchFamily="18" charset="0"/>
              </a:rPr>
              <a:t>2. Sometimes the money supply is hard to calculate and is constantly changing. Large increases in the money supply are often just due to changes in the way people hold money. For example, an increase in credit card use may cause an increase in the broad money supply M4.</a:t>
            </a:r>
          </a:p>
          <a:p>
            <a:pPr algn="l"/>
            <a:r>
              <a:rPr lang="en-US" b="0" i="0" dirty="0">
                <a:solidFill>
                  <a:srgbClr val="3A3A3A"/>
                </a:solidFill>
                <a:effectLst/>
                <a:highlight>
                  <a:srgbClr val="FFFFFF"/>
                </a:highlight>
                <a:latin typeface="Georgia" panose="02040502050405020303" pitchFamily="18" charset="0"/>
              </a:rPr>
              <a:t>3. The </a:t>
            </a:r>
            <a:r>
              <a:rPr lang="en-US" b="0" i="0" u="none" strike="noStrike" dirty="0">
                <a:solidFill>
                  <a:srgbClr val="1E73BE"/>
                </a:solidFill>
                <a:effectLst/>
                <a:highlight>
                  <a:srgbClr val="FFFFFF"/>
                </a:highlight>
                <a:latin typeface="Georgia" panose="02040502050405020303" pitchFamily="18" charset="0"/>
                <a:hlinkClick r:id="rId3"/>
              </a:rPr>
              <a:t>quantity theory of money</a:t>
            </a:r>
            <a:r>
              <a:rPr lang="en-US" b="0" i="0" dirty="0">
                <a:solidFill>
                  <a:srgbClr val="3A3A3A"/>
                </a:solidFill>
                <a:effectLst/>
                <a:highlight>
                  <a:srgbClr val="FFFFFF"/>
                </a:highlight>
                <a:latin typeface="Georgia" panose="02040502050405020303" pitchFamily="18" charset="0"/>
              </a:rPr>
              <a:t> equation </a:t>
            </a:r>
            <a:r>
              <a:rPr lang="en-US" b="1" i="0" dirty="0">
                <a:solidFill>
                  <a:srgbClr val="3A3A3A"/>
                </a:solidFill>
                <a:effectLst/>
                <a:highlight>
                  <a:srgbClr val="FFFFFF"/>
                </a:highlight>
                <a:latin typeface="Georgia" panose="02040502050405020303" pitchFamily="18" charset="0"/>
              </a:rPr>
              <a:t>MV=PY</a:t>
            </a:r>
            <a:r>
              <a:rPr lang="en-US" b="0" i="0" dirty="0">
                <a:solidFill>
                  <a:srgbClr val="3A3A3A"/>
                </a:solidFill>
                <a:effectLst/>
                <a:highlight>
                  <a:srgbClr val="FFFFFF"/>
                </a:highlight>
                <a:latin typeface="Georgia" panose="02040502050405020303" pitchFamily="18" charset="0"/>
              </a:rPr>
              <a:t> assumes that an increase in M causes an increase in P. However, this assumes that V(velocity of circulation) is constant and Y is constant. However, in practice, it is not as simple as this equation assumes. There are often variations in the velocity of circulation.</a:t>
            </a:r>
          </a:p>
          <a:p>
            <a:pPr algn="l"/>
            <a:r>
              <a:rPr lang="en-US" b="0" i="0" dirty="0">
                <a:solidFill>
                  <a:srgbClr val="3A3A3A"/>
                </a:solidFill>
                <a:effectLst/>
                <a:highlight>
                  <a:srgbClr val="FFFFFF"/>
                </a:highlight>
                <a:latin typeface="Georgia" panose="02040502050405020303" pitchFamily="18" charset="0"/>
              </a:rPr>
              <a:t>A good example is in a recession, the stock of money may rise 5%, however, people will be making fewer transactions and therefore the velocity of circulation will fall. This is one reason why quantitative easing (increasing the money supply) did not cause inflation between 2009 and 2016.</a:t>
            </a:r>
          </a:p>
          <a:p>
            <a:pPr algn="l"/>
            <a:r>
              <a:rPr lang="en-US" b="0" i="0" dirty="0">
                <a:solidFill>
                  <a:srgbClr val="3A3A3A"/>
                </a:solidFill>
                <a:effectLst/>
                <a:highlight>
                  <a:srgbClr val="FFFFFF"/>
                </a:highlight>
                <a:latin typeface="Georgia" panose="02040502050405020303" pitchFamily="18" charset="0"/>
              </a:rPr>
              <a:t>4. In a recession, there is spare capacity in the economy. Therefore, an increase in the money supply, merely helps to get unemployed resources used in the general economy. Therefore, in the case of a recession, an increased money supply is unlikely to cause inflation.</a:t>
            </a:r>
          </a:p>
          <a:p>
            <a:pPr algn="l"/>
            <a:r>
              <a:rPr lang="en-US" b="0" i="0" dirty="0">
                <a:solidFill>
                  <a:srgbClr val="3A3A3A"/>
                </a:solidFill>
                <a:effectLst/>
                <a:highlight>
                  <a:srgbClr val="FFFFFF"/>
                </a:highlight>
                <a:latin typeface="Georgia" panose="02040502050405020303" pitchFamily="18" charset="0"/>
              </a:rPr>
              <a:t>In a liquidity trap, interest rates fall to zero but this doesn’t prevent people saving. In this situation, there is a fall in the velocity of circulation and this can cause deflation. In this situation, increasing the money supply will not necessarily cause inflation.</a:t>
            </a:r>
          </a:p>
          <a:p>
            <a:pPr algn="l"/>
            <a:endParaRPr lang="en-US" b="0" i="0" dirty="0">
              <a:solidFill>
                <a:srgbClr val="3A3A3A"/>
              </a:solidFill>
              <a:effectLst/>
              <a:highlight>
                <a:srgbClr val="FFFFFF"/>
              </a:highlight>
              <a:latin typeface="Georgia" panose="02040502050405020303" pitchFamily="18" charset="0"/>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8</a:t>
            </a:fld>
            <a:endParaRPr lang="en-IN"/>
          </a:p>
        </p:txBody>
      </p:sp>
    </p:spTree>
    <p:extLst>
      <p:ext uri="{BB962C8B-B14F-4D97-AF65-F5344CB8AC3E}">
        <p14:creationId xmlns:p14="http://schemas.microsoft.com/office/powerpoint/2010/main" val="392145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Inflation refers to the sustained increase in the general price level of goods and services in an economy over a period of time. In other words, it represents the decrease in the purchasing power of money, as each unit of currency buys fewer goods and services than it did previously.</a:t>
            </a:r>
            <a:r>
              <a:rPr lang="en-US" b="0" i="0" dirty="0">
                <a:solidFill>
                  <a:srgbClr val="333333"/>
                </a:solidFill>
                <a:effectLst/>
                <a:highlight>
                  <a:srgbClr val="FFFFFF"/>
                </a:highlight>
                <a:latin typeface="roboto" panose="02000000000000000000" pitchFamily="2" charset="0"/>
              </a:rPr>
              <a:t> It is defined as a situation where there is a sustained, unchecked increase in the general price level and a fall in the purchasing power of money. Hence, it is a condition of price rise.</a:t>
            </a:r>
          </a:p>
          <a:p>
            <a:pPr algn="l"/>
            <a:r>
              <a:rPr lang="en-US" b="0" i="0" dirty="0">
                <a:solidFill>
                  <a:srgbClr val="333333"/>
                </a:solidFill>
                <a:effectLst/>
                <a:highlight>
                  <a:srgbClr val="FFFFFF"/>
                </a:highlight>
                <a:latin typeface="roboto" panose="02000000000000000000" pitchFamily="2" charset="0"/>
              </a:rPr>
              <a:t>The reason for price rise can be classified under two main heads : (1) Increase in demand and (2) Reduced supply.</a:t>
            </a:r>
          </a:p>
          <a:p>
            <a:pPr algn="l"/>
            <a:endParaRPr lang="en-US" b="0" i="0" dirty="0">
              <a:solidFill>
                <a:srgbClr val="333333"/>
              </a:solidFill>
              <a:effectLst/>
              <a:highlight>
                <a:srgbClr val="FFFFFF"/>
              </a:highlight>
              <a:latin typeface="roboto" panose="02000000000000000000" pitchFamily="2" charset="0"/>
            </a:endParaRPr>
          </a:p>
          <a:p>
            <a:pPr algn="l"/>
            <a:r>
              <a:rPr lang="en-US" b="0" i="0" dirty="0">
                <a:solidFill>
                  <a:srgbClr val="333333"/>
                </a:solidFill>
                <a:effectLst/>
                <a:highlight>
                  <a:srgbClr val="FFFFFF"/>
                </a:highlight>
                <a:latin typeface="roboto" panose="02000000000000000000" pitchFamily="2" charset="0"/>
              </a:rPr>
              <a:t>Suppose for Rs.100, last week you bought 5 Kg. of rice. This means that the cost of 1 kg of rice was Rs. 20. This week when you approached the same shopkeeper and paid Rs.100 to get rice, he gave only 4 Kg of rice. He also explained that the price of rice has increased, and now it is Rs.25 per Kg.</a:t>
            </a:r>
          </a:p>
          <a:p>
            <a:pPr algn="l"/>
            <a:r>
              <a:rPr lang="en-US" b="0" i="0" dirty="0">
                <a:solidFill>
                  <a:srgbClr val="333333"/>
                </a:solidFill>
                <a:effectLst/>
                <a:highlight>
                  <a:srgbClr val="FFFFFF"/>
                </a:highlight>
                <a:latin typeface="roboto" panose="02000000000000000000" pitchFamily="2" charset="0"/>
              </a:rPr>
              <a:t>This example clearly explains the fall in the purchasing power of money. For Rs. 100 you could get 5 Kg of rice before, but now only 4 Kg. So purchasing power of money was reduced. </a:t>
            </a:r>
            <a:r>
              <a:rPr lang="en-US" b="0" i="1" dirty="0">
                <a:solidFill>
                  <a:srgbClr val="333333"/>
                </a:solidFill>
                <a:effectLst/>
                <a:highlight>
                  <a:srgbClr val="FFFFFF"/>
                </a:highlight>
                <a:latin typeface="roboto" panose="02000000000000000000" pitchFamily="2" charset="0"/>
              </a:rPr>
              <a:t>This is inflation</a:t>
            </a:r>
            <a:r>
              <a:rPr lang="en-US" b="0" i="0" dirty="0">
                <a:solidFill>
                  <a:srgbClr val="333333"/>
                </a:solidFill>
                <a:effectLst/>
                <a:highlight>
                  <a:srgbClr val="FFFFFF"/>
                </a:highlight>
                <a:latin typeface="roboto" panose="02000000000000000000" pitchFamily="2" charset="0"/>
              </a:rPr>
              <a:t>.</a:t>
            </a:r>
          </a:p>
          <a:p>
            <a:pPr algn="l"/>
            <a:r>
              <a:rPr lang="en-US" b="0" i="0" dirty="0">
                <a:solidFill>
                  <a:srgbClr val="333333"/>
                </a:solidFill>
                <a:effectLst/>
                <a:highlight>
                  <a:srgbClr val="FFFFFF"/>
                </a:highlight>
                <a:latin typeface="roboto" panose="02000000000000000000" pitchFamily="2" charset="0"/>
              </a:rPr>
              <a:t>And let’s calculate the rate (percentage). If the price of rice, which was Rs.20 per Kg increased to Rs.25, this corresponds to Rs.5 increase on Rs.20, </a:t>
            </a:r>
            <a:r>
              <a:rPr lang="en-US" b="0" i="0" dirty="0" err="1">
                <a:solidFill>
                  <a:srgbClr val="333333"/>
                </a:solidFill>
                <a:effectLst/>
                <a:highlight>
                  <a:srgbClr val="FFFFFF"/>
                </a:highlight>
                <a:latin typeface="roboto" panose="02000000000000000000" pitchFamily="2" charset="0"/>
              </a:rPr>
              <a:t>ie</a:t>
            </a:r>
            <a:r>
              <a:rPr lang="en-US" b="0" i="0" dirty="0">
                <a:solidFill>
                  <a:srgbClr val="333333"/>
                </a:solidFill>
                <a:effectLst/>
                <a:highlight>
                  <a:srgbClr val="FFFFFF"/>
                </a:highlight>
                <a:latin typeface="roboto" panose="02000000000000000000" pitchFamily="2" charset="0"/>
              </a:rPr>
              <a:t>. a 25% increase. So the inflation rate is 25%, which is a very high rate.</a:t>
            </a:r>
          </a:p>
          <a:p>
            <a:pPr algn="l"/>
            <a:br>
              <a:rPr lang="en-US" dirty="0"/>
            </a:br>
            <a:r>
              <a:rPr lang="en-US" b="1" i="0" dirty="0">
                <a:solidFill>
                  <a:srgbClr val="333333"/>
                </a:solidFill>
                <a:effectLst/>
                <a:highlight>
                  <a:srgbClr val="FFFFFF"/>
                </a:highlight>
                <a:latin typeface="roboto" panose="02000000000000000000" pitchFamily="2" charset="0"/>
              </a:rPr>
              <a:t>Inflation at the Producer Level</a:t>
            </a:r>
            <a:endParaRPr lang="en-US" b="0" i="0" dirty="0">
              <a:solidFill>
                <a:srgbClr val="333333"/>
              </a:solidFill>
              <a:effectLst/>
              <a:highlight>
                <a:srgbClr val="FFFFFF"/>
              </a:highlight>
              <a:latin typeface="roboto" panose="02000000000000000000" pitchFamily="2" charset="0"/>
            </a:endParaRPr>
          </a:p>
          <a:p>
            <a:pPr algn="l"/>
            <a:r>
              <a:rPr lang="en-US" b="0" i="0" dirty="0">
                <a:solidFill>
                  <a:srgbClr val="333333"/>
                </a:solidFill>
                <a:effectLst/>
                <a:highlight>
                  <a:srgbClr val="FFFFFF"/>
                </a:highlight>
                <a:latin typeface="roboto" panose="02000000000000000000" pitchFamily="2" charset="0"/>
              </a:rPr>
              <a:t>As of now in India, there is no index to measure inflation at the producer level. A Producer Price Index (PPI) has been proposed, but so far this type of inflation calculation has not started in India.</a:t>
            </a:r>
          </a:p>
          <a:p>
            <a:pPr algn="l"/>
            <a:r>
              <a:rPr lang="en-US" b="1" i="0" dirty="0">
                <a:solidFill>
                  <a:srgbClr val="333333"/>
                </a:solidFill>
                <a:effectLst/>
                <a:highlight>
                  <a:srgbClr val="FFFFFF"/>
                </a:highlight>
                <a:latin typeface="roboto" panose="02000000000000000000" pitchFamily="2" charset="0"/>
              </a:rPr>
              <a:t>Inflation at Wholesale Level</a:t>
            </a:r>
            <a:endParaRPr lang="en-US" b="0" i="0" dirty="0">
              <a:solidFill>
                <a:srgbClr val="333333"/>
              </a:solidFill>
              <a:effectLst/>
              <a:highlight>
                <a:srgbClr val="FFFFFF"/>
              </a:highlight>
              <a:latin typeface="roboto" panose="02000000000000000000" pitchFamily="2" charset="0"/>
            </a:endParaRPr>
          </a:p>
          <a:p>
            <a:pPr algn="l"/>
            <a:r>
              <a:rPr lang="en-US" b="0" i="0" dirty="0">
                <a:solidFill>
                  <a:srgbClr val="333333"/>
                </a:solidFill>
                <a:effectLst/>
                <a:highlight>
                  <a:srgbClr val="FFFFFF"/>
                </a:highlight>
                <a:latin typeface="roboto" panose="02000000000000000000" pitchFamily="2" charset="0"/>
              </a:rPr>
              <a:t>This is the most popular rate calculation methodology in India. The index used to calculate wholesale inflation is known as Wholesale Price Index (WPI). This inflation rate is often known as headline inflation. WPI is released by the Ministry of Commerce and Industry.</a:t>
            </a:r>
          </a:p>
          <a:p>
            <a:pPr algn="l"/>
            <a:r>
              <a:rPr lang="en-US" b="0" i="0" dirty="0">
                <a:solidFill>
                  <a:srgbClr val="333333"/>
                </a:solidFill>
                <a:effectLst/>
                <a:highlight>
                  <a:srgbClr val="FFFFFF"/>
                </a:highlight>
                <a:latin typeface="roboto" panose="02000000000000000000" pitchFamily="2" charset="0"/>
              </a:rPr>
              <a:t>Though RBI used WPI for most of its policy decisions before 2014. However, the WPI-based inflation calculation was not false proof.  WPI shows the combined price of a commodity basket comprising 676 items. But WPI does not include services, and it neither reflects the bottlenecks between producer and wholesaler nor between wholesaler and retailer (consumer).</a:t>
            </a:r>
          </a:p>
          <a:p>
            <a:pPr algn="l"/>
            <a:r>
              <a:rPr lang="en-US" b="0" i="0" dirty="0">
                <a:solidFill>
                  <a:srgbClr val="333333"/>
                </a:solidFill>
                <a:effectLst/>
                <a:highlight>
                  <a:srgbClr val="FFFFFF"/>
                </a:highlight>
                <a:latin typeface="roboto" panose="02000000000000000000" pitchFamily="2" charset="0"/>
              </a:rPr>
              <a:t>Hence in 2014, as part of the reforms initiated by RBI governor Raghu Ram Rajan, RBI shifted to CPI for policy decisions.</a:t>
            </a:r>
          </a:p>
          <a:p>
            <a:pPr algn="l"/>
            <a:r>
              <a:rPr lang="en-US" b="1" i="0" dirty="0">
                <a:solidFill>
                  <a:srgbClr val="333333"/>
                </a:solidFill>
                <a:effectLst/>
                <a:highlight>
                  <a:srgbClr val="FFFFFF"/>
                </a:highlight>
                <a:latin typeface="roboto" panose="02000000000000000000" pitchFamily="2" charset="0"/>
              </a:rPr>
              <a:t>Inflation at Retail Level (Consumer Level)</a:t>
            </a:r>
            <a:endParaRPr lang="en-US" b="0" i="0" dirty="0">
              <a:solidFill>
                <a:srgbClr val="333333"/>
              </a:solidFill>
              <a:effectLst/>
              <a:highlight>
                <a:srgbClr val="FFFFFF"/>
              </a:highlight>
              <a:latin typeface="roboto" panose="02000000000000000000" pitchFamily="2" charset="0"/>
            </a:endParaRPr>
          </a:p>
          <a:p>
            <a:pPr algn="l"/>
            <a:r>
              <a:rPr lang="en-US" b="0" i="0" dirty="0">
                <a:solidFill>
                  <a:srgbClr val="333333"/>
                </a:solidFill>
                <a:effectLst/>
                <a:highlight>
                  <a:srgbClr val="FFFFFF"/>
                </a:highlight>
                <a:latin typeface="roboto" panose="02000000000000000000" pitchFamily="2" charset="0"/>
              </a:rPr>
              <a:t>The consumer often directly buys from the retailer. So the inflation experienced at retail shops is the actual reflection of the price rise in the country. It also shows the cost of living better.</a:t>
            </a:r>
          </a:p>
          <a:p>
            <a:pPr algn="l"/>
            <a:r>
              <a:rPr lang="en-US" b="0" i="0" dirty="0">
                <a:solidFill>
                  <a:srgbClr val="333333"/>
                </a:solidFill>
                <a:effectLst/>
                <a:highlight>
                  <a:srgbClr val="FFFFFF"/>
                </a:highlight>
                <a:latin typeface="roboto" panose="02000000000000000000" pitchFamily="2" charset="0"/>
              </a:rPr>
              <a:t>In India, the index that shows the rate at the retail level is known as the Consumer Price Index (CPI). CPI is based on 260 commodities but includes certain services too. There were four Consumer Price Indices covering different socio-economic groups in the economy.</a:t>
            </a:r>
          </a:p>
          <a:p>
            <a:pPr algn="l"/>
            <a:r>
              <a:rPr lang="en-US" b="0" i="0" dirty="0">
                <a:solidFill>
                  <a:srgbClr val="333333"/>
                </a:solidFill>
                <a:effectLst/>
                <a:highlight>
                  <a:srgbClr val="FFFFFF"/>
                </a:highlight>
                <a:latin typeface="roboto" panose="02000000000000000000" pitchFamily="2" charset="0"/>
              </a:rPr>
              <a:t>These four indices were the Consumer Price Index for Industrial Workers (CPI-IW); the Consumer Price Index for Agricultural </a:t>
            </a:r>
            <a:r>
              <a:rPr lang="en-US" b="0" i="0" dirty="0" err="1">
                <a:solidFill>
                  <a:srgbClr val="333333"/>
                </a:solidFill>
                <a:effectLst/>
                <a:highlight>
                  <a:srgbClr val="FFFFFF"/>
                </a:highlight>
                <a:latin typeface="roboto" panose="02000000000000000000" pitchFamily="2" charset="0"/>
              </a:rPr>
              <a:t>Labourers</a:t>
            </a:r>
            <a:r>
              <a:rPr lang="en-US" b="0" i="0" dirty="0">
                <a:solidFill>
                  <a:srgbClr val="333333"/>
                </a:solidFill>
                <a:effectLst/>
                <a:highlight>
                  <a:srgbClr val="FFFFFF"/>
                </a:highlight>
                <a:latin typeface="roboto" panose="02000000000000000000" pitchFamily="2" charset="0"/>
              </a:rPr>
              <a:t> (CPI-AL); the Consumer Price Index for Rural </a:t>
            </a:r>
            <a:r>
              <a:rPr lang="en-US" b="0" i="0" dirty="0" err="1">
                <a:solidFill>
                  <a:srgbClr val="333333"/>
                </a:solidFill>
                <a:effectLst/>
                <a:highlight>
                  <a:srgbClr val="FFFFFF"/>
                </a:highlight>
                <a:latin typeface="roboto" panose="02000000000000000000" pitchFamily="2" charset="0"/>
              </a:rPr>
              <a:t>Labourers</a:t>
            </a:r>
            <a:r>
              <a:rPr lang="en-US" b="0" i="0" dirty="0">
                <a:solidFill>
                  <a:srgbClr val="333333"/>
                </a:solidFill>
                <a:effectLst/>
                <a:highlight>
                  <a:srgbClr val="FFFFFF"/>
                </a:highlight>
                <a:latin typeface="roboto" panose="02000000000000000000" pitchFamily="2" charset="0"/>
              </a:rPr>
              <a:t> (CPI-RL) and the Consumer Price Index for Urban Non-Manual Employees (CPI-UNME).</a:t>
            </a:r>
          </a:p>
          <a:p>
            <a:pPr algn="l"/>
            <a:r>
              <a:rPr lang="en-US" b="0" i="0" dirty="0">
                <a:solidFill>
                  <a:srgbClr val="333333"/>
                </a:solidFill>
                <a:effectLst/>
                <a:highlight>
                  <a:srgbClr val="FFFFFF"/>
                </a:highlight>
                <a:latin typeface="roboto" panose="02000000000000000000" pitchFamily="2" charset="0"/>
              </a:rPr>
              <a:t>CPI is now using a new series on the base 2010=100 for all India and States/UTs separately for rural, urban, and combined. The Central Statistics Office (CSO), Ministry of Statistics and Program Implementation releases Consumer Price Indices (CPI). CPI is based on retail prices and this index is used to calculate the Dearness Allowance (DA) for government employees.</a:t>
            </a:r>
          </a:p>
          <a:p>
            <a:endParaRPr lang="en-US" b="0" i="0" dirty="0">
              <a:solidFill>
                <a:srgbClr val="333333"/>
              </a:solidFill>
              <a:effectLst/>
              <a:highlight>
                <a:srgbClr val="FFFFFF"/>
              </a:highlight>
              <a:latin typeface="roboto" panose="02000000000000000000" pitchFamily="2" charset="0"/>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Key points about inflation include:</a:t>
            </a:r>
          </a:p>
          <a:p>
            <a:pPr algn="l">
              <a:buFont typeface="+mj-lt"/>
              <a:buAutoNum type="arabicPeriod"/>
            </a:pPr>
            <a:r>
              <a:rPr lang="en-US" b="1" i="0" dirty="0">
                <a:solidFill>
                  <a:srgbClr val="0D0D0D"/>
                </a:solidFill>
                <a:effectLst/>
                <a:highlight>
                  <a:srgbClr val="FFFFFF"/>
                </a:highlight>
                <a:latin typeface="Söhne"/>
              </a:rPr>
              <a:t>General Price Level:</a:t>
            </a:r>
            <a:r>
              <a:rPr lang="en-US" b="0" i="0" dirty="0">
                <a:solidFill>
                  <a:srgbClr val="0D0D0D"/>
                </a:solidFill>
                <a:effectLst/>
                <a:highlight>
                  <a:srgbClr val="FFFFFF"/>
                </a:highlight>
                <a:latin typeface="Söhne"/>
              </a:rPr>
              <a:t> Inflation affects the prices of a wide range of goods and services, not just individual items. It is typically measured using price indices, such as the Consumer Price Index (CPI) or the Producer Price Index (PPI), which track changes in the prices of various goods and services over time.</a:t>
            </a:r>
          </a:p>
          <a:p>
            <a:pPr algn="l">
              <a:buFont typeface="+mj-lt"/>
              <a:buAutoNum type="arabicPeriod"/>
            </a:pPr>
            <a:r>
              <a:rPr lang="en-US" b="1" i="0" dirty="0">
                <a:solidFill>
                  <a:srgbClr val="0D0D0D"/>
                </a:solidFill>
                <a:effectLst/>
                <a:highlight>
                  <a:srgbClr val="FFFFFF"/>
                </a:highlight>
                <a:latin typeface="Söhne"/>
              </a:rPr>
              <a:t>Sustained Increase:</a:t>
            </a:r>
            <a:r>
              <a:rPr lang="en-US" b="0" i="0" dirty="0">
                <a:solidFill>
                  <a:srgbClr val="0D0D0D"/>
                </a:solidFill>
                <a:effectLst/>
                <a:highlight>
                  <a:srgbClr val="FFFFFF"/>
                </a:highlight>
                <a:latin typeface="Söhne"/>
              </a:rPr>
              <a:t> Inflation is characterized by a persistent rise in prices over an extended period, rather than short-term fluctuations. It is often expressed as an annual percentage rate, indicating the rate at which prices are rising on average.</a:t>
            </a:r>
          </a:p>
          <a:p>
            <a:pPr algn="l">
              <a:buFont typeface="+mj-lt"/>
              <a:buAutoNum type="arabicPeriod"/>
            </a:pPr>
            <a:r>
              <a:rPr lang="en-US" b="1" i="0" dirty="0">
                <a:solidFill>
                  <a:srgbClr val="0D0D0D"/>
                </a:solidFill>
                <a:effectLst/>
                <a:highlight>
                  <a:srgbClr val="FFFFFF"/>
                </a:highlight>
                <a:latin typeface="Söhne"/>
              </a:rPr>
              <a:t>Causes:</a:t>
            </a:r>
            <a:r>
              <a:rPr lang="en-US" b="0" i="0" dirty="0">
                <a:solidFill>
                  <a:srgbClr val="0D0D0D"/>
                </a:solidFill>
                <a:effectLst/>
                <a:highlight>
                  <a:srgbClr val="FFFFFF"/>
                </a:highlight>
                <a:latin typeface="Söhne"/>
              </a:rPr>
              <a:t> Inflation can be caused by various factors, including:</a:t>
            </a:r>
          </a:p>
          <a:p>
            <a:pPr marL="742950" lvl="1" indent="-285750" algn="l">
              <a:buFont typeface="+mj-lt"/>
              <a:buAutoNum type="arabicPeriod"/>
            </a:pPr>
            <a:r>
              <a:rPr lang="en-US" b="0" i="0" dirty="0">
                <a:solidFill>
                  <a:srgbClr val="0D0D0D"/>
                </a:solidFill>
                <a:effectLst/>
                <a:highlight>
                  <a:srgbClr val="FFFFFF"/>
                </a:highlight>
                <a:latin typeface="Söhne"/>
              </a:rPr>
              <a:t>Demand-Pull Inflation: When aggregate demand exceeds aggregate supply, leading to upward pressure on prices.</a:t>
            </a:r>
          </a:p>
          <a:p>
            <a:pPr marL="742950" lvl="1" indent="-285750" algn="l">
              <a:buFont typeface="+mj-lt"/>
              <a:buAutoNum type="arabicPeriod"/>
            </a:pPr>
            <a:r>
              <a:rPr lang="en-US" b="0" i="0" dirty="0">
                <a:solidFill>
                  <a:srgbClr val="0D0D0D"/>
                </a:solidFill>
                <a:effectLst/>
                <a:highlight>
                  <a:srgbClr val="FFFFFF"/>
                </a:highlight>
                <a:latin typeface="Söhne"/>
              </a:rPr>
              <a:t>Cost-Push Inflation: When production costs, such as wages or raw materials, increase, causing firms to raise prices to maintain profitability.</a:t>
            </a:r>
          </a:p>
          <a:p>
            <a:pPr marL="742950" lvl="1" indent="-285750" algn="l">
              <a:buFont typeface="+mj-lt"/>
              <a:buAutoNum type="arabicPeriod"/>
            </a:pPr>
            <a:r>
              <a:rPr lang="en-US" b="0" i="0" dirty="0">
                <a:solidFill>
                  <a:srgbClr val="0D0D0D"/>
                </a:solidFill>
                <a:effectLst/>
                <a:highlight>
                  <a:srgbClr val="FFFFFF"/>
                </a:highlight>
                <a:latin typeface="Söhne"/>
              </a:rPr>
              <a:t>Monetary Factors: Changes in the money supply, interest rates, or exchange rates can also influence inflation.</a:t>
            </a:r>
          </a:p>
          <a:p>
            <a:pPr marL="742950" lvl="1" indent="-285750" algn="l">
              <a:buFont typeface="+mj-lt"/>
              <a:buAutoNum type="arabicPeriod"/>
            </a:pPr>
            <a:r>
              <a:rPr lang="en-US" b="0" i="0" dirty="0">
                <a:solidFill>
                  <a:srgbClr val="0D0D0D"/>
                </a:solidFill>
                <a:effectLst/>
                <a:highlight>
                  <a:srgbClr val="FFFFFF"/>
                </a:highlight>
                <a:latin typeface="Söhne"/>
              </a:rPr>
              <a:t>Expectations: Expectations of future inflation can influence wage and price-setting behavior, contributing to self-perpetuating inflationary cycles.</a:t>
            </a:r>
          </a:p>
          <a:p>
            <a:pPr algn="l">
              <a:buFont typeface="+mj-lt"/>
              <a:buAutoNum type="arabicPeriod"/>
            </a:pPr>
            <a:r>
              <a:rPr lang="en-US" b="1" i="0" dirty="0">
                <a:solidFill>
                  <a:srgbClr val="0D0D0D"/>
                </a:solidFill>
                <a:effectLst/>
                <a:highlight>
                  <a:srgbClr val="FFFFFF"/>
                </a:highlight>
                <a:latin typeface="Söhne"/>
              </a:rPr>
              <a:t>Effects:</a:t>
            </a:r>
            <a:r>
              <a:rPr lang="en-US" b="0" i="0" dirty="0">
                <a:solidFill>
                  <a:srgbClr val="0D0D0D"/>
                </a:solidFill>
                <a:effectLst/>
                <a:highlight>
                  <a:srgbClr val="FFFFFF"/>
                </a:highlight>
                <a:latin typeface="Söhne"/>
              </a:rPr>
              <a:t> Inflation can have both positive and negative effects on an economy:</a:t>
            </a:r>
          </a:p>
          <a:p>
            <a:pPr marL="742950" lvl="1" indent="-285750" algn="l">
              <a:buFont typeface="+mj-lt"/>
              <a:buAutoNum type="arabicPeriod"/>
            </a:pPr>
            <a:r>
              <a:rPr lang="en-US" b="0" i="0" dirty="0">
                <a:solidFill>
                  <a:srgbClr val="0D0D0D"/>
                </a:solidFill>
                <a:effectLst/>
                <a:highlight>
                  <a:srgbClr val="FFFFFF"/>
                </a:highlight>
                <a:latin typeface="Söhne"/>
              </a:rPr>
              <a:t>Positive Effects: Moderate inflation can stimulate consumption and investment, encourage borrowing and lending, and promote economic growth.</a:t>
            </a:r>
          </a:p>
          <a:p>
            <a:pPr marL="742950" lvl="1" indent="-285750" algn="l">
              <a:buFont typeface="+mj-lt"/>
              <a:buAutoNum type="arabicPeriod"/>
            </a:pPr>
            <a:r>
              <a:rPr lang="en-US" b="0" i="0" dirty="0">
                <a:solidFill>
                  <a:srgbClr val="0D0D0D"/>
                </a:solidFill>
                <a:effectLst/>
                <a:highlight>
                  <a:srgbClr val="FFFFFF"/>
                </a:highlight>
                <a:latin typeface="Söhne"/>
              </a:rPr>
              <a:t>Negative Effects: High or volatile inflation can erode purchasing power, reduce real incomes, distort price signals, disrupt economic planning, and redistribute wealth and income in unpredictable ways.</a:t>
            </a:r>
          </a:p>
          <a:p>
            <a:pPr algn="l">
              <a:buFont typeface="+mj-lt"/>
              <a:buAutoNum type="arabicPeriod"/>
            </a:pPr>
            <a:r>
              <a:rPr lang="en-US" b="1" i="0" dirty="0">
                <a:solidFill>
                  <a:srgbClr val="0D0D0D"/>
                </a:solidFill>
                <a:effectLst/>
                <a:highlight>
                  <a:srgbClr val="FFFFFF"/>
                </a:highlight>
                <a:latin typeface="Söhne"/>
              </a:rPr>
              <a:t>Measuring Inflation:</a:t>
            </a:r>
            <a:r>
              <a:rPr lang="en-US" b="0" i="0" dirty="0">
                <a:solidFill>
                  <a:srgbClr val="0D0D0D"/>
                </a:solidFill>
                <a:effectLst/>
                <a:highlight>
                  <a:srgbClr val="FFFFFF"/>
                </a:highlight>
                <a:latin typeface="Söhne"/>
              </a:rPr>
              <a:t> Inflation is measured using various price indices, as mentioned earlier. Central banks and government statistical agencies closely monitor inflation to assess economic performance, formulate monetary policy, and implement measures to stabilize prices and maintain price stability.</a:t>
            </a:r>
          </a:p>
          <a:p>
            <a:pPr algn="l"/>
            <a:r>
              <a:rPr lang="en-US" b="0" i="0" dirty="0">
                <a:solidFill>
                  <a:srgbClr val="0D0D0D"/>
                </a:solidFill>
                <a:effectLst/>
                <a:highlight>
                  <a:srgbClr val="FFFFFF"/>
                </a:highlight>
                <a:latin typeface="Söhne"/>
              </a:rPr>
              <a:t>Overall, inflation is a complex economic phenomenon with significant implications for individuals, businesses, and policymakers. Maintaining price stability and managing inflation is a key objective of monetary policy in most economies.</a:t>
            </a:r>
          </a:p>
          <a:p>
            <a:pPr algn="l"/>
            <a:endParaRPr lang="en-US" b="0" i="0" dirty="0">
              <a:solidFill>
                <a:srgbClr val="0D0D0D"/>
              </a:solidFill>
              <a:effectLst/>
              <a:highlight>
                <a:srgbClr val="FFFFFF"/>
              </a:highlight>
              <a:latin typeface="Söhne"/>
            </a:endParaRPr>
          </a:p>
          <a:p>
            <a:pPr algn="l"/>
            <a:r>
              <a:rPr lang="en-US" b="0" i="0" dirty="0">
                <a:solidFill>
                  <a:srgbClr val="444444"/>
                </a:solidFill>
                <a:effectLst/>
                <a:highlight>
                  <a:srgbClr val="FFFFFF"/>
                </a:highlight>
                <a:latin typeface="Poppins" panose="00000500000000000000" pitchFamily="2" charset="0"/>
              </a:rPr>
              <a:t>Wholesale Price Index (WPI) and Consumer Price Index (CPI) are two commonly used measures that are effective in determining the inflation in the country.</a:t>
            </a:r>
          </a:p>
          <a:p>
            <a:pPr algn="l"/>
            <a:r>
              <a:rPr lang="en-US" b="0" i="0" dirty="0">
                <a:solidFill>
                  <a:srgbClr val="444444"/>
                </a:solidFill>
                <a:effectLst/>
                <a:highlight>
                  <a:srgbClr val="FFFFFF"/>
                </a:highlight>
                <a:latin typeface="Poppins" panose="00000500000000000000" pitchFamily="2" charset="0"/>
              </a:rPr>
              <a:t>WPI or Wholesale Price Index is an indicator that is used to determine the changes in the price occurring in case of goods available for wholesale in the market.</a:t>
            </a:r>
          </a:p>
          <a:p>
            <a:pPr algn="l"/>
            <a:r>
              <a:rPr lang="en-US" b="0" i="0" dirty="0">
                <a:solidFill>
                  <a:srgbClr val="444444"/>
                </a:solidFill>
                <a:effectLst/>
                <a:highlight>
                  <a:srgbClr val="FFFFFF"/>
                </a:highlight>
                <a:latin typeface="Poppins" panose="00000500000000000000" pitchFamily="2" charset="0"/>
              </a:rPr>
              <a:t>WPI is useful in calculating the change in commodity prices that occur at selected stages before it reaches retailers.</a:t>
            </a:r>
          </a:p>
          <a:p>
            <a:pPr algn="l"/>
            <a:r>
              <a:rPr lang="en-US" b="0" i="0" dirty="0">
                <a:solidFill>
                  <a:srgbClr val="444444"/>
                </a:solidFill>
                <a:effectLst/>
                <a:highlight>
                  <a:srgbClr val="FFFFFF"/>
                </a:highlight>
                <a:latin typeface="Poppins" panose="00000500000000000000" pitchFamily="2" charset="0"/>
              </a:rPr>
              <a:t>In India, WPI is used to measure the changes occurring in the price of commodities available for trading in the wholesale market.</a:t>
            </a:r>
          </a:p>
          <a:p>
            <a:pPr algn="l"/>
            <a:r>
              <a:rPr lang="en-US" b="0" i="0" u="none" strike="noStrike" dirty="0">
                <a:solidFill>
                  <a:srgbClr val="8C69FF"/>
                </a:solidFill>
                <a:effectLst/>
                <a:highlight>
                  <a:srgbClr val="FFFFFF"/>
                </a:highlight>
                <a:latin typeface="Poppins" panose="00000500000000000000" pitchFamily="2" charset="0"/>
                <a:hlinkClick r:id="rId3"/>
              </a:rPr>
              <a:t>Consumer Price Index</a:t>
            </a:r>
            <a:r>
              <a:rPr lang="en-US" b="0" i="0" dirty="0">
                <a:solidFill>
                  <a:srgbClr val="444444"/>
                </a:solidFill>
                <a:effectLst/>
                <a:highlight>
                  <a:srgbClr val="FFFFFF"/>
                </a:highlight>
                <a:latin typeface="Poppins" panose="00000500000000000000" pitchFamily="2" charset="0"/>
              </a:rPr>
              <a:t> or CPI is another price index that focuses on the sum of money that a consumer has to shell out in order to purchase a basket of goods and services over a period of time. CPI measures the price that consumers pay to retailers.</a:t>
            </a:r>
          </a:p>
          <a:p>
            <a:pPr algn="l"/>
            <a:r>
              <a:rPr lang="en-US" b="0" i="0" dirty="0">
                <a:solidFill>
                  <a:srgbClr val="444444"/>
                </a:solidFill>
                <a:effectLst/>
                <a:highlight>
                  <a:srgbClr val="FFFFFF"/>
                </a:highlight>
                <a:latin typeface="Poppins" panose="00000500000000000000" pitchFamily="2" charset="0"/>
              </a:rPr>
              <a:t>CPI is used by the Reserve Bank of India as an important tool for determining inflation, which is useful for framing the credit and monetary policy in the country.</a:t>
            </a:r>
            <a:endParaRPr lang="en-US" b="0" i="0" dirty="0">
              <a:solidFill>
                <a:srgbClr val="0D0D0D"/>
              </a:solidFill>
              <a:effectLst/>
              <a:highlight>
                <a:srgbClr val="FFFFFF"/>
              </a:highlight>
              <a:latin typeface="Söhne"/>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9</a:t>
            </a:fld>
            <a:endParaRPr lang="en-IN"/>
          </a:p>
        </p:txBody>
      </p:sp>
    </p:spTree>
    <p:extLst>
      <p:ext uri="{BB962C8B-B14F-4D97-AF65-F5344CB8AC3E}">
        <p14:creationId xmlns:p14="http://schemas.microsoft.com/office/powerpoint/2010/main" val="414378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555555"/>
                </a:solidFill>
                <a:effectLst/>
                <a:highlight>
                  <a:srgbClr val="FFFFFF"/>
                </a:highlight>
                <a:latin typeface="Montserrat Alternates"/>
              </a:rPr>
              <a:t>The following factors can be stated for the causes for inflation:</a:t>
            </a:r>
          </a:p>
          <a:p>
            <a:pPr algn="just"/>
            <a:r>
              <a:rPr lang="en-US" b="0" i="0" dirty="0">
                <a:solidFill>
                  <a:srgbClr val="555555"/>
                </a:solidFill>
                <a:effectLst/>
                <a:highlight>
                  <a:srgbClr val="FFFFFF"/>
                </a:highlight>
                <a:latin typeface="Montserrat Alternates"/>
              </a:rPr>
              <a:t>1. The mounting public expenditure is a basic reason for the excess demand in an economy. With the increase in public expenditure new projects will be implemented increasing the employment opportunities. This in turn increases the </a:t>
            </a:r>
            <a:r>
              <a:rPr lang="en-US" b="0" i="0" u="none" strike="noStrike" dirty="0">
                <a:solidFill>
                  <a:srgbClr val="38B7EE"/>
                </a:solidFill>
                <a:effectLst/>
                <a:highlight>
                  <a:srgbClr val="FFFFFF"/>
                </a:highlight>
                <a:latin typeface="Montserrat Alternates"/>
                <a:hlinkClick r:id="rId3"/>
              </a:rPr>
              <a:t>purchasing power of the people</a:t>
            </a:r>
            <a:r>
              <a:rPr lang="en-US" b="0" i="0" dirty="0">
                <a:solidFill>
                  <a:srgbClr val="555555"/>
                </a:solidFill>
                <a:effectLst/>
                <a:highlight>
                  <a:srgbClr val="FFFFFF"/>
                </a:highlight>
                <a:latin typeface="Montserrat Alternates"/>
              </a:rPr>
              <a:t> which constitutes the excess demand situation.</a:t>
            </a:r>
          </a:p>
          <a:p>
            <a:pPr algn="just"/>
            <a:r>
              <a:rPr lang="en-US" b="0" i="0" dirty="0">
                <a:solidFill>
                  <a:srgbClr val="555555"/>
                </a:solidFill>
                <a:effectLst/>
                <a:highlight>
                  <a:srgbClr val="FFFFFF"/>
                </a:highlight>
                <a:latin typeface="Montserrat Alternates"/>
              </a:rPr>
              <a:t>2. When the goods produced in the country are exported, the supply of goods for domestic consumption will go down. This in turn will create scarcity condition contributing to the rise in prices.</a:t>
            </a:r>
          </a:p>
          <a:p>
            <a:pPr algn="just"/>
            <a:r>
              <a:rPr lang="en-US" b="0" i="0" dirty="0">
                <a:solidFill>
                  <a:srgbClr val="555555"/>
                </a:solidFill>
                <a:effectLst/>
                <a:highlight>
                  <a:srgbClr val="FFFFFF"/>
                </a:highlight>
                <a:latin typeface="Montserrat Alternates"/>
              </a:rPr>
              <a:t>3. The increasing private expenditure is other reason. Usually when there is business prosperity, the investors expand the output, leading to increased demand for factors of production and increasing factor remuneration. This will increase the purchasing power of the people and it thereby causes excess demand.</a:t>
            </a:r>
          </a:p>
          <a:p>
            <a:pPr algn="just"/>
            <a:r>
              <a:rPr lang="en-US" b="0" i="0" dirty="0">
                <a:solidFill>
                  <a:srgbClr val="555555"/>
                </a:solidFill>
                <a:effectLst/>
                <a:highlight>
                  <a:srgbClr val="FFFFFF"/>
                </a:highlight>
                <a:latin typeface="Montserrat Alternates"/>
              </a:rPr>
              <a:t>4. The reduction in </a:t>
            </a:r>
            <a:r>
              <a:rPr lang="en-US" b="0" i="0" u="none" strike="noStrike" dirty="0">
                <a:solidFill>
                  <a:srgbClr val="38B7EE"/>
                </a:solidFill>
                <a:effectLst/>
                <a:highlight>
                  <a:srgbClr val="FFFFFF"/>
                </a:highlight>
                <a:latin typeface="Montserrat Alternates"/>
                <a:hlinkClick r:id="rId4"/>
              </a:rPr>
              <a:t>taxation</a:t>
            </a:r>
            <a:r>
              <a:rPr lang="en-US" b="0" i="0" dirty="0">
                <a:solidFill>
                  <a:srgbClr val="555555"/>
                </a:solidFill>
                <a:effectLst/>
                <a:highlight>
                  <a:srgbClr val="FFFFFF"/>
                </a:highlight>
                <a:latin typeface="Montserrat Alternates"/>
              </a:rPr>
              <a:t> will also add to the demand for goods as people will be left with more purchasing power.</a:t>
            </a:r>
          </a:p>
          <a:p>
            <a:pPr algn="just"/>
            <a:r>
              <a:rPr lang="en-US" b="0" i="0" dirty="0">
                <a:solidFill>
                  <a:srgbClr val="555555"/>
                </a:solidFill>
                <a:effectLst/>
                <a:highlight>
                  <a:srgbClr val="FFFFFF"/>
                </a:highlight>
                <a:latin typeface="Montserrat Alternates"/>
              </a:rPr>
              <a:t>5. The refund of public debt by the government certainly adds to the purchasing power thereby increasing the </a:t>
            </a:r>
            <a:r>
              <a:rPr lang="en-US" b="0" i="0" u="none" strike="noStrike" dirty="0">
                <a:solidFill>
                  <a:srgbClr val="38B7EE"/>
                </a:solidFill>
                <a:effectLst/>
                <a:highlight>
                  <a:srgbClr val="FFFFFF"/>
                </a:highlight>
                <a:latin typeface="Montserrat Alternates"/>
                <a:hlinkClick r:id="rId5"/>
              </a:rPr>
              <a:t>demand for goods</a:t>
            </a:r>
            <a:r>
              <a:rPr lang="en-US" b="0" i="0" dirty="0">
                <a:solidFill>
                  <a:srgbClr val="555555"/>
                </a:solidFill>
                <a:effectLst/>
                <a:highlight>
                  <a:srgbClr val="FFFFFF"/>
                </a:highlight>
                <a:latin typeface="Montserrat Alternates"/>
              </a:rPr>
              <a:t>.</a:t>
            </a:r>
          </a:p>
          <a:p>
            <a:pPr algn="just"/>
            <a:r>
              <a:rPr lang="en-US" b="0" i="0" dirty="0">
                <a:solidFill>
                  <a:srgbClr val="555555"/>
                </a:solidFill>
                <a:effectLst/>
                <a:highlight>
                  <a:srgbClr val="FFFFFF"/>
                </a:highlight>
                <a:latin typeface="Montserrat Alternates"/>
              </a:rPr>
              <a:t>6. The ever increasing population adds to the total demand for commodities causing scarcity and price rise.</a:t>
            </a:r>
          </a:p>
          <a:p>
            <a:pPr algn="just"/>
            <a:r>
              <a:rPr lang="en-US" b="0" i="0" dirty="0">
                <a:solidFill>
                  <a:srgbClr val="555555"/>
                </a:solidFill>
                <a:effectLst/>
                <a:highlight>
                  <a:srgbClr val="FFFFFF"/>
                </a:highlight>
                <a:latin typeface="Montserrat Alternates"/>
              </a:rPr>
              <a:t>7. A shortage in the supply of commodities can also lead to inflationary situation. This may be due to shortage in the factors of production. This will affect production of goods and services thereby creating shortage.</a:t>
            </a:r>
          </a:p>
          <a:p>
            <a:pPr algn="just"/>
            <a:r>
              <a:rPr lang="en-US" b="0" i="0" dirty="0">
                <a:solidFill>
                  <a:srgbClr val="555555"/>
                </a:solidFill>
                <a:effectLst/>
                <a:highlight>
                  <a:srgbClr val="FFFFFF"/>
                </a:highlight>
                <a:latin typeface="Montserrat Alternates"/>
              </a:rPr>
              <a:t>8. Sometimes, the traders also resort to large-scale hoarding for exploiting the public and making high profits. The consumers also indulge in hoarding thereby creating shortage which is artificial but adds to the price spiral.</a:t>
            </a:r>
          </a:p>
          <a:p>
            <a:pPr algn="just"/>
            <a:r>
              <a:rPr lang="en-US" b="0" i="0" dirty="0">
                <a:solidFill>
                  <a:srgbClr val="555555"/>
                </a:solidFill>
                <a:effectLst/>
                <a:highlight>
                  <a:srgbClr val="FFFFFF"/>
                </a:highlight>
                <a:latin typeface="Montserrat Alternates"/>
              </a:rPr>
              <a:t>Economists have explained the causes of inflation in many ways. Inflation may result due to variety of causes acting singly or in combination. Some terms are used to show some specific causes.</a:t>
            </a:r>
          </a:p>
          <a:p>
            <a:pPr algn="just"/>
            <a:r>
              <a:rPr lang="en-US" b="0" i="0" dirty="0">
                <a:solidFill>
                  <a:srgbClr val="555555"/>
                </a:solidFill>
                <a:effectLst/>
                <a:highlight>
                  <a:srgbClr val="FFFFFF"/>
                </a:highlight>
                <a:latin typeface="Montserrat Alternates"/>
              </a:rPr>
              <a:t>They are, Currency inflation, budgetary inflation, cost-push inflation, </a:t>
            </a:r>
            <a:r>
              <a:rPr lang="en-US" b="0" i="0" u="none" strike="noStrike" dirty="0">
                <a:solidFill>
                  <a:srgbClr val="38B7EE"/>
                </a:solidFill>
                <a:effectLst/>
                <a:highlight>
                  <a:srgbClr val="FFFFFF"/>
                </a:highlight>
                <a:latin typeface="Montserrat Alternates"/>
                <a:hlinkClick r:id="rId6"/>
              </a:rPr>
              <a:t>demand-pull inflation</a:t>
            </a:r>
            <a:r>
              <a:rPr lang="en-US" b="0" i="0" dirty="0">
                <a:solidFill>
                  <a:srgbClr val="555555"/>
                </a:solidFill>
                <a:effectLst/>
                <a:highlight>
                  <a:srgbClr val="FFFFFF"/>
                </a:highlight>
                <a:latin typeface="Montserrat Alternates"/>
              </a:rPr>
              <a:t>, profit-push inflation, excess demand inflation, speculation inflation, imported inflation, over-investment inflation, petroleum inflation, etc.</a:t>
            </a:r>
          </a:p>
          <a:p>
            <a:pPr algn="just"/>
            <a:r>
              <a:rPr lang="en-US" b="0" i="0" dirty="0">
                <a:solidFill>
                  <a:srgbClr val="555555"/>
                </a:solidFill>
                <a:effectLst/>
                <a:highlight>
                  <a:srgbClr val="FFFFFF"/>
                </a:highlight>
                <a:latin typeface="Montserrat Alternates"/>
              </a:rPr>
              <a:t>Let us discuss a few important types of inflation from the above list in detail.</a:t>
            </a:r>
          </a:p>
          <a:p>
            <a:pPr algn="just"/>
            <a:r>
              <a:rPr lang="en-US" b="0" i="0" cap="all" dirty="0">
                <a:solidFill>
                  <a:srgbClr val="2A2A2A"/>
                </a:solidFill>
                <a:effectLst/>
                <a:highlight>
                  <a:srgbClr val="FFFFFF"/>
                </a:highlight>
                <a:latin typeface="Montserrat Alternates"/>
              </a:rPr>
              <a:t>1. COST-PUSH INFLATION</a:t>
            </a:r>
          </a:p>
          <a:p>
            <a:pPr algn="just"/>
            <a:r>
              <a:rPr lang="en-US" b="0" i="0" dirty="0">
                <a:solidFill>
                  <a:srgbClr val="555555"/>
                </a:solidFill>
                <a:effectLst/>
                <a:highlight>
                  <a:srgbClr val="FFFFFF"/>
                </a:highlight>
                <a:latin typeface="Montserrat Alternates"/>
              </a:rPr>
              <a:t>Inflation may be the result of rising cost of production. Industries faced with rising production costs push prices up. Increased prices will further increase production costs. Normally this cost-push is associated with wage-cost as the trade unionists claim for excessive increase in wages.</a:t>
            </a:r>
          </a:p>
          <a:p>
            <a:pPr algn="just"/>
            <a:r>
              <a:rPr lang="en-US" b="0" i="0" dirty="0">
                <a:solidFill>
                  <a:srgbClr val="555555"/>
                </a:solidFill>
                <a:effectLst/>
                <a:highlight>
                  <a:srgbClr val="FFFFFF"/>
                </a:highlight>
                <a:latin typeface="Montserrat Alternates"/>
              </a:rPr>
              <a:t>Increased cost of living will urge the trade unions to demand more wages and the wage-cost would become the production cost. Thus, the inflationary spiral develops. One example is, the enormous increase in the cost of production due to the enormous increase in the prices of petroleum fuel. It is the result of wage-cost, fuel-cost and other material costs. The economy will be caught in a mesh of inflation due to increased cost of production.</a:t>
            </a:r>
          </a:p>
          <a:p>
            <a:pPr algn="just"/>
            <a:r>
              <a:rPr lang="en-US" b="0" i="0" cap="all" dirty="0">
                <a:solidFill>
                  <a:srgbClr val="2A2A2A"/>
                </a:solidFill>
                <a:effectLst/>
                <a:highlight>
                  <a:srgbClr val="FFFFFF"/>
                </a:highlight>
                <a:latin typeface="Montserrat Alternates"/>
              </a:rPr>
              <a:t>2. DEMAND-PULL INFLATION</a:t>
            </a:r>
          </a:p>
          <a:p>
            <a:pPr algn="just"/>
            <a:r>
              <a:rPr lang="en-US" b="0" i="0" dirty="0">
                <a:solidFill>
                  <a:srgbClr val="555555"/>
                </a:solidFill>
                <a:effectLst/>
                <a:highlight>
                  <a:srgbClr val="FFFFFF"/>
                </a:highlight>
                <a:latin typeface="Montserrat Alternates"/>
              </a:rPr>
              <a:t>This is the other side of cost-push theory. Inflation sets in due to persistent increase in general demand. This is only complimentary to cost-push inflation. This can be the result of cheap money policy or </a:t>
            </a:r>
            <a:r>
              <a:rPr lang="en-US" b="0" i="0" u="none" strike="noStrike" dirty="0">
                <a:solidFill>
                  <a:srgbClr val="38B7EE"/>
                </a:solidFill>
                <a:effectLst/>
                <a:highlight>
                  <a:srgbClr val="FFFFFF"/>
                </a:highlight>
                <a:latin typeface="Montserrat Alternates"/>
                <a:hlinkClick r:id="rId7"/>
              </a:rPr>
              <a:t>deficit financing</a:t>
            </a:r>
            <a:r>
              <a:rPr lang="en-US" b="0" i="0" dirty="0">
                <a:solidFill>
                  <a:srgbClr val="555555"/>
                </a:solidFill>
                <a:effectLst/>
                <a:highlight>
                  <a:srgbClr val="FFFFFF"/>
                </a:highlight>
                <a:latin typeface="Montserrat Alternates"/>
              </a:rPr>
              <a:t> or excessive foreign investment. Industries wanting to produce more goods to meet the demand will bid up the prices of their inputs. This will spread inflation to other sectors. Any excessive general demand beyond full employment will become inflationary.</a:t>
            </a:r>
          </a:p>
          <a:p>
            <a:pPr algn="just"/>
            <a:r>
              <a:rPr lang="en-US" b="0" i="0" cap="all" dirty="0">
                <a:solidFill>
                  <a:srgbClr val="2A2A2A"/>
                </a:solidFill>
                <a:effectLst/>
                <a:highlight>
                  <a:srgbClr val="FFFFFF"/>
                </a:highlight>
                <a:latin typeface="Montserrat Alternates"/>
              </a:rPr>
              <a:t>3. IMPORT INFLATION</a:t>
            </a:r>
          </a:p>
          <a:p>
            <a:pPr algn="just"/>
            <a:r>
              <a:rPr lang="en-US" b="0" i="0" dirty="0">
                <a:solidFill>
                  <a:srgbClr val="555555"/>
                </a:solidFill>
                <a:effectLst/>
                <a:highlight>
                  <a:srgbClr val="FFFFFF"/>
                </a:highlight>
                <a:latin typeface="Montserrat Alternates"/>
              </a:rPr>
              <a:t>Some economies may not generate </a:t>
            </a:r>
            <a:r>
              <a:rPr lang="en-US" b="0" i="0" u="none" strike="noStrike" dirty="0">
                <a:solidFill>
                  <a:srgbClr val="38B7EE"/>
                </a:solidFill>
                <a:effectLst/>
                <a:highlight>
                  <a:srgbClr val="FFFFFF"/>
                </a:highlight>
                <a:latin typeface="Montserrat Alternates"/>
                <a:hlinkClick r:id="rId8"/>
              </a:rPr>
              <a:t>trade cycles</a:t>
            </a:r>
            <a:r>
              <a:rPr lang="en-US" b="0" i="0" dirty="0">
                <a:solidFill>
                  <a:srgbClr val="555555"/>
                </a:solidFill>
                <a:effectLst/>
                <a:highlight>
                  <a:srgbClr val="FFFFFF"/>
                </a:highlight>
                <a:latin typeface="Montserrat Alternates"/>
              </a:rPr>
              <a:t> by themselves. But they may have ups and downs through external trade or through the international trade multiplier. Higher import prices or, higher export prices or both may generate </a:t>
            </a:r>
            <a:r>
              <a:rPr lang="en-US" b="0" i="0" u="none" strike="noStrike" dirty="0">
                <a:solidFill>
                  <a:srgbClr val="38B7EE"/>
                </a:solidFill>
                <a:effectLst/>
                <a:highlight>
                  <a:srgbClr val="FFFFFF"/>
                </a:highlight>
                <a:latin typeface="Montserrat Alternates"/>
                <a:hlinkClick r:id="rId9"/>
              </a:rPr>
              <a:t>inflation in the economy</a:t>
            </a:r>
            <a:r>
              <a:rPr lang="en-US" b="0" i="0" dirty="0">
                <a:solidFill>
                  <a:srgbClr val="555555"/>
                </a:solidFill>
                <a:effectLst/>
                <a:highlight>
                  <a:srgbClr val="FFFFFF"/>
                </a:highlight>
                <a:latin typeface="Montserrat Alternates"/>
              </a:rPr>
              <a:t>.</a:t>
            </a: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10</a:t>
            </a:fld>
            <a:endParaRPr lang="en-IN"/>
          </a:p>
        </p:txBody>
      </p:sp>
    </p:spTree>
    <p:extLst>
      <p:ext uri="{BB962C8B-B14F-4D97-AF65-F5344CB8AC3E}">
        <p14:creationId xmlns:p14="http://schemas.microsoft.com/office/powerpoint/2010/main" val="1246066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333333"/>
                </a:solidFill>
                <a:effectLst/>
                <a:highlight>
                  <a:srgbClr val="FFFFFF"/>
                </a:highlight>
                <a:latin typeface="roboto" panose="02000000000000000000" pitchFamily="2" charset="0"/>
              </a:rPr>
              <a:t>Is inflation always bad for the economy?</a:t>
            </a:r>
          </a:p>
          <a:p>
            <a:pPr algn="l"/>
            <a:r>
              <a:rPr lang="en-US" sz="1200" b="0" i="0" dirty="0">
                <a:solidFill>
                  <a:srgbClr val="333333"/>
                </a:solidFill>
                <a:effectLst/>
                <a:highlight>
                  <a:srgbClr val="FFFFFF"/>
                </a:highlight>
                <a:latin typeface="roboto" panose="02000000000000000000" pitchFamily="2" charset="0"/>
              </a:rPr>
              <a:t>Though high rates are not good for the economy, mild inflation, say under 3%, may turn, at times, useful for the economy. As we hinted in the beginning, inflation can occur because of high demand too. High demand for scarce resources will automatically increase prices.</a:t>
            </a:r>
          </a:p>
          <a:p>
            <a:pPr algn="l"/>
            <a:r>
              <a:rPr lang="en-US" sz="1200" b="0" i="0" dirty="0">
                <a:solidFill>
                  <a:srgbClr val="333333"/>
                </a:solidFill>
                <a:effectLst/>
                <a:highlight>
                  <a:srgbClr val="FFFFFF"/>
                </a:highlight>
                <a:latin typeface="roboto" panose="02000000000000000000" pitchFamily="2" charset="0"/>
              </a:rPr>
              <a:t>But demand for a commodity is a good sign from the industry perspective. Industries now will try to produce more commodities to reap the benefit of high prices and demand. More production will trigger GDP growth.</a:t>
            </a:r>
          </a:p>
          <a:p>
            <a:pPr algn="l"/>
            <a:r>
              <a:rPr lang="en-US" sz="1200" b="0" i="0" dirty="0">
                <a:solidFill>
                  <a:srgbClr val="333333"/>
                </a:solidFill>
                <a:effectLst/>
                <a:highlight>
                  <a:srgbClr val="FFFFFF"/>
                </a:highlight>
                <a:latin typeface="roboto" panose="02000000000000000000" pitchFamily="2" charset="0"/>
              </a:rPr>
              <a:t>Global inflation is calculated by measuring the average price changes of a basket of goods and services across multiple countries. The process involves comparing the current prices of the selected items with their prices in a base year. The most common method used to calculate inflation is the Consumer Price Index (CPI), which tracks the changes in prices of goods and services consumed by households.</a:t>
            </a:r>
          </a:p>
          <a:p>
            <a:pPr algn="l"/>
            <a:endParaRPr lang="en-US" sz="1200" b="0" i="0" dirty="0">
              <a:solidFill>
                <a:srgbClr val="111111"/>
              </a:solidFill>
              <a:effectLst/>
              <a:highlight>
                <a:srgbClr val="FFFFFF"/>
              </a:highlight>
              <a:latin typeface="SourceSansPro"/>
            </a:endParaRPr>
          </a:p>
          <a:p>
            <a:pPr algn="l"/>
            <a:endParaRPr lang="en-US" b="0" i="0" dirty="0">
              <a:solidFill>
                <a:srgbClr val="111111"/>
              </a:solidFill>
              <a:effectLst/>
              <a:highlight>
                <a:srgbClr val="FFFFFF"/>
              </a:highlight>
              <a:latin typeface="SourceSansPro"/>
            </a:endParaRPr>
          </a:p>
          <a:p>
            <a:pPr algn="l"/>
            <a:r>
              <a:rPr lang="en-US" b="0" i="0" dirty="0">
                <a:solidFill>
                  <a:srgbClr val="111111"/>
                </a:solidFill>
                <a:effectLst/>
                <a:highlight>
                  <a:srgbClr val="FFFFFF"/>
                </a:highlight>
                <a:latin typeface="SourceSansPro"/>
              </a:rPr>
              <a:t>When the economy is not running at capacity, meaning there is unused labor or resources, inflation theoretically helps increase production. More rupees translates to more spending, which equates to more aggregated demand. More demand, in turn, triggers more production to meet that demand.</a:t>
            </a:r>
          </a:p>
          <a:p>
            <a:pPr algn="l"/>
            <a:r>
              <a:rPr lang="en-US" b="0" i="0" dirty="0">
                <a:solidFill>
                  <a:srgbClr val="111111"/>
                </a:solidFill>
                <a:effectLst/>
                <a:highlight>
                  <a:srgbClr val="FFFFFF"/>
                </a:highlight>
                <a:latin typeface="SourceSansPro"/>
              </a:rPr>
              <a:t>British economist </a:t>
            </a:r>
            <a:r>
              <a:rPr lang="en-US" b="0" i="0" u="sng" dirty="0">
                <a:solidFill>
                  <a:srgbClr val="2C40D0"/>
                </a:solidFill>
                <a:effectLst/>
                <a:highlight>
                  <a:srgbClr val="FFFFFF"/>
                </a:highlight>
                <a:latin typeface="SourceSansPro"/>
                <a:hlinkClick r:id="rId3"/>
              </a:rPr>
              <a:t>John Maynard Keynes</a:t>
            </a:r>
            <a:r>
              <a:rPr lang="en-US" b="0" i="0" dirty="0">
                <a:solidFill>
                  <a:srgbClr val="111111"/>
                </a:solidFill>
                <a:effectLst/>
                <a:highlight>
                  <a:srgbClr val="FFFFFF"/>
                </a:highlight>
                <a:latin typeface="SourceSansPro"/>
              </a:rPr>
              <a:t> believed that some inflation was necessary to prevent the </a:t>
            </a:r>
            <a:r>
              <a:rPr lang="en-US" b="0" i="0" u="sng" dirty="0">
                <a:solidFill>
                  <a:srgbClr val="2C40D0"/>
                </a:solidFill>
                <a:effectLst/>
                <a:highlight>
                  <a:srgbClr val="FFFFFF"/>
                </a:highlight>
                <a:latin typeface="SourceSansPro"/>
                <a:hlinkClick r:id="rId4"/>
              </a:rPr>
              <a:t>Paradox of Thrift</a:t>
            </a:r>
            <a:r>
              <a:rPr lang="en-US" b="0" i="0" dirty="0">
                <a:solidFill>
                  <a:srgbClr val="111111"/>
                </a:solidFill>
                <a:effectLst/>
                <a:highlight>
                  <a:srgbClr val="FFFFFF"/>
                </a:highlight>
                <a:latin typeface="SourceSansPro"/>
              </a:rPr>
              <a:t>. This paradox states that if consumer prices are allowed to fall consistently because the country is becoming too productive, consumers learn to hold off their purchases to wait for a better deal. The net effect of this paradox is to reduce aggregate demand, leading to less production, layoffs, and a faltering economy.</a:t>
            </a:r>
            <a:br>
              <a:rPr lang="en-US" b="0" i="0" dirty="0">
                <a:solidFill>
                  <a:srgbClr val="111111"/>
                </a:solidFill>
                <a:effectLst/>
                <a:highlight>
                  <a:srgbClr val="FFFFFF"/>
                </a:highlight>
                <a:latin typeface="SourceSansPro"/>
              </a:rPr>
            </a:br>
            <a:endParaRPr lang="en-US" b="0" i="0" dirty="0">
              <a:solidFill>
                <a:srgbClr val="111111"/>
              </a:solidFill>
              <a:effectLst/>
              <a:highlight>
                <a:srgbClr val="FFFFFF"/>
              </a:highlight>
              <a:latin typeface="SourceSansPro"/>
            </a:endParaRPr>
          </a:p>
          <a:p>
            <a:pPr algn="l"/>
            <a:r>
              <a:rPr lang="en-US" b="0" i="0" dirty="0">
                <a:solidFill>
                  <a:srgbClr val="111111"/>
                </a:solidFill>
                <a:effectLst/>
                <a:highlight>
                  <a:srgbClr val="FFFFFF"/>
                </a:highlight>
                <a:latin typeface="SourceSansPro"/>
              </a:rPr>
              <a:t>Economists once believed an inverse relationship existed between inflation and unemployment, and that rising unemployment could be fought with increased inflation. This relationship was defined in the famous </a:t>
            </a:r>
            <a:r>
              <a:rPr lang="en-US" b="0" i="0" u="sng" dirty="0">
                <a:solidFill>
                  <a:srgbClr val="2C40D0"/>
                </a:solidFill>
                <a:effectLst/>
                <a:highlight>
                  <a:srgbClr val="FFFFFF"/>
                </a:highlight>
                <a:latin typeface="SourceSansPro"/>
                <a:hlinkClick r:id="rId5"/>
              </a:rPr>
              <a:t>Phillips curve</a:t>
            </a:r>
            <a:r>
              <a:rPr lang="en-US" b="0" i="0" dirty="0">
                <a:solidFill>
                  <a:srgbClr val="111111"/>
                </a:solidFill>
                <a:effectLst/>
                <a:highlight>
                  <a:srgbClr val="FFFFFF"/>
                </a:highlight>
                <a:latin typeface="SourceSansPro"/>
              </a:rPr>
              <a:t>. The Phillips curve was somewhat discredited in the 1970s when the U.S. experienced </a:t>
            </a:r>
            <a:r>
              <a:rPr lang="en-US" b="0" i="0" u="sng" dirty="0">
                <a:solidFill>
                  <a:srgbClr val="2C40D0"/>
                </a:solidFill>
                <a:effectLst/>
                <a:highlight>
                  <a:srgbClr val="FFFFFF"/>
                </a:highlight>
                <a:latin typeface="SourceSansPro"/>
                <a:hlinkClick r:id="rId6"/>
              </a:rPr>
              <a:t>stagflation</a:t>
            </a:r>
            <a:r>
              <a:rPr lang="en-US" b="0" i="0" dirty="0">
                <a:solidFill>
                  <a:srgbClr val="111111"/>
                </a:solidFill>
                <a:effectLst/>
                <a:highlight>
                  <a:srgbClr val="FFFFFF"/>
                </a:highlight>
                <a:latin typeface="SourceSansPro"/>
              </a:rPr>
              <a:t>.</a:t>
            </a:r>
          </a:p>
          <a:p>
            <a:pPr algn="l"/>
            <a:endParaRPr lang="en-US" b="0" i="0" dirty="0">
              <a:solidFill>
                <a:srgbClr val="111111"/>
              </a:solidFill>
              <a:effectLst/>
              <a:highlight>
                <a:srgbClr val="FFFFFF"/>
              </a:highlight>
              <a:latin typeface="SourceSansPro"/>
            </a:endParaRPr>
          </a:p>
          <a:p>
            <a:pPr algn="l"/>
            <a:r>
              <a:rPr lang="en-US" b="1" i="0" dirty="0">
                <a:solidFill>
                  <a:srgbClr val="111111"/>
                </a:solidFill>
                <a:effectLst/>
                <a:highlight>
                  <a:srgbClr val="FFFFFF"/>
                </a:highlight>
                <a:latin typeface="SourceSansPro"/>
              </a:rPr>
              <a:t>How mild Inflation can be Good</a:t>
            </a:r>
          </a:p>
          <a:p>
            <a:pPr algn="l"/>
            <a:endParaRPr lang="en-US" b="0" i="0" dirty="0">
              <a:solidFill>
                <a:srgbClr val="111111"/>
              </a:solidFill>
              <a:effectLst/>
              <a:highlight>
                <a:srgbClr val="FFFFFF"/>
              </a:highlight>
              <a:latin typeface="SourceSansPro"/>
            </a:endParaRPr>
          </a:p>
          <a:p>
            <a:pPr algn="l">
              <a:buFont typeface="+mj-lt"/>
              <a:buAutoNum type="arabicPeriod"/>
            </a:pPr>
            <a:r>
              <a:rPr lang="en-US" b="1" i="0" dirty="0">
                <a:solidFill>
                  <a:srgbClr val="0D0D0D"/>
                </a:solidFill>
                <a:effectLst/>
                <a:highlight>
                  <a:srgbClr val="FFFFFF"/>
                </a:highlight>
                <a:latin typeface="Söhne"/>
              </a:rPr>
              <a:t>Avoiding Deflation:</a:t>
            </a:r>
            <a:r>
              <a:rPr lang="en-US" b="0" i="0" dirty="0">
                <a:solidFill>
                  <a:srgbClr val="0D0D0D"/>
                </a:solidFill>
                <a:effectLst/>
                <a:highlight>
                  <a:srgbClr val="FFFFFF"/>
                </a:highlight>
                <a:latin typeface="Söhne"/>
              </a:rPr>
              <a:t> As mentioned earlier, deflation can be harmful to the economy, leading to reduced consumer spending, lower investment, and potentially triggering recessions. A moderate level of inflation helps prevent deflationary pressures.</a:t>
            </a:r>
          </a:p>
          <a:p>
            <a:pPr algn="l">
              <a:buFont typeface="+mj-lt"/>
              <a:buAutoNum type="arabicPeriod"/>
            </a:pPr>
            <a:r>
              <a:rPr lang="en-US" b="1" i="0" dirty="0">
                <a:solidFill>
                  <a:srgbClr val="0D0D0D"/>
                </a:solidFill>
                <a:effectLst/>
                <a:highlight>
                  <a:srgbClr val="FFFFFF"/>
                </a:highlight>
                <a:latin typeface="Söhne"/>
              </a:rPr>
              <a:t>Facilitating Economic Adjustment:</a:t>
            </a:r>
            <a:r>
              <a:rPr lang="en-US" b="0" i="0" dirty="0">
                <a:solidFill>
                  <a:srgbClr val="0D0D0D"/>
                </a:solidFill>
                <a:effectLst/>
                <a:highlight>
                  <a:srgbClr val="FFFFFF"/>
                </a:highlight>
                <a:latin typeface="Söhne"/>
              </a:rPr>
              <a:t> Inflation allows relative prices to adjust more smoothly. It can help reduce real wages during downturns, making it easier for firms to adjust to changing economic conditions without resorting to significant layoffs.</a:t>
            </a:r>
          </a:p>
          <a:p>
            <a:pPr algn="l">
              <a:buFont typeface="+mj-lt"/>
              <a:buAutoNum type="arabicPeriod"/>
            </a:pPr>
            <a:r>
              <a:rPr lang="en-US" b="1" i="0" dirty="0">
                <a:solidFill>
                  <a:srgbClr val="0D0D0D"/>
                </a:solidFill>
                <a:effectLst/>
                <a:highlight>
                  <a:srgbClr val="FFFFFF"/>
                </a:highlight>
                <a:latin typeface="Söhne"/>
              </a:rPr>
              <a:t>Encouraging Spending and Investment:</a:t>
            </a:r>
            <a:r>
              <a:rPr lang="en-US" b="0" i="0" dirty="0">
                <a:solidFill>
                  <a:srgbClr val="0D0D0D"/>
                </a:solidFill>
                <a:effectLst/>
                <a:highlight>
                  <a:srgbClr val="FFFFFF"/>
                </a:highlight>
                <a:latin typeface="Söhne"/>
              </a:rPr>
              <a:t> A modest level of inflation encourages consumers to spend and invest rather than hoard cash. When people expect prices to rise slightly, they're more likely to make purchases and invest their money, which can stimulate economic activity.</a:t>
            </a:r>
          </a:p>
          <a:p>
            <a:pPr algn="l">
              <a:buFont typeface="+mj-lt"/>
              <a:buAutoNum type="arabicPeriod"/>
            </a:pPr>
            <a:r>
              <a:rPr lang="en-US" b="1" i="0" dirty="0">
                <a:solidFill>
                  <a:srgbClr val="0D0D0D"/>
                </a:solidFill>
                <a:effectLst/>
                <a:highlight>
                  <a:srgbClr val="FFFFFF"/>
                </a:highlight>
                <a:latin typeface="Söhne"/>
              </a:rPr>
              <a:t>Supporting Monetary Policy:</a:t>
            </a:r>
            <a:r>
              <a:rPr lang="en-US" b="0" i="0" dirty="0">
                <a:solidFill>
                  <a:srgbClr val="0D0D0D"/>
                </a:solidFill>
                <a:effectLst/>
                <a:highlight>
                  <a:srgbClr val="FFFFFF"/>
                </a:highlight>
                <a:latin typeface="Söhne"/>
              </a:rPr>
              <a:t> Central banks use interest rates to manage inflation. In a low inflation environment, central banks have more room to lower interest rates to stimulate economic activity during downturns.</a:t>
            </a:r>
          </a:p>
          <a:p>
            <a:pPr algn="l"/>
            <a:endParaRPr lang="en-US" b="0" i="0" dirty="0">
              <a:solidFill>
                <a:srgbClr val="111111"/>
              </a:solidFill>
              <a:effectLst/>
              <a:highlight>
                <a:srgbClr val="FFFFFF"/>
              </a:highlight>
              <a:latin typeface="SourceSansPro"/>
            </a:endParaRPr>
          </a:p>
          <a:p>
            <a:endParaRPr lang="en-IN" dirty="0"/>
          </a:p>
        </p:txBody>
      </p:sp>
      <p:sp>
        <p:nvSpPr>
          <p:cNvPr id="4" name="Slide Number Placeholder 3"/>
          <p:cNvSpPr>
            <a:spLocks noGrp="1"/>
          </p:cNvSpPr>
          <p:nvPr>
            <p:ph type="sldNum" sz="quarter" idx="5"/>
          </p:nvPr>
        </p:nvSpPr>
        <p:spPr/>
        <p:txBody>
          <a:bodyPr/>
          <a:lstStyle/>
          <a:p>
            <a:fld id="{C3A1FE8F-799A-4827-BF9B-4C8B5B6FB398}" type="slidenum">
              <a:rPr lang="en-IN" smtClean="0"/>
              <a:t>11</a:t>
            </a:fld>
            <a:endParaRPr lang="en-IN"/>
          </a:p>
        </p:txBody>
      </p:sp>
    </p:spTree>
    <p:extLst>
      <p:ext uri="{BB962C8B-B14F-4D97-AF65-F5344CB8AC3E}">
        <p14:creationId xmlns:p14="http://schemas.microsoft.com/office/powerpoint/2010/main" val="345978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C4EF-3958-6070-CF9B-E1D7F92C0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51FB55-29FB-C1A6-25BA-D874D06FA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C3060C-C610-56FE-452A-009C7855055A}"/>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5" name="Footer Placeholder 4">
            <a:extLst>
              <a:ext uri="{FF2B5EF4-FFF2-40B4-BE49-F238E27FC236}">
                <a16:creationId xmlns:a16="http://schemas.microsoft.com/office/drawing/2014/main" id="{856498F5-40F9-ECB7-6C89-4761B6F26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D7950-DCF8-A628-0044-F04C45626698}"/>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389517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D184-0C5C-5DD4-61CC-1FE652230D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DBC14-DF6F-3718-ABFE-21026174D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DE520-0694-7117-2BF8-54419868B2AA}"/>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5" name="Footer Placeholder 4">
            <a:extLst>
              <a:ext uri="{FF2B5EF4-FFF2-40B4-BE49-F238E27FC236}">
                <a16:creationId xmlns:a16="http://schemas.microsoft.com/office/drawing/2014/main" id="{92F1A4B9-08C6-15EB-E942-FAF92F333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B5A8D-9210-780D-1A5C-B58E869F9D76}"/>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422004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275BB-BDA0-E875-369B-BC1FE54EA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103E4-C429-BBF0-3CAA-796708C0A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B3A54-3717-DBAF-A0DB-582F88735787}"/>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5" name="Footer Placeholder 4">
            <a:extLst>
              <a:ext uri="{FF2B5EF4-FFF2-40B4-BE49-F238E27FC236}">
                <a16:creationId xmlns:a16="http://schemas.microsoft.com/office/drawing/2014/main" id="{8B7EBB71-C429-F8FD-7227-68068B975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23EFFD-B4BD-1909-D405-3E6227F19C76}"/>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34603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0A0D-C1ED-0021-F87E-9BDB5685C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4F43EA-FE44-91F7-4530-88468D16B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80B11-778A-E905-CE5C-142609CF710C}"/>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5" name="Footer Placeholder 4">
            <a:extLst>
              <a:ext uri="{FF2B5EF4-FFF2-40B4-BE49-F238E27FC236}">
                <a16:creationId xmlns:a16="http://schemas.microsoft.com/office/drawing/2014/main" id="{B5C07737-6D51-0ED7-B9FA-B3DEBC1EE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AA8D8-7002-2DE1-B7A2-4A43D6454BE8}"/>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218228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F1DA-A963-4A28-5AD3-3F071848D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14CA1E-98BF-C8A4-6519-9226543E3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802C28-01B3-AC7F-5679-6320B920CD3B}"/>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5" name="Footer Placeholder 4">
            <a:extLst>
              <a:ext uri="{FF2B5EF4-FFF2-40B4-BE49-F238E27FC236}">
                <a16:creationId xmlns:a16="http://schemas.microsoft.com/office/drawing/2014/main" id="{BEE4A8C6-5F63-6D03-2D30-6EA96B2E1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ED79C-2008-193E-5CC6-374F925FE7A1}"/>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148998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DC5C-9CAD-2654-358C-0B952D59B5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A31903-92FF-C323-E9C5-1A0A773F4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CCC3E6-D1B2-4EAA-23F3-6112C4A0DA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517344-5AD5-56EF-19B8-168ED63E376F}"/>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6" name="Footer Placeholder 5">
            <a:extLst>
              <a:ext uri="{FF2B5EF4-FFF2-40B4-BE49-F238E27FC236}">
                <a16:creationId xmlns:a16="http://schemas.microsoft.com/office/drawing/2014/main" id="{FEF4B4EC-1D45-9BB9-7795-FE91B98F2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450E6C-AF49-7952-6599-75896E3A19EC}"/>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206362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8F9D-56DB-BFD3-5B85-D9E288EFF5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9C8AF-5EEE-3989-5CE1-149F25D29D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29511-9615-485F-FB07-8E4A88819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FB6144-79D1-4FDB-5298-1496DFB1A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D0452-29E8-5D57-E574-2B4F8BEA5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BB0EA5-A162-B35C-4AF9-14A6D786A348}"/>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8" name="Footer Placeholder 7">
            <a:extLst>
              <a:ext uri="{FF2B5EF4-FFF2-40B4-BE49-F238E27FC236}">
                <a16:creationId xmlns:a16="http://schemas.microsoft.com/office/drawing/2014/main" id="{F1C1B7AC-49A3-9229-2BF4-BF30F33F82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A55E36-F22B-8299-762A-298464260D8E}"/>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2616417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EEAB-CABA-1766-5966-942E9295C3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BC2EBF-618B-D984-A46D-799A832A1972}"/>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4" name="Footer Placeholder 3">
            <a:extLst>
              <a:ext uri="{FF2B5EF4-FFF2-40B4-BE49-F238E27FC236}">
                <a16:creationId xmlns:a16="http://schemas.microsoft.com/office/drawing/2014/main" id="{962F37BB-5B5A-BC45-3B55-3383A6D5F7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4A82AA-01CB-54F3-C3E9-2F9E9A4A5E2A}"/>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124900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9FC1C-60F1-47BE-E16C-2F90F17B5A44}"/>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3" name="Footer Placeholder 2">
            <a:extLst>
              <a:ext uri="{FF2B5EF4-FFF2-40B4-BE49-F238E27FC236}">
                <a16:creationId xmlns:a16="http://schemas.microsoft.com/office/drawing/2014/main" id="{A5923F78-AB2D-BC49-C04A-88979ED8CA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9B2C50-01AB-575E-45E3-2BAEAEFDDA6A}"/>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68672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DD82-88E1-1FA2-B57A-2E18EEF90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B513CC-C5C9-2E16-9E89-430782B5C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AC6EDC-D7D8-CC99-4D78-7ECEC79BE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A611B-84C9-4FBF-00AB-F0013DA01056}"/>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6" name="Footer Placeholder 5">
            <a:extLst>
              <a:ext uri="{FF2B5EF4-FFF2-40B4-BE49-F238E27FC236}">
                <a16:creationId xmlns:a16="http://schemas.microsoft.com/office/drawing/2014/main" id="{F8FBBAEA-AFA2-1FAA-6427-3957EC2FF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7A7CA-8742-8617-2700-18CDC6DC062F}"/>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330402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0D69-9027-5D79-2FF2-4F4963B7E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4EF0E7-8D12-9A12-8958-137432082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E770D1-2578-9E04-C10D-09320F0F6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64E71-FFF5-09F1-A9AE-3EC5D9B586C0}"/>
              </a:ext>
            </a:extLst>
          </p:cNvPr>
          <p:cNvSpPr>
            <a:spLocks noGrp="1"/>
          </p:cNvSpPr>
          <p:nvPr>
            <p:ph type="dt" sz="half" idx="10"/>
          </p:nvPr>
        </p:nvSpPr>
        <p:spPr/>
        <p:txBody>
          <a:bodyPr/>
          <a:lstStyle/>
          <a:p>
            <a:fld id="{2E5C015A-3B6E-4846-8329-7BDB7465C829}" type="datetimeFigureOut">
              <a:rPr lang="en-IN" smtClean="0"/>
              <a:t>04-05-2024</a:t>
            </a:fld>
            <a:endParaRPr lang="en-IN"/>
          </a:p>
        </p:txBody>
      </p:sp>
      <p:sp>
        <p:nvSpPr>
          <p:cNvPr id="6" name="Footer Placeholder 5">
            <a:extLst>
              <a:ext uri="{FF2B5EF4-FFF2-40B4-BE49-F238E27FC236}">
                <a16:creationId xmlns:a16="http://schemas.microsoft.com/office/drawing/2014/main" id="{D730A6CB-69B9-3B64-3AE8-634F5E9E2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CAD935-F420-ECA8-84FD-748705F7DBF7}"/>
              </a:ext>
            </a:extLst>
          </p:cNvPr>
          <p:cNvSpPr>
            <a:spLocks noGrp="1"/>
          </p:cNvSpPr>
          <p:nvPr>
            <p:ph type="sldNum" sz="quarter" idx="12"/>
          </p:nvPr>
        </p:nvSpPr>
        <p:spPr/>
        <p:txBody>
          <a:bodyPr/>
          <a:lstStyle/>
          <a:p>
            <a:fld id="{0A7CE4AA-C3AE-43C7-8C55-B15E6A947589}" type="slidenum">
              <a:rPr lang="en-IN" smtClean="0"/>
              <a:t>‹#›</a:t>
            </a:fld>
            <a:endParaRPr lang="en-IN"/>
          </a:p>
        </p:txBody>
      </p:sp>
    </p:spTree>
    <p:extLst>
      <p:ext uri="{BB962C8B-B14F-4D97-AF65-F5344CB8AC3E}">
        <p14:creationId xmlns:p14="http://schemas.microsoft.com/office/powerpoint/2010/main" val="83935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2EFD8-4B12-46FD-BBBD-A7F660E2D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3EB37-1AFD-643A-F58D-E1FD21AF9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8521B-218D-6C55-6263-F385DD5B7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C015A-3B6E-4846-8329-7BDB7465C829}" type="datetimeFigureOut">
              <a:rPr lang="en-IN" smtClean="0"/>
              <a:t>04-05-2024</a:t>
            </a:fld>
            <a:endParaRPr lang="en-IN"/>
          </a:p>
        </p:txBody>
      </p:sp>
      <p:sp>
        <p:nvSpPr>
          <p:cNvPr id="5" name="Footer Placeholder 4">
            <a:extLst>
              <a:ext uri="{FF2B5EF4-FFF2-40B4-BE49-F238E27FC236}">
                <a16:creationId xmlns:a16="http://schemas.microsoft.com/office/drawing/2014/main" id="{C52581AA-F594-1AA6-8FD3-997CEEDA4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E35B1D-0255-9232-1DAF-4831B0E89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CE4AA-C3AE-43C7-8C55-B15E6A947589}" type="slidenum">
              <a:rPr lang="en-IN" smtClean="0"/>
              <a:t>‹#›</a:t>
            </a:fld>
            <a:endParaRPr lang="en-IN"/>
          </a:p>
        </p:txBody>
      </p:sp>
    </p:spTree>
    <p:extLst>
      <p:ext uri="{BB962C8B-B14F-4D97-AF65-F5344CB8AC3E}">
        <p14:creationId xmlns:p14="http://schemas.microsoft.com/office/powerpoint/2010/main" val="239025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63B4-18E6-C314-F1CF-7B7F44FD10A7}"/>
              </a:ext>
            </a:extLst>
          </p:cNvPr>
          <p:cNvSpPr>
            <a:spLocks noGrp="1"/>
          </p:cNvSpPr>
          <p:nvPr>
            <p:ph type="ctrTitle"/>
          </p:nvPr>
        </p:nvSpPr>
        <p:spPr/>
        <p:txBody>
          <a:bodyPr/>
          <a:lstStyle/>
          <a:p>
            <a:r>
              <a:rPr lang="en-IN" dirty="0"/>
              <a:t>Money, prices and Inflation</a:t>
            </a:r>
          </a:p>
        </p:txBody>
      </p:sp>
      <p:sp>
        <p:nvSpPr>
          <p:cNvPr id="3" name="Subtitle 2">
            <a:extLst>
              <a:ext uri="{FF2B5EF4-FFF2-40B4-BE49-F238E27FC236}">
                <a16:creationId xmlns:a16="http://schemas.microsoft.com/office/drawing/2014/main" id="{345A1064-3A17-C273-DA55-7ED4C3FB70D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710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EF22-D4AF-30F6-A0C9-B2FE212542B4}"/>
              </a:ext>
            </a:extLst>
          </p:cNvPr>
          <p:cNvSpPr>
            <a:spLocks noGrp="1"/>
          </p:cNvSpPr>
          <p:nvPr>
            <p:ph type="title"/>
          </p:nvPr>
        </p:nvSpPr>
        <p:spPr>
          <a:xfrm>
            <a:off x="389467" y="365126"/>
            <a:ext cx="10964333" cy="373038"/>
          </a:xfrm>
        </p:spPr>
        <p:txBody>
          <a:bodyPr>
            <a:normAutofit fontScale="90000"/>
          </a:bodyPr>
          <a:lstStyle/>
          <a:p>
            <a:r>
              <a:rPr lang="en-IN" dirty="0">
                <a:solidFill>
                  <a:schemeClr val="accent1"/>
                </a:solidFill>
              </a:rPr>
              <a:t>Causes of Inflation</a:t>
            </a:r>
          </a:p>
        </p:txBody>
      </p:sp>
      <p:pic>
        <p:nvPicPr>
          <p:cNvPr id="1026" name="Picture 2" descr="Causes of Inflation">
            <a:extLst>
              <a:ext uri="{FF2B5EF4-FFF2-40B4-BE49-F238E27FC236}">
                <a16:creationId xmlns:a16="http://schemas.microsoft.com/office/drawing/2014/main" id="{83F333A8-7A25-5C7B-0415-152666DD95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349" y="1388533"/>
            <a:ext cx="11563100" cy="455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52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102D-C5CC-377F-BC60-874B8AC6EF4D}"/>
              </a:ext>
            </a:extLst>
          </p:cNvPr>
          <p:cNvSpPr>
            <a:spLocks noGrp="1"/>
          </p:cNvSpPr>
          <p:nvPr>
            <p:ph type="title"/>
          </p:nvPr>
        </p:nvSpPr>
        <p:spPr>
          <a:xfrm>
            <a:off x="423333" y="365126"/>
            <a:ext cx="10930467" cy="972608"/>
          </a:xfrm>
        </p:spPr>
        <p:txBody>
          <a:bodyPr/>
          <a:lstStyle/>
          <a:p>
            <a:r>
              <a:rPr lang="en-IN" dirty="0">
                <a:solidFill>
                  <a:schemeClr val="accent1"/>
                </a:solidFill>
              </a:rPr>
              <a:t>Is Inflation good for the economy?</a:t>
            </a:r>
          </a:p>
        </p:txBody>
      </p:sp>
      <p:sp>
        <p:nvSpPr>
          <p:cNvPr id="3" name="Content Placeholder 2">
            <a:extLst>
              <a:ext uri="{FF2B5EF4-FFF2-40B4-BE49-F238E27FC236}">
                <a16:creationId xmlns:a16="http://schemas.microsoft.com/office/drawing/2014/main" id="{AAA4CFE7-E117-4A39-CE66-FB75EB14DB21}"/>
              </a:ext>
            </a:extLst>
          </p:cNvPr>
          <p:cNvSpPr>
            <a:spLocks noGrp="1"/>
          </p:cNvSpPr>
          <p:nvPr>
            <p:ph idx="1"/>
          </p:nvPr>
        </p:nvSpPr>
        <p:spPr>
          <a:xfrm>
            <a:off x="626533" y="1507066"/>
            <a:ext cx="10727267" cy="5350933"/>
          </a:xfrm>
        </p:spPr>
        <p:txBody>
          <a:bodyPr>
            <a:normAutofit/>
          </a:bodyPr>
          <a:lstStyle/>
          <a:p>
            <a:r>
              <a:rPr lang="en-US" b="0" i="0" dirty="0">
                <a:solidFill>
                  <a:srgbClr val="0D0D0D"/>
                </a:solidFill>
                <a:effectLst/>
                <a:highlight>
                  <a:srgbClr val="FFFFFF"/>
                </a:highlight>
                <a:latin typeface="Söhne"/>
              </a:rPr>
              <a:t>Central banks and policymakers often target a low and stable rate of inflation, typically around 2% to 3% per year, as being conducive to economic stability and growth.</a:t>
            </a:r>
          </a:p>
          <a:p>
            <a:pPr marL="0" indent="0">
              <a:buNone/>
            </a:pP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Here are a few reasons why a moderate level of inflation is often considered desirable:</a:t>
            </a:r>
          </a:p>
          <a:p>
            <a:pPr marL="0" indent="0">
              <a:buNone/>
            </a:pPr>
            <a:endParaRPr lang="en-US" b="0" i="0" dirty="0">
              <a:solidFill>
                <a:srgbClr val="0D0D0D"/>
              </a:solidFill>
              <a:effectLst/>
              <a:highlight>
                <a:srgbClr val="FFFFFF"/>
              </a:highlight>
              <a:latin typeface="Söhne"/>
            </a:endParaRPr>
          </a:p>
          <a:p>
            <a:pPr>
              <a:buFont typeface="Wingdings" panose="05000000000000000000" pitchFamily="2" charset="2"/>
              <a:buChar char="v"/>
            </a:pPr>
            <a:r>
              <a:rPr lang="en-US" dirty="0">
                <a:solidFill>
                  <a:srgbClr val="0D0D0D"/>
                </a:solidFill>
                <a:highlight>
                  <a:srgbClr val="FFFFFF"/>
                </a:highlight>
                <a:latin typeface="Söhne"/>
              </a:rPr>
              <a:t> Avoiding Deflation</a:t>
            </a:r>
          </a:p>
          <a:p>
            <a:pPr>
              <a:buFont typeface="Wingdings" panose="05000000000000000000" pitchFamily="2" charset="2"/>
              <a:buChar char="v"/>
            </a:pPr>
            <a:r>
              <a:rPr lang="en-US" b="0" i="0" dirty="0">
                <a:solidFill>
                  <a:srgbClr val="0D0D0D"/>
                </a:solidFill>
                <a:effectLst/>
                <a:highlight>
                  <a:srgbClr val="FFFFFF"/>
                </a:highlight>
                <a:latin typeface="Söhne"/>
              </a:rPr>
              <a:t>Encouraging Spending and Investment</a:t>
            </a:r>
          </a:p>
          <a:p>
            <a:pPr>
              <a:buFont typeface="Wingdings" panose="05000000000000000000" pitchFamily="2" charset="2"/>
              <a:buChar char="v"/>
            </a:pPr>
            <a:r>
              <a:rPr lang="en-US" b="0" i="0" dirty="0">
                <a:solidFill>
                  <a:srgbClr val="0D0D0D"/>
                </a:solidFill>
                <a:effectLst/>
                <a:highlight>
                  <a:srgbClr val="FFFFFF"/>
                </a:highlight>
                <a:latin typeface="Söhne"/>
              </a:rPr>
              <a:t>Scope for </a:t>
            </a:r>
            <a:r>
              <a:rPr lang="en-US" dirty="0">
                <a:solidFill>
                  <a:srgbClr val="0D0D0D"/>
                </a:solidFill>
                <a:highlight>
                  <a:srgbClr val="FFFFFF"/>
                </a:highlight>
                <a:latin typeface="Söhne"/>
              </a:rPr>
              <a:t>Monetary Policy</a:t>
            </a:r>
          </a:p>
          <a:p>
            <a:pPr>
              <a:buFont typeface="Wingdings" panose="05000000000000000000" pitchFamily="2" charset="2"/>
              <a:buChar char="v"/>
            </a:pPr>
            <a:r>
              <a:rPr lang="en-US" b="0" i="0" dirty="0">
                <a:solidFill>
                  <a:srgbClr val="0D0D0D"/>
                </a:solidFill>
                <a:effectLst/>
                <a:highlight>
                  <a:srgbClr val="FFFFFF"/>
                </a:highlight>
                <a:latin typeface="Söhne"/>
              </a:rPr>
              <a:t>Facilitating Economic Adjustment</a:t>
            </a:r>
          </a:p>
          <a:p>
            <a:endParaRPr lang="en-IN" dirty="0"/>
          </a:p>
        </p:txBody>
      </p:sp>
    </p:spTree>
    <p:extLst>
      <p:ext uri="{BB962C8B-B14F-4D97-AF65-F5344CB8AC3E}">
        <p14:creationId xmlns:p14="http://schemas.microsoft.com/office/powerpoint/2010/main" val="370486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C0A28B-CA18-D1B9-3DA2-90251E964863}"/>
              </a:ext>
            </a:extLst>
          </p:cNvPr>
          <p:cNvPicPr>
            <a:picLocks noGrp="1" noChangeAspect="1"/>
          </p:cNvPicPr>
          <p:nvPr>
            <p:ph idx="1"/>
          </p:nvPr>
        </p:nvPicPr>
        <p:blipFill>
          <a:blip r:embed="rId3"/>
          <a:stretch>
            <a:fillRect/>
          </a:stretch>
        </p:blipFill>
        <p:spPr>
          <a:xfrm>
            <a:off x="469901" y="333384"/>
            <a:ext cx="10231966" cy="6471126"/>
          </a:xfrm>
        </p:spPr>
      </p:pic>
    </p:spTree>
    <p:extLst>
      <p:ext uri="{BB962C8B-B14F-4D97-AF65-F5344CB8AC3E}">
        <p14:creationId xmlns:p14="http://schemas.microsoft.com/office/powerpoint/2010/main" val="355740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9407-675D-9F02-D882-E46E45BB5F78}"/>
              </a:ext>
            </a:extLst>
          </p:cNvPr>
          <p:cNvSpPr>
            <a:spLocks noGrp="1"/>
          </p:cNvSpPr>
          <p:nvPr>
            <p:ph type="title"/>
          </p:nvPr>
        </p:nvSpPr>
        <p:spPr>
          <a:xfrm>
            <a:off x="855133" y="144992"/>
            <a:ext cx="10727267" cy="701675"/>
          </a:xfrm>
        </p:spPr>
        <p:txBody>
          <a:bodyPr/>
          <a:lstStyle/>
          <a:p>
            <a:r>
              <a:rPr lang="en-IN" dirty="0">
                <a:solidFill>
                  <a:schemeClr val="accent1"/>
                </a:solidFill>
              </a:rPr>
              <a:t>Can Inflation be Negative?</a:t>
            </a:r>
          </a:p>
        </p:txBody>
      </p:sp>
      <p:pic>
        <p:nvPicPr>
          <p:cNvPr id="9" name="Content Placeholder 8">
            <a:extLst>
              <a:ext uri="{FF2B5EF4-FFF2-40B4-BE49-F238E27FC236}">
                <a16:creationId xmlns:a16="http://schemas.microsoft.com/office/drawing/2014/main" id="{BE12195D-EA73-6E80-0BC8-B96AB9978C3C}"/>
              </a:ext>
            </a:extLst>
          </p:cNvPr>
          <p:cNvPicPr>
            <a:picLocks noGrp="1" noChangeAspect="1"/>
          </p:cNvPicPr>
          <p:nvPr>
            <p:ph idx="1"/>
          </p:nvPr>
        </p:nvPicPr>
        <p:blipFill>
          <a:blip r:embed="rId3"/>
          <a:stretch>
            <a:fillRect/>
          </a:stretch>
        </p:blipFill>
        <p:spPr>
          <a:xfrm>
            <a:off x="855134" y="1078904"/>
            <a:ext cx="9525000" cy="5311291"/>
          </a:xfrm>
        </p:spPr>
      </p:pic>
    </p:spTree>
    <p:extLst>
      <p:ext uri="{BB962C8B-B14F-4D97-AF65-F5344CB8AC3E}">
        <p14:creationId xmlns:p14="http://schemas.microsoft.com/office/powerpoint/2010/main" val="218531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321D-CEA2-2068-2D2C-E05C77FF6F20}"/>
              </a:ext>
            </a:extLst>
          </p:cNvPr>
          <p:cNvSpPr>
            <a:spLocks noGrp="1"/>
          </p:cNvSpPr>
          <p:nvPr>
            <p:ph type="title"/>
          </p:nvPr>
        </p:nvSpPr>
        <p:spPr>
          <a:xfrm>
            <a:off x="524933" y="365125"/>
            <a:ext cx="10828867" cy="701675"/>
          </a:xfrm>
        </p:spPr>
        <p:txBody>
          <a:bodyPr/>
          <a:lstStyle/>
          <a:p>
            <a:r>
              <a:rPr lang="en-IN" dirty="0">
                <a:solidFill>
                  <a:schemeClr val="accent1"/>
                </a:solidFill>
              </a:rPr>
              <a:t>Reflation</a:t>
            </a:r>
          </a:p>
        </p:txBody>
      </p:sp>
      <p:sp>
        <p:nvSpPr>
          <p:cNvPr id="3" name="Content Placeholder 2">
            <a:extLst>
              <a:ext uri="{FF2B5EF4-FFF2-40B4-BE49-F238E27FC236}">
                <a16:creationId xmlns:a16="http://schemas.microsoft.com/office/drawing/2014/main" id="{E22E32A9-26F8-BFBE-7CC4-E38D1204F39F}"/>
              </a:ext>
            </a:extLst>
          </p:cNvPr>
          <p:cNvSpPr>
            <a:spLocks noGrp="1"/>
          </p:cNvSpPr>
          <p:nvPr>
            <p:ph idx="1"/>
          </p:nvPr>
        </p:nvSpPr>
        <p:spPr>
          <a:xfrm>
            <a:off x="524933" y="1422400"/>
            <a:ext cx="11243734" cy="5070475"/>
          </a:xfrm>
        </p:spPr>
        <p:txBody>
          <a:bodyPr>
            <a:normAutofit/>
          </a:bodyPr>
          <a:lstStyle/>
          <a:p>
            <a:r>
              <a:rPr lang="en-US" sz="3200" b="0" i="0" dirty="0">
                <a:solidFill>
                  <a:srgbClr val="111111"/>
                </a:solidFill>
                <a:effectLst/>
                <a:highlight>
                  <a:srgbClr val="FFFFFF"/>
                </a:highlight>
              </a:rPr>
              <a:t>Reflation is a fiscal or monetary policy designed to expand output, stimulate spending, and curb the effects of deflation. </a:t>
            </a:r>
          </a:p>
          <a:p>
            <a:endParaRPr lang="en-US" sz="3200" b="0" i="0" dirty="0">
              <a:solidFill>
                <a:srgbClr val="111111"/>
              </a:solidFill>
              <a:effectLst/>
              <a:highlight>
                <a:srgbClr val="FFFFFF"/>
              </a:highlight>
            </a:endParaRPr>
          </a:p>
          <a:p>
            <a:pPr algn="l">
              <a:buFont typeface="Arial" panose="020B0604020202020204" pitchFamily="34" charset="0"/>
              <a:buChar char="•"/>
            </a:pPr>
            <a:r>
              <a:rPr lang="en-US" sz="3200" b="0" i="0" dirty="0">
                <a:solidFill>
                  <a:srgbClr val="111111"/>
                </a:solidFill>
                <a:effectLst/>
                <a:highlight>
                  <a:srgbClr val="FFFFFF"/>
                </a:highlight>
              </a:rPr>
              <a:t>The goal is to expand output, stimulate spending and curb the effects of deflation.</a:t>
            </a:r>
          </a:p>
          <a:p>
            <a:pPr marL="0" indent="0" algn="l">
              <a:buNone/>
            </a:pPr>
            <a:endParaRPr lang="en-US" sz="3200" b="0" i="0" dirty="0">
              <a:solidFill>
                <a:srgbClr val="111111"/>
              </a:solidFill>
              <a:effectLst/>
              <a:highlight>
                <a:srgbClr val="FFFFFF"/>
              </a:highlight>
            </a:endParaRPr>
          </a:p>
          <a:p>
            <a:pPr algn="l">
              <a:buFont typeface="Arial" panose="020B0604020202020204" pitchFamily="34" charset="0"/>
              <a:buChar char="•"/>
            </a:pPr>
            <a:r>
              <a:rPr lang="en-US" sz="3200" b="0" i="0" dirty="0">
                <a:solidFill>
                  <a:srgbClr val="111111"/>
                </a:solidFill>
                <a:effectLst/>
                <a:highlight>
                  <a:srgbClr val="FFFFFF"/>
                </a:highlight>
              </a:rPr>
              <a:t>Policies include tax cuts, infrastructure spending, increasing the money supply, and lowering interest rates.</a:t>
            </a:r>
          </a:p>
          <a:p>
            <a:pPr marL="0" indent="0">
              <a:buNone/>
            </a:pPr>
            <a:endParaRPr lang="en-US" dirty="0">
              <a:solidFill>
                <a:srgbClr val="111111"/>
              </a:solidFill>
              <a:highlight>
                <a:srgbClr val="FFFFFF"/>
              </a:highlight>
              <a:latin typeface="SourceSansPro"/>
            </a:endParaRPr>
          </a:p>
        </p:txBody>
      </p:sp>
    </p:spTree>
    <p:extLst>
      <p:ext uri="{BB962C8B-B14F-4D97-AF65-F5344CB8AC3E}">
        <p14:creationId xmlns:p14="http://schemas.microsoft.com/office/powerpoint/2010/main" val="121559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979-0AF9-B11E-2EA0-C5FB8B01A62A}"/>
              </a:ext>
            </a:extLst>
          </p:cNvPr>
          <p:cNvSpPr>
            <a:spLocks noGrp="1"/>
          </p:cNvSpPr>
          <p:nvPr>
            <p:ph type="title"/>
          </p:nvPr>
        </p:nvSpPr>
        <p:spPr/>
        <p:txBody>
          <a:bodyPr/>
          <a:lstStyle/>
          <a:p>
            <a:r>
              <a:rPr lang="en-IN" dirty="0">
                <a:solidFill>
                  <a:schemeClr val="accent1"/>
                </a:solidFill>
              </a:rPr>
              <a:t>Disinflation</a:t>
            </a:r>
          </a:p>
        </p:txBody>
      </p:sp>
      <p:sp>
        <p:nvSpPr>
          <p:cNvPr id="3" name="Content Placeholder 2">
            <a:extLst>
              <a:ext uri="{FF2B5EF4-FFF2-40B4-BE49-F238E27FC236}">
                <a16:creationId xmlns:a16="http://schemas.microsoft.com/office/drawing/2014/main" id="{1C1603AC-7C13-F017-C707-051F274595BE}"/>
              </a:ext>
            </a:extLst>
          </p:cNvPr>
          <p:cNvSpPr>
            <a:spLocks noGrp="1"/>
          </p:cNvSpPr>
          <p:nvPr>
            <p:ph idx="1"/>
          </p:nvPr>
        </p:nvSpPr>
        <p:spPr>
          <a:xfrm>
            <a:off x="838200" y="1690688"/>
            <a:ext cx="10515600" cy="4486275"/>
          </a:xfrm>
        </p:spPr>
        <p:txBody>
          <a:bodyPr/>
          <a:lstStyle/>
          <a:p>
            <a:pPr algn="l">
              <a:buFont typeface="Arial" panose="020B0604020202020204" pitchFamily="34" charset="0"/>
              <a:buChar char="•"/>
            </a:pPr>
            <a:r>
              <a:rPr lang="en-US" b="0" i="0" dirty="0">
                <a:solidFill>
                  <a:srgbClr val="111111"/>
                </a:solidFill>
                <a:effectLst/>
                <a:highlight>
                  <a:srgbClr val="FFFFFF"/>
                </a:highlight>
                <a:latin typeface="SourceSansPro"/>
              </a:rPr>
              <a:t>Disinflation is a temporary slowing of the pace of price inflation. The term is used to describe occasions when the inflation rate has reduced marginally over the short term.</a:t>
            </a:r>
          </a:p>
          <a:p>
            <a:pPr algn="l">
              <a:buFont typeface="Arial" panose="020B0604020202020204" pitchFamily="34" charset="0"/>
              <a:buChar char="•"/>
            </a:pPr>
            <a:r>
              <a:rPr lang="en-US" b="0" i="0" dirty="0">
                <a:solidFill>
                  <a:srgbClr val="111111"/>
                </a:solidFill>
                <a:effectLst/>
                <a:highlight>
                  <a:srgbClr val="FFFFFF"/>
                </a:highlight>
                <a:latin typeface="SourceSansPro"/>
              </a:rPr>
              <a:t>Unlike inflation and deflation, which refer to the direction of prices, disinflation refers to the rate of change in the rate of inflation.</a:t>
            </a:r>
          </a:p>
          <a:p>
            <a:pPr algn="l">
              <a:buFont typeface="Arial" panose="020B0604020202020204" pitchFamily="34" charset="0"/>
              <a:buChar char="•"/>
            </a:pPr>
            <a:r>
              <a:rPr lang="en-US" b="0" i="0" dirty="0">
                <a:solidFill>
                  <a:srgbClr val="111111"/>
                </a:solidFill>
                <a:effectLst/>
                <a:highlight>
                  <a:srgbClr val="FFFFFF"/>
                </a:highlight>
                <a:latin typeface="SourceSansPro"/>
              </a:rPr>
              <a:t>A healthy amount of disinflation is necessary since it prevents the economy from overheating.</a:t>
            </a:r>
          </a:p>
          <a:p>
            <a:pPr algn="l">
              <a:buFont typeface="Arial" panose="020B0604020202020204" pitchFamily="34" charset="0"/>
              <a:buChar char="•"/>
            </a:pPr>
            <a:r>
              <a:rPr lang="en-US" b="0" i="0" dirty="0">
                <a:solidFill>
                  <a:srgbClr val="111111"/>
                </a:solidFill>
                <a:effectLst/>
                <a:highlight>
                  <a:srgbClr val="FFFFFF"/>
                </a:highlight>
                <a:latin typeface="SourceSansPro"/>
              </a:rPr>
              <a:t>The danger that disinflation presents is when the rate of inflation falls near to zero</a:t>
            </a:r>
          </a:p>
          <a:p>
            <a:endParaRPr lang="en-IN" dirty="0"/>
          </a:p>
        </p:txBody>
      </p:sp>
    </p:spTree>
    <p:extLst>
      <p:ext uri="{BB962C8B-B14F-4D97-AF65-F5344CB8AC3E}">
        <p14:creationId xmlns:p14="http://schemas.microsoft.com/office/powerpoint/2010/main" val="256649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4DC9-4728-19BF-89E7-020FDDFCB6E7}"/>
              </a:ext>
            </a:extLst>
          </p:cNvPr>
          <p:cNvSpPr>
            <a:spLocks noGrp="1"/>
          </p:cNvSpPr>
          <p:nvPr>
            <p:ph type="title"/>
          </p:nvPr>
        </p:nvSpPr>
        <p:spPr>
          <a:xfrm>
            <a:off x="575733" y="365126"/>
            <a:ext cx="10778067" cy="837142"/>
          </a:xfrm>
        </p:spPr>
        <p:txBody>
          <a:bodyPr/>
          <a:lstStyle/>
          <a:p>
            <a:r>
              <a:rPr lang="en-IN" dirty="0">
                <a:solidFill>
                  <a:schemeClr val="accent1"/>
                </a:solidFill>
              </a:rPr>
              <a:t>Consumer Price Index (CPI)</a:t>
            </a:r>
          </a:p>
        </p:txBody>
      </p:sp>
      <p:sp>
        <p:nvSpPr>
          <p:cNvPr id="3" name="Content Placeholder 2">
            <a:extLst>
              <a:ext uri="{FF2B5EF4-FFF2-40B4-BE49-F238E27FC236}">
                <a16:creationId xmlns:a16="http://schemas.microsoft.com/office/drawing/2014/main" id="{A4E5C019-4A81-BDC3-0143-EE6FC6579D5C}"/>
              </a:ext>
            </a:extLst>
          </p:cNvPr>
          <p:cNvSpPr>
            <a:spLocks noGrp="1"/>
          </p:cNvSpPr>
          <p:nvPr>
            <p:ph idx="1"/>
          </p:nvPr>
        </p:nvSpPr>
        <p:spPr>
          <a:xfrm>
            <a:off x="575733" y="1490134"/>
            <a:ext cx="11429999" cy="5198533"/>
          </a:xfrm>
        </p:spPr>
        <p:txBody>
          <a:bodyPr>
            <a:normAutofit lnSpcReduction="10000"/>
          </a:bodyPr>
          <a:lstStyle/>
          <a:p>
            <a:pPr>
              <a:buFont typeface="Wingdings" panose="05000000000000000000" pitchFamily="2" charset="2"/>
              <a:buChar char="§"/>
            </a:pPr>
            <a:r>
              <a:rPr lang="en-US" dirty="0"/>
              <a:t>Consumer Price Indices (CPI) measure changes over time in general level of prices of goods and services that households acquire for the purpose of consumption. CPI is  widely used as a macroeconomic indicator of inflation, as a tool by governments and central banks for inflation targeting and for monitoring price stability, and as deflators in the national accounts. CPI is also used for indexing dearness allowance to employees for increase in prices.</a:t>
            </a:r>
          </a:p>
          <a:p>
            <a:pPr>
              <a:buFont typeface="Wingdings" panose="05000000000000000000" pitchFamily="2" charset="2"/>
              <a:buChar char="§"/>
            </a:pPr>
            <a:endParaRPr lang="en-US" dirty="0"/>
          </a:p>
          <a:p>
            <a:pPr>
              <a:buFont typeface="Wingdings" panose="05000000000000000000" pitchFamily="2" charset="2"/>
              <a:buChar char="§"/>
            </a:pPr>
            <a:r>
              <a:rPr lang="en-IN" dirty="0"/>
              <a:t>Base 2012=100</a:t>
            </a:r>
          </a:p>
          <a:p>
            <a:pPr>
              <a:buFont typeface="Wingdings" panose="05000000000000000000" pitchFamily="2" charset="2"/>
              <a:buChar char="§"/>
            </a:pPr>
            <a:endParaRPr lang="en-IN" dirty="0"/>
          </a:p>
          <a:p>
            <a:pPr>
              <a:buFont typeface="Wingdings" panose="05000000000000000000" pitchFamily="2" charset="2"/>
              <a:buChar char="§"/>
            </a:pPr>
            <a:r>
              <a:rPr lang="en-IN" dirty="0"/>
              <a:t>Released on monthly basis </a:t>
            </a:r>
            <a:r>
              <a:rPr lang="en-US" dirty="0"/>
              <a:t>by the Ministry of Statistics and </a:t>
            </a:r>
            <a:r>
              <a:rPr lang="en-US" dirty="0" err="1"/>
              <a:t>Programme</a:t>
            </a:r>
            <a:r>
              <a:rPr lang="en-US" dirty="0"/>
              <a:t> Implementation (MOPSI)</a:t>
            </a:r>
            <a:endParaRPr lang="en-IN" dirty="0"/>
          </a:p>
        </p:txBody>
      </p:sp>
    </p:spTree>
    <p:extLst>
      <p:ext uri="{BB962C8B-B14F-4D97-AF65-F5344CB8AC3E}">
        <p14:creationId xmlns:p14="http://schemas.microsoft.com/office/powerpoint/2010/main" val="286517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7992-305A-F256-B68C-B81F2D2EDFAF}"/>
              </a:ext>
            </a:extLst>
          </p:cNvPr>
          <p:cNvSpPr>
            <a:spLocks noGrp="1"/>
          </p:cNvSpPr>
          <p:nvPr>
            <p:ph type="title"/>
          </p:nvPr>
        </p:nvSpPr>
        <p:spPr>
          <a:xfrm>
            <a:off x="304800" y="365125"/>
            <a:ext cx="5520267" cy="1260475"/>
          </a:xfrm>
        </p:spPr>
        <p:txBody>
          <a:bodyPr>
            <a:normAutofit fontScale="90000"/>
          </a:bodyPr>
          <a:lstStyle/>
          <a:p>
            <a:r>
              <a:rPr lang="en-IN" dirty="0">
                <a:solidFill>
                  <a:schemeClr val="accent1"/>
                </a:solidFill>
              </a:rPr>
              <a:t>Broad Composition of India’s CPI</a:t>
            </a:r>
          </a:p>
        </p:txBody>
      </p:sp>
      <p:pic>
        <p:nvPicPr>
          <p:cNvPr id="9" name="Content Placeholder 8">
            <a:extLst>
              <a:ext uri="{FF2B5EF4-FFF2-40B4-BE49-F238E27FC236}">
                <a16:creationId xmlns:a16="http://schemas.microsoft.com/office/drawing/2014/main" id="{091EEC14-3F63-B319-EF26-5CAA5602ED02}"/>
              </a:ext>
            </a:extLst>
          </p:cNvPr>
          <p:cNvPicPr>
            <a:picLocks noGrp="1" noChangeAspect="1"/>
          </p:cNvPicPr>
          <p:nvPr>
            <p:ph idx="1"/>
          </p:nvPr>
        </p:nvPicPr>
        <p:blipFill>
          <a:blip r:embed="rId3"/>
          <a:stretch>
            <a:fillRect/>
          </a:stretch>
        </p:blipFill>
        <p:spPr>
          <a:xfrm>
            <a:off x="5719630" y="0"/>
            <a:ext cx="5872655" cy="6858000"/>
          </a:xfrm>
        </p:spPr>
      </p:pic>
    </p:spTree>
    <p:extLst>
      <p:ext uri="{BB962C8B-B14F-4D97-AF65-F5344CB8AC3E}">
        <p14:creationId xmlns:p14="http://schemas.microsoft.com/office/powerpoint/2010/main" val="69254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D07B-EFC5-090A-B101-15760345F606}"/>
              </a:ext>
            </a:extLst>
          </p:cNvPr>
          <p:cNvSpPr>
            <a:spLocks noGrp="1"/>
          </p:cNvSpPr>
          <p:nvPr>
            <p:ph type="title"/>
          </p:nvPr>
        </p:nvSpPr>
        <p:spPr/>
        <p:txBody>
          <a:bodyPr/>
          <a:lstStyle/>
          <a:p>
            <a:r>
              <a:rPr lang="en-IN" dirty="0">
                <a:solidFill>
                  <a:schemeClr val="accent1"/>
                </a:solidFill>
              </a:rPr>
              <a:t>How Inflation is Calculated in India?</a:t>
            </a:r>
          </a:p>
        </p:txBody>
      </p:sp>
      <p:graphicFrame>
        <p:nvGraphicFramePr>
          <p:cNvPr id="4" name="Content Placeholder 3">
            <a:extLst>
              <a:ext uri="{FF2B5EF4-FFF2-40B4-BE49-F238E27FC236}">
                <a16:creationId xmlns:a16="http://schemas.microsoft.com/office/drawing/2014/main" id="{285272C1-F071-5185-7465-01EF664B48C5}"/>
              </a:ext>
            </a:extLst>
          </p:cNvPr>
          <p:cNvGraphicFramePr>
            <a:graphicFrameLocks noGrp="1"/>
          </p:cNvGraphicFramePr>
          <p:nvPr>
            <p:ph idx="1"/>
            <p:extLst>
              <p:ext uri="{D42A27DB-BD31-4B8C-83A1-F6EECF244321}">
                <p14:modId xmlns:p14="http://schemas.microsoft.com/office/powerpoint/2010/main" val="3201238702"/>
              </p:ext>
            </p:extLst>
          </p:nvPr>
        </p:nvGraphicFramePr>
        <p:xfrm>
          <a:off x="838200" y="2032000"/>
          <a:ext cx="10515600" cy="3454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40706217"/>
                    </a:ext>
                  </a:extLst>
                </a:gridCol>
                <a:gridCol w="2103120">
                  <a:extLst>
                    <a:ext uri="{9D8B030D-6E8A-4147-A177-3AD203B41FA5}">
                      <a16:colId xmlns:a16="http://schemas.microsoft.com/office/drawing/2014/main" val="3856207785"/>
                    </a:ext>
                  </a:extLst>
                </a:gridCol>
                <a:gridCol w="2103120">
                  <a:extLst>
                    <a:ext uri="{9D8B030D-6E8A-4147-A177-3AD203B41FA5}">
                      <a16:colId xmlns:a16="http://schemas.microsoft.com/office/drawing/2014/main" val="767723029"/>
                    </a:ext>
                  </a:extLst>
                </a:gridCol>
                <a:gridCol w="2103120">
                  <a:extLst>
                    <a:ext uri="{9D8B030D-6E8A-4147-A177-3AD203B41FA5}">
                      <a16:colId xmlns:a16="http://schemas.microsoft.com/office/drawing/2014/main" val="1416148151"/>
                    </a:ext>
                  </a:extLst>
                </a:gridCol>
                <a:gridCol w="2103120">
                  <a:extLst>
                    <a:ext uri="{9D8B030D-6E8A-4147-A177-3AD203B41FA5}">
                      <a16:colId xmlns:a16="http://schemas.microsoft.com/office/drawing/2014/main" val="1201513874"/>
                    </a:ext>
                  </a:extLst>
                </a:gridCol>
              </a:tblGrid>
              <a:tr h="1446461">
                <a:tc>
                  <a:txBody>
                    <a:bodyPr/>
                    <a:lstStyle/>
                    <a:p>
                      <a:r>
                        <a:rPr lang="en-IN" sz="2400" dirty="0"/>
                        <a:t>CPI (combined)</a:t>
                      </a:r>
                    </a:p>
                  </a:txBody>
                  <a:tcPr/>
                </a:tc>
                <a:tc>
                  <a:txBody>
                    <a:bodyPr/>
                    <a:lstStyle/>
                    <a:p>
                      <a:r>
                        <a:rPr lang="en-IN" sz="2400" dirty="0"/>
                        <a:t>Base year 2012</a:t>
                      </a:r>
                    </a:p>
                  </a:txBody>
                  <a:tcPr/>
                </a:tc>
                <a:tc>
                  <a:txBody>
                    <a:bodyPr/>
                    <a:lstStyle/>
                    <a:p>
                      <a:r>
                        <a:rPr lang="en-IN" sz="2400" dirty="0"/>
                        <a:t>February 2018</a:t>
                      </a:r>
                    </a:p>
                  </a:txBody>
                  <a:tcPr/>
                </a:tc>
                <a:tc>
                  <a:txBody>
                    <a:bodyPr/>
                    <a:lstStyle/>
                    <a:p>
                      <a:r>
                        <a:rPr lang="en-IN" sz="2400" dirty="0"/>
                        <a:t>February 2019</a:t>
                      </a:r>
                    </a:p>
                  </a:txBody>
                  <a:tcPr/>
                </a:tc>
                <a:tc>
                  <a:txBody>
                    <a:bodyPr/>
                    <a:lstStyle/>
                    <a:p>
                      <a:r>
                        <a:rPr lang="en-IN" sz="2400" dirty="0"/>
                        <a:t>% change (Inflation rate 2019) Y-O-Y</a:t>
                      </a:r>
                    </a:p>
                  </a:txBody>
                  <a:tcPr/>
                </a:tc>
                <a:extLst>
                  <a:ext uri="{0D108BD9-81ED-4DB2-BD59-A6C34878D82A}">
                    <a16:rowId xmlns:a16="http://schemas.microsoft.com/office/drawing/2014/main" val="905075637"/>
                  </a:ext>
                </a:extLst>
              </a:tr>
              <a:tr h="669313">
                <a:tc>
                  <a:txBody>
                    <a:bodyPr/>
                    <a:lstStyle/>
                    <a:p>
                      <a:r>
                        <a:rPr lang="en-IN" sz="2400" dirty="0"/>
                        <a:t>Combined </a:t>
                      </a:r>
                    </a:p>
                  </a:txBody>
                  <a:tcPr/>
                </a:tc>
                <a:tc>
                  <a:txBody>
                    <a:bodyPr/>
                    <a:lstStyle/>
                    <a:p>
                      <a:r>
                        <a:rPr lang="en-IN" sz="2400" dirty="0"/>
                        <a:t>100</a:t>
                      </a:r>
                    </a:p>
                  </a:txBody>
                  <a:tcPr/>
                </a:tc>
                <a:tc>
                  <a:txBody>
                    <a:bodyPr/>
                    <a:lstStyle/>
                    <a:p>
                      <a:r>
                        <a:rPr lang="en-IN" sz="2400" dirty="0"/>
                        <a:t>136.4</a:t>
                      </a:r>
                    </a:p>
                  </a:txBody>
                  <a:tcPr/>
                </a:tc>
                <a:tc>
                  <a:txBody>
                    <a:bodyPr/>
                    <a:lstStyle/>
                    <a:p>
                      <a:r>
                        <a:rPr lang="en-IN" sz="2400" dirty="0"/>
                        <a:t>139.9</a:t>
                      </a:r>
                    </a:p>
                  </a:txBody>
                  <a:tcPr/>
                </a:tc>
                <a:tc>
                  <a:txBody>
                    <a:bodyPr/>
                    <a:lstStyle/>
                    <a:p>
                      <a:r>
                        <a:rPr lang="en-IN" sz="2400" dirty="0"/>
                        <a:t>2.57%</a:t>
                      </a:r>
                    </a:p>
                  </a:txBody>
                  <a:tcPr/>
                </a:tc>
                <a:extLst>
                  <a:ext uri="{0D108BD9-81ED-4DB2-BD59-A6C34878D82A}">
                    <a16:rowId xmlns:a16="http://schemas.microsoft.com/office/drawing/2014/main" val="207480288"/>
                  </a:ext>
                </a:extLst>
              </a:tr>
              <a:tr h="669313">
                <a:tc>
                  <a:txBody>
                    <a:bodyPr/>
                    <a:lstStyle/>
                    <a:p>
                      <a:r>
                        <a:rPr lang="en-IN" sz="2400" dirty="0"/>
                        <a:t>Rural </a:t>
                      </a:r>
                    </a:p>
                  </a:txBody>
                  <a:tcPr/>
                </a:tc>
                <a:tc>
                  <a:txBody>
                    <a:bodyPr/>
                    <a:lstStyle/>
                    <a:p>
                      <a:r>
                        <a:rPr lang="en-IN" sz="2400" dirty="0"/>
                        <a:t>100</a:t>
                      </a:r>
                    </a:p>
                  </a:txBody>
                  <a:tcPr/>
                </a:tc>
                <a:tc>
                  <a:txBody>
                    <a:bodyPr/>
                    <a:lstStyle/>
                    <a:p>
                      <a:r>
                        <a:rPr lang="en-IN" sz="2400" dirty="0"/>
                        <a:t>138.4</a:t>
                      </a:r>
                    </a:p>
                  </a:txBody>
                  <a:tcPr/>
                </a:tc>
                <a:tc>
                  <a:txBody>
                    <a:bodyPr/>
                    <a:lstStyle/>
                    <a:p>
                      <a:r>
                        <a:rPr lang="en-IN" sz="2400" dirty="0"/>
                        <a:t>141</a:t>
                      </a:r>
                    </a:p>
                  </a:txBody>
                  <a:tcPr/>
                </a:tc>
                <a:tc>
                  <a:txBody>
                    <a:bodyPr/>
                    <a:lstStyle/>
                    <a:p>
                      <a:r>
                        <a:rPr lang="en-IN" sz="2400" dirty="0"/>
                        <a:t>1.87%</a:t>
                      </a:r>
                    </a:p>
                  </a:txBody>
                  <a:tcPr/>
                </a:tc>
                <a:extLst>
                  <a:ext uri="{0D108BD9-81ED-4DB2-BD59-A6C34878D82A}">
                    <a16:rowId xmlns:a16="http://schemas.microsoft.com/office/drawing/2014/main" val="3624631275"/>
                  </a:ext>
                </a:extLst>
              </a:tr>
              <a:tr h="669313">
                <a:tc>
                  <a:txBody>
                    <a:bodyPr/>
                    <a:lstStyle/>
                    <a:p>
                      <a:r>
                        <a:rPr lang="en-IN" sz="2400" dirty="0"/>
                        <a:t>Urban</a:t>
                      </a:r>
                    </a:p>
                  </a:txBody>
                  <a:tcPr/>
                </a:tc>
                <a:tc>
                  <a:txBody>
                    <a:bodyPr/>
                    <a:lstStyle/>
                    <a:p>
                      <a:r>
                        <a:rPr lang="en-IN" sz="2400" dirty="0"/>
                        <a:t>100</a:t>
                      </a:r>
                    </a:p>
                  </a:txBody>
                  <a:tcPr/>
                </a:tc>
                <a:tc>
                  <a:txBody>
                    <a:bodyPr/>
                    <a:lstStyle/>
                    <a:p>
                      <a:r>
                        <a:rPr lang="en-IN" sz="2400" dirty="0"/>
                        <a:t>134</a:t>
                      </a:r>
                    </a:p>
                  </a:txBody>
                  <a:tcPr/>
                </a:tc>
                <a:tc>
                  <a:txBody>
                    <a:bodyPr/>
                    <a:lstStyle/>
                    <a:p>
                      <a:r>
                        <a:rPr lang="en-IN" sz="2400" dirty="0"/>
                        <a:t>138.6</a:t>
                      </a:r>
                    </a:p>
                  </a:txBody>
                  <a:tcPr/>
                </a:tc>
                <a:tc>
                  <a:txBody>
                    <a:bodyPr/>
                    <a:lstStyle/>
                    <a:p>
                      <a:r>
                        <a:rPr lang="en-IN" sz="2400" dirty="0"/>
                        <a:t>3.43%</a:t>
                      </a:r>
                    </a:p>
                  </a:txBody>
                  <a:tcPr/>
                </a:tc>
                <a:extLst>
                  <a:ext uri="{0D108BD9-81ED-4DB2-BD59-A6C34878D82A}">
                    <a16:rowId xmlns:a16="http://schemas.microsoft.com/office/drawing/2014/main" val="1928427383"/>
                  </a:ext>
                </a:extLst>
              </a:tr>
            </a:tbl>
          </a:graphicData>
        </a:graphic>
      </p:graphicFrame>
    </p:spTree>
    <p:extLst>
      <p:ext uri="{BB962C8B-B14F-4D97-AF65-F5344CB8AC3E}">
        <p14:creationId xmlns:p14="http://schemas.microsoft.com/office/powerpoint/2010/main" val="171844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83CB-B766-D0DD-64B1-EFDCB0EEDDBC}"/>
              </a:ext>
            </a:extLst>
          </p:cNvPr>
          <p:cNvSpPr>
            <a:spLocks noGrp="1"/>
          </p:cNvSpPr>
          <p:nvPr>
            <p:ph type="title"/>
          </p:nvPr>
        </p:nvSpPr>
        <p:spPr>
          <a:xfrm>
            <a:off x="287867" y="365126"/>
            <a:ext cx="11065933" cy="639023"/>
          </a:xfrm>
        </p:spPr>
        <p:txBody>
          <a:bodyPr>
            <a:normAutofit fontScale="90000"/>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56E6D981-DF86-2981-AF42-202D053E2DDB}"/>
              </a:ext>
            </a:extLst>
          </p:cNvPr>
          <p:cNvSpPr>
            <a:spLocks noGrp="1"/>
          </p:cNvSpPr>
          <p:nvPr>
            <p:ph idx="1"/>
          </p:nvPr>
        </p:nvSpPr>
        <p:spPr>
          <a:xfrm>
            <a:off x="287867" y="1202268"/>
            <a:ext cx="11616266" cy="3031065"/>
          </a:xfrm>
        </p:spPr>
        <p:txBody>
          <a:bodyPr/>
          <a:lstStyle/>
          <a:p>
            <a:pPr marL="0" indent="0">
              <a:buNone/>
            </a:pPr>
            <a:r>
              <a:rPr lang="en-IN" b="1" dirty="0"/>
              <a:t>Question: </a:t>
            </a:r>
            <a:r>
              <a:rPr lang="en-IN" dirty="0"/>
              <a:t>The typical household in India buys 4 kg rice, 3 kg wheat and 8 kg pulses each week. The prices of these goods in years 2015, 2016, and 2017 are given in the table below: </a:t>
            </a:r>
          </a:p>
          <a:p>
            <a:pPr marL="0" indent="0">
              <a:buNone/>
            </a:pPr>
            <a:endParaRPr lang="en-IN" dirty="0"/>
          </a:p>
        </p:txBody>
      </p:sp>
      <p:graphicFrame>
        <p:nvGraphicFramePr>
          <p:cNvPr id="4" name="Table 3">
            <a:extLst>
              <a:ext uri="{FF2B5EF4-FFF2-40B4-BE49-F238E27FC236}">
                <a16:creationId xmlns:a16="http://schemas.microsoft.com/office/drawing/2014/main" id="{F18FB38E-6855-6BDE-AA67-D4EA6D2A1C3D}"/>
              </a:ext>
            </a:extLst>
          </p:cNvPr>
          <p:cNvGraphicFramePr>
            <a:graphicFrameLocks noGrp="1"/>
          </p:cNvGraphicFramePr>
          <p:nvPr>
            <p:extLst>
              <p:ext uri="{D42A27DB-BD31-4B8C-83A1-F6EECF244321}">
                <p14:modId xmlns:p14="http://schemas.microsoft.com/office/powerpoint/2010/main" val="690162723"/>
              </p:ext>
            </p:extLst>
          </p:nvPr>
        </p:nvGraphicFramePr>
        <p:xfrm>
          <a:off x="643467" y="2633133"/>
          <a:ext cx="10515600" cy="174074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9035819"/>
                    </a:ext>
                  </a:extLst>
                </a:gridCol>
                <a:gridCol w="2628900">
                  <a:extLst>
                    <a:ext uri="{9D8B030D-6E8A-4147-A177-3AD203B41FA5}">
                      <a16:colId xmlns:a16="http://schemas.microsoft.com/office/drawing/2014/main" val="1350029071"/>
                    </a:ext>
                  </a:extLst>
                </a:gridCol>
                <a:gridCol w="2628900">
                  <a:extLst>
                    <a:ext uri="{9D8B030D-6E8A-4147-A177-3AD203B41FA5}">
                      <a16:colId xmlns:a16="http://schemas.microsoft.com/office/drawing/2014/main" val="2950992126"/>
                    </a:ext>
                  </a:extLst>
                </a:gridCol>
                <a:gridCol w="2628900">
                  <a:extLst>
                    <a:ext uri="{9D8B030D-6E8A-4147-A177-3AD203B41FA5}">
                      <a16:colId xmlns:a16="http://schemas.microsoft.com/office/drawing/2014/main" val="2015252332"/>
                    </a:ext>
                  </a:extLst>
                </a:gridCol>
              </a:tblGrid>
              <a:tr h="435187">
                <a:tc>
                  <a:txBody>
                    <a:bodyPr/>
                    <a:lstStyle/>
                    <a:p>
                      <a:r>
                        <a:rPr lang="en-IN" dirty="0"/>
                        <a:t>Year</a:t>
                      </a:r>
                    </a:p>
                  </a:txBody>
                  <a:tcPr/>
                </a:tc>
                <a:tc>
                  <a:txBody>
                    <a:bodyPr/>
                    <a:lstStyle/>
                    <a:p>
                      <a:r>
                        <a:rPr lang="en-IN" dirty="0"/>
                        <a:t>Price of Rice </a:t>
                      </a:r>
                    </a:p>
                  </a:txBody>
                  <a:tcPr/>
                </a:tc>
                <a:tc>
                  <a:txBody>
                    <a:bodyPr/>
                    <a:lstStyle/>
                    <a:p>
                      <a:r>
                        <a:rPr lang="en-IN" dirty="0"/>
                        <a:t>Price of Wheat  </a:t>
                      </a:r>
                    </a:p>
                  </a:txBody>
                  <a:tcPr/>
                </a:tc>
                <a:tc>
                  <a:txBody>
                    <a:bodyPr/>
                    <a:lstStyle/>
                    <a:p>
                      <a:r>
                        <a:rPr lang="en-IN" dirty="0"/>
                        <a:t>Price of Pulses  </a:t>
                      </a:r>
                    </a:p>
                  </a:txBody>
                  <a:tcPr/>
                </a:tc>
                <a:extLst>
                  <a:ext uri="{0D108BD9-81ED-4DB2-BD59-A6C34878D82A}">
                    <a16:rowId xmlns:a16="http://schemas.microsoft.com/office/drawing/2014/main" val="273792379"/>
                  </a:ext>
                </a:extLst>
              </a:tr>
              <a:tr h="435187">
                <a:tc>
                  <a:txBody>
                    <a:bodyPr/>
                    <a:lstStyle/>
                    <a:p>
                      <a:r>
                        <a:rPr lang="en-IN" dirty="0"/>
                        <a:t>2021</a:t>
                      </a:r>
                    </a:p>
                  </a:txBody>
                  <a:tcPr/>
                </a:tc>
                <a:tc>
                  <a:txBody>
                    <a:bodyPr/>
                    <a:lstStyle/>
                    <a:p>
                      <a:r>
                        <a:rPr lang="en-IN" dirty="0"/>
                        <a:t>1</a:t>
                      </a:r>
                    </a:p>
                  </a:txBody>
                  <a:tcPr/>
                </a:tc>
                <a:tc>
                  <a:txBody>
                    <a:bodyPr/>
                    <a:lstStyle/>
                    <a:p>
                      <a:r>
                        <a:rPr lang="en-IN" dirty="0"/>
                        <a:t>3 </a:t>
                      </a:r>
                    </a:p>
                  </a:txBody>
                  <a:tcPr/>
                </a:tc>
                <a:tc>
                  <a:txBody>
                    <a:bodyPr/>
                    <a:lstStyle/>
                    <a:p>
                      <a:r>
                        <a:rPr lang="en-IN" dirty="0"/>
                        <a:t>10</a:t>
                      </a:r>
                    </a:p>
                  </a:txBody>
                  <a:tcPr/>
                </a:tc>
                <a:extLst>
                  <a:ext uri="{0D108BD9-81ED-4DB2-BD59-A6C34878D82A}">
                    <a16:rowId xmlns:a16="http://schemas.microsoft.com/office/drawing/2014/main" val="1449543381"/>
                  </a:ext>
                </a:extLst>
              </a:tr>
              <a:tr h="435187">
                <a:tc>
                  <a:txBody>
                    <a:bodyPr/>
                    <a:lstStyle/>
                    <a:p>
                      <a:r>
                        <a:rPr lang="en-IN" dirty="0"/>
                        <a:t>2022</a:t>
                      </a:r>
                    </a:p>
                  </a:txBody>
                  <a:tcPr/>
                </a:tc>
                <a:tc>
                  <a:txBody>
                    <a:bodyPr/>
                    <a:lstStyle/>
                    <a:p>
                      <a:r>
                        <a:rPr lang="en-IN" dirty="0"/>
                        <a:t>2</a:t>
                      </a:r>
                    </a:p>
                  </a:txBody>
                  <a:tcPr/>
                </a:tc>
                <a:tc>
                  <a:txBody>
                    <a:bodyPr/>
                    <a:lstStyle/>
                    <a:p>
                      <a:r>
                        <a:rPr lang="en-IN" dirty="0"/>
                        <a:t>6</a:t>
                      </a:r>
                    </a:p>
                  </a:txBody>
                  <a:tcPr/>
                </a:tc>
                <a:tc>
                  <a:txBody>
                    <a:bodyPr/>
                    <a:lstStyle/>
                    <a:p>
                      <a:r>
                        <a:rPr lang="en-IN" dirty="0"/>
                        <a:t>20</a:t>
                      </a:r>
                    </a:p>
                  </a:txBody>
                  <a:tcPr/>
                </a:tc>
                <a:extLst>
                  <a:ext uri="{0D108BD9-81ED-4DB2-BD59-A6C34878D82A}">
                    <a16:rowId xmlns:a16="http://schemas.microsoft.com/office/drawing/2014/main" val="3961164606"/>
                  </a:ext>
                </a:extLst>
              </a:tr>
              <a:tr h="435187">
                <a:tc>
                  <a:txBody>
                    <a:bodyPr/>
                    <a:lstStyle/>
                    <a:p>
                      <a:r>
                        <a:rPr lang="en-IN" dirty="0"/>
                        <a:t>2023</a:t>
                      </a:r>
                    </a:p>
                  </a:txBody>
                  <a:tcPr/>
                </a:tc>
                <a:tc>
                  <a:txBody>
                    <a:bodyPr/>
                    <a:lstStyle/>
                    <a:p>
                      <a:r>
                        <a:rPr lang="en-IN" dirty="0"/>
                        <a:t>3</a:t>
                      </a:r>
                    </a:p>
                  </a:txBody>
                  <a:tcPr/>
                </a:tc>
                <a:tc>
                  <a:txBody>
                    <a:bodyPr/>
                    <a:lstStyle/>
                    <a:p>
                      <a:r>
                        <a:rPr lang="en-IN" dirty="0"/>
                        <a:t>6</a:t>
                      </a:r>
                    </a:p>
                  </a:txBody>
                  <a:tcPr/>
                </a:tc>
                <a:tc>
                  <a:txBody>
                    <a:bodyPr/>
                    <a:lstStyle/>
                    <a:p>
                      <a:r>
                        <a:rPr lang="en-IN" dirty="0"/>
                        <a:t>25</a:t>
                      </a:r>
                    </a:p>
                  </a:txBody>
                  <a:tcPr/>
                </a:tc>
                <a:extLst>
                  <a:ext uri="{0D108BD9-81ED-4DB2-BD59-A6C34878D82A}">
                    <a16:rowId xmlns:a16="http://schemas.microsoft.com/office/drawing/2014/main" val="297662170"/>
                  </a:ext>
                </a:extLst>
              </a:tr>
            </a:tbl>
          </a:graphicData>
        </a:graphic>
      </p:graphicFrame>
      <p:pic>
        <p:nvPicPr>
          <p:cNvPr id="7" name="Picture 6">
            <a:extLst>
              <a:ext uri="{FF2B5EF4-FFF2-40B4-BE49-F238E27FC236}">
                <a16:creationId xmlns:a16="http://schemas.microsoft.com/office/drawing/2014/main" id="{19771613-F406-AE2D-9B16-90E2078468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0534" y="2633133"/>
            <a:ext cx="347556" cy="347556"/>
          </a:xfrm>
          <a:prstGeom prst="rect">
            <a:avLst/>
          </a:prstGeom>
          <a:noFill/>
          <a:ln>
            <a:noFill/>
          </a:ln>
        </p:spPr>
      </p:pic>
      <p:pic>
        <p:nvPicPr>
          <p:cNvPr id="10" name="Picture 9">
            <a:extLst>
              <a:ext uri="{FF2B5EF4-FFF2-40B4-BE49-F238E27FC236}">
                <a16:creationId xmlns:a16="http://schemas.microsoft.com/office/drawing/2014/main" id="{4515ADEE-11DD-0B36-B370-AF1E74F3BE43}"/>
              </a:ext>
            </a:extLst>
          </p:cNvPr>
          <p:cNvPicPr>
            <a:picLocks noChangeAspect="1"/>
          </p:cNvPicPr>
          <p:nvPr/>
        </p:nvPicPr>
        <p:blipFill>
          <a:blip r:embed="rId3"/>
          <a:stretch>
            <a:fillRect/>
          </a:stretch>
        </p:blipFill>
        <p:spPr>
          <a:xfrm>
            <a:off x="7577325" y="2633187"/>
            <a:ext cx="347502" cy="347502"/>
          </a:xfrm>
          <a:prstGeom prst="rect">
            <a:avLst/>
          </a:prstGeom>
        </p:spPr>
      </p:pic>
      <p:pic>
        <p:nvPicPr>
          <p:cNvPr id="11" name="Picture 10">
            <a:extLst>
              <a:ext uri="{FF2B5EF4-FFF2-40B4-BE49-F238E27FC236}">
                <a16:creationId xmlns:a16="http://schemas.microsoft.com/office/drawing/2014/main" id="{EE8BD6DE-1B44-0B14-EC15-BA50260784B0}"/>
              </a:ext>
            </a:extLst>
          </p:cNvPr>
          <p:cNvPicPr>
            <a:picLocks noChangeAspect="1"/>
          </p:cNvPicPr>
          <p:nvPr/>
        </p:nvPicPr>
        <p:blipFill>
          <a:blip r:embed="rId3"/>
          <a:stretch>
            <a:fillRect/>
          </a:stretch>
        </p:blipFill>
        <p:spPr>
          <a:xfrm>
            <a:off x="10116560" y="2633187"/>
            <a:ext cx="347502" cy="347502"/>
          </a:xfrm>
          <a:prstGeom prst="rect">
            <a:avLst/>
          </a:prstGeom>
        </p:spPr>
      </p:pic>
      <p:sp>
        <p:nvSpPr>
          <p:cNvPr id="12" name="TextBox 11">
            <a:extLst>
              <a:ext uri="{FF2B5EF4-FFF2-40B4-BE49-F238E27FC236}">
                <a16:creationId xmlns:a16="http://schemas.microsoft.com/office/drawing/2014/main" id="{FE382DB2-6F88-6A80-4218-E5A2245DE4E2}"/>
              </a:ext>
            </a:extLst>
          </p:cNvPr>
          <p:cNvSpPr txBox="1"/>
          <p:nvPr/>
        </p:nvSpPr>
        <p:spPr>
          <a:xfrm>
            <a:off x="355600" y="4572000"/>
            <a:ext cx="10998200" cy="2308324"/>
          </a:xfrm>
          <a:prstGeom prst="rect">
            <a:avLst/>
          </a:prstGeom>
          <a:noFill/>
        </p:spPr>
        <p:txBody>
          <a:bodyPr wrap="square" rtlCol="0">
            <a:spAutoFit/>
          </a:bodyPr>
          <a:lstStyle/>
          <a:p>
            <a:pPr marL="342900" indent="-342900">
              <a:buFont typeface="+mj-lt"/>
              <a:buAutoNum type="alphaLcPeriod"/>
            </a:pPr>
            <a:r>
              <a:rPr lang="en-IN" sz="2400" dirty="0"/>
              <a:t>Calculate the CPI in 2023, using 2022 as the base year.</a:t>
            </a:r>
          </a:p>
          <a:p>
            <a:pPr marL="342900" indent="-342900">
              <a:buFont typeface="+mj-lt"/>
              <a:buAutoNum type="alphaLcPeriod"/>
            </a:pPr>
            <a:r>
              <a:rPr lang="en-IN" sz="2400" dirty="0"/>
              <a:t>Calculate the CPI in 2021, using 2022 as the base year.</a:t>
            </a:r>
          </a:p>
          <a:p>
            <a:pPr marL="342900" indent="-342900">
              <a:buFont typeface="+mj-lt"/>
              <a:buAutoNum type="alphaLcPeriod"/>
            </a:pPr>
            <a:r>
              <a:rPr lang="en-IN" sz="2400" dirty="0"/>
              <a:t>Calculate the rate of inflation between 2021 and 2022.</a:t>
            </a:r>
          </a:p>
          <a:p>
            <a:pPr marL="342900" indent="-342900">
              <a:buFont typeface="+mj-lt"/>
              <a:buAutoNum type="alphaLcPeriod"/>
            </a:pPr>
            <a:r>
              <a:rPr lang="en-IN" sz="2400" dirty="0"/>
              <a:t>Calculate the rate of inflation between  2022 and 2023.</a:t>
            </a:r>
          </a:p>
          <a:p>
            <a:pPr marL="342900" indent="-342900">
              <a:buFont typeface="+mj-lt"/>
              <a:buAutoNum type="alphaLcPeriod"/>
            </a:pPr>
            <a:r>
              <a:rPr lang="en-IN" sz="2400" dirty="0"/>
              <a:t>Give a reason why the rate of inflation between 2022 and 2023 might overstate the cost of living.</a:t>
            </a:r>
          </a:p>
        </p:txBody>
      </p:sp>
    </p:spTree>
    <p:extLst>
      <p:ext uri="{BB962C8B-B14F-4D97-AF65-F5344CB8AC3E}">
        <p14:creationId xmlns:p14="http://schemas.microsoft.com/office/powerpoint/2010/main" val="309928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1B8C-FA37-EB54-F73E-8E74C44DC5CD}"/>
              </a:ext>
            </a:extLst>
          </p:cNvPr>
          <p:cNvSpPr>
            <a:spLocks noGrp="1"/>
          </p:cNvSpPr>
          <p:nvPr>
            <p:ph type="title"/>
          </p:nvPr>
        </p:nvSpPr>
        <p:spPr>
          <a:xfrm>
            <a:off x="727587" y="365125"/>
            <a:ext cx="10626213" cy="549275"/>
          </a:xfrm>
        </p:spPr>
        <p:txBody>
          <a:bodyPr>
            <a:normAutofit fontScale="90000"/>
          </a:bodyPr>
          <a:lstStyle/>
          <a:p>
            <a:r>
              <a:rPr lang="en-IN" dirty="0">
                <a:solidFill>
                  <a:schemeClr val="accent1"/>
                </a:solidFill>
              </a:rPr>
              <a:t>How Money Supply is Related with Prices?</a:t>
            </a:r>
          </a:p>
        </p:txBody>
      </p:sp>
      <p:sp>
        <p:nvSpPr>
          <p:cNvPr id="3" name="Content Placeholder 2">
            <a:extLst>
              <a:ext uri="{FF2B5EF4-FFF2-40B4-BE49-F238E27FC236}">
                <a16:creationId xmlns:a16="http://schemas.microsoft.com/office/drawing/2014/main" id="{125ED956-F79B-E480-EB76-61E4A10D1333}"/>
              </a:ext>
            </a:extLst>
          </p:cNvPr>
          <p:cNvSpPr>
            <a:spLocks noGrp="1"/>
          </p:cNvSpPr>
          <p:nvPr>
            <p:ph idx="1"/>
          </p:nvPr>
        </p:nvSpPr>
        <p:spPr>
          <a:xfrm>
            <a:off x="121265" y="1083733"/>
            <a:ext cx="11232535" cy="5093230"/>
          </a:xfrm>
        </p:spPr>
        <p:txBody>
          <a:bodyPr/>
          <a:lstStyle/>
          <a:p>
            <a:pPr marL="0" indent="0">
              <a:buNone/>
            </a:pPr>
            <a:r>
              <a:rPr lang="en-IN" i="1" dirty="0"/>
              <a:t>Quantity Theory of Money </a:t>
            </a:r>
          </a:p>
        </p:txBody>
      </p:sp>
      <p:sp>
        <p:nvSpPr>
          <p:cNvPr id="4" name="TextBox 3">
            <a:extLst>
              <a:ext uri="{FF2B5EF4-FFF2-40B4-BE49-F238E27FC236}">
                <a16:creationId xmlns:a16="http://schemas.microsoft.com/office/drawing/2014/main" id="{6E4949AE-A1BD-D47F-2084-96620EF7A613}"/>
              </a:ext>
            </a:extLst>
          </p:cNvPr>
          <p:cNvSpPr txBox="1"/>
          <p:nvPr/>
        </p:nvSpPr>
        <p:spPr>
          <a:xfrm>
            <a:off x="973394" y="1700981"/>
            <a:ext cx="9763432" cy="4791894"/>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416FE76-107A-187B-9BBF-B9263EE27F66}"/>
              </a:ext>
            </a:extLst>
          </p:cNvPr>
          <p:cNvSpPr txBox="1"/>
          <p:nvPr/>
        </p:nvSpPr>
        <p:spPr>
          <a:xfrm>
            <a:off x="121265" y="1700981"/>
            <a:ext cx="10491019" cy="4893647"/>
          </a:xfrm>
          <a:prstGeom prst="rect">
            <a:avLst/>
          </a:prstGeom>
          <a:noFill/>
        </p:spPr>
        <p:txBody>
          <a:bodyPr wrap="square" rtlCol="0">
            <a:spAutoFit/>
          </a:bodyPr>
          <a:lstStyle/>
          <a:p>
            <a:r>
              <a:rPr lang="en-IN" sz="2400" dirty="0">
                <a:solidFill>
                  <a:srgbClr val="FF0000"/>
                </a:solidFill>
              </a:rPr>
              <a:t>According to Quantity Theory of Money (QTM),</a:t>
            </a:r>
          </a:p>
          <a:p>
            <a:endParaRPr lang="en-IN" sz="2400" dirty="0"/>
          </a:p>
          <a:p>
            <a:pPr marL="342900" indent="-342900">
              <a:buFont typeface="+mj-lt"/>
              <a:buAutoNum type="alphaLcParenR"/>
            </a:pPr>
            <a:r>
              <a:rPr lang="en-IN" sz="2400" dirty="0"/>
              <a:t>There is a direct and proportionate relationship between the quantity of money and general price level.</a:t>
            </a:r>
          </a:p>
          <a:p>
            <a:pPr marL="342900" indent="-342900">
              <a:buFont typeface="+mj-lt"/>
              <a:buAutoNum type="alphaLcParenR"/>
            </a:pPr>
            <a:r>
              <a:rPr lang="en-IN" sz="2400" dirty="0"/>
              <a:t>There is an inverse proportionate relationship </a:t>
            </a:r>
          </a:p>
          <a:p>
            <a:r>
              <a:rPr lang="en-IN" sz="2400" dirty="0"/>
              <a:t>between the quantity of money and the value of</a:t>
            </a:r>
          </a:p>
          <a:p>
            <a:r>
              <a:rPr lang="en-IN" sz="2400" dirty="0"/>
              <a:t> money.</a:t>
            </a:r>
          </a:p>
          <a:p>
            <a:pPr marL="342900" indent="-342900">
              <a:buFont typeface="+mj-lt"/>
              <a:buAutoNum type="alphaLcParenR"/>
            </a:pPr>
            <a:endParaRPr lang="en-IN" sz="2400" dirty="0"/>
          </a:p>
          <a:p>
            <a:r>
              <a:rPr lang="en-IN" sz="2400" dirty="0">
                <a:solidFill>
                  <a:srgbClr val="FF0000"/>
                </a:solidFill>
              </a:rPr>
              <a:t>Assumptions of the theory:</a:t>
            </a:r>
            <a:endParaRPr lang="en-IN" sz="2400" dirty="0"/>
          </a:p>
          <a:p>
            <a:pPr marL="342900" indent="-342900">
              <a:buFont typeface="+mj-lt"/>
              <a:buAutoNum type="alphaLcParenR"/>
            </a:pPr>
            <a:r>
              <a:rPr lang="en-IN" sz="2400" dirty="0"/>
              <a:t>Trade and business activities remain constant.</a:t>
            </a:r>
          </a:p>
          <a:p>
            <a:pPr marL="342900" indent="-342900">
              <a:buFont typeface="+mj-lt"/>
              <a:buAutoNum type="alphaLcParenR"/>
            </a:pPr>
            <a:r>
              <a:rPr lang="en-IN" sz="2400" dirty="0"/>
              <a:t>Supply of credit money remains constant.</a:t>
            </a:r>
          </a:p>
          <a:p>
            <a:pPr marL="342900" indent="-342900">
              <a:buFont typeface="+mj-lt"/>
              <a:buAutoNum type="alphaLcParenR"/>
            </a:pPr>
            <a:r>
              <a:rPr lang="en-IN" sz="2400" dirty="0"/>
              <a:t>Velocity of money remains constant.</a:t>
            </a:r>
          </a:p>
          <a:p>
            <a:pPr marL="342900" indent="-342900">
              <a:buFont typeface="+mj-lt"/>
              <a:buAutoNum type="alphaLcParenR"/>
            </a:pPr>
            <a:r>
              <a:rPr lang="en-IN" sz="2400" dirty="0"/>
              <a:t>The economy is at full employment.</a:t>
            </a:r>
          </a:p>
        </p:txBody>
      </p:sp>
      <p:sp>
        <p:nvSpPr>
          <p:cNvPr id="8" name="TextBox 7">
            <a:extLst>
              <a:ext uri="{FF2B5EF4-FFF2-40B4-BE49-F238E27FC236}">
                <a16:creationId xmlns:a16="http://schemas.microsoft.com/office/drawing/2014/main" id="{49485704-20FD-A8C7-8D1E-A392DD183890}"/>
              </a:ext>
            </a:extLst>
          </p:cNvPr>
          <p:cNvSpPr txBox="1"/>
          <p:nvPr/>
        </p:nvSpPr>
        <p:spPr>
          <a:xfrm>
            <a:off x="1117600" y="4842933"/>
            <a:ext cx="9763432" cy="1649942"/>
          </a:xfrm>
          <a:prstGeom prst="rect">
            <a:avLst/>
          </a:prstGeom>
          <a:noFill/>
        </p:spPr>
        <p:txBody>
          <a:bodyPr wrap="square" rtlCol="0">
            <a:spAutoFit/>
          </a:bodyPr>
          <a:lstStyle/>
          <a:p>
            <a:endParaRPr lang="en-IN" dirty="0"/>
          </a:p>
        </p:txBody>
      </p:sp>
      <p:pic>
        <p:nvPicPr>
          <p:cNvPr id="9" name="Content Placeholder 4">
            <a:extLst>
              <a:ext uri="{FF2B5EF4-FFF2-40B4-BE49-F238E27FC236}">
                <a16:creationId xmlns:a16="http://schemas.microsoft.com/office/drawing/2014/main" id="{4AE96E8D-1A0B-4AEE-39D0-6ED73B58176A}"/>
              </a:ext>
            </a:extLst>
          </p:cNvPr>
          <p:cNvPicPr>
            <a:picLocks noChangeAspect="1"/>
          </p:cNvPicPr>
          <p:nvPr/>
        </p:nvPicPr>
        <p:blipFill>
          <a:blip r:embed="rId3"/>
          <a:stretch>
            <a:fillRect/>
          </a:stretch>
        </p:blipFill>
        <p:spPr>
          <a:xfrm>
            <a:off x="6305346" y="2761836"/>
            <a:ext cx="5765389" cy="3916520"/>
          </a:xfrm>
          <a:prstGeom prst="rect">
            <a:avLst/>
          </a:prstGeom>
        </p:spPr>
      </p:pic>
    </p:spTree>
    <p:extLst>
      <p:ext uri="{BB962C8B-B14F-4D97-AF65-F5344CB8AC3E}">
        <p14:creationId xmlns:p14="http://schemas.microsoft.com/office/powerpoint/2010/main" val="159411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0F51-4D88-A273-8C7E-21423C6BFEEA}"/>
              </a:ext>
            </a:extLst>
          </p:cNvPr>
          <p:cNvSpPr>
            <a:spLocks noGrp="1"/>
          </p:cNvSpPr>
          <p:nvPr>
            <p:ph type="title"/>
          </p:nvPr>
        </p:nvSpPr>
        <p:spPr>
          <a:xfrm>
            <a:off x="270933" y="365126"/>
            <a:ext cx="11082867" cy="532342"/>
          </a:xfrm>
        </p:spPr>
        <p:txBody>
          <a:bodyPr>
            <a:normAutofit fontScale="90000"/>
          </a:bodyPr>
          <a:lstStyle/>
          <a:p>
            <a:r>
              <a:rPr lang="en-IN" dirty="0">
                <a:solidFill>
                  <a:schemeClr val="accent1"/>
                </a:solidFill>
              </a:rPr>
              <a:t>Core vs Headline Inflation</a:t>
            </a:r>
          </a:p>
        </p:txBody>
      </p:sp>
      <p:sp>
        <p:nvSpPr>
          <p:cNvPr id="3" name="Content Placeholder 2">
            <a:extLst>
              <a:ext uri="{FF2B5EF4-FFF2-40B4-BE49-F238E27FC236}">
                <a16:creationId xmlns:a16="http://schemas.microsoft.com/office/drawing/2014/main" id="{EBBC72D9-D36C-F5B2-FAE0-73E8F371D2FD}"/>
              </a:ext>
            </a:extLst>
          </p:cNvPr>
          <p:cNvSpPr>
            <a:spLocks noGrp="1"/>
          </p:cNvSpPr>
          <p:nvPr>
            <p:ph idx="1"/>
          </p:nvPr>
        </p:nvSpPr>
        <p:spPr>
          <a:xfrm>
            <a:off x="491067" y="1016000"/>
            <a:ext cx="11430000" cy="5841999"/>
          </a:xfrm>
        </p:spPr>
        <p:txBody>
          <a:bodyPr>
            <a:normAutofit fontScale="92500"/>
          </a:bodyPr>
          <a:lstStyle/>
          <a:p>
            <a:pPr>
              <a:buFont typeface="Wingdings" panose="05000000000000000000" pitchFamily="2" charset="2"/>
              <a:buChar char="§"/>
            </a:pPr>
            <a:r>
              <a:rPr lang="en-IN" dirty="0"/>
              <a:t>Headline inflation refers to the change in the value of all the goods in the basket. It is measured with Consumer Price Index (CPI) in India.</a:t>
            </a:r>
          </a:p>
          <a:p>
            <a:pPr marL="0" indent="0">
              <a:buNone/>
            </a:pPr>
            <a:endParaRPr lang="en-IN" dirty="0"/>
          </a:p>
          <a:p>
            <a:pPr>
              <a:buFont typeface="Wingdings" panose="05000000000000000000" pitchFamily="2" charset="2"/>
              <a:buChar char="§"/>
            </a:pPr>
            <a:r>
              <a:rPr lang="en-IN" dirty="0"/>
              <a:t>Core inflation excludes fuel and food items from  headline inflation.</a:t>
            </a:r>
          </a:p>
          <a:p>
            <a:pPr marL="0" indent="0">
              <a:buNone/>
            </a:pPr>
            <a:endParaRPr lang="en-IN" dirty="0"/>
          </a:p>
          <a:p>
            <a:pPr>
              <a:buFont typeface="Wingdings" panose="05000000000000000000" pitchFamily="2" charset="2"/>
              <a:buChar char="§"/>
            </a:pPr>
            <a:r>
              <a:rPr lang="en-IN" dirty="0"/>
              <a:t>Since the prices of food and fuel tend to fluctuate, core inflation is less volatile than headline inflation.</a:t>
            </a:r>
          </a:p>
          <a:p>
            <a:pPr marL="0" indent="0">
              <a:buNone/>
            </a:pPr>
            <a:endParaRPr lang="en-IN" dirty="0"/>
          </a:p>
          <a:p>
            <a:pPr>
              <a:buFont typeface="Wingdings" panose="05000000000000000000" pitchFamily="2" charset="2"/>
              <a:buChar char="§"/>
            </a:pPr>
            <a:r>
              <a:rPr lang="en-IN" dirty="0"/>
              <a:t>In developed economy, food and fuel account for 10-15%  of the household’s consumption basket and in developing economies it forms 30-40% of the basket.</a:t>
            </a:r>
          </a:p>
          <a:p>
            <a:pPr marL="0" indent="0">
              <a:buNone/>
            </a:pPr>
            <a:endParaRPr lang="en-IN" dirty="0"/>
          </a:p>
          <a:p>
            <a:pPr>
              <a:buFont typeface="Wingdings" panose="05000000000000000000" pitchFamily="2" charset="2"/>
              <a:buChar char="§"/>
            </a:pPr>
            <a:r>
              <a:rPr lang="en-IN" dirty="0"/>
              <a:t>Therefore, headline inflation is more relevant for developing economies than developed economies.</a:t>
            </a:r>
          </a:p>
        </p:txBody>
      </p:sp>
    </p:spTree>
    <p:extLst>
      <p:ext uri="{BB962C8B-B14F-4D97-AF65-F5344CB8AC3E}">
        <p14:creationId xmlns:p14="http://schemas.microsoft.com/office/powerpoint/2010/main" val="128014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2B0A93-9CCF-66EE-A62E-85E5B3EA4254}"/>
              </a:ext>
            </a:extLst>
          </p:cNvPr>
          <p:cNvPicPr>
            <a:picLocks noGrp="1" noChangeAspect="1"/>
          </p:cNvPicPr>
          <p:nvPr>
            <p:ph idx="1"/>
          </p:nvPr>
        </p:nvPicPr>
        <p:blipFill>
          <a:blip r:embed="rId3"/>
          <a:stretch>
            <a:fillRect/>
          </a:stretch>
        </p:blipFill>
        <p:spPr>
          <a:xfrm>
            <a:off x="3929783" y="1360705"/>
            <a:ext cx="8262217" cy="5358341"/>
          </a:xfrm>
        </p:spPr>
      </p:pic>
      <p:sp>
        <p:nvSpPr>
          <p:cNvPr id="6" name="TextBox 5">
            <a:extLst>
              <a:ext uri="{FF2B5EF4-FFF2-40B4-BE49-F238E27FC236}">
                <a16:creationId xmlns:a16="http://schemas.microsoft.com/office/drawing/2014/main" id="{973829DD-D225-BF4C-8B62-C36665AF9ACF}"/>
              </a:ext>
            </a:extLst>
          </p:cNvPr>
          <p:cNvSpPr txBox="1"/>
          <p:nvPr/>
        </p:nvSpPr>
        <p:spPr>
          <a:xfrm>
            <a:off x="406400" y="1438180"/>
            <a:ext cx="3384426" cy="3108543"/>
          </a:xfrm>
          <a:prstGeom prst="rect">
            <a:avLst/>
          </a:prstGeom>
          <a:noFill/>
        </p:spPr>
        <p:txBody>
          <a:bodyPr wrap="square" rtlCol="0">
            <a:spAutoFit/>
          </a:bodyPr>
          <a:lstStyle/>
          <a:p>
            <a:pPr algn="just"/>
            <a:r>
              <a:rPr lang="en-US" sz="2800" b="0" i="0" dirty="0">
                <a:solidFill>
                  <a:srgbClr val="111111"/>
                </a:solidFill>
                <a:effectLst/>
                <a:highlight>
                  <a:srgbClr val="FFFFFF"/>
                </a:highlight>
                <a:latin typeface="SourceSansPro"/>
              </a:rPr>
              <a:t>Stagflation is an economic cycle characterized by slow growth and a high unemployment rate accompanied by inflation. </a:t>
            </a:r>
            <a:endParaRPr lang="en-IN" sz="2800" dirty="0"/>
          </a:p>
        </p:txBody>
      </p:sp>
      <p:sp>
        <p:nvSpPr>
          <p:cNvPr id="9" name="TextBox 8">
            <a:extLst>
              <a:ext uri="{FF2B5EF4-FFF2-40B4-BE49-F238E27FC236}">
                <a16:creationId xmlns:a16="http://schemas.microsoft.com/office/drawing/2014/main" id="{441C322C-B8C3-0D64-8B1D-69F76DE7D1FA}"/>
              </a:ext>
            </a:extLst>
          </p:cNvPr>
          <p:cNvSpPr txBox="1"/>
          <p:nvPr/>
        </p:nvSpPr>
        <p:spPr>
          <a:xfrm>
            <a:off x="304800" y="203200"/>
            <a:ext cx="9601200" cy="707886"/>
          </a:xfrm>
          <a:prstGeom prst="rect">
            <a:avLst/>
          </a:prstGeom>
          <a:noFill/>
        </p:spPr>
        <p:txBody>
          <a:bodyPr wrap="square" rtlCol="0">
            <a:spAutoFit/>
          </a:bodyPr>
          <a:lstStyle/>
          <a:p>
            <a:r>
              <a:rPr lang="en-IN" sz="4000" dirty="0">
                <a:solidFill>
                  <a:schemeClr val="accent1"/>
                </a:solidFill>
                <a:latin typeface="+mj-lt"/>
              </a:rPr>
              <a:t>Stagflation: Stagnant + Inflation</a:t>
            </a:r>
          </a:p>
        </p:txBody>
      </p:sp>
    </p:spTree>
    <p:extLst>
      <p:ext uri="{BB962C8B-B14F-4D97-AF65-F5344CB8AC3E}">
        <p14:creationId xmlns:p14="http://schemas.microsoft.com/office/powerpoint/2010/main" val="973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274C-8091-E149-75AE-BE128DD71989}"/>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44AE2F40-933E-D14E-E12D-8C7245299619}"/>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When the price levels of goods and services are falling continuously, this phenomenon is called _________.</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Deflation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Stagflation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Inflation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None of the above</a:t>
            </a:r>
          </a:p>
          <a:p>
            <a:pPr marL="0" indent="0">
              <a:buNone/>
            </a:pPr>
            <a:endParaRPr lang="en-IN" dirty="0"/>
          </a:p>
        </p:txBody>
      </p:sp>
    </p:spTree>
    <p:extLst>
      <p:ext uri="{BB962C8B-B14F-4D97-AF65-F5344CB8AC3E}">
        <p14:creationId xmlns:p14="http://schemas.microsoft.com/office/powerpoint/2010/main" val="252072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711-A7D3-3617-C56D-D589B4817F38}"/>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2CA679C9-A1FA-4F97-7D51-03ADBAFAEF22}"/>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If too much money is chasing too few goods, the resulting inflation is known as __________.</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Stagflation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Cost-push inflation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Demand-pull inflation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None of the above</a:t>
            </a:r>
          </a:p>
          <a:p>
            <a:endParaRPr lang="en-IN" dirty="0"/>
          </a:p>
        </p:txBody>
      </p:sp>
    </p:spTree>
    <p:extLst>
      <p:ext uri="{BB962C8B-B14F-4D97-AF65-F5344CB8AC3E}">
        <p14:creationId xmlns:p14="http://schemas.microsoft.com/office/powerpoint/2010/main" val="393790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3B9A-FD0E-EA8F-EB89-A397FD950E16}"/>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081F7AB4-9EAB-7D4E-44FE-E8554922113D}"/>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When inflation is a result of an increase in the price of factors of production, the result is ________.</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Stagflation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Cost-push inflation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Demand-pull inflation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None of the above</a:t>
            </a:r>
          </a:p>
          <a:p>
            <a:endParaRPr lang="en-IN" dirty="0"/>
          </a:p>
        </p:txBody>
      </p:sp>
    </p:spTree>
    <p:extLst>
      <p:ext uri="{BB962C8B-B14F-4D97-AF65-F5344CB8AC3E}">
        <p14:creationId xmlns:p14="http://schemas.microsoft.com/office/powerpoint/2010/main" val="159812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34D3-C511-3229-2E17-D23F540D7DF7}"/>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AD992A75-4D07-7864-1B51-5D1D01D51B6B}"/>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The purchasing power of money varies ______.</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Directly with the volume of employment</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Inversely with the price level</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Directly with the interest rate</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Directly with the price level</a:t>
            </a:r>
          </a:p>
          <a:p>
            <a:pPr marL="0" indent="0">
              <a:buNone/>
            </a:pPr>
            <a:endParaRPr lang="en-IN" dirty="0"/>
          </a:p>
        </p:txBody>
      </p:sp>
    </p:spTree>
    <p:extLst>
      <p:ext uri="{BB962C8B-B14F-4D97-AF65-F5344CB8AC3E}">
        <p14:creationId xmlns:p14="http://schemas.microsoft.com/office/powerpoint/2010/main" val="105823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4267-8DCD-A651-F647-155C4AB42265}"/>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57D62848-866E-8B68-B073-26A3A1F0983D}"/>
              </a:ext>
            </a:extLst>
          </p:cNvPr>
          <p:cNvSpPr>
            <a:spLocks noGrp="1"/>
          </p:cNvSpPr>
          <p:nvPr>
            <p:ph idx="1"/>
          </p:nvPr>
        </p:nvSpPr>
        <p:spPr/>
        <p:txBody>
          <a:bodyPr/>
          <a:lstStyle/>
          <a:p>
            <a:pPr marL="0" indent="0" algn="l">
              <a:buNone/>
            </a:pPr>
            <a:r>
              <a:rPr lang="en-US" b="1" dirty="0">
                <a:solidFill>
                  <a:srgbClr val="444444"/>
                </a:solidFill>
                <a:highlight>
                  <a:srgbClr val="FFFFFF"/>
                </a:highlight>
                <a:latin typeface="Poppins" panose="00000500000000000000" pitchFamily="2" charset="0"/>
              </a:rPr>
              <a:t>Question: T</a:t>
            </a:r>
            <a:r>
              <a:rPr lang="en-US" b="1" i="0" dirty="0">
                <a:solidFill>
                  <a:srgbClr val="444444"/>
                </a:solidFill>
                <a:effectLst/>
                <a:highlight>
                  <a:srgbClr val="FFFFFF"/>
                </a:highlight>
                <a:latin typeface="Poppins" panose="00000500000000000000" pitchFamily="2" charset="0"/>
              </a:rPr>
              <a:t>he item with the maximum weightage in the Wholesale Price Index is _______.</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Food items</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Manufactured products</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Fuel and power</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None of the above</a:t>
            </a:r>
          </a:p>
          <a:p>
            <a:endParaRPr lang="en-IN" dirty="0"/>
          </a:p>
        </p:txBody>
      </p:sp>
    </p:spTree>
    <p:extLst>
      <p:ext uri="{BB962C8B-B14F-4D97-AF65-F5344CB8AC3E}">
        <p14:creationId xmlns:p14="http://schemas.microsoft.com/office/powerpoint/2010/main" val="20307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08428E8-DADC-9CD9-B808-80780DE0D1D8}"/>
              </a:ext>
            </a:extLst>
          </p:cNvPr>
          <p:cNvPicPr>
            <a:picLocks noGrp="1" noChangeAspect="1"/>
          </p:cNvPicPr>
          <p:nvPr>
            <p:ph idx="1"/>
          </p:nvPr>
        </p:nvPicPr>
        <p:blipFill>
          <a:blip r:embed="rId3"/>
          <a:stretch>
            <a:fillRect/>
          </a:stretch>
        </p:blipFill>
        <p:spPr>
          <a:xfrm>
            <a:off x="1219200" y="623137"/>
            <a:ext cx="7433733" cy="6014730"/>
          </a:xfrm>
        </p:spPr>
      </p:pic>
    </p:spTree>
    <p:extLst>
      <p:ext uri="{BB962C8B-B14F-4D97-AF65-F5344CB8AC3E}">
        <p14:creationId xmlns:p14="http://schemas.microsoft.com/office/powerpoint/2010/main" val="271202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954E-1600-BA75-01DE-688C30239858}"/>
              </a:ext>
            </a:extLst>
          </p:cNvPr>
          <p:cNvSpPr>
            <a:spLocks noGrp="1"/>
          </p:cNvSpPr>
          <p:nvPr>
            <p:ph type="title"/>
          </p:nvPr>
        </p:nvSpPr>
        <p:spPr>
          <a:xfrm>
            <a:off x="838200" y="365125"/>
            <a:ext cx="10515600" cy="803275"/>
          </a:xfrm>
        </p:spPr>
        <p:txBody>
          <a:bodyPr/>
          <a:lstStyle/>
          <a:p>
            <a:r>
              <a:rPr lang="en-IN" dirty="0">
                <a:solidFill>
                  <a:schemeClr val="accent1"/>
                </a:solidFill>
              </a:rPr>
              <a:t>Limitations of Quantity Theory of Money</a:t>
            </a:r>
          </a:p>
        </p:txBody>
      </p:sp>
      <p:sp>
        <p:nvSpPr>
          <p:cNvPr id="3" name="Content Placeholder 2">
            <a:extLst>
              <a:ext uri="{FF2B5EF4-FFF2-40B4-BE49-F238E27FC236}">
                <a16:creationId xmlns:a16="http://schemas.microsoft.com/office/drawing/2014/main" id="{632046B4-88DC-ACC0-E143-66E683A05CB6}"/>
              </a:ext>
            </a:extLst>
          </p:cNvPr>
          <p:cNvSpPr>
            <a:spLocks noGrp="1"/>
          </p:cNvSpPr>
          <p:nvPr>
            <p:ph idx="1"/>
          </p:nvPr>
        </p:nvSpPr>
        <p:spPr>
          <a:xfrm>
            <a:off x="838200" y="1320800"/>
            <a:ext cx="10515600" cy="4856163"/>
          </a:xfrm>
        </p:spPr>
        <p:txBody>
          <a:bodyPr>
            <a:normAutofit lnSpcReduction="10000"/>
          </a:bodyPr>
          <a:lstStyle/>
          <a:p>
            <a:pPr marL="514350" indent="-514350">
              <a:lnSpc>
                <a:spcPct val="200000"/>
              </a:lnSpc>
              <a:buFont typeface="+mj-lt"/>
              <a:buAutoNum type="alphaLcParenR"/>
            </a:pPr>
            <a:r>
              <a:rPr lang="en-IN" dirty="0"/>
              <a:t>Unrealistic Assumptions</a:t>
            </a:r>
          </a:p>
          <a:p>
            <a:pPr marL="514350" indent="-514350">
              <a:lnSpc>
                <a:spcPct val="200000"/>
              </a:lnSpc>
              <a:buFont typeface="+mj-lt"/>
              <a:buAutoNum type="alphaLcParenR"/>
            </a:pPr>
            <a:r>
              <a:rPr lang="en-IN" dirty="0"/>
              <a:t>Variables are not Independent</a:t>
            </a:r>
          </a:p>
          <a:p>
            <a:pPr marL="514350" indent="-514350">
              <a:lnSpc>
                <a:spcPct val="200000"/>
              </a:lnSpc>
              <a:buFont typeface="+mj-lt"/>
              <a:buAutoNum type="alphaLcParenR"/>
            </a:pPr>
            <a:r>
              <a:rPr lang="en-IN" dirty="0"/>
              <a:t>Applicable only in case of Full Employment</a:t>
            </a:r>
          </a:p>
          <a:p>
            <a:pPr marL="514350" indent="-514350">
              <a:lnSpc>
                <a:spcPct val="200000"/>
              </a:lnSpc>
              <a:buFont typeface="+mj-lt"/>
              <a:buAutoNum type="alphaLcParenR"/>
            </a:pPr>
            <a:r>
              <a:rPr lang="en-IN" dirty="0"/>
              <a:t>Ignores the impact of Non-Monetary Factors</a:t>
            </a:r>
          </a:p>
          <a:p>
            <a:pPr marL="514350" indent="-514350">
              <a:lnSpc>
                <a:spcPct val="200000"/>
              </a:lnSpc>
              <a:buFont typeface="+mj-lt"/>
              <a:buAutoNum type="alphaLcParenR"/>
            </a:pPr>
            <a:r>
              <a:rPr lang="en-IN" dirty="0"/>
              <a:t>Static theory</a:t>
            </a:r>
          </a:p>
          <a:p>
            <a:pPr marL="0" indent="0">
              <a:buNone/>
            </a:pPr>
            <a:endParaRPr lang="en-IN" dirty="0"/>
          </a:p>
        </p:txBody>
      </p:sp>
    </p:spTree>
    <p:extLst>
      <p:ext uri="{BB962C8B-B14F-4D97-AF65-F5344CB8AC3E}">
        <p14:creationId xmlns:p14="http://schemas.microsoft.com/office/powerpoint/2010/main" val="238180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86D3-9DAA-181F-4865-F51C1CF1E302}"/>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23E6A6F2-4AB5-76C5-E4DE-6518B2CBB3E9}"/>
              </a:ext>
            </a:extLst>
          </p:cNvPr>
          <p:cNvSpPr>
            <a:spLocks noGrp="1"/>
          </p:cNvSpPr>
          <p:nvPr>
            <p:ph idx="1"/>
          </p:nvPr>
        </p:nvSpPr>
        <p:spPr/>
        <p:txBody>
          <a:bodyPr/>
          <a:lstStyle/>
          <a:p>
            <a:pPr marL="0" indent="0">
              <a:buNone/>
            </a:pPr>
            <a:r>
              <a:rPr lang="en-US" b="1" dirty="0"/>
              <a:t>Question: </a:t>
            </a:r>
            <a:r>
              <a:rPr lang="en-US" dirty="0"/>
              <a:t>If M = ₹1,000; M’ = 500, V = 3; V’ = 2; and T = 2,000. Calculate price level.</a:t>
            </a:r>
            <a:endParaRPr lang="en-IN" dirty="0"/>
          </a:p>
        </p:txBody>
      </p:sp>
    </p:spTree>
    <p:extLst>
      <p:ext uri="{BB962C8B-B14F-4D97-AF65-F5344CB8AC3E}">
        <p14:creationId xmlns:p14="http://schemas.microsoft.com/office/powerpoint/2010/main" val="282261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92F-0741-0C4C-BDFC-A70D0B0C6332}"/>
              </a:ext>
            </a:extLst>
          </p:cNvPr>
          <p:cNvSpPr>
            <a:spLocks noGrp="1"/>
          </p:cNvSpPr>
          <p:nvPr>
            <p:ph type="title"/>
          </p:nvPr>
        </p:nvSpPr>
        <p:spPr/>
        <p:txBody>
          <a:bodyPr/>
          <a:lstStyle/>
          <a:p>
            <a:r>
              <a:rPr lang="en-IN" dirty="0"/>
              <a:t>Review Question</a:t>
            </a:r>
          </a:p>
        </p:txBody>
      </p:sp>
      <p:sp>
        <p:nvSpPr>
          <p:cNvPr id="3" name="Content Placeholder 2">
            <a:extLst>
              <a:ext uri="{FF2B5EF4-FFF2-40B4-BE49-F238E27FC236}">
                <a16:creationId xmlns:a16="http://schemas.microsoft.com/office/drawing/2014/main" id="{171D2FCC-1378-6EC7-14A8-23E4D767A771}"/>
              </a:ext>
            </a:extLst>
          </p:cNvPr>
          <p:cNvSpPr>
            <a:spLocks noGrp="1"/>
          </p:cNvSpPr>
          <p:nvPr>
            <p:ph idx="1"/>
          </p:nvPr>
        </p:nvSpPr>
        <p:spPr/>
        <p:txBody>
          <a:bodyPr/>
          <a:lstStyle/>
          <a:p>
            <a:pPr marL="0" indent="0">
              <a:buNone/>
            </a:pPr>
            <a:r>
              <a:rPr lang="en-US" b="1" i="0" dirty="0">
                <a:solidFill>
                  <a:srgbClr val="000000"/>
                </a:solidFill>
                <a:effectLst/>
                <a:highlight>
                  <a:srgbClr val="FFFFFF"/>
                </a:highlight>
                <a:latin typeface="Georgia" panose="02040502050405020303" pitchFamily="18" charset="0"/>
              </a:rPr>
              <a:t>Question : </a:t>
            </a:r>
            <a:r>
              <a:rPr lang="en-US" b="0" i="0" dirty="0">
                <a:solidFill>
                  <a:srgbClr val="000000"/>
                </a:solidFill>
                <a:effectLst/>
                <a:highlight>
                  <a:srgbClr val="FFFFFF"/>
                </a:highlight>
                <a:latin typeface="Georgia" panose="02040502050405020303" pitchFamily="18" charset="0"/>
              </a:rPr>
              <a:t>Suppose M = Rs. 1000. M’ = Rs. 500, V = 3, V’ = 2, T = 4000 goods.</a:t>
            </a:r>
            <a:endParaRPr lang="en-IN" dirty="0"/>
          </a:p>
        </p:txBody>
      </p:sp>
    </p:spTree>
    <p:extLst>
      <p:ext uri="{BB962C8B-B14F-4D97-AF65-F5344CB8AC3E}">
        <p14:creationId xmlns:p14="http://schemas.microsoft.com/office/powerpoint/2010/main" val="257168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6F6A-1CE5-03C7-54F4-5E5A1CBABD7D}"/>
              </a:ext>
            </a:extLst>
          </p:cNvPr>
          <p:cNvSpPr>
            <a:spLocks noGrp="1"/>
          </p:cNvSpPr>
          <p:nvPr>
            <p:ph type="title"/>
          </p:nvPr>
        </p:nvSpPr>
        <p:spPr>
          <a:xfrm>
            <a:off x="262467" y="280458"/>
            <a:ext cx="11540066" cy="1158875"/>
          </a:xfrm>
        </p:spPr>
        <p:txBody>
          <a:bodyPr/>
          <a:lstStyle/>
          <a:p>
            <a:r>
              <a:rPr lang="en-IN" dirty="0">
                <a:solidFill>
                  <a:schemeClr val="accent1"/>
                </a:solidFill>
              </a:rPr>
              <a:t>Does Money Supply Always Increase Price Level?</a:t>
            </a:r>
          </a:p>
        </p:txBody>
      </p:sp>
      <p:sp>
        <p:nvSpPr>
          <p:cNvPr id="3" name="Content Placeholder 2">
            <a:extLst>
              <a:ext uri="{FF2B5EF4-FFF2-40B4-BE49-F238E27FC236}">
                <a16:creationId xmlns:a16="http://schemas.microsoft.com/office/drawing/2014/main" id="{41B84C68-6CF9-F27A-EEBF-B27E525D3A4F}"/>
              </a:ext>
            </a:extLst>
          </p:cNvPr>
          <p:cNvSpPr>
            <a:spLocks noGrp="1"/>
          </p:cNvSpPr>
          <p:nvPr>
            <p:ph idx="1"/>
          </p:nvPr>
        </p:nvSpPr>
        <p:spPr>
          <a:xfrm>
            <a:off x="389467" y="1236133"/>
            <a:ext cx="10964333" cy="4940830"/>
          </a:xfrm>
        </p:spPr>
        <p:txBody>
          <a:bodyPr/>
          <a:lstStyle/>
          <a:p>
            <a:pPr marL="0" indent="0">
              <a:buNone/>
            </a:pPr>
            <a:r>
              <a:rPr lang="en-US" b="0" i="0" dirty="0">
                <a:solidFill>
                  <a:srgbClr val="3A3A3A"/>
                </a:solidFill>
                <a:effectLst/>
                <a:highlight>
                  <a:srgbClr val="FFFFFF"/>
                </a:highlight>
                <a:latin typeface="Georgia" panose="02040502050405020303" pitchFamily="18" charset="0"/>
              </a:rPr>
              <a:t>It is possible to increase the money supply without causing inflation. There are a few possible reasons.</a:t>
            </a:r>
          </a:p>
          <a:p>
            <a:pPr marL="0" indent="0">
              <a:buNone/>
            </a:pPr>
            <a:endParaRPr lang="en-IN" dirty="0"/>
          </a:p>
        </p:txBody>
      </p:sp>
      <p:pic>
        <p:nvPicPr>
          <p:cNvPr id="5" name="Picture 4">
            <a:extLst>
              <a:ext uri="{FF2B5EF4-FFF2-40B4-BE49-F238E27FC236}">
                <a16:creationId xmlns:a16="http://schemas.microsoft.com/office/drawing/2014/main" id="{373D3243-F81A-A6A5-46F7-98C0917C0A81}"/>
              </a:ext>
            </a:extLst>
          </p:cNvPr>
          <p:cNvPicPr>
            <a:picLocks noChangeAspect="1"/>
          </p:cNvPicPr>
          <p:nvPr/>
        </p:nvPicPr>
        <p:blipFill>
          <a:blip r:embed="rId3"/>
          <a:stretch>
            <a:fillRect/>
          </a:stretch>
        </p:blipFill>
        <p:spPr>
          <a:xfrm>
            <a:off x="270934" y="2043906"/>
            <a:ext cx="6667774" cy="4667442"/>
          </a:xfrm>
          <a:prstGeom prst="rect">
            <a:avLst/>
          </a:prstGeom>
        </p:spPr>
      </p:pic>
      <p:sp>
        <p:nvSpPr>
          <p:cNvPr id="6" name="TextBox 5">
            <a:extLst>
              <a:ext uri="{FF2B5EF4-FFF2-40B4-BE49-F238E27FC236}">
                <a16:creationId xmlns:a16="http://schemas.microsoft.com/office/drawing/2014/main" id="{C6E68B67-AAD1-BC05-EF96-C3378AFAFD1D}"/>
              </a:ext>
            </a:extLst>
          </p:cNvPr>
          <p:cNvSpPr txBox="1"/>
          <p:nvPr/>
        </p:nvSpPr>
        <p:spPr>
          <a:xfrm>
            <a:off x="7057241" y="2043906"/>
            <a:ext cx="4863825"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3A3A3A"/>
                </a:solidFill>
                <a:effectLst/>
                <a:highlight>
                  <a:srgbClr val="FFFFFF"/>
                </a:highlight>
                <a:latin typeface="Georgia" panose="02040502050405020303" pitchFamily="18" charset="0"/>
              </a:rPr>
              <a:t>Suppose the money supply increased by 4%. In a simplified model, this would lead to an increase in Aggregate Demand (AD) of 4%. </a:t>
            </a:r>
          </a:p>
          <a:p>
            <a:pPr marL="342900" indent="-342900" algn="just">
              <a:buFont typeface="Wingdings" panose="05000000000000000000" pitchFamily="2" charset="2"/>
              <a:buChar char="§"/>
            </a:pPr>
            <a:r>
              <a:rPr lang="en-US" sz="2400" b="0" i="0" dirty="0">
                <a:solidFill>
                  <a:srgbClr val="3A3A3A"/>
                </a:solidFill>
                <a:effectLst/>
                <a:highlight>
                  <a:srgbClr val="FFFFFF"/>
                </a:highlight>
                <a:latin typeface="Georgia" panose="02040502050405020303" pitchFamily="18" charset="0"/>
              </a:rPr>
              <a:t>If AS (productive capacity of the economy) also increased by 4%, then the price level would be unaffected. In other words, the growth of the money supply is absorbed in the increase in real output.</a:t>
            </a:r>
            <a:endParaRPr lang="en-IN" sz="2400" dirty="0"/>
          </a:p>
        </p:txBody>
      </p:sp>
    </p:spTree>
    <p:extLst>
      <p:ext uri="{BB962C8B-B14F-4D97-AF65-F5344CB8AC3E}">
        <p14:creationId xmlns:p14="http://schemas.microsoft.com/office/powerpoint/2010/main" val="392898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543C-5E94-1D40-736F-C734CD68BB4F}"/>
              </a:ext>
            </a:extLst>
          </p:cNvPr>
          <p:cNvSpPr>
            <a:spLocks noGrp="1"/>
          </p:cNvSpPr>
          <p:nvPr>
            <p:ph idx="1"/>
          </p:nvPr>
        </p:nvSpPr>
        <p:spPr>
          <a:xfrm>
            <a:off x="524933" y="186267"/>
            <a:ext cx="10828867" cy="5990696"/>
          </a:xfrm>
        </p:spPr>
        <p:txBody>
          <a:bodyPr/>
          <a:lstStyle/>
          <a:p>
            <a:pPr marL="0" indent="0">
              <a:buNone/>
            </a:pPr>
            <a:r>
              <a:rPr lang="en-IN" dirty="0"/>
              <a:t>2. Increase in bank reserve ratio</a:t>
            </a:r>
          </a:p>
          <a:p>
            <a:pPr marL="0" indent="0">
              <a:buNone/>
            </a:pPr>
            <a:r>
              <a:rPr lang="en-IN" dirty="0"/>
              <a:t>3. Hard to Measure Money Supply</a:t>
            </a:r>
          </a:p>
          <a:p>
            <a:pPr marL="0" indent="0">
              <a:buNone/>
            </a:pPr>
            <a:r>
              <a:rPr lang="en-IN" dirty="0"/>
              <a:t>4. Change in Velocity of Circulation</a:t>
            </a:r>
          </a:p>
          <a:p>
            <a:pPr marL="0" indent="0">
              <a:buNone/>
            </a:pPr>
            <a:r>
              <a:rPr lang="en-IN" dirty="0"/>
              <a:t>5. Liquidity Trap</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31C4E32-4FE5-8104-7F76-F9EC09A4476A}"/>
              </a:ext>
            </a:extLst>
          </p:cNvPr>
          <p:cNvPicPr>
            <a:picLocks noChangeAspect="1"/>
          </p:cNvPicPr>
          <p:nvPr/>
        </p:nvPicPr>
        <p:blipFill>
          <a:blip r:embed="rId3"/>
          <a:stretch>
            <a:fillRect/>
          </a:stretch>
        </p:blipFill>
        <p:spPr>
          <a:xfrm>
            <a:off x="3247682" y="1868015"/>
            <a:ext cx="7843651" cy="4803718"/>
          </a:xfrm>
          <a:prstGeom prst="rect">
            <a:avLst/>
          </a:prstGeom>
        </p:spPr>
      </p:pic>
    </p:spTree>
    <p:extLst>
      <p:ext uri="{BB962C8B-B14F-4D97-AF65-F5344CB8AC3E}">
        <p14:creationId xmlns:p14="http://schemas.microsoft.com/office/powerpoint/2010/main" val="22341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8462-ACF0-322F-CE4D-81A159F842FF}"/>
              </a:ext>
            </a:extLst>
          </p:cNvPr>
          <p:cNvSpPr>
            <a:spLocks noGrp="1"/>
          </p:cNvSpPr>
          <p:nvPr>
            <p:ph type="title"/>
          </p:nvPr>
        </p:nvSpPr>
        <p:spPr>
          <a:xfrm>
            <a:off x="838200" y="365126"/>
            <a:ext cx="10515600" cy="769408"/>
          </a:xfrm>
        </p:spPr>
        <p:txBody>
          <a:bodyPr/>
          <a:lstStyle/>
          <a:p>
            <a:r>
              <a:rPr lang="en-IN" dirty="0">
                <a:solidFill>
                  <a:schemeClr val="accent1"/>
                </a:solidFill>
              </a:rPr>
              <a:t>Inflation</a:t>
            </a:r>
          </a:p>
        </p:txBody>
      </p:sp>
      <p:sp>
        <p:nvSpPr>
          <p:cNvPr id="3" name="Content Placeholder 2">
            <a:extLst>
              <a:ext uri="{FF2B5EF4-FFF2-40B4-BE49-F238E27FC236}">
                <a16:creationId xmlns:a16="http://schemas.microsoft.com/office/drawing/2014/main" id="{818223BB-DE9C-8009-5F82-A18357F296D8}"/>
              </a:ext>
            </a:extLst>
          </p:cNvPr>
          <p:cNvSpPr>
            <a:spLocks noGrp="1"/>
          </p:cNvSpPr>
          <p:nvPr>
            <p:ph idx="1"/>
          </p:nvPr>
        </p:nvSpPr>
        <p:spPr>
          <a:xfrm>
            <a:off x="838200" y="1405467"/>
            <a:ext cx="10515600" cy="4771496"/>
          </a:xfrm>
        </p:spPr>
        <p:txBody>
          <a:bodyPr/>
          <a:lstStyle/>
          <a:p>
            <a:r>
              <a:rPr lang="en-IN" dirty="0"/>
              <a:t>Inflation is an increase in the overall level of prices of goods and services in the economy. At what rate the prices are increasing?</a:t>
            </a:r>
          </a:p>
          <a:p>
            <a:endParaRPr lang="en-IN" dirty="0"/>
          </a:p>
          <a:p>
            <a:r>
              <a:rPr lang="en-IN" dirty="0"/>
              <a:t>The rate at which the prices change is known as “ rate of inflation”.</a:t>
            </a:r>
          </a:p>
          <a:p>
            <a:endParaRPr lang="en-IN" dirty="0"/>
          </a:p>
          <a:p>
            <a:r>
              <a:rPr lang="en-IN" dirty="0"/>
              <a:t>When inflation goes up, there is decline in the purchasing power of the money</a:t>
            </a:r>
          </a:p>
        </p:txBody>
      </p:sp>
    </p:spTree>
    <p:extLst>
      <p:ext uri="{BB962C8B-B14F-4D97-AF65-F5344CB8AC3E}">
        <p14:creationId xmlns:p14="http://schemas.microsoft.com/office/powerpoint/2010/main" val="364437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12253</Words>
  <Application>Microsoft Office PowerPoint</Application>
  <PresentationFormat>Widescreen</PresentationFormat>
  <Paragraphs>516</Paragraphs>
  <Slides>26</Slides>
  <Notes>23</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26</vt:i4>
      </vt:variant>
    </vt:vector>
  </HeadingPairs>
  <TitlesOfParts>
    <vt:vector size="47" baseType="lpstr">
      <vt:lpstr>-apple-system</vt:lpstr>
      <vt:lpstr>Arial</vt:lpstr>
      <vt:lpstr>AvertaStd</vt:lpstr>
      <vt:lpstr>Cabin-semi-bold</vt:lpstr>
      <vt:lpstr>Calibri</vt:lpstr>
      <vt:lpstr>Calibri Light</vt:lpstr>
      <vt:lpstr>ClearSans</vt:lpstr>
      <vt:lpstr>EuclidCircularB</vt:lpstr>
      <vt:lpstr>Georgia</vt:lpstr>
      <vt:lpstr>Montserrat Alternates</vt:lpstr>
      <vt:lpstr>Nunito</vt:lpstr>
      <vt:lpstr>Orbikular</vt:lpstr>
      <vt:lpstr>Poppins</vt:lpstr>
      <vt:lpstr>roboto</vt:lpstr>
      <vt:lpstr>roboto</vt:lpstr>
      <vt:lpstr>Söhne</vt:lpstr>
      <vt:lpstr>SourceSansPro</vt:lpstr>
      <vt:lpstr>var(--es-orbikular)</vt:lpstr>
      <vt:lpstr>Verdana</vt:lpstr>
      <vt:lpstr>Wingdings</vt:lpstr>
      <vt:lpstr>Office Theme</vt:lpstr>
      <vt:lpstr>Money, prices and Inflation</vt:lpstr>
      <vt:lpstr>How Money Supply is Related with Prices?</vt:lpstr>
      <vt:lpstr>PowerPoint Presentation</vt:lpstr>
      <vt:lpstr>Limitations of Quantity Theory of Money</vt:lpstr>
      <vt:lpstr>Review Question</vt:lpstr>
      <vt:lpstr>Review Question</vt:lpstr>
      <vt:lpstr>Does Money Supply Always Increase Price Level?</vt:lpstr>
      <vt:lpstr>PowerPoint Presentation</vt:lpstr>
      <vt:lpstr>Inflation</vt:lpstr>
      <vt:lpstr>Causes of Inflation</vt:lpstr>
      <vt:lpstr>Is Inflation good for the economy?</vt:lpstr>
      <vt:lpstr>PowerPoint Presentation</vt:lpstr>
      <vt:lpstr>Can Inflation be Negative?</vt:lpstr>
      <vt:lpstr>Reflation</vt:lpstr>
      <vt:lpstr>Disinflation</vt:lpstr>
      <vt:lpstr>Consumer Price Index (CPI)</vt:lpstr>
      <vt:lpstr>Broad Composition of India’s CPI</vt:lpstr>
      <vt:lpstr>How Inflation is Calculated in India?</vt:lpstr>
      <vt:lpstr>Review Question</vt:lpstr>
      <vt:lpstr>Core vs Headline Inflation</vt:lpstr>
      <vt:lpstr>PowerPoint Presentation</vt:lpstr>
      <vt:lpstr>Review Question</vt:lpstr>
      <vt:lpstr>Review Question</vt:lpstr>
      <vt:lpstr>Review Question</vt:lpstr>
      <vt:lpstr>Review Question</vt:lpstr>
      <vt:lpstr>Review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prices and Inflation</dc:title>
  <dc:creator>Swati Sharma</dc:creator>
  <cp:lastModifiedBy>Swati Sharma</cp:lastModifiedBy>
  <cp:revision>4</cp:revision>
  <dcterms:created xsi:type="dcterms:W3CDTF">2024-04-20T09:00:05Z</dcterms:created>
  <dcterms:modified xsi:type="dcterms:W3CDTF">2024-05-04T08:49:16Z</dcterms:modified>
</cp:coreProperties>
</file>