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09792"/>
            <a:ext cx="18288000" cy="40779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9429" y="1420076"/>
            <a:ext cx="13921841" cy="1042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02080" y="1927377"/>
            <a:ext cx="8554719" cy="696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6398" y="408953"/>
            <a:ext cx="8339455" cy="26028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84835" marR="5080" indent="-572770">
              <a:lnSpc>
                <a:spcPts val="10130"/>
              </a:lnSpc>
              <a:spcBef>
                <a:spcPts val="270"/>
              </a:spcBef>
            </a:pPr>
            <a:r>
              <a:rPr sz="8450" dirty="0">
                <a:latin typeface="Calibri"/>
                <a:cs typeface="Calibri"/>
              </a:rPr>
              <a:t>Text-to-Video</a:t>
            </a:r>
            <a:r>
              <a:rPr sz="8450" spc="-300" dirty="0">
                <a:latin typeface="Calibri"/>
                <a:cs typeface="Calibri"/>
              </a:rPr>
              <a:t> </a:t>
            </a:r>
            <a:r>
              <a:rPr sz="8450" spc="175" dirty="0">
                <a:latin typeface="Calibri"/>
                <a:cs typeface="Calibri"/>
              </a:rPr>
              <a:t>GAN </a:t>
            </a:r>
            <a:r>
              <a:rPr sz="8450" spc="-10" dirty="0">
                <a:latin typeface="Calibri"/>
                <a:cs typeface="Calibri"/>
              </a:rPr>
              <a:t>Implementation</a:t>
            </a:r>
            <a:endParaRPr sz="8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5840" y="2948292"/>
            <a:ext cx="14484350" cy="5446299"/>
          </a:xfrm>
          <a:prstGeom prst="rect">
            <a:avLst/>
          </a:prstGeom>
        </p:spPr>
        <p:txBody>
          <a:bodyPr vert="horz" wrap="square" lIns="0" tIns="397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30"/>
              </a:spcBef>
            </a:pPr>
            <a:r>
              <a:rPr sz="4700" dirty="0">
                <a:solidFill>
                  <a:srgbClr val="332C2C"/>
                </a:solidFill>
                <a:latin typeface="Calibri"/>
                <a:cs typeface="Calibri"/>
              </a:rPr>
              <a:t>Generating</a:t>
            </a:r>
            <a:r>
              <a:rPr sz="4700" spc="-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spc="90" dirty="0">
                <a:solidFill>
                  <a:srgbClr val="332C2C"/>
                </a:solidFill>
                <a:latin typeface="Calibri"/>
                <a:cs typeface="Calibri"/>
              </a:rPr>
              <a:t>Dynamic</a:t>
            </a:r>
            <a:r>
              <a:rPr sz="4700" spc="-4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dirty="0">
                <a:solidFill>
                  <a:srgbClr val="332C2C"/>
                </a:solidFill>
                <a:latin typeface="Calibri"/>
                <a:cs typeface="Calibri"/>
              </a:rPr>
              <a:t>Video</a:t>
            </a:r>
            <a:r>
              <a:rPr sz="4700" spc="-4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dirty="0">
                <a:solidFill>
                  <a:srgbClr val="332C2C"/>
                </a:solidFill>
                <a:latin typeface="Calibri"/>
                <a:cs typeface="Calibri"/>
              </a:rPr>
              <a:t>Content</a:t>
            </a:r>
            <a:r>
              <a:rPr sz="4700" spc="-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dirty="0">
                <a:solidFill>
                  <a:srgbClr val="332C2C"/>
                </a:solidFill>
                <a:latin typeface="Calibri"/>
                <a:cs typeface="Calibri"/>
              </a:rPr>
              <a:t>from</a:t>
            </a:r>
            <a:r>
              <a:rPr sz="4700" spc="-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dirty="0">
                <a:solidFill>
                  <a:srgbClr val="332C2C"/>
                </a:solidFill>
                <a:latin typeface="Calibri"/>
                <a:cs typeface="Calibri"/>
              </a:rPr>
              <a:t>Text</a:t>
            </a:r>
            <a:r>
              <a:rPr sz="4700" spc="-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spc="45" dirty="0">
                <a:solidFill>
                  <a:srgbClr val="332C2C"/>
                </a:solidFill>
                <a:latin typeface="Calibri"/>
                <a:cs typeface="Calibri"/>
              </a:rPr>
              <a:t>Descriptions</a:t>
            </a:r>
            <a:endParaRPr sz="4700" dirty="0">
              <a:latin typeface="Calibri"/>
              <a:cs typeface="Calibri"/>
            </a:endParaRPr>
          </a:p>
          <a:p>
            <a:pPr marL="4300855" marR="3806190" indent="1588135">
              <a:lnSpc>
                <a:spcPct val="152900"/>
              </a:lnSpc>
              <a:spcBef>
                <a:spcPts val="55"/>
              </a:spcBef>
            </a:pPr>
            <a:r>
              <a:rPr sz="4700" dirty="0">
                <a:solidFill>
                  <a:srgbClr val="332C2C"/>
                </a:solidFill>
                <a:latin typeface="Calibri"/>
                <a:cs typeface="Calibri"/>
              </a:rPr>
              <a:t>Presented</a:t>
            </a:r>
            <a:r>
              <a:rPr sz="4700" spc="-20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spc="40" dirty="0">
                <a:solidFill>
                  <a:srgbClr val="332C2C"/>
                </a:solidFill>
                <a:latin typeface="Calibri"/>
                <a:cs typeface="Calibri"/>
              </a:rPr>
              <a:t>by </a:t>
            </a:r>
            <a:r>
              <a:rPr sz="4700" spc="105" dirty="0">
                <a:solidFill>
                  <a:srgbClr val="332C2C"/>
                </a:solidFill>
                <a:latin typeface="Calibri"/>
                <a:cs typeface="Calibri"/>
              </a:rPr>
              <a:t>Divyansh</a:t>
            </a:r>
            <a:r>
              <a:rPr sz="4700" spc="-15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spc="110" dirty="0">
                <a:solidFill>
                  <a:srgbClr val="332C2C"/>
                </a:solidFill>
                <a:latin typeface="Calibri"/>
                <a:cs typeface="Calibri"/>
              </a:rPr>
              <a:t>Garg</a:t>
            </a:r>
            <a:r>
              <a:rPr sz="4700" spc="-1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spc="-45" dirty="0">
                <a:solidFill>
                  <a:srgbClr val="332C2C"/>
                </a:solidFill>
                <a:latin typeface="Calibri"/>
                <a:cs typeface="Calibri"/>
              </a:rPr>
              <a:t>(21ucs073)</a:t>
            </a:r>
            <a:endParaRPr sz="4700" dirty="0">
              <a:latin typeface="Calibri"/>
              <a:cs typeface="Calibri"/>
            </a:endParaRPr>
          </a:p>
          <a:p>
            <a:pPr marL="5415280" marR="4074160" indent="-847725">
              <a:lnSpc>
                <a:spcPct val="152900"/>
              </a:lnSpc>
              <a:spcBef>
                <a:spcPts val="5"/>
              </a:spcBef>
            </a:pPr>
            <a:r>
              <a:rPr sz="4700" spc="100" dirty="0">
                <a:solidFill>
                  <a:srgbClr val="332C2C"/>
                </a:solidFill>
                <a:latin typeface="Calibri"/>
                <a:cs typeface="Calibri"/>
              </a:rPr>
              <a:t>Hiten</a:t>
            </a:r>
            <a:r>
              <a:rPr sz="4700" spc="-15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spc="85" dirty="0">
                <a:solidFill>
                  <a:srgbClr val="332C2C"/>
                </a:solidFill>
                <a:latin typeface="Calibri"/>
                <a:cs typeface="Calibri"/>
              </a:rPr>
              <a:t>Ahuja</a:t>
            </a:r>
            <a:r>
              <a:rPr sz="4700" spc="-1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spc="-10" dirty="0">
                <a:solidFill>
                  <a:srgbClr val="332C2C"/>
                </a:solidFill>
                <a:latin typeface="Calibri"/>
                <a:cs typeface="Calibri"/>
              </a:rPr>
              <a:t>(20ucc05</a:t>
            </a:r>
            <a:r>
              <a:rPr lang="en-IN" sz="4700" spc="-10">
                <a:solidFill>
                  <a:srgbClr val="332C2C"/>
                </a:solidFill>
                <a:latin typeface="Calibri"/>
                <a:cs typeface="Calibri"/>
              </a:rPr>
              <a:t>1</a:t>
            </a:r>
            <a:r>
              <a:rPr sz="4700" spc="-10">
                <a:solidFill>
                  <a:srgbClr val="332C2C"/>
                </a:solidFill>
                <a:latin typeface="Calibri"/>
                <a:cs typeface="Calibri"/>
              </a:rPr>
              <a:t>)</a:t>
            </a:r>
            <a:r>
              <a:rPr lang="en-IN" sz="4700" spc="-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dirty="0">
                <a:solidFill>
                  <a:srgbClr val="332C2C"/>
                </a:solidFill>
                <a:latin typeface="Calibri"/>
                <a:cs typeface="Calibri"/>
              </a:rPr>
              <a:t>Het</a:t>
            </a:r>
            <a:r>
              <a:rPr sz="4700" spc="-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4700" dirty="0">
                <a:solidFill>
                  <a:srgbClr val="332C2C"/>
                </a:solidFill>
                <a:latin typeface="Calibri"/>
                <a:cs typeface="Calibri"/>
              </a:rPr>
              <a:t>Patel</a:t>
            </a:r>
            <a:r>
              <a:rPr sz="4700" spc="-10" dirty="0">
                <a:solidFill>
                  <a:srgbClr val="332C2C"/>
                </a:solidFill>
                <a:latin typeface="Calibri"/>
                <a:cs typeface="Calibri"/>
              </a:rPr>
              <a:t>(21ucc</a:t>
            </a:r>
            <a:r>
              <a:rPr lang="en-IN" sz="4700" spc="-10" dirty="0">
                <a:solidFill>
                  <a:srgbClr val="332C2C"/>
                </a:solidFill>
                <a:latin typeface="Calibri"/>
                <a:cs typeface="Calibri"/>
              </a:rPr>
              <a:t>125</a:t>
            </a:r>
            <a:r>
              <a:rPr sz="4700" spc="-10" dirty="0">
                <a:solidFill>
                  <a:srgbClr val="332C2C"/>
                </a:solidFill>
                <a:latin typeface="Calibri"/>
                <a:cs typeface="Calibri"/>
              </a:rPr>
              <a:t>)</a:t>
            </a:r>
            <a:endParaRPr sz="4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58737" y="444614"/>
            <a:ext cx="471487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-380" dirty="0">
                <a:solidFill>
                  <a:srgbClr val="000000"/>
                </a:solidFill>
                <a:latin typeface="Trebuchet MS"/>
                <a:cs typeface="Trebuchet MS"/>
              </a:rPr>
              <a:t>Future</a:t>
            </a:r>
            <a:r>
              <a:rPr sz="6900" b="1" spc="-7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900" b="1" spc="-165" dirty="0">
                <a:solidFill>
                  <a:srgbClr val="000000"/>
                </a:solidFill>
                <a:latin typeface="Trebuchet MS"/>
                <a:cs typeface="Trebuchet MS"/>
              </a:rPr>
              <a:t>Work</a:t>
            </a:r>
            <a:endParaRPr sz="6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467" y="2478163"/>
            <a:ext cx="133350" cy="1333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467" y="3621163"/>
            <a:ext cx="133350" cy="1333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467" y="4811776"/>
            <a:ext cx="133350" cy="1333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467" y="6573914"/>
            <a:ext cx="133350" cy="1333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467" y="8336026"/>
            <a:ext cx="133350" cy="1333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1642" y="1570114"/>
            <a:ext cx="17369155" cy="764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b="1" spc="-20" dirty="0">
                <a:latin typeface="Calibri"/>
                <a:cs typeface="Calibri"/>
              </a:rPr>
              <a:t>Improved</a:t>
            </a:r>
            <a:r>
              <a:rPr sz="4050" b="1" spc="-135" dirty="0">
                <a:latin typeface="Calibri"/>
                <a:cs typeface="Calibri"/>
              </a:rPr>
              <a:t> </a:t>
            </a:r>
            <a:r>
              <a:rPr sz="4050" b="1" spc="-65" dirty="0">
                <a:latin typeface="Calibri"/>
                <a:cs typeface="Calibri"/>
              </a:rPr>
              <a:t>Dataset</a:t>
            </a:r>
            <a:r>
              <a:rPr sz="4050" b="1" spc="-135" dirty="0">
                <a:latin typeface="Calibri"/>
                <a:cs typeface="Calibri"/>
              </a:rPr>
              <a:t> </a:t>
            </a:r>
            <a:r>
              <a:rPr sz="4050" b="1" spc="-10" dirty="0">
                <a:latin typeface="Calibri"/>
                <a:cs typeface="Calibri"/>
              </a:rPr>
              <a:t>Diversity:</a:t>
            </a:r>
            <a:endParaRPr sz="4050">
              <a:latin typeface="Calibri"/>
              <a:cs typeface="Calibri"/>
            </a:endParaRPr>
          </a:p>
          <a:p>
            <a:pPr marL="584200" marR="1008380">
              <a:lnSpc>
                <a:spcPct val="100000"/>
              </a:lnSpc>
              <a:spcBef>
                <a:spcPts val="15"/>
              </a:spcBef>
            </a:pPr>
            <a:r>
              <a:rPr sz="3750" dirty="0">
                <a:latin typeface="Calibri"/>
                <a:cs typeface="Calibri"/>
              </a:rPr>
              <a:t>Incorporate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a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wider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variety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spc="-85" dirty="0">
                <a:latin typeface="Calibri"/>
                <a:cs typeface="Calibri"/>
              </a:rPr>
              <a:t>of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motion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spc="-35" dirty="0">
                <a:latin typeface="Calibri"/>
                <a:cs typeface="Calibri"/>
              </a:rPr>
              <a:t>patterns,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spc="-60" dirty="0">
                <a:latin typeface="Calibri"/>
                <a:cs typeface="Calibri"/>
              </a:rPr>
              <a:t>shapes,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and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spc="-30" dirty="0">
                <a:latin typeface="Calibri"/>
                <a:cs typeface="Calibri"/>
              </a:rPr>
              <a:t>objects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spc="-90" dirty="0">
                <a:latin typeface="Calibri"/>
                <a:cs typeface="Calibri"/>
              </a:rPr>
              <a:t>to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increase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spc="-25" dirty="0">
                <a:latin typeface="Calibri"/>
                <a:cs typeface="Calibri"/>
              </a:rPr>
              <a:t>the </a:t>
            </a:r>
            <a:r>
              <a:rPr sz="3750" spc="-30" dirty="0">
                <a:latin typeface="Calibri"/>
                <a:cs typeface="Calibri"/>
              </a:rPr>
              <a:t>model's</a:t>
            </a:r>
            <a:r>
              <a:rPr sz="3750" spc="5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generalization</a:t>
            </a:r>
            <a:r>
              <a:rPr sz="3750" spc="70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ability.</a:t>
            </a:r>
            <a:endParaRPr sz="3750">
              <a:latin typeface="Calibri"/>
              <a:cs typeface="Calibri"/>
            </a:endParaRPr>
          </a:p>
          <a:p>
            <a:pPr marL="584200">
              <a:lnSpc>
                <a:spcPts val="4460"/>
              </a:lnSpc>
            </a:pPr>
            <a:r>
              <a:rPr sz="3750" spc="55" dirty="0">
                <a:latin typeface="Calibri"/>
                <a:cs typeface="Calibri"/>
              </a:rPr>
              <a:t>Include</a:t>
            </a:r>
            <a:r>
              <a:rPr sz="3750" spc="-100" dirty="0">
                <a:latin typeface="Calibri"/>
                <a:cs typeface="Calibri"/>
              </a:rPr>
              <a:t> </a:t>
            </a:r>
            <a:r>
              <a:rPr sz="3750" spc="-45" dirty="0">
                <a:latin typeface="Calibri"/>
                <a:cs typeface="Calibri"/>
              </a:rPr>
              <a:t>more</a:t>
            </a:r>
            <a:r>
              <a:rPr sz="3750" spc="-95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complex</a:t>
            </a:r>
            <a:r>
              <a:rPr sz="3750" spc="-95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video</a:t>
            </a:r>
            <a:r>
              <a:rPr sz="3750" spc="-95" dirty="0">
                <a:latin typeface="Calibri"/>
                <a:cs typeface="Calibri"/>
              </a:rPr>
              <a:t> </a:t>
            </a:r>
            <a:r>
              <a:rPr sz="3750" spc="-35" dirty="0">
                <a:latin typeface="Calibri"/>
                <a:cs typeface="Calibri"/>
              </a:rPr>
              <a:t>sequences</a:t>
            </a:r>
            <a:r>
              <a:rPr sz="3750" spc="-95" dirty="0">
                <a:latin typeface="Calibri"/>
                <a:cs typeface="Calibri"/>
              </a:rPr>
              <a:t> </a:t>
            </a:r>
            <a:r>
              <a:rPr sz="3750" spc="-140" dirty="0">
                <a:latin typeface="Calibri"/>
                <a:cs typeface="Calibri"/>
              </a:rPr>
              <a:t>(e.g.,</a:t>
            </a:r>
            <a:r>
              <a:rPr sz="3750" spc="-9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multiple</a:t>
            </a:r>
            <a:r>
              <a:rPr sz="3750" spc="-95" dirty="0">
                <a:latin typeface="Calibri"/>
                <a:cs typeface="Calibri"/>
              </a:rPr>
              <a:t> </a:t>
            </a:r>
            <a:r>
              <a:rPr sz="3750" spc="-65" dirty="0">
                <a:latin typeface="Calibri"/>
                <a:cs typeface="Calibri"/>
              </a:rPr>
              <a:t>objects,</a:t>
            </a:r>
            <a:r>
              <a:rPr sz="3750" spc="-100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interactions).</a:t>
            </a:r>
            <a:endParaRPr sz="3750">
              <a:latin typeface="Calibri"/>
              <a:cs typeface="Calibri"/>
            </a:endParaRPr>
          </a:p>
          <a:p>
            <a:pPr marL="12700">
              <a:lnSpc>
                <a:spcPts val="4825"/>
              </a:lnSpc>
            </a:pPr>
            <a:r>
              <a:rPr sz="4050" b="1" spc="70" dirty="0">
                <a:latin typeface="Calibri"/>
                <a:cs typeface="Calibri"/>
              </a:rPr>
              <a:t>Higher</a:t>
            </a:r>
            <a:r>
              <a:rPr sz="4050" b="1" spc="-135" dirty="0">
                <a:latin typeface="Calibri"/>
                <a:cs typeface="Calibri"/>
              </a:rPr>
              <a:t> </a:t>
            </a:r>
            <a:r>
              <a:rPr sz="4050" b="1" dirty="0">
                <a:latin typeface="Calibri"/>
                <a:cs typeface="Calibri"/>
              </a:rPr>
              <a:t>Resolution</a:t>
            </a:r>
            <a:r>
              <a:rPr sz="4050" b="1" spc="-130" dirty="0">
                <a:latin typeface="Calibri"/>
                <a:cs typeface="Calibri"/>
              </a:rPr>
              <a:t> </a:t>
            </a:r>
            <a:r>
              <a:rPr sz="4050" b="1" spc="-10" dirty="0">
                <a:latin typeface="Calibri"/>
                <a:cs typeface="Calibri"/>
              </a:rPr>
              <a:t>Videos:</a:t>
            </a:r>
            <a:endParaRPr sz="4050">
              <a:latin typeface="Calibri"/>
              <a:cs typeface="Calibri"/>
            </a:endParaRPr>
          </a:p>
          <a:p>
            <a:pPr marL="584200" marR="1262380">
              <a:lnSpc>
                <a:spcPct val="100000"/>
              </a:lnSpc>
              <a:spcBef>
                <a:spcPts val="90"/>
              </a:spcBef>
            </a:pPr>
            <a:r>
              <a:rPr sz="3750" dirty="0">
                <a:latin typeface="Calibri"/>
                <a:cs typeface="Calibri"/>
              </a:rPr>
              <a:t>Extend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spc="-50" dirty="0">
                <a:latin typeface="Calibri"/>
                <a:cs typeface="Calibri"/>
              </a:rPr>
              <a:t>the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spc="-20" dirty="0">
                <a:latin typeface="Calibri"/>
                <a:cs typeface="Calibri"/>
              </a:rPr>
              <a:t>model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spc="-90" dirty="0">
                <a:latin typeface="Calibri"/>
                <a:cs typeface="Calibri"/>
              </a:rPr>
              <a:t>to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spc="-55" dirty="0">
                <a:latin typeface="Calibri"/>
                <a:cs typeface="Calibri"/>
              </a:rPr>
              <a:t>generate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videos</a:t>
            </a:r>
            <a:r>
              <a:rPr sz="3750" spc="-10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with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spc="65" dirty="0">
                <a:latin typeface="Calibri"/>
                <a:cs typeface="Calibri"/>
              </a:rPr>
              <a:t>higher</a:t>
            </a:r>
            <a:r>
              <a:rPr sz="3750" spc="-10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resolution</a:t>
            </a:r>
            <a:r>
              <a:rPr sz="3750" spc="-105" dirty="0">
                <a:latin typeface="Calibri"/>
                <a:cs typeface="Calibri"/>
              </a:rPr>
              <a:t> </a:t>
            </a:r>
            <a:r>
              <a:rPr sz="3750" spc="-30" dirty="0">
                <a:latin typeface="Calibri"/>
                <a:cs typeface="Calibri"/>
              </a:rPr>
              <a:t>frames</a:t>
            </a:r>
            <a:r>
              <a:rPr sz="3750" spc="-105" dirty="0">
                <a:latin typeface="Calibri"/>
                <a:cs typeface="Calibri"/>
              </a:rPr>
              <a:t> </a:t>
            </a:r>
            <a:r>
              <a:rPr sz="3750" spc="-140" dirty="0">
                <a:latin typeface="Calibri"/>
                <a:cs typeface="Calibri"/>
              </a:rPr>
              <a:t>(e.g.,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spc="-90" dirty="0">
                <a:latin typeface="Calibri"/>
                <a:cs typeface="Calibri"/>
              </a:rPr>
              <a:t>128x128, </a:t>
            </a:r>
            <a:r>
              <a:rPr sz="3750" spc="-120" dirty="0">
                <a:latin typeface="Calibri"/>
                <a:cs typeface="Calibri"/>
              </a:rPr>
              <a:t>256x256)</a:t>
            </a:r>
            <a:r>
              <a:rPr sz="3750" spc="-12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for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spc="-50" dirty="0">
                <a:latin typeface="Calibri"/>
                <a:cs typeface="Calibri"/>
              </a:rPr>
              <a:t>better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spc="65" dirty="0">
                <a:latin typeface="Calibri"/>
                <a:cs typeface="Calibri"/>
              </a:rPr>
              <a:t>visual</a:t>
            </a:r>
            <a:r>
              <a:rPr sz="3750" spc="-125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quality.</a:t>
            </a:r>
            <a:endParaRPr sz="3750">
              <a:latin typeface="Calibri"/>
              <a:cs typeface="Calibri"/>
            </a:endParaRPr>
          </a:p>
          <a:p>
            <a:pPr marL="12700">
              <a:lnSpc>
                <a:spcPts val="4785"/>
              </a:lnSpc>
            </a:pPr>
            <a:r>
              <a:rPr sz="4050" b="1" spc="-20" dirty="0">
                <a:latin typeface="Calibri"/>
                <a:cs typeface="Calibri"/>
              </a:rPr>
              <a:t>Advanced</a:t>
            </a:r>
            <a:r>
              <a:rPr sz="4050" b="1" spc="-180" dirty="0">
                <a:latin typeface="Calibri"/>
                <a:cs typeface="Calibri"/>
              </a:rPr>
              <a:t> </a:t>
            </a:r>
            <a:r>
              <a:rPr sz="4050" b="1" spc="-10" dirty="0">
                <a:latin typeface="Calibri"/>
                <a:cs typeface="Calibri"/>
              </a:rPr>
              <a:t>Text</a:t>
            </a:r>
            <a:r>
              <a:rPr sz="4050" b="1" spc="-175" dirty="0">
                <a:latin typeface="Calibri"/>
                <a:cs typeface="Calibri"/>
              </a:rPr>
              <a:t> </a:t>
            </a:r>
            <a:r>
              <a:rPr sz="4050" b="1" spc="-10" dirty="0">
                <a:latin typeface="Calibri"/>
                <a:cs typeface="Calibri"/>
              </a:rPr>
              <a:t>Embeddings:</a:t>
            </a:r>
            <a:endParaRPr sz="4050">
              <a:latin typeface="Calibri"/>
              <a:cs typeface="Calibri"/>
            </a:endParaRPr>
          </a:p>
          <a:p>
            <a:pPr marL="584200" marR="65405">
              <a:lnSpc>
                <a:spcPct val="100000"/>
              </a:lnSpc>
              <a:spcBef>
                <a:spcPts val="90"/>
              </a:spcBef>
            </a:pPr>
            <a:r>
              <a:rPr sz="3750" dirty="0">
                <a:latin typeface="Calibri"/>
                <a:cs typeface="Calibri"/>
              </a:rPr>
              <a:t>Experiment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with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spc="-45" dirty="0">
                <a:latin typeface="Calibri"/>
                <a:cs typeface="Calibri"/>
              </a:rPr>
              <a:t>more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spc="-20" dirty="0">
                <a:latin typeface="Calibri"/>
                <a:cs typeface="Calibri"/>
              </a:rPr>
              <a:t>advanced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spc="-100" dirty="0">
                <a:latin typeface="Calibri"/>
                <a:cs typeface="Calibri"/>
              </a:rPr>
              <a:t>text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embedding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spc="-20" dirty="0">
                <a:latin typeface="Calibri"/>
                <a:cs typeface="Calibri"/>
              </a:rPr>
              <a:t>techniques,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spc="50" dirty="0">
                <a:latin typeface="Calibri"/>
                <a:cs typeface="Calibri"/>
              </a:rPr>
              <a:t>such</a:t>
            </a:r>
            <a:r>
              <a:rPr sz="3750" spc="-11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as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spc="80" dirty="0">
                <a:latin typeface="Calibri"/>
                <a:cs typeface="Calibri"/>
              </a:rPr>
              <a:t>using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pre-</a:t>
            </a:r>
            <a:r>
              <a:rPr sz="3750" spc="-10" dirty="0">
                <a:latin typeface="Calibri"/>
                <a:cs typeface="Calibri"/>
              </a:rPr>
              <a:t>trained </a:t>
            </a:r>
            <a:r>
              <a:rPr sz="3750" dirty="0">
                <a:latin typeface="Calibri"/>
                <a:cs typeface="Calibri"/>
              </a:rPr>
              <a:t>language</a:t>
            </a:r>
            <a:r>
              <a:rPr sz="3750" spc="-135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models</a:t>
            </a:r>
            <a:r>
              <a:rPr sz="3750" spc="-125" dirty="0">
                <a:latin typeface="Calibri"/>
                <a:cs typeface="Calibri"/>
              </a:rPr>
              <a:t> </a:t>
            </a:r>
            <a:r>
              <a:rPr sz="3750" spc="75" dirty="0">
                <a:latin typeface="Calibri"/>
                <a:cs typeface="Calibri"/>
              </a:rPr>
              <a:t>like</a:t>
            </a:r>
            <a:r>
              <a:rPr sz="3750" spc="-130" dirty="0">
                <a:latin typeface="Calibri"/>
                <a:cs typeface="Calibri"/>
              </a:rPr>
              <a:t> </a:t>
            </a:r>
            <a:r>
              <a:rPr sz="3750" spc="190" dirty="0">
                <a:latin typeface="Calibri"/>
                <a:cs typeface="Calibri"/>
              </a:rPr>
              <a:t>BERT</a:t>
            </a:r>
            <a:r>
              <a:rPr sz="3750" spc="-12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or</a:t>
            </a:r>
            <a:r>
              <a:rPr sz="3750" spc="-125" dirty="0">
                <a:latin typeface="Calibri"/>
                <a:cs typeface="Calibri"/>
              </a:rPr>
              <a:t> </a:t>
            </a:r>
            <a:r>
              <a:rPr sz="3750" spc="65" dirty="0">
                <a:latin typeface="Calibri"/>
                <a:cs typeface="Calibri"/>
              </a:rPr>
              <a:t>GPT,</a:t>
            </a:r>
            <a:r>
              <a:rPr sz="3750" spc="-13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for</a:t>
            </a:r>
            <a:r>
              <a:rPr sz="3750" spc="-125" dirty="0">
                <a:latin typeface="Calibri"/>
                <a:cs typeface="Calibri"/>
              </a:rPr>
              <a:t> </a:t>
            </a:r>
            <a:r>
              <a:rPr sz="3750" spc="55" dirty="0">
                <a:latin typeface="Calibri"/>
                <a:cs typeface="Calibri"/>
              </a:rPr>
              <a:t>richer</a:t>
            </a:r>
            <a:r>
              <a:rPr sz="3750" spc="-125" dirty="0">
                <a:latin typeface="Calibri"/>
                <a:cs typeface="Calibri"/>
              </a:rPr>
              <a:t> </a:t>
            </a:r>
            <a:r>
              <a:rPr sz="3750" spc="-100" dirty="0">
                <a:latin typeface="Calibri"/>
                <a:cs typeface="Calibri"/>
              </a:rPr>
              <a:t>text</a:t>
            </a:r>
            <a:r>
              <a:rPr sz="3750" spc="-130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understanding.</a:t>
            </a:r>
            <a:endParaRPr sz="3750">
              <a:latin typeface="Calibri"/>
              <a:cs typeface="Calibri"/>
            </a:endParaRPr>
          </a:p>
          <a:p>
            <a:pPr marL="12700">
              <a:lnSpc>
                <a:spcPts val="4785"/>
              </a:lnSpc>
            </a:pPr>
            <a:r>
              <a:rPr sz="4050" b="1" spc="-30" dirty="0">
                <a:latin typeface="Calibri"/>
                <a:cs typeface="Calibri"/>
              </a:rPr>
              <a:t>Multi-</a:t>
            </a:r>
            <a:r>
              <a:rPr sz="4050" b="1" spc="-20" dirty="0">
                <a:latin typeface="Calibri"/>
                <a:cs typeface="Calibri"/>
              </a:rPr>
              <a:t>Object</a:t>
            </a:r>
            <a:r>
              <a:rPr sz="4050" b="1" spc="-135" dirty="0">
                <a:latin typeface="Calibri"/>
                <a:cs typeface="Calibri"/>
              </a:rPr>
              <a:t> </a:t>
            </a:r>
            <a:r>
              <a:rPr sz="4050" b="1" spc="-60" dirty="0">
                <a:latin typeface="Calibri"/>
                <a:cs typeface="Calibri"/>
              </a:rPr>
              <a:t>Video</a:t>
            </a:r>
            <a:r>
              <a:rPr sz="4050" b="1" spc="-130" dirty="0">
                <a:latin typeface="Calibri"/>
                <a:cs typeface="Calibri"/>
              </a:rPr>
              <a:t> </a:t>
            </a:r>
            <a:r>
              <a:rPr sz="4050" b="1" spc="-10" dirty="0">
                <a:latin typeface="Calibri"/>
                <a:cs typeface="Calibri"/>
              </a:rPr>
              <a:t>Generation:</a:t>
            </a:r>
            <a:endParaRPr sz="4050">
              <a:latin typeface="Calibri"/>
              <a:cs typeface="Calibri"/>
            </a:endParaRPr>
          </a:p>
          <a:p>
            <a:pPr marL="584200" marR="5080">
              <a:lnSpc>
                <a:spcPct val="100000"/>
              </a:lnSpc>
              <a:spcBef>
                <a:spcPts val="90"/>
              </a:spcBef>
            </a:pPr>
            <a:r>
              <a:rPr sz="3750" dirty="0">
                <a:latin typeface="Calibri"/>
                <a:cs typeface="Calibri"/>
              </a:rPr>
              <a:t>Extend</a:t>
            </a:r>
            <a:r>
              <a:rPr sz="3750" spc="-85" dirty="0">
                <a:latin typeface="Calibri"/>
                <a:cs typeface="Calibri"/>
              </a:rPr>
              <a:t> </a:t>
            </a:r>
            <a:r>
              <a:rPr sz="3750" spc="-50" dirty="0">
                <a:latin typeface="Calibri"/>
                <a:cs typeface="Calibri"/>
              </a:rPr>
              <a:t>the</a:t>
            </a:r>
            <a:r>
              <a:rPr sz="3750" spc="-80" dirty="0">
                <a:latin typeface="Calibri"/>
                <a:cs typeface="Calibri"/>
              </a:rPr>
              <a:t> </a:t>
            </a:r>
            <a:r>
              <a:rPr sz="3750" spc="-20" dirty="0">
                <a:latin typeface="Calibri"/>
                <a:cs typeface="Calibri"/>
              </a:rPr>
              <a:t>model</a:t>
            </a:r>
            <a:r>
              <a:rPr sz="3750" spc="-85" dirty="0">
                <a:latin typeface="Calibri"/>
                <a:cs typeface="Calibri"/>
              </a:rPr>
              <a:t> </a:t>
            </a:r>
            <a:r>
              <a:rPr sz="3750" spc="-90" dirty="0">
                <a:latin typeface="Calibri"/>
                <a:cs typeface="Calibri"/>
              </a:rPr>
              <a:t>to</a:t>
            </a:r>
            <a:r>
              <a:rPr sz="3750" spc="-8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handle</a:t>
            </a:r>
            <a:r>
              <a:rPr sz="3750" spc="-8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multi-object</a:t>
            </a:r>
            <a:r>
              <a:rPr sz="3750" spc="-80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video</a:t>
            </a:r>
            <a:r>
              <a:rPr sz="3750" spc="-80" dirty="0">
                <a:latin typeface="Calibri"/>
                <a:cs typeface="Calibri"/>
              </a:rPr>
              <a:t> </a:t>
            </a:r>
            <a:r>
              <a:rPr sz="3750" spc="-35" dirty="0">
                <a:latin typeface="Calibri"/>
                <a:cs typeface="Calibri"/>
              </a:rPr>
              <a:t>generation,</a:t>
            </a:r>
            <a:r>
              <a:rPr sz="3750" spc="-8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allowing</a:t>
            </a:r>
            <a:r>
              <a:rPr sz="3750" spc="-75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for</a:t>
            </a:r>
            <a:r>
              <a:rPr sz="3750" spc="-80" dirty="0">
                <a:latin typeface="Calibri"/>
                <a:cs typeface="Calibri"/>
              </a:rPr>
              <a:t> </a:t>
            </a:r>
            <a:r>
              <a:rPr sz="3750" spc="-50" dirty="0">
                <a:latin typeface="Calibri"/>
                <a:cs typeface="Calibri"/>
              </a:rPr>
              <a:t>the</a:t>
            </a:r>
            <a:r>
              <a:rPr sz="3750" spc="-8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synthesis</a:t>
            </a:r>
            <a:r>
              <a:rPr sz="3750" spc="-75" dirty="0">
                <a:latin typeface="Calibri"/>
                <a:cs typeface="Calibri"/>
              </a:rPr>
              <a:t> </a:t>
            </a:r>
            <a:r>
              <a:rPr sz="3750" spc="-25" dirty="0">
                <a:latin typeface="Calibri"/>
                <a:cs typeface="Calibri"/>
              </a:rPr>
              <a:t>of </a:t>
            </a:r>
            <a:r>
              <a:rPr sz="3750" spc="-10" dirty="0">
                <a:latin typeface="Calibri"/>
                <a:cs typeface="Calibri"/>
              </a:rPr>
              <a:t>complex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spc="-55" dirty="0">
                <a:latin typeface="Calibri"/>
                <a:cs typeface="Calibri"/>
              </a:rPr>
              <a:t>scenes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spc="-140" dirty="0">
                <a:latin typeface="Calibri"/>
                <a:cs typeface="Calibri"/>
              </a:rPr>
              <a:t>(e.g.,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spc="50" dirty="0">
                <a:latin typeface="Calibri"/>
                <a:cs typeface="Calibri"/>
              </a:rPr>
              <a:t>animals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interacting,</a:t>
            </a:r>
            <a:r>
              <a:rPr sz="3750" spc="-120" dirty="0">
                <a:latin typeface="Calibri"/>
                <a:cs typeface="Calibri"/>
              </a:rPr>
              <a:t> </a:t>
            </a:r>
            <a:r>
              <a:rPr sz="3750" spc="-35" dirty="0">
                <a:latin typeface="Calibri"/>
                <a:cs typeface="Calibri"/>
              </a:rPr>
              <a:t>people</a:t>
            </a:r>
            <a:r>
              <a:rPr sz="3750" spc="-125" dirty="0">
                <a:latin typeface="Calibri"/>
                <a:cs typeface="Calibri"/>
              </a:rPr>
              <a:t> </a:t>
            </a:r>
            <a:r>
              <a:rPr sz="3750" spc="140" dirty="0">
                <a:latin typeface="Calibri"/>
                <a:cs typeface="Calibri"/>
              </a:rPr>
              <a:t>in</a:t>
            </a:r>
            <a:r>
              <a:rPr sz="3750" spc="-114" dirty="0">
                <a:latin typeface="Calibri"/>
                <a:cs typeface="Calibri"/>
              </a:rPr>
              <a:t> </a:t>
            </a:r>
            <a:r>
              <a:rPr sz="3750" spc="-10" dirty="0">
                <a:latin typeface="Calibri"/>
                <a:cs typeface="Calibri"/>
              </a:rPr>
              <a:t>motion).</a:t>
            </a:r>
            <a:endParaRPr sz="3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8595" y="4161644"/>
            <a:ext cx="555498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195" dirty="0"/>
              <a:t>Thank</a:t>
            </a:r>
            <a:r>
              <a:rPr sz="9850" spc="-315" dirty="0"/>
              <a:t> </a:t>
            </a:r>
            <a:r>
              <a:rPr sz="9850" spc="-114" dirty="0"/>
              <a:t>You</a:t>
            </a:r>
            <a:endParaRPr sz="9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292" y="1091190"/>
            <a:ext cx="16257905" cy="40386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240915" marR="942975" indent="-2200275">
              <a:lnSpc>
                <a:spcPts val="3450"/>
              </a:lnSpc>
              <a:spcBef>
                <a:spcPts val="489"/>
              </a:spcBef>
            </a:pPr>
            <a:r>
              <a:rPr sz="3150" b="1" spc="-185" dirty="0">
                <a:solidFill>
                  <a:srgbClr val="332C2C"/>
                </a:solidFill>
                <a:latin typeface="Verdana"/>
                <a:cs typeface="Verdana"/>
              </a:rPr>
              <a:t>Overview:</a:t>
            </a:r>
            <a:r>
              <a:rPr sz="3150" b="1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focuses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95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creating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videos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dynamically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95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text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prompts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Generative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Adversarial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Networks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(GANs).</a:t>
            </a:r>
            <a:endParaRPr sz="3150">
              <a:latin typeface="Verdana"/>
              <a:cs typeface="Verdana"/>
            </a:endParaRPr>
          </a:p>
          <a:p>
            <a:pPr marL="41910">
              <a:lnSpc>
                <a:spcPts val="3615"/>
              </a:lnSpc>
              <a:spcBef>
                <a:spcPts val="2475"/>
              </a:spcBef>
            </a:pPr>
            <a:r>
              <a:rPr sz="3150" b="1" spc="-114" dirty="0">
                <a:solidFill>
                  <a:srgbClr val="332C2C"/>
                </a:solidFill>
                <a:latin typeface="Verdana"/>
                <a:cs typeface="Verdana"/>
              </a:rPr>
              <a:t>Problem</a:t>
            </a:r>
            <a:r>
              <a:rPr sz="3150" b="1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b="1" spc="-45" dirty="0">
                <a:solidFill>
                  <a:srgbClr val="332C2C"/>
                </a:solidFill>
                <a:latin typeface="Verdana"/>
                <a:cs typeface="Verdana"/>
              </a:rPr>
              <a:t>Statement:</a:t>
            </a:r>
            <a:endParaRPr sz="3150">
              <a:latin typeface="Verdana"/>
              <a:cs typeface="Verdana"/>
            </a:endParaRPr>
          </a:p>
          <a:p>
            <a:pPr marL="1718310">
              <a:lnSpc>
                <a:spcPts val="3450"/>
              </a:lnSpc>
            </a:pP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Manual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video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creation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time-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consuming.</a:t>
            </a:r>
            <a:endParaRPr sz="3150">
              <a:latin typeface="Verdana"/>
              <a:cs typeface="Verdana"/>
            </a:endParaRPr>
          </a:p>
          <a:p>
            <a:pPr marL="1718310">
              <a:lnSpc>
                <a:spcPts val="3615"/>
              </a:lnSpc>
            </a:pPr>
            <a:r>
              <a:rPr sz="3150" spc="90" dirty="0">
                <a:solidFill>
                  <a:srgbClr val="332C2C"/>
                </a:solidFill>
                <a:latin typeface="Verdana"/>
                <a:cs typeface="Verdana"/>
              </a:rPr>
              <a:t>Need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rgbClr val="332C2C"/>
                </a:solidFill>
                <a:latin typeface="Verdana"/>
                <a:cs typeface="Verdana"/>
              </a:rPr>
              <a:t>automated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systems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video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generation.</a:t>
            </a:r>
            <a:endParaRPr sz="3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3150">
              <a:latin typeface="Verdana"/>
              <a:cs typeface="Verdana"/>
            </a:endParaRPr>
          </a:p>
          <a:p>
            <a:pPr marL="1164590" marR="5080" indent="-1152525">
              <a:lnSpc>
                <a:spcPts val="3450"/>
              </a:lnSpc>
              <a:spcBef>
                <a:spcPts val="5"/>
              </a:spcBef>
            </a:pPr>
            <a:r>
              <a:rPr sz="3150" b="1" spc="-45" dirty="0">
                <a:solidFill>
                  <a:srgbClr val="332C2C"/>
                </a:solidFill>
                <a:latin typeface="Tahoma"/>
                <a:cs typeface="Tahoma"/>
              </a:rPr>
              <a:t>Goal:</a:t>
            </a:r>
            <a:r>
              <a:rPr sz="3150" b="1" spc="-7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3150" spc="-13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develop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GAN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90" dirty="0">
                <a:solidFill>
                  <a:srgbClr val="332C2C"/>
                </a:solidFill>
                <a:latin typeface="Verdana"/>
                <a:cs typeface="Verdana"/>
              </a:rPr>
              <a:t>model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takes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332C2C"/>
                </a:solidFill>
                <a:latin typeface="Verdana"/>
                <a:cs typeface="Verdana"/>
              </a:rPr>
              <a:t>text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input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generates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corresponding videos.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32" y="3159798"/>
            <a:ext cx="7204709" cy="7139940"/>
            <a:chOff x="11096332" y="3159798"/>
            <a:chExt cx="7204709" cy="7139940"/>
          </a:xfrm>
        </p:grpSpPr>
        <p:sp>
          <p:nvSpPr>
            <p:cNvPr id="3" name="object 3"/>
            <p:cNvSpPr/>
            <p:nvPr/>
          </p:nvSpPr>
          <p:spPr>
            <a:xfrm>
              <a:off x="13105289" y="5638785"/>
              <a:ext cx="5182870" cy="4648835"/>
            </a:xfrm>
            <a:custGeom>
              <a:avLst/>
              <a:gdLst/>
              <a:ahLst/>
              <a:cxnLst/>
              <a:rect l="l" t="t" r="r" b="b"/>
              <a:pathLst>
                <a:path w="5182869" h="4648834">
                  <a:moveTo>
                    <a:pt x="5182709" y="0"/>
                  </a:moveTo>
                  <a:lnTo>
                    <a:pt x="5127798" y="5806"/>
                  </a:lnTo>
                  <a:lnTo>
                    <a:pt x="5077049" y="12097"/>
                  </a:lnTo>
                  <a:lnTo>
                    <a:pt x="5026846" y="19185"/>
                  </a:lnTo>
                  <a:lnTo>
                    <a:pt x="4977183" y="27063"/>
                  </a:lnTo>
                  <a:lnTo>
                    <a:pt x="4928053" y="35720"/>
                  </a:lnTo>
                  <a:lnTo>
                    <a:pt x="4879450" y="45146"/>
                  </a:lnTo>
                  <a:lnTo>
                    <a:pt x="4831367" y="55333"/>
                  </a:lnTo>
                  <a:lnTo>
                    <a:pt x="4783799" y="66271"/>
                  </a:lnTo>
                  <a:lnTo>
                    <a:pt x="4736738" y="77950"/>
                  </a:lnTo>
                  <a:lnTo>
                    <a:pt x="4690177" y="90361"/>
                  </a:lnTo>
                  <a:lnTo>
                    <a:pt x="4644111" y="103495"/>
                  </a:lnTo>
                  <a:lnTo>
                    <a:pt x="4598533" y="117341"/>
                  </a:lnTo>
                  <a:lnTo>
                    <a:pt x="4553437" y="131890"/>
                  </a:lnTo>
                  <a:lnTo>
                    <a:pt x="4508815" y="147134"/>
                  </a:lnTo>
                  <a:lnTo>
                    <a:pt x="4464661" y="163061"/>
                  </a:lnTo>
                  <a:lnTo>
                    <a:pt x="4420969" y="179664"/>
                  </a:lnTo>
                  <a:lnTo>
                    <a:pt x="4377733" y="196932"/>
                  </a:lnTo>
                  <a:lnTo>
                    <a:pt x="4334945" y="214855"/>
                  </a:lnTo>
                  <a:lnTo>
                    <a:pt x="4292600" y="233425"/>
                  </a:lnTo>
                  <a:lnTo>
                    <a:pt x="4250691" y="252632"/>
                  </a:lnTo>
                  <a:lnTo>
                    <a:pt x="4209211" y="272465"/>
                  </a:lnTo>
                  <a:lnTo>
                    <a:pt x="4168153" y="292917"/>
                  </a:lnTo>
                  <a:lnTo>
                    <a:pt x="4127512" y="313977"/>
                  </a:lnTo>
                  <a:lnTo>
                    <a:pt x="4087281" y="335636"/>
                  </a:lnTo>
                  <a:lnTo>
                    <a:pt x="4047453" y="357884"/>
                  </a:lnTo>
                  <a:lnTo>
                    <a:pt x="4008022" y="380712"/>
                  </a:lnTo>
                  <a:lnTo>
                    <a:pt x="3968981" y="404110"/>
                  </a:lnTo>
                  <a:lnTo>
                    <a:pt x="3930324" y="428068"/>
                  </a:lnTo>
                  <a:lnTo>
                    <a:pt x="3892044" y="452578"/>
                  </a:lnTo>
                  <a:lnTo>
                    <a:pt x="3854135" y="477630"/>
                  </a:lnTo>
                  <a:lnTo>
                    <a:pt x="3816590" y="503214"/>
                  </a:lnTo>
                  <a:lnTo>
                    <a:pt x="3779403" y="529321"/>
                  </a:lnTo>
                  <a:lnTo>
                    <a:pt x="3742567" y="555941"/>
                  </a:lnTo>
                  <a:lnTo>
                    <a:pt x="3706076" y="583065"/>
                  </a:lnTo>
                  <a:lnTo>
                    <a:pt x="3669923" y="610683"/>
                  </a:lnTo>
                  <a:lnTo>
                    <a:pt x="3634102" y="638785"/>
                  </a:lnTo>
                  <a:lnTo>
                    <a:pt x="3598606" y="667363"/>
                  </a:lnTo>
                  <a:lnTo>
                    <a:pt x="3563429" y="696407"/>
                  </a:lnTo>
                  <a:lnTo>
                    <a:pt x="3528564" y="725907"/>
                  </a:lnTo>
                  <a:lnTo>
                    <a:pt x="3494004" y="755853"/>
                  </a:lnTo>
                  <a:lnTo>
                    <a:pt x="3459744" y="786237"/>
                  </a:lnTo>
                  <a:lnTo>
                    <a:pt x="3425777" y="817049"/>
                  </a:lnTo>
                  <a:lnTo>
                    <a:pt x="3392095" y="848278"/>
                  </a:lnTo>
                  <a:lnTo>
                    <a:pt x="3358694" y="879916"/>
                  </a:lnTo>
                  <a:lnTo>
                    <a:pt x="3325565" y="911954"/>
                  </a:lnTo>
                  <a:lnTo>
                    <a:pt x="3292703" y="944381"/>
                  </a:lnTo>
                  <a:lnTo>
                    <a:pt x="3260102" y="977189"/>
                  </a:lnTo>
                  <a:lnTo>
                    <a:pt x="3227754" y="1010367"/>
                  </a:lnTo>
                  <a:lnTo>
                    <a:pt x="3195653" y="1043906"/>
                  </a:lnTo>
                  <a:lnTo>
                    <a:pt x="3163792" y="1077797"/>
                  </a:lnTo>
                  <a:lnTo>
                    <a:pt x="3132166" y="1112030"/>
                  </a:lnTo>
                  <a:lnTo>
                    <a:pt x="3100768" y="1146595"/>
                  </a:lnTo>
                  <a:lnTo>
                    <a:pt x="3069590" y="1181484"/>
                  </a:lnTo>
                  <a:lnTo>
                    <a:pt x="3038628" y="1216687"/>
                  </a:lnTo>
                  <a:lnTo>
                    <a:pt x="3007873" y="1252193"/>
                  </a:lnTo>
                  <a:lnTo>
                    <a:pt x="2977320" y="1287995"/>
                  </a:lnTo>
                  <a:lnTo>
                    <a:pt x="2946962" y="1324081"/>
                  </a:lnTo>
                  <a:lnTo>
                    <a:pt x="2916792" y="1360443"/>
                  </a:lnTo>
                  <a:lnTo>
                    <a:pt x="2886805" y="1397071"/>
                  </a:lnTo>
                  <a:lnTo>
                    <a:pt x="2856993" y="1433956"/>
                  </a:lnTo>
                  <a:lnTo>
                    <a:pt x="2827351" y="1471088"/>
                  </a:lnTo>
                  <a:lnTo>
                    <a:pt x="2797870" y="1508457"/>
                  </a:lnTo>
                  <a:lnTo>
                    <a:pt x="2768546" y="1546055"/>
                  </a:lnTo>
                  <a:lnTo>
                    <a:pt x="2739372" y="1583871"/>
                  </a:lnTo>
                  <a:lnTo>
                    <a:pt x="2710340" y="1621896"/>
                  </a:lnTo>
                  <a:lnTo>
                    <a:pt x="2681445" y="1660121"/>
                  </a:lnTo>
                  <a:lnTo>
                    <a:pt x="2652680" y="1698536"/>
                  </a:lnTo>
                  <a:lnTo>
                    <a:pt x="2624039" y="1737132"/>
                  </a:lnTo>
                  <a:lnTo>
                    <a:pt x="2595515" y="1775899"/>
                  </a:lnTo>
                  <a:lnTo>
                    <a:pt x="2567101" y="1814827"/>
                  </a:lnTo>
                  <a:lnTo>
                    <a:pt x="2538791" y="1853907"/>
                  </a:lnTo>
                  <a:lnTo>
                    <a:pt x="2510579" y="1893130"/>
                  </a:lnTo>
                  <a:lnTo>
                    <a:pt x="2482457" y="1932486"/>
                  </a:lnTo>
                  <a:lnTo>
                    <a:pt x="2454420" y="1971966"/>
                  </a:lnTo>
                  <a:lnTo>
                    <a:pt x="2426461" y="2011559"/>
                  </a:lnTo>
                  <a:lnTo>
                    <a:pt x="2398574" y="2051257"/>
                  </a:lnTo>
                  <a:lnTo>
                    <a:pt x="2370752" y="2091051"/>
                  </a:lnTo>
                  <a:lnTo>
                    <a:pt x="2342988" y="2130929"/>
                  </a:lnTo>
                  <a:lnTo>
                    <a:pt x="2315276" y="2170884"/>
                  </a:lnTo>
                  <a:lnTo>
                    <a:pt x="2287609" y="2210906"/>
                  </a:lnTo>
                  <a:lnTo>
                    <a:pt x="2259981" y="2250984"/>
                  </a:lnTo>
                  <a:lnTo>
                    <a:pt x="2232386" y="2291110"/>
                  </a:lnTo>
                  <a:lnTo>
                    <a:pt x="2204817" y="2331274"/>
                  </a:lnTo>
                  <a:lnTo>
                    <a:pt x="2177267" y="2371466"/>
                  </a:lnTo>
                  <a:lnTo>
                    <a:pt x="2149730" y="2411678"/>
                  </a:lnTo>
                  <a:lnTo>
                    <a:pt x="2122200" y="2451899"/>
                  </a:lnTo>
                  <a:lnTo>
                    <a:pt x="2094673" y="2492119"/>
                  </a:lnTo>
                  <a:lnTo>
                    <a:pt x="2067140" y="2532331"/>
                  </a:lnTo>
                  <a:lnTo>
                    <a:pt x="2039594" y="2572523"/>
                  </a:lnTo>
                  <a:lnTo>
                    <a:pt x="2012029" y="2612687"/>
                  </a:lnTo>
                  <a:lnTo>
                    <a:pt x="1984438" y="2652812"/>
                  </a:lnTo>
                  <a:lnTo>
                    <a:pt x="1956814" y="2692891"/>
                  </a:lnTo>
                  <a:lnTo>
                    <a:pt x="1929151" y="2732912"/>
                  </a:lnTo>
                  <a:lnTo>
                    <a:pt x="1901442" y="2772867"/>
                  </a:lnTo>
                  <a:lnTo>
                    <a:pt x="1873682" y="2812745"/>
                  </a:lnTo>
                  <a:lnTo>
                    <a:pt x="1845862" y="2852538"/>
                  </a:lnTo>
                  <a:lnTo>
                    <a:pt x="1817978" y="2892236"/>
                  </a:lnTo>
                  <a:lnTo>
                    <a:pt x="1790022" y="2931830"/>
                  </a:lnTo>
                  <a:lnTo>
                    <a:pt x="1761989" y="2971309"/>
                  </a:lnTo>
                  <a:lnTo>
                    <a:pt x="1733870" y="3010665"/>
                  </a:lnTo>
                  <a:lnTo>
                    <a:pt x="1705661" y="3049888"/>
                  </a:lnTo>
                  <a:lnTo>
                    <a:pt x="1677354" y="3088968"/>
                  </a:lnTo>
                  <a:lnTo>
                    <a:pt x="1648943" y="3127896"/>
                  </a:lnTo>
                  <a:lnTo>
                    <a:pt x="1620421" y="3166663"/>
                  </a:lnTo>
                  <a:lnTo>
                    <a:pt x="1591782" y="3205259"/>
                  </a:lnTo>
                  <a:lnTo>
                    <a:pt x="1563020" y="3243674"/>
                  </a:lnTo>
                  <a:lnTo>
                    <a:pt x="1534127" y="3281898"/>
                  </a:lnTo>
                  <a:lnTo>
                    <a:pt x="1505098" y="3319924"/>
                  </a:lnTo>
                  <a:lnTo>
                    <a:pt x="1475926" y="3357740"/>
                  </a:lnTo>
                  <a:lnTo>
                    <a:pt x="1446604" y="3395338"/>
                  </a:lnTo>
                  <a:lnTo>
                    <a:pt x="1417126" y="3432707"/>
                  </a:lnTo>
                  <a:lnTo>
                    <a:pt x="1387486" y="3469839"/>
                  </a:lnTo>
                  <a:lnTo>
                    <a:pt x="1357676" y="3506724"/>
                  </a:lnTo>
                  <a:lnTo>
                    <a:pt x="1327690" y="3543352"/>
                  </a:lnTo>
                  <a:lnTo>
                    <a:pt x="1297523" y="3579714"/>
                  </a:lnTo>
                  <a:lnTo>
                    <a:pt x="1267167" y="3615800"/>
                  </a:lnTo>
                  <a:lnTo>
                    <a:pt x="1236615" y="3651602"/>
                  </a:lnTo>
                  <a:lnTo>
                    <a:pt x="1205862" y="3687108"/>
                  </a:lnTo>
                  <a:lnTo>
                    <a:pt x="1174901" y="3722311"/>
                  </a:lnTo>
                  <a:lnTo>
                    <a:pt x="1143725" y="3757200"/>
                  </a:lnTo>
                  <a:lnTo>
                    <a:pt x="1112328" y="3791765"/>
                  </a:lnTo>
                  <a:lnTo>
                    <a:pt x="1080704" y="3825998"/>
                  </a:lnTo>
                  <a:lnTo>
                    <a:pt x="1048845" y="3859889"/>
                  </a:lnTo>
                  <a:lnTo>
                    <a:pt x="1016745" y="3893429"/>
                  </a:lnTo>
                  <a:lnTo>
                    <a:pt x="984398" y="3926607"/>
                  </a:lnTo>
                  <a:lnTo>
                    <a:pt x="951798" y="3959414"/>
                  </a:lnTo>
                  <a:lnTo>
                    <a:pt x="918937" y="3991841"/>
                  </a:lnTo>
                  <a:lnTo>
                    <a:pt x="885810" y="4023879"/>
                  </a:lnTo>
                  <a:lnTo>
                    <a:pt x="852409" y="4055517"/>
                  </a:lnTo>
                  <a:lnTo>
                    <a:pt x="818729" y="4086747"/>
                  </a:lnTo>
                  <a:lnTo>
                    <a:pt x="784762" y="4117558"/>
                  </a:lnTo>
                  <a:lnTo>
                    <a:pt x="750503" y="4147942"/>
                  </a:lnTo>
                  <a:lnTo>
                    <a:pt x="715944" y="4177889"/>
                  </a:lnTo>
                  <a:lnTo>
                    <a:pt x="681080" y="4207389"/>
                  </a:lnTo>
                  <a:lnTo>
                    <a:pt x="645903" y="4236432"/>
                  </a:lnTo>
                  <a:lnTo>
                    <a:pt x="610408" y="4265010"/>
                  </a:lnTo>
                  <a:lnTo>
                    <a:pt x="574587" y="4293113"/>
                  </a:lnTo>
                  <a:lnTo>
                    <a:pt x="538435" y="4320731"/>
                  </a:lnTo>
                  <a:lnTo>
                    <a:pt x="501944" y="4347855"/>
                  </a:lnTo>
                  <a:lnTo>
                    <a:pt x="465109" y="4374475"/>
                  </a:lnTo>
                  <a:lnTo>
                    <a:pt x="427922" y="4400582"/>
                  </a:lnTo>
                  <a:lnTo>
                    <a:pt x="390378" y="4426166"/>
                  </a:lnTo>
                  <a:lnTo>
                    <a:pt x="352469" y="4451218"/>
                  </a:lnTo>
                  <a:lnTo>
                    <a:pt x="314189" y="4475728"/>
                  </a:lnTo>
                  <a:lnTo>
                    <a:pt x="275533" y="4499687"/>
                  </a:lnTo>
                  <a:lnTo>
                    <a:pt x="236492" y="4523085"/>
                  </a:lnTo>
                  <a:lnTo>
                    <a:pt x="197061" y="4545913"/>
                  </a:lnTo>
                  <a:lnTo>
                    <a:pt x="157233" y="4568161"/>
                  </a:lnTo>
                  <a:lnTo>
                    <a:pt x="117002" y="4589820"/>
                  </a:lnTo>
                  <a:lnTo>
                    <a:pt x="76361" y="4610880"/>
                  </a:lnTo>
                  <a:lnTo>
                    <a:pt x="35303" y="4631332"/>
                  </a:lnTo>
                  <a:lnTo>
                    <a:pt x="0" y="4648212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32" y="315979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86" y="3238538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76922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836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56669" y="539623"/>
            <a:ext cx="48056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0" dirty="0">
                <a:solidFill>
                  <a:srgbClr val="000000"/>
                </a:solidFill>
                <a:latin typeface="Calibri"/>
                <a:cs typeface="Calibri"/>
              </a:rPr>
              <a:t>Innovative</a:t>
            </a:r>
            <a:r>
              <a:rPr sz="4500" b="1" spc="-1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500" b="1" spc="-35" dirty="0">
                <a:solidFill>
                  <a:srgbClr val="000000"/>
                </a:solidFill>
                <a:latin typeface="Calibri"/>
                <a:cs typeface="Calibri"/>
              </a:rPr>
              <a:t>Features: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594" y="1552448"/>
            <a:ext cx="152396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594" y="2828798"/>
            <a:ext cx="152396" cy="152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56669" y="1225423"/>
            <a:ext cx="9168765" cy="32639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52145" marR="5080">
              <a:lnSpc>
                <a:spcPts val="5030"/>
              </a:lnSpc>
              <a:spcBef>
                <a:spcPts val="275"/>
              </a:spcBef>
            </a:pPr>
            <a:r>
              <a:rPr sz="4200" spc="-60" dirty="0">
                <a:latin typeface="Cambria"/>
                <a:cs typeface="Cambria"/>
              </a:rPr>
              <a:t>Generate</a:t>
            </a:r>
            <a:r>
              <a:rPr sz="4200" spc="-130" dirty="0">
                <a:latin typeface="Cambria"/>
                <a:cs typeface="Cambria"/>
              </a:rPr>
              <a:t> </a:t>
            </a:r>
            <a:r>
              <a:rPr sz="4200" spc="-110" dirty="0">
                <a:latin typeface="Cambria"/>
                <a:cs typeface="Cambria"/>
              </a:rPr>
              <a:t>videos</a:t>
            </a:r>
            <a:r>
              <a:rPr sz="4200" spc="-120" dirty="0">
                <a:latin typeface="Cambria"/>
                <a:cs typeface="Cambria"/>
              </a:rPr>
              <a:t> </a:t>
            </a:r>
            <a:r>
              <a:rPr sz="4200" spc="-90" dirty="0">
                <a:latin typeface="Cambria"/>
                <a:cs typeface="Cambria"/>
              </a:rPr>
              <a:t>from</a:t>
            </a:r>
            <a:r>
              <a:rPr sz="4200" spc="-130" dirty="0">
                <a:latin typeface="Cambria"/>
                <a:cs typeface="Cambria"/>
              </a:rPr>
              <a:t> </a:t>
            </a:r>
            <a:r>
              <a:rPr sz="4200" spc="-45" dirty="0">
                <a:latin typeface="Cambria"/>
                <a:cs typeface="Cambria"/>
              </a:rPr>
              <a:t>natural</a:t>
            </a:r>
            <a:r>
              <a:rPr sz="4200" spc="-130" dirty="0">
                <a:latin typeface="Cambria"/>
                <a:cs typeface="Cambria"/>
              </a:rPr>
              <a:t> </a:t>
            </a:r>
            <a:r>
              <a:rPr sz="4200" spc="-50" dirty="0">
                <a:latin typeface="Cambria"/>
                <a:cs typeface="Cambria"/>
              </a:rPr>
              <a:t>language </a:t>
            </a:r>
            <a:r>
              <a:rPr sz="4200" spc="-10" dirty="0">
                <a:latin typeface="Cambria"/>
                <a:cs typeface="Cambria"/>
              </a:rPr>
              <a:t>prompts.</a:t>
            </a:r>
            <a:endParaRPr sz="4200">
              <a:latin typeface="Cambria"/>
              <a:cs typeface="Cambria"/>
            </a:endParaRPr>
          </a:p>
          <a:p>
            <a:pPr marL="652145">
              <a:lnSpc>
                <a:spcPts val="4845"/>
              </a:lnSpc>
              <a:tabLst>
                <a:tab pos="2330450" algn="l"/>
                <a:tab pos="2846705" algn="l"/>
                <a:tab pos="4140200" algn="l"/>
                <a:tab pos="7084059" algn="l"/>
                <a:tab pos="7979409" algn="l"/>
              </a:tabLst>
            </a:pPr>
            <a:r>
              <a:rPr sz="4200" spc="-10" dirty="0">
                <a:latin typeface="Cambria"/>
                <a:cs typeface="Cambria"/>
              </a:rPr>
              <a:t>Utilize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50" dirty="0">
                <a:latin typeface="Cambria"/>
                <a:cs typeface="Cambria"/>
              </a:rPr>
              <a:t>a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25" dirty="0">
                <a:latin typeface="Cambria"/>
                <a:cs typeface="Cambria"/>
              </a:rPr>
              <a:t>GAN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10" dirty="0">
                <a:latin typeface="Cambria"/>
                <a:cs typeface="Cambria"/>
              </a:rPr>
              <a:t>architecture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25" dirty="0">
                <a:latin typeface="Cambria"/>
                <a:cs typeface="Cambria"/>
              </a:rPr>
              <a:t>for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10" dirty="0">
                <a:latin typeface="Cambria"/>
                <a:cs typeface="Cambria"/>
              </a:rPr>
              <a:t>high-</a:t>
            </a:r>
            <a:endParaRPr sz="4200">
              <a:latin typeface="Cambria"/>
              <a:cs typeface="Cambria"/>
            </a:endParaRPr>
          </a:p>
          <a:p>
            <a:pPr marL="652145">
              <a:lnSpc>
                <a:spcPts val="5025"/>
              </a:lnSpc>
            </a:pPr>
            <a:r>
              <a:rPr sz="4200" spc="-55" dirty="0">
                <a:latin typeface="Cambria"/>
                <a:cs typeface="Cambria"/>
              </a:rPr>
              <a:t>quality</a:t>
            </a:r>
            <a:r>
              <a:rPr sz="4200" spc="-110" dirty="0">
                <a:latin typeface="Cambria"/>
                <a:cs typeface="Cambria"/>
              </a:rPr>
              <a:t> </a:t>
            </a:r>
            <a:r>
              <a:rPr sz="4200" spc="-125" dirty="0">
                <a:latin typeface="Cambria"/>
                <a:cs typeface="Cambria"/>
              </a:rPr>
              <a:t>video</a:t>
            </a:r>
            <a:r>
              <a:rPr sz="4200" spc="-110" dirty="0">
                <a:latin typeface="Cambria"/>
                <a:cs typeface="Cambria"/>
              </a:rPr>
              <a:t> </a:t>
            </a:r>
            <a:r>
              <a:rPr sz="4200" spc="-10" dirty="0">
                <a:latin typeface="Cambria"/>
                <a:cs typeface="Cambria"/>
              </a:rPr>
              <a:t>synthesis.</a:t>
            </a:r>
            <a:endParaRPr sz="4200">
              <a:latin typeface="Cambria"/>
              <a:cs typeface="Cambria"/>
            </a:endParaRPr>
          </a:p>
          <a:p>
            <a:pPr marL="12700">
              <a:lnSpc>
                <a:spcPts val="5390"/>
              </a:lnSpc>
            </a:pPr>
            <a:r>
              <a:rPr sz="4500" b="1" dirty="0">
                <a:latin typeface="Calibri"/>
                <a:cs typeface="Calibri"/>
              </a:rPr>
              <a:t>Core</a:t>
            </a:r>
            <a:r>
              <a:rPr sz="4500" b="1" spc="-80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Capabilities: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594" y="4790948"/>
            <a:ext cx="152396" cy="1524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96631" y="4463923"/>
            <a:ext cx="28968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2980" algn="l"/>
              </a:tabLst>
            </a:pPr>
            <a:r>
              <a:rPr sz="4200" spc="-10" dirty="0">
                <a:latin typeface="Cambria"/>
                <a:cs typeface="Cambria"/>
              </a:rPr>
              <a:t>Support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80" dirty="0">
                <a:latin typeface="Cambria"/>
                <a:cs typeface="Cambria"/>
              </a:rPr>
              <a:t>for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6631" y="5111623"/>
            <a:ext cx="23291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" dirty="0">
                <a:latin typeface="Cambria"/>
                <a:cs typeface="Cambria"/>
              </a:rPr>
              <a:t>describing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2704" y="4463923"/>
            <a:ext cx="1974214" cy="1313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327660">
              <a:lnSpc>
                <a:spcPct val="101200"/>
              </a:lnSpc>
              <a:spcBef>
                <a:spcPts val="40"/>
              </a:spcBef>
            </a:pPr>
            <a:r>
              <a:rPr sz="4200" spc="-105" dirty="0">
                <a:latin typeface="Cambria"/>
                <a:cs typeface="Cambria"/>
              </a:rPr>
              <a:t>various </a:t>
            </a:r>
            <a:r>
              <a:rPr sz="4200" spc="-10" dirty="0">
                <a:latin typeface="Cambria"/>
                <a:cs typeface="Cambria"/>
              </a:rPr>
              <a:t>motions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3738" y="4463923"/>
            <a:ext cx="1079500" cy="1313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89535" marR="5080" indent="-77470">
              <a:lnSpc>
                <a:spcPct val="101200"/>
              </a:lnSpc>
              <a:spcBef>
                <a:spcPts val="40"/>
              </a:spcBef>
            </a:pPr>
            <a:r>
              <a:rPr sz="4200" spc="-20" dirty="0">
                <a:latin typeface="Cambria"/>
                <a:cs typeface="Cambria"/>
              </a:rPr>
              <a:t>text </a:t>
            </a:r>
            <a:r>
              <a:rPr sz="4200" spc="-114" dirty="0">
                <a:latin typeface="Cambria"/>
                <a:cs typeface="Cambria"/>
              </a:rPr>
              <a:t>(e.g.,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2540" y="4463923"/>
            <a:ext cx="1874520" cy="1313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01015" marR="5080" indent="-488950">
              <a:lnSpc>
                <a:spcPct val="101200"/>
              </a:lnSpc>
              <a:spcBef>
                <a:spcPts val="40"/>
              </a:spcBef>
            </a:pPr>
            <a:r>
              <a:rPr sz="4200" spc="-125" dirty="0">
                <a:latin typeface="Cambria"/>
                <a:cs typeface="Cambria"/>
              </a:rPr>
              <a:t>prompts </a:t>
            </a:r>
            <a:r>
              <a:rPr sz="4200" spc="-114" dirty="0">
                <a:latin typeface="Cambria"/>
                <a:cs typeface="Cambria"/>
              </a:rPr>
              <a:t>"circle</a:t>
            </a:r>
            <a:endParaRPr sz="42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594" y="6714997"/>
            <a:ext cx="152396" cy="1524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594" y="8677147"/>
            <a:ext cx="152396" cy="1524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56669" y="5749798"/>
            <a:ext cx="917067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145">
              <a:lnSpc>
                <a:spcPts val="5030"/>
              </a:lnSpc>
              <a:spcBef>
                <a:spcPts val="100"/>
              </a:spcBef>
            </a:pPr>
            <a:r>
              <a:rPr sz="4200" spc="-65" dirty="0">
                <a:latin typeface="Cambria"/>
                <a:cs typeface="Cambria"/>
              </a:rPr>
              <a:t>bouncing</a:t>
            </a:r>
            <a:r>
              <a:rPr sz="4200" spc="-110" dirty="0">
                <a:latin typeface="Cambria"/>
                <a:cs typeface="Cambria"/>
              </a:rPr>
              <a:t> </a:t>
            </a:r>
            <a:r>
              <a:rPr sz="4200" spc="-30" dirty="0">
                <a:latin typeface="Cambria"/>
                <a:cs typeface="Cambria"/>
              </a:rPr>
              <a:t>vertically").</a:t>
            </a:r>
            <a:endParaRPr sz="4200">
              <a:latin typeface="Cambria"/>
              <a:cs typeface="Cambria"/>
            </a:endParaRPr>
          </a:p>
          <a:p>
            <a:pPr marL="652145" marR="5080">
              <a:lnSpc>
                <a:spcPts val="5030"/>
              </a:lnSpc>
              <a:spcBef>
                <a:spcPts val="165"/>
              </a:spcBef>
            </a:pPr>
            <a:r>
              <a:rPr sz="4200" spc="-30" dirty="0">
                <a:latin typeface="Cambria"/>
                <a:cs typeface="Cambria"/>
              </a:rPr>
              <a:t>Realistic</a:t>
            </a:r>
            <a:r>
              <a:rPr sz="4200" spc="-60" dirty="0">
                <a:latin typeface="Cambria"/>
                <a:cs typeface="Cambria"/>
              </a:rPr>
              <a:t> </a:t>
            </a:r>
            <a:r>
              <a:rPr sz="4200" spc="-114" dirty="0">
                <a:latin typeface="Cambria"/>
                <a:cs typeface="Cambria"/>
              </a:rPr>
              <a:t>frame-</a:t>
            </a:r>
            <a:r>
              <a:rPr sz="4200" spc="-110" dirty="0">
                <a:latin typeface="Cambria"/>
                <a:cs typeface="Cambria"/>
              </a:rPr>
              <a:t>by-</a:t>
            </a:r>
            <a:r>
              <a:rPr sz="4200" spc="-35" dirty="0">
                <a:latin typeface="Cambria"/>
                <a:cs typeface="Cambria"/>
              </a:rPr>
              <a:t>frame</a:t>
            </a:r>
            <a:r>
              <a:rPr sz="4200" spc="-65" dirty="0">
                <a:latin typeface="Cambria"/>
                <a:cs typeface="Cambria"/>
              </a:rPr>
              <a:t> </a:t>
            </a:r>
            <a:r>
              <a:rPr sz="4200" spc="-20" dirty="0">
                <a:latin typeface="Cambria"/>
                <a:cs typeface="Cambria"/>
              </a:rPr>
              <a:t>continuity</a:t>
            </a:r>
            <a:r>
              <a:rPr sz="4200" spc="-60" dirty="0">
                <a:latin typeface="Cambria"/>
                <a:cs typeface="Cambria"/>
              </a:rPr>
              <a:t> </a:t>
            </a:r>
            <a:r>
              <a:rPr sz="4200" spc="-25" dirty="0">
                <a:latin typeface="Cambria"/>
                <a:cs typeface="Cambria"/>
              </a:rPr>
              <a:t>in </a:t>
            </a:r>
            <a:r>
              <a:rPr sz="4200" spc="-10" dirty="0">
                <a:latin typeface="Cambria"/>
                <a:cs typeface="Cambria"/>
              </a:rPr>
              <a:t>videos.</a:t>
            </a:r>
            <a:endParaRPr sz="4200">
              <a:latin typeface="Cambria"/>
              <a:cs typeface="Cambria"/>
            </a:endParaRPr>
          </a:p>
          <a:p>
            <a:pPr marL="12700">
              <a:lnSpc>
                <a:spcPts val="5215"/>
              </a:lnSpc>
            </a:pPr>
            <a:r>
              <a:rPr sz="4500" b="1" spc="-10" dirty="0">
                <a:latin typeface="Calibri"/>
                <a:cs typeface="Calibri"/>
              </a:rPr>
              <a:t>Applications:</a:t>
            </a:r>
            <a:endParaRPr sz="4500">
              <a:latin typeface="Calibri"/>
              <a:cs typeface="Calibri"/>
            </a:endParaRPr>
          </a:p>
          <a:p>
            <a:pPr marL="652145" marR="10795">
              <a:lnSpc>
                <a:spcPts val="5020"/>
              </a:lnSpc>
              <a:spcBef>
                <a:spcPts val="125"/>
              </a:spcBef>
              <a:tabLst>
                <a:tab pos="2259965" algn="l"/>
                <a:tab pos="3347720" algn="l"/>
                <a:tab pos="5267325" algn="l"/>
                <a:tab pos="7428230" algn="l"/>
              </a:tabLst>
            </a:pPr>
            <a:r>
              <a:rPr sz="4200" spc="-10" dirty="0">
                <a:latin typeface="Cambria"/>
                <a:cs typeface="Cambria"/>
              </a:rPr>
              <a:t>Media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25" dirty="0">
                <a:latin typeface="Cambria"/>
                <a:cs typeface="Cambria"/>
              </a:rPr>
              <a:t>and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10" dirty="0">
                <a:latin typeface="Cambria"/>
                <a:cs typeface="Cambria"/>
              </a:rPr>
              <a:t>content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10" dirty="0">
                <a:latin typeface="Cambria"/>
                <a:cs typeface="Cambria"/>
              </a:rPr>
              <a:t>creation,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4200" spc="-85" dirty="0">
                <a:latin typeface="Cambria"/>
                <a:cs typeface="Cambria"/>
              </a:rPr>
              <a:t>gaming, </a:t>
            </a:r>
            <a:r>
              <a:rPr sz="4200" spc="-65" dirty="0">
                <a:latin typeface="Cambria"/>
                <a:cs typeface="Cambria"/>
              </a:rPr>
              <a:t>and</a:t>
            </a:r>
            <a:r>
              <a:rPr sz="4200" spc="-150" dirty="0">
                <a:latin typeface="Cambria"/>
                <a:cs typeface="Cambria"/>
              </a:rPr>
              <a:t> </a:t>
            </a:r>
            <a:r>
              <a:rPr sz="4200" spc="-10" dirty="0">
                <a:latin typeface="Cambria"/>
                <a:cs typeface="Cambria"/>
              </a:rPr>
              <a:t>animation.</a:t>
            </a:r>
            <a:endParaRPr sz="4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03576" y="410171"/>
            <a:ext cx="619252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-20" dirty="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sz="6900" b="1" spc="-3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900" b="1" spc="50" dirty="0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  <a:endParaRPr sz="6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138" y="2424658"/>
            <a:ext cx="133350" cy="1333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138" y="4139158"/>
            <a:ext cx="133350" cy="1333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138" y="5301208"/>
            <a:ext cx="133350" cy="1333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138" y="5872708"/>
            <a:ext cx="133350" cy="1333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138" y="7044283"/>
            <a:ext cx="133350" cy="1333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138" y="7615783"/>
            <a:ext cx="133350" cy="1333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138" y="8777833"/>
            <a:ext cx="133350" cy="1333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15307" y="1545183"/>
            <a:ext cx="9060180" cy="811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3900" b="1" spc="-40" dirty="0">
                <a:latin typeface="Calibri"/>
                <a:cs typeface="Calibri"/>
              </a:rPr>
              <a:t>How</a:t>
            </a:r>
            <a:r>
              <a:rPr sz="3900" b="1" spc="-160" dirty="0">
                <a:latin typeface="Calibri"/>
                <a:cs typeface="Calibri"/>
              </a:rPr>
              <a:t> </a:t>
            </a:r>
            <a:r>
              <a:rPr sz="3900" b="1" spc="-45" dirty="0">
                <a:latin typeface="Calibri"/>
                <a:cs typeface="Calibri"/>
              </a:rPr>
              <a:t>the</a:t>
            </a:r>
            <a:r>
              <a:rPr sz="3900" b="1" spc="-165" dirty="0">
                <a:latin typeface="Calibri"/>
                <a:cs typeface="Calibri"/>
              </a:rPr>
              <a:t> </a:t>
            </a:r>
            <a:r>
              <a:rPr sz="3900" b="1" spc="-55" dirty="0">
                <a:latin typeface="Calibri"/>
                <a:cs typeface="Calibri"/>
              </a:rPr>
              <a:t>Dataset</a:t>
            </a:r>
            <a:r>
              <a:rPr sz="3900" b="1" spc="-165" dirty="0">
                <a:latin typeface="Calibri"/>
                <a:cs typeface="Calibri"/>
              </a:rPr>
              <a:t> </a:t>
            </a:r>
            <a:r>
              <a:rPr sz="3900" b="1" spc="60" dirty="0">
                <a:latin typeface="Calibri"/>
                <a:cs typeface="Calibri"/>
              </a:rPr>
              <a:t>is</a:t>
            </a:r>
            <a:r>
              <a:rPr sz="3900" b="1" spc="-165" dirty="0">
                <a:latin typeface="Calibri"/>
                <a:cs typeface="Calibri"/>
              </a:rPr>
              <a:t> </a:t>
            </a:r>
            <a:r>
              <a:rPr sz="3900" b="1" spc="-10" dirty="0">
                <a:latin typeface="Calibri"/>
                <a:cs typeface="Calibri"/>
              </a:rPr>
              <a:t>Generated:</a:t>
            </a:r>
            <a:endParaRPr sz="3900">
              <a:latin typeface="Calibri"/>
              <a:cs typeface="Calibri"/>
            </a:endParaRPr>
          </a:p>
          <a:p>
            <a:pPr marL="584200" marR="92710">
              <a:lnSpc>
                <a:spcPts val="4500"/>
              </a:lnSpc>
              <a:spcBef>
                <a:spcPts val="135"/>
              </a:spcBef>
            </a:pPr>
            <a:r>
              <a:rPr sz="3750" spc="-155" dirty="0">
                <a:latin typeface="Cambria"/>
                <a:cs typeface="Cambria"/>
              </a:rPr>
              <a:t>Text</a:t>
            </a:r>
            <a:r>
              <a:rPr sz="3750" spc="-90" dirty="0">
                <a:latin typeface="Cambria"/>
                <a:cs typeface="Cambria"/>
              </a:rPr>
              <a:t> </a:t>
            </a:r>
            <a:r>
              <a:rPr sz="3750" spc="-125" dirty="0">
                <a:latin typeface="Cambria"/>
                <a:cs typeface="Cambria"/>
              </a:rPr>
              <a:t>prompts</a:t>
            </a:r>
            <a:r>
              <a:rPr sz="3750" spc="-95" dirty="0">
                <a:latin typeface="Cambria"/>
                <a:cs typeface="Cambria"/>
              </a:rPr>
              <a:t> </a:t>
            </a:r>
            <a:r>
              <a:rPr sz="3750" spc="-75" dirty="0">
                <a:latin typeface="Cambria"/>
                <a:cs typeface="Cambria"/>
              </a:rPr>
              <a:t>paired</a:t>
            </a:r>
            <a:r>
              <a:rPr sz="3750" spc="-95" dirty="0">
                <a:latin typeface="Cambria"/>
                <a:cs typeface="Cambria"/>
              </a:rPr>
              <a:t> </a:t>
            </a:r>
            <a:r>
              <a:rPr sz="3750" spc="-135" dirty="0">
                <a:latin typeface="Cambria"/>
                <a:cs typeface="Cambria"/>
              </a:rPr>
              <a:t>with</a:t>
            </a:r>
            <a:r>
              <a:rPr sz="3750" spc="-90" dirty="0">
                <a:latin typeface="Cambria"/>
                <a:cs typeface="Cambria"/>
              </a:rPr>
              <a:t> </a:t>
            </a:r>
            <a:r>
              <a:rPr sz="3750" spc="-70" dirty="0">
                <a:latin typeface="Cambria"/>
                <a:cs typeface="Cambria"/>
              </a:rPr>
              <a:t>specific</a:t>
            </a:r>
            <a:r>
              <a:rPr sz="3750" spc="-95" dirty="0">
                <a:latin typeface="Cambria"/>
                <a:cs typeface="Cambria"/>
              </a:rPr>
              <a:t> </a:t>
            </a:r>
            <a:r>
              <a:rPr sz="3750" spc="-10" dirty="0">
                <a:latin typeface="Cambria"/>
                <a:cs typeface="Cambria"/>
              </a:rPr>
              <a:t>motion </a:t>
            </a:r>
            <a:r>
              <a:rPr sz="3750" spc="-85" dirty="0">
                <a:latin typeface="Cambria"/>
                <a:cs typeface="Cambria"/>
              </a:rPr>
              <a:t>descriptions</a:t>
            </a:r>
            <a:r>
              <a:rPr sz="3750" spc="-75" dirty="0">
                <a:latin typeface="Cambria"/>
                <a:cs typeface="Cambria"/>
              </a:rPr>
              <a:t> </a:t>
            </a:r>
            <a:r>
              <a:rPr sz="3750" spc="-110" dirty="0">
                <a:latin typeface="Cambria"/>
                <a:cs typeface="Cambria"/>
              </a:rPr>
              <a:t>(e.g.,</a:t>
            </a:r>
            <a:r>
              <a:rPr sz="3750" spc="-80" dirty="0">
                <a:latin typeface="Cambria"/>
                <a:cs typeface="Cambria"/>
              </a:rPr>
              <a:t> </a:t>
            </a:r>
            <a:r>
              <a:rPr sz="3750" spc="-114" dirty="0">
                <a:latin typeface="Cambria"/>
                <a:cs typeface="Cambria"/>
              </a:rPr>
              <a:t>"circle</a:t>
            </a:r>
            <a:r>
              <a:rPr sz="3750" spc="-75" dirty="0">
                <a:latin typeface="Cambria"/>
                <a:cs typeface="Cambria"/>
              </a:rPr>
              <a:t> </a:t>
            </a:r>
            <a:r>
              <a:rPr sz="3750" spc="-105" dirty="0">
                <a:latin typeface="Cambria"/>
                <a:cs typeface="Cambria"/>
              </a:rPr>
              <a:t>moving</a:t>
            </a:r>
            <a:r>
              <a:rPr sz="3750" spc="-75" dirty="0">
                <a:latin typeface="Cambria"/>
                <a:cs typeface="Cambria"/>
              </a:rPr>
              <a:t> </a:t>
            </a:r>
            <a:r>
              <a:rPr sz="3750" spc="-10" dirty="0">
                <a:latin typeface="Cambria"/>
                <a:cs typeface="Cambria"/>
              </a:rPr>
              <a:t>diagonally </a:t>
            </a:r>
            <a:r>
              <a:rPr sz="3750" spc="-120" dirty="0">
                <a:latin typeface="Cambria"/>
                <a:cs typeface="Cambria"/>
              </a:rPr>
              <a:t>up-</a:t>
            </a:r>
            <a:r>
              <a:rPr sz="3750" spc="-10" dirty="0">
                <a:latin typeface="Cambria"/>
                <a:cs typeface="Cambria"/>
              </a:rPr>
              <a:t>right").</a:t>
            </a:r>
            <a:endParaRPr sz="3750">
              <a:latin typeface="Cambria"/>
              <a:cs typeface="Cambria"/>
            </a:endParaRPr>
          </a:p>
          <a:p>
            <a:pPr marL="584200">
              <a:lnSpc>
                <a:spcPts val="4350"/>
              </a:lnSpc>
            </a:pPr>
            <a:r>
              <a:rPr sz="3750" spc="-55" dirty="0">
                <a:latin typeface="Cambria"/>
                <a:cs typeface="Cambria"/>
              </a:rPr>
              <a:t>Each</a:t>
            </a:r>
            <a:r>
              <a:rPr sz="3750" spc="-125" dirty="0">
                <a:latin typeface="Cambria"/>
                <a:cs typeface="Cambria"/>
              </a:rPr>
              <a:t> </a:t>
            </a:r>
            <a:r>
              <a:rPr sz="3750" spc="-110" dirty="0">
                <a:latin typeface="Cambria"/>
                <a:cs typeface="Cambria"/>
              </a:rPr>
              <a:t>video</a:t>
            </a:r>
            <a:r>
              <a:rPr sz="3750" spc="-114" dirty="0">
                <a:latin typeface="Cambria"/>
                <a:cs typeface="Cambria"/>
              </a:rPr>
              <a:t> </a:t>
            </a:r>
            <a:r>
              <a:rPr sz="3750" spc="-65" dirty="0">
                <a:latin typeface="Cambria"/>
                <a:cs typeface="Cambria"/>
              </a:rPr>
              <a:t>contains</a:t>
            </a:r>
            <a:r>
              <a:rPr sz="3750" spc="-114" dirty="0">
                <a:latin typeface="Cambria"/>
                <a:cs typeface="Cambria"/>
              </a:rPr>
              <a:t> </a:t>
            </a:r>
            <a:r>
              <a:rPr sz="3750" spc="-355" dirty="0">
                <a:latin typeface="Cambria"/>
                <a:cs typeface="Cambria"/>
              </a:rPr>
              <a:t>10</a:t>
            </a:r>
            <a:r>
              <a:rPr sz="3750" spc="-114" dirty="0">
                <a:latin typeface="Cambria"/>
                <a:cs typeface="Cambria"/>
              </a:rPr>
              <a:t> </a:t>
            </a:r>
            <a:r>
              <a:rPr sz="3750" spc="-10" dirty="0">
                <a:latin typeface="Cambria"/>
                <a:cs typeface="Cambria"/>
              </a:rPr>
              <a:t>frames.</a:t>
            </a:r>
            <a:endParaRPr sz="3750">
              <a:latin typeface="Cambria"/>
              <a:cs typeface="Cambria"/>
            </a:endParaRPr>
          </a:p>
          <a:p>
            <a:pPr marL="12700">
              <a:lnSpc>
                <a:spcPts val="4665"/>
              </a:lnSpc>
            </a:pPr>
            <a:r>
              <a:rPr sz="3900" b="1" spc="-10" dirty="0">
                <a:latin typeface="Calibri"/>
                <a:cs typeface="Calibri"/>
              </a:rPr>
              <a:t>Statistics:</a:t>
            </a:r>
            <a:endParaRPr sz="3900">
              <a:latin typeface="Calibri"/>
              <a:cs typeface="Calibri"/>
            </a:endParaRPr>
          </a:p>
          <a:p>
            <a:pPr marL="584200">
              <a:lnSpc>
                <a:spcPts val="4485"/>
              </a:lnSpc>
            </a:pPr>
            <a:r>
              <a:rPr sz="3750" spc="-70" dirty="0">
                <a:latin typeface="Cambria"/>
                <a:cs typeface="Cambria"/>
              </a:rPr>
              <a:t>Total</a:t>
            </a:r>
            <a:r>
              <a:rPr sz="3750" spc="-100" dirty="0">
                <a:latin typeface="Cambria"/>
                <a:cs typeface="Cambria"/>
              </a:rPr>
              <a:t> </a:t>
            </a:r>
            <a:r>
              <a:rPr sz="3750" spc="-140" dirty="0">
                <a:latin typeface="Cambria"/>
                <a:cs typeface="Cambria"/>
              </a:rPr>
              <a:t>videos:</a:t>
            </a:r>
            <a:r>
              <a:rPr sz="3750" spc="-100" dirty="0">
                <a:latin typeface="Cambria"/>
                <a:cs typeface="Cambria"/>
              </a:rPr>
              <a:t> </a:t>
            </a:r>
            <a:r>
              <a:rPr sz="3750" spc="-10" dirty="0">
                <a:latin typeface="Cambria"/>
                <a:cs typeface="Cambria"/>
              </a:rPr>
              <a:t>30,000.</a:t>
            </a:r>
            <a:endParaRPr sz="3750">
              <a:latin typeface="Cambria"/>
              <a:cs typeface="Cambria"/>
            </a:endParaRPr>
          </a:p>
          <a:p>
            <a:pPr marL="584200">
              <a:lnSpc>
                <a:spcPct val="100000"/>
              </a:lnSpc>
            </a:pPr>
            <a:r>
              <a:rPr sz="3750" spc="-95" dirty="0">
                <a:latin typeface="Cambria"/>
                <a:cs typeface="Cambria"/>
              </a:rPr>
              <a:t>Resolution:</a:t>
            </a:r>
            <a:r>
              <a:rPr sz="3750" spc="-75" dirty="0">
                <a:latin typeface="Cambria"/>
                <a:cs typeface="Cambria"/>
              </a:rPr>
              <a:t> </a:t>
            </a:r>
            <a:r>
              <a:rPr sz="3750" spc="-254" dirty="0">
                <a:latin typeface="Cambria"/>
                <a:cs typeface="Cambria"/>
              </a:rPr>
              <a:t>64x64</a:t>
            </a:r>
            <a:r>
              <a:rPr sz="3750" spc="-75" dirty="0">
                <a:latin typeface="Cambria"/>
                <a:cs typeface="Cambria"/>
              </a:rPr>
              <a:t> </a:t>
            </a:r>
            <a:r>
              <a:rPr sz="3750" spc="-100" dirty="0">
                <a:latin typeface="Cambria"/>
                <a:cs typeface="Cambria"/>
              </a:rPr>
              <a:t>pixels</a:t>
            </a:r>
            <a:r>
              <a:rPr sz="3750" spc="-70" dirty="0">
                <a:latin typeface="Cambria"/>
                <a:cs typeface="Cambria"/>
              </a:rPr>
              <a:t> </a:t>
            </a:r>
            <a:r>
              <a:rPr sz="3750" spc="-110" dirty="0">
                <a:latin typeface="Cambria"/>
                <a:cs typeface="Cambria"/>
              </a:rPr>
              <a:t>per</a:t>
            </a:r>
            <a:r>
              <a:rPr sz="3750" spc="-80" dirty="0">
                <a:latin typeface="Cambria"/>
                <a:cs typeface="Cambria"/>
              </a:rPr>
              <a:t> </a:t>
            </a:r>
            <a:r>
              <a:rPr sz="3750" spc="-10" dirty="0">
                <a:latin typeface="Cambria"/>
                <a:cs typeface="Cambria"/>
              </a:rPr>
              <a:t>frame.</a:t>
            </a:r>
            <a:endParaRPr sz="3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3900" b="1" dirty="0">
                <a:latin typeface="Calibri"/>
                <a:cs typeface="Calibri"/>
              </a:rPr>
              <a:t>Example</a:t>
            </a:r>
            <a:r>
              <a:rPr sz="3900" b="1" spc="-145" dirty="0">
                <a:latin typeface="Calibri"/>
                <a:cs typeface="Calibri"/>
              </a:rPr>
              <a:t> </a:t>
            </a:r>
            <a:r>
              <a:rPr sz="3900" b="1" spc="-10" dirty="0">
                <a:latin typeface="Calibri"/>
                <a:cs typeface="Calibri"/>
              </a:rPr>
              <a:t>Prompts:</a:t>
            </a:r>
            <a:endParaRPr sz="39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45"/>
              </a:spcBef>
            </a:pPr>
            <a:r>
              <a:rPr sz="3750" spc="-70" dirty="0">
                <a:latin typeface="Cambria"/>
                <a:cs typeface="Cambria"/>
              </a:rPr>
              <a:t>"Circle</a:t>
            </a:r>
            <a:r>
              <a:rPr sz="3750" spc="-85" dirty="0">
                <a:latin typeface="Cambria"/>
                <a:cs typeface="Cambria"/>
              </a:rPr>
              <a:t> </a:t>
            </a:r>
            <a:r>
              <a:rPr sz="3750" spc="-105" dirty="0">
                <a:latin typeface="Cambria"/>
                <a:cs typeface="Cambria"/>
              </a:rPr>
              <a:t>moving</a:t>
            </a:r>
            <a:r>
              <a:rPr sz="3750" spc="-85" dirty="0">
                <a:latin typeface="Cambria"/>
                <a:cs typeface="Cambria"/>
              </a:rPr>
              <a:t> </a:t>
            </a:r>
            <a:r>
              <a:rPr sz="3750" spc="-10" dirty="0">
                <a:latin typeface="Cambria"/>
                <a:cs typeface="Cambria"/>
              </a:rPr>
              <a:t>left."</a:t>
            </a:r>
            <a:endParaRPr sz="3750">
              <a:latin typeface="Cambria"/>
              <a:cs typeface="Cambria"/>
            </a:endParaRPr>
          </a:p>
          <a:p>
            <a:pPr marL="584200">
              <a:lnSpc>
                <a:spcPct val="100000"/>
              </a:lnSpc>
            </a:pPr>
            <a:r>
              <a:rPr sz="3750" spc="-70" dirty="0">
                <a:latin typeface="Cambria"/>
                <a:cs typeface="Cambria"/>
              </a:rPr>
              <a:t>"Circle </a:t>
            </a:r>
            <a:r>
              <a:rPr sz="3750" spc="-90" dirty="0">
                <a:latin typeface="Cambria"/>
                <a:cs typeface="Cambria"/>
              </a:rPr>
              <a:t>zigzagging</a:t>
            </a:r>
            <a:r>
              <a:rPr sz="3750" spc="-70" dirty="0">
                <a:latin typeface="Cambria"/>
                <a:cs typeface="Cambria"/>
              </a:rPr>
              <a:t> </a:t>
            </a:r>
            <a:r>
              <a:rPr sz="3750" spc="-10" dirty="0">
                <a:latin typeface="Cambria"/>
                <a:cs typeface="Cambria"/>
              </a:rPr>
              <a:t>vertically."</a:t>
            </a:r>
            <a:endParaRPr sz="3750">
              <a:latin typeface="Cambria"/>
              <a:cs typeface="Cambria"/>
            </a:endParaRPr>
          </a:p>
          <a:p>
            <a:pPr marL="12700">
              <a:lnSpc>
                <a:spcPts val="4665"/>
              </a:lnSpc>
            </a:pPr>
            <a:r>
              <a:rPr sz="3900" b="1" spc="-10" dirty="0">
                <a:latin typeface="Calibri"/>
                <a:cs typeface="Calibri"/>
              </a:rPr>
              <a:t>Visuals:</a:t>
            </a:r>
            <a:endParaRPr sz="3900">
              <a:latin typeface="Calibri"/>
              <a:cs typeface="Calibri"/>
            </a:endParaRPr>
          </a:p>
          <a:p>
            <a:pPr marL="584200" marR="5080">
              <a:lnSpc>
                <a:spcPts val="4500"/>
              </a:lnSpc>
              <a:spcBef>
                <a:spcPts val="85"/>
              </a:spcBef>
            </a:pPr>
            <a:r>
              <a:rPr sz="3750" spc="-95" dirty="0">
                <a:latin typeface="Cambria"/>
                <a:cs typeface="Cambria"/>
              </a:rPr>
              <a:t>Add</a:t>
            </a:r>
            <a:r>
              <a:rPr sz="3750" spc="-100" dirty="0">
                <a:latin typeface="Cambria"/>
                <a:cs typeface="Cambria"/>
              </a:rPr>
              <a:t> </a:t>
            </a:r>
            <a:r>
              <a:rPr sz="3750" spc="-105" dirty="0">
                <a:latin typeface="Cambria"/>
                <a:cs typeface="Cambria"/>
              </a:rPr>
              <a:t>sample</a:t>
            </a:r>
            <a:r>
              <a:rPr sz="3750" spc="-90" dirty="0">
                <a:latin typeface="Cambria"/>
                <a:cs typeface="Cambria"/>
              </a:rPr>
              <a:t> </a:t>
            </a:r>
            <a:r>
              <a:rPr sz="3750" spc="-100" dirty="0">
                <a:latin typeface="Cambria"/>
                <a:cs typeface="Cambria"/>
              </a:rPr>
              <a:t>images </a:t>
            </a:r>
            <a:r>
              <a:rPr sz="3750" spc="-65" dirty="0">
                <a:latin typeface="Cambria"/>
                <a:cs typeface="Cambria"/>
              </a:rPr>
              <a:t>of</a:t>
            </a:r>
            <a:r>
              <a:rPr sz="3750" spc="-95" dirty="0">
                <a:latin typeface="Cambria"/>
                <a:cs typeface="Cambria"/>
              </a:rPr>
              <a:t> </a:t>
            </a:r>
            <a:r>
              <a:rPr sz="3750" spc="-65" dirty="0">
                <a:latin typeface="Cambria"/>
                <a:cs typeface="Cambria"/>
              </a:rPr>
              <a:t>the</a:t>
            </a:r>
            <a:r>
              <a:rPr sz="3750" spc="-95" dirty="0">
                <a:latin typeface="Cambria"/>
                <a:cs typeface="Cambria"/>
              </a:rPr>
              <a:t> </a:t>
            </a:r>
            <a:r>
              <a:rPr sz="3750" spc="-110" dirty="0">
                <a:latin typeface="Cambria"/>
                <a:cs typeface="Cambria"/>
              </a:rPr>
              <a:t>dataset</a:t>
            </a:r>
            <a:r>
              <a:rPr sz="3750" spc="-95" dirty="0">
                <a:latin typeface="Cambria"/>
                <a:cs typeface="Cambria"/>
              </a:rPr>
              <a:t> </a:t>
            </a:r>
            <a:r>
              <a:rPr sz="3750" spc="-125" dirty="0">
                <a:latin typeface="Cambria"/>
                <a:cs typeface="Cambria"/>
              </a:rPr>
              <a:t>showing</a:t>
            </a:r>
            <a:r>
              <a:rPr sz="3750" spc="-100" dirty="0">
                <a:latin typeface="Cambria"/>
                <a:cs typeface="Cambria"/>
              </a:rPr>
              <a:t> </a:t>
            </a:r>
            <a:r>
              <a:rPr sz="3750" spc="-50" dirty="0">
                <a:latin typeface="Cambria"/>
                <a:cs typeface="Cambria"/>
              </a:rPr>
              <a:t>a </a:t>
            </a:r>
            <a:r>
              <a:rPr sz="3750" spc="-204" dirty="0">
                <a:latin typeface="Cambria"/>
                <a:cs typeface="Cambria"/>
              </a:rPr>
              <a:t>few</a:t>
            </a:r>
            <a:r>
              <a:rPr sz="3750" spc="-90" dirty="0">
                <a:latin typeface="Cambria"/>
                <a:cs typeface="Cambria"/>
              </a:rPr>
              <a:t> </a:t>
            </a:r>
            <a:r>
              <a:rPr sz="3750" spc="-10" dirty="0">
                <a:latin typeface="Cambria"/>
                <a:cs typeface="Cambria"/>
              </a:rPr>
              <a:t>frames.</a:t>
            </a:r>
            <a:endParaRPr sz="3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15438" y="458965"/>
            <a:ext cx="714248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6900" b="1" spc="-2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900" b="1" spc="55" dirty="0">
                <a:solidFill>
                  <a:srgbClr val="000000"/>
                </a:solidFill>
                <a:latin typeface="Calibri"/>
                <a:cs typeface="Calibri"/>
              </a:rPr>
              <a:t>Preprocessing</a:t>
            </a:r>
            <a:endParaRPr sz="6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1480" y="2911627"/>
            <a:ext cx="142875" cy="1428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1480" y="3521227"/>
            <a:ext cx="142875" cy="142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1480" y="4749952"/>
            <a:ext cx="142875" cy="1428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1480" y="6654952"/>
            <a:ext cx="142875" cy="1428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1480" y="8559952"/>
            <a:ext cx="142875" cy="14287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Process:</a:t>
            </a:r>
          </a:p>
          <a:p>
            <a:pPr marL="629285" marR="133350">
              <a:lnSpc>
                <a:spcPct val="100800"/>
              </a:lnSpc>
              <a:spcBef>
                <a:spcPts val="30"/>
              </a:spcBef>
            </a:pPr>
            <a:r>
              <a:rPr sz="4000" b="0" spc="-100" dirty="0">
                <a:latin typeface="Cambria"/>
                <a:cs typeface="Cambria"/>
              </a:rPr>
              <a:t>Read</a:t>
            </a:r>
            <a:r>
              <a:rPr sz="4000" b="0" spc="-120" dirty="0">
                <a:latin typeface="Cambria"/>
                <a:cs typeface="Cambria"/>
              </a:rPr>
              <a:t> </a:t>
            </a:r>
            <a:r>
              <a:rPr sz="4000" b="0" spc="-85" dirty="0">
                <a:latin typeface="Cambria"/>
                <a:cs typeface="Cambria"/>
              </a:rPr>
              <a:t>image</a:t>
            </a:r>
            <a:r>
              <a:rPr sz="4000" b="0" spc="-114" dirty="0">
                <a:latin typeface="Cambria"/>
                <a:cs typeface="Cambria"/>
              </a:rPr>
              <a:t> frames </a:t>
            </a:r>
            <a:r>
              <a:rPr sz="4000" b="0" spc="-45" dirty="0">
                <a:latin typeface="Cambria"/>
                <a:cs typeface="Cambria"/>
              </a:rPr>
              <a:t>and</a:t>
            </a:r>
            <a:r>
              <a:rPr sz="4000" b="0" spc="-114" dirty="0">
                <a:latin typeface="Cambria"/>
                <a:cs typeface="Cambria"/>
              </a:rPr>
              <a:t> </a:t>
            </a:r>
            <a:r>
              <a:rPr sz="4000" b="0" spc="-10" dirty="0">
                <a:latin typeface="Cambria"/>
                <a:cs typeface="Cambria"/>
              </a:rPr>
              <a:t>prompts. </a:t>
            </a:r>
            <a:r>
              <a:rPr sz="4000" b="0" spc="-95" dirty="0">
                <a:latin typeface="Cambria"/>
                <a:cs typeface="Cambria"/>
              </a:rPr>
              <a:t>Normalize </a:t>
            </a:r>
            <a:r>
              <a:rPr sz="4000" b="0" spc="-100" dirty="0">
                <a:latin typeface="Cambria"/>
                <a:cs typeface="Cambria"/>
              </a:rPr>
              <a:t>images</a:t>
            </a:r>
            <a:r>
              <a:rPr sz="4000" b="0" spc="-95" dirty="0">
                <a:latin typeface="Cambria"/>
                <a:cs typeface="Cambria"/>
              </a:rPr>
              <a:t> </a:t>
            </a:r>
            <a:r>
              <a:rPr sz="4000" b="0" spc="-90" dirty="0">
                <a:latin typeface="Cambria"/>
                <a:cs typeface="Cambria"/>
              </a:rPr>
              <a:t>to</a:t>
            </a:r>
            <a:r>
              <a:rPr sz="4000" b="0" spc="-95" dirty="0">
                <a:latin typeface="Cambria"/>
                <a:cs typeface="Cambria"/>
              </a:rPr>
              <a:t> </a:t>
            </a:r>
            <a:r>
              <a:rPr sz="4000" b="0" spc="-110" dirty="0">
                <a:latin typeface="Cambria"/>
                <a:cs typeface="Cambria"/>
              </a:rPr>
              <a:t>prepare</a:t>
            </a:r>
            <a:r>
              <a:rPr sz="4000" b="0" spc="-95" dirty="0">
                <a:latin typeface="Cambria"/>
                <a:cs typeface="Cambria"/>
              </a:rPr>
              <a:t> </a:t>
            </a:r>
            <a:r>
              <a:rPr sz="4000" b="0" spc="-85" dirty="0">
                <a:latin typeface="Cambria"/>
                <a:cs typeface="Cambria"/>
              </a:rPr>
              <a:t>for</a:t>
            </a:r>
            <a:r>
              <a:rPr sz="4000" b="0" spc="-95" dirty="0">
                <a:latin typeface="Cambria"/>
                <a:cs typeface="Cambria"/>
              </a:rPr>
              <a:t> </a:t>
            </a:r>
            <a:r>
              <a:rPr sz="4000" b="0" spc="-25" dirty="0">
                <a:latin typeface="Cambria"/>
                <a:cs typeface="Cambria"/>
              </a:rPr>
              <a:t>GAN </a:t>
            </a:r>
            <a:r>
              <a:rPr sz="4000" b="0" spc="-10" dirty="0">
                <a:latin typeface="Cambria"/>
                <a:cs typeface="Cambria"/>
              </a:rPr>
              <a:t>input.</a:t>
            </a:r>
            <a:endParaRPr sz="4000">
              <a:latin typeface="Cambria"/>
              <a:cs typeface="Cambria"/>
            </a:endParaRPr>
          </a:p>
          <a:p>
            <a:pPr marL="629285" marR="24765">
              <a:lnSpc>
                <a:spcPts val="4880"/>
              </a:lnSpc>
              <a:spcBef>
                <a:spcPts val="95"/>
              </a:spcBef>
            </a:pPr>
            <a:r>
              <a:rPr sz="4000" b="0" spc="-95" dirty="0">
                <a:latin typeface="Cambria"/>
                <a:cs typeface="Cambria"/>
              </a:rPr>
              <a:t>Encode</a:t>
            </a:r>
            <a:r>
              <a:rPr sz="4000" b="0" spc="-100" dirty="0">
                <a:latin typeface="Cambria"/>
                <a:cs typeface="Cambria"/>
              </a:rPr>
              <a:t> </a:t>
            </a:r>
            <a:r>
              <a:rPr sz="4000" b="0" spc="-145" dirty="0">
                <a:latin typeface="Cambria"/>
                <a:cs typeface="Cambria"/>
              </a:rPr>
              <a:t>text</a:t>
            </a:r>
            <a:r>
              <a:rPr sz="4000" b="0" spc="-100" dirty="0">
                <a:latin typeface="Cambria"/>
                <a:cs typeface="Cambria"/>
              </a:rPr>
              <a:t> </a:t>
            </a:r>
            <a:r>
              <a:rPr sz="4000" b="0" spc="-114" dirty="0">
                <a:latin typeface="Cambria"/>
                <a:cs typeface="Cambria"/>
              </a:rPr>
              <a:t>prompts</a:t>
            </a:r>
            <a:r>
              <a:rPr sz="4000" b="0" spc="-100" dirty="0">
                <a:latin typeface="Cambria"/>
                <a:cs typeface="Cambria"/>
              </a:rPr>
              <a:t> </a:t>
            </a:r>
            <a:r>
              <a:rPr sz="4000" b="0" spc="-40" dirty="0">
                <a:latin typeface="Cambria"/>
                <a:cs typeface="Cambria"/>
              </a:rPr>
              <a:t>into</a:t>
            </a:r>
            <a:r>
              <a:rPr sz="4000" b="0" spc="-100" dirty="0">
                <a:latin typeface="Cambria"/>
                <a:cs typeface="Cambria"/>
              </a:rPr>
              <a:t> </a:t>
            </a:r>
            <a:r>
              <a:rPr sz="4000" b="0" spc="-50" dirty="0">
                <a:latin typeface="Cambria"/>
                <a:cs typeface="Cambria"/>
              </a:rPr>
              <a:t>embeddings using</a:t>
            </a:r>
            <a:r>
              <a:rPr sz="4000" b="0" spc="-110" dirty="0">
                <a:latin typeface="Cambria"/>
                <a:cs typeface="Cambria"/>
              </a:rPr>
              <a:t> </a:t>
            </a:r>
            <a:r>
              <a:rPr sz="4000" b="0" dirty="0">
                <a:latin typeface="Cambria"/>
                <a:cs typeface="Cambria"/>
              </a:rPr>
              <a:t>a</a:t>
            </a:r>
            <a:r>
              <a:rPr sz="4000" b="0" spc="-105" dirty="0">
                <a:latin typeface="Cambria"/>
                <a:cs typeface="Cambria"/>
              </a:rPr>
              <a:t> </a:t>
            </a:r>
            <a:r>
              <a:rPr sz="4000" b="0" spc="-75" dirty="0">
                <a:latin typeface="Cambria"/>
                <a:cs typeface="Cambria"/>
              </a:rPr>
              <a:t>vocabulary-</a:t>
            </a:r>
            <a:r>
              <a:rPr sz="4000" b="0" spc="-100" dirty="0">
                <a:latin typeface="Cambria"/>
                <a:cs typeface="Cambria"/>
              </a:rPr>
              <a:t>based</a:t>
            </a:r>
            <a:r>
              <a:rPr sz="4000" b="0" spc="-105" dirty="0">
                <a:latin typeface="Cambria"/>
                <a:cs typeface="Cambria"/>
              </a:rPr>
              <a:t> </a:t>
            </a:r>
            <a:r>
              <a:rPr sz="4000" b="0" spc="-10" dirty="0">
                <a:latin typeface="Cambria"/>
                <a:cs typeface="Cambria"/>
              </a:rPr>
              <a:t>encoding.</a:t>
            </a:r>
            <a:endParaRPr sz="4000">
              <a:latin typeface="Cambria"/>
              <a:cs typeface="Cambria"/>
            </a:endParaRPr>
          </a:p>
          <a:p>
            <a:pPr marL="12700">
              <a:lnSpc>
                <a:spcPts val="5075"/>
              </a:lnSpc>
            </a:pPr>
            <a:r>
              <a:rPr dirty="0"/>
              <a:t>Tools</a:t>
            </a:r>
            <a:r>
              <a:rPr spc="10" dirty="0"/>
              <a:t> </a:t>
            </a:r>
            <a:r>
              <a:rPr spc="-10" dirty="0"/>
              <a:t>Used:</a:t>
            </a:r>
          </a:p>
          <a:p>
            <a:pPr marL="629285" marR="5080">
              <a:lnSpc>
                <a:spcPct val="100000"/>
              </a:lnSpc>
              <a:spcBef>
                <a:spcPts val="70"/>
              </a:spcBef>
            </a:pPr>
            <a:r>
              <a:rPr sz="4000" b="0" spc="-85" dirty="0">
                <a:latin typeface="Cambria"/>
                <a:cs typeface="Cambria"/>
              </a:rPr>
              <a:t>PyTorch</a:t>
            </a:r>
            <a:r>
              <a:rPr sz="4000" b="0" spc="-135" dirty="0">
                <a:latin typeface="Cambria"/>
                <a:cs typeface="Cambria"/>
              </a:rPr>
              <a:t> </a:t>
            </a:r>
            <a:r>
              <a:rPr sz="4000" b="0" spc="-85" dirty="0">
                <a:latin typeface="Cambria"/>
                <a:cs typeface="Cambria"/>
              </a:rPr>
              <a:t>for</a:t>
            </a:r>
            <a:r>
              <a:rPr sz="4000" b="0" spc="-135" dirty="0">
                <a:latin typeface="Cambria"/>
                <a:cs typeface="Cambria"/>
              </a:rPr>
              <a:t> </a:t>
            </a:r>
            <a:r>
              <a:rPr sz="4000" b="0" spc="-40" dirty="0">
                <a:latin typeface="Cambria"/>
                <a:cs typeface="Cambria"/>
              </a:rPr>
              <a:t>loading</a:t>
            </a:r>
            <a:r>
              <a:rPr sz="4000" b="0" spc="-155" dirty="0">
                <a:latin typeface="Cambria"/>
                <a:cs typeface="Cambria"/>
              </a:rPr>
              <a:t> </a:t>
            </a:r>
            <a:r>
              <a:rPr sz="4000" b="0" spc="-45" dirty="0">
                <a:latin typeface="Cambria"/>
                <a:cs typeface="Cambria"/>
              </a:rPr>
              <a:t>and</a:t>
            </a:r>
            <a:r>
              <a:rPr sz="4000" b="0" spc="-140" dirty="0">
                <a:latin typeface="Cambria"/>
                <a:cs typeface="Cambria"/>
              </a:rPr>
              <a:t> </a:t>
            </a:r>
            <a:r>
              <a:rPr sz="4000" b="0" spc="-50" dirty="0">
                <a:latin typeface="Cambria"/>
                <a:cs typeface="Cambria"/>
              </a:rPr>
              <a:t>transforming </a:t>
            </a:r>
            <a:r>
              <a:rPr sz="4000" b="0" spc="-10" dirty="0">
                <a:latin typeface="Cambria"/>
                <a:cs typeface="Cambria"/>
              </a:rPr>
              <a:t>data.</a:t>
            </a:r>
            <a:endParaRPr sz="4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Outcome:</a:t>
            </a:r>
          </a:p>
          <a:p>
            <a:pPr marL="629285">
              <a:lnSpc>
                <a:spcPct val="100000"/>
              </a:lnSpc>
              <a:spcBef>
                <a:spcPts val="70"/>
              </a:spcBef>
            </a:pPr>
            <a:r>
              <a:rPr sz="4000" b="0" spc="-90" dirty="0">
                <a:latin typeface="Cambria"/>
                <a:cs typeface="Cambria"/>
              </a:rPr>
              <a:t>Dataset</a:t>
            </a:r>
            <a:r>
              <a:rPr sz="4000" b="0" spc="-105" dirty="0">
                <a:latin typeface="Cambria"/>
                <a:cs typeface="Cambria"/>
              </a:rPr>
              <a:t> </a:t>
            </a:r>
            <a:r>
              <a:rPr sz="4000" b="0" spc="-110" dirty="0">
                <a:latin typeface="Cambria"/>
                <a:cs typeface="Cambria"/>
              </a:rPr>
              <a:t>ready</a:t>
            </a:r>
            <a:r>
              <a:rPr sz="4000" b="0" spc="-100" dirty="0">
                <a:latin typeface="Cambria"/>
                <a:cs typeface="Cambria"/>
              </a:rPr>
              <a:t> </a:t>
            </a:r>
            <a:r>
              <a:rPr sz="4000" b="0" spc="-85" dirty="0">
                <a:latin typeface="Cambria"/>
                <a:cs typeface="Cambria"/>
              </a:rPr>
              <a:t>for</a:t>
            </a:r>
            <a:r>
              <a:rPr sz="4000" b="0" spc="-105" dirty="0">
                <a:latin typeface="Cambria"/>
                <a:cs typeface="Cambria"/>
              </a:rPr>
              <a:t> </a:t>
            </a:r>
            <a:r>
              <a:rPr sz="4000" b="0" spc="-10" dirty="0">
                <a:latin typeface="Cambria"/>
                <a:cs typeface="Cambria"/>
              </a:rPr>
              <a:t>training.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5685282"/>
            <a:ext cx="18288000" cy="4116070"/>
            <a:chOff x="0" y="5685282"/>
            <a:chExt cx="18288000" cy="4116070"/>
          </a:xfrm>
        </p:grpSpPr>
        <p:sp>
          <p:nvSpPr>
            <p:cNvPr id="5" name="object 5"/>
            <p:cNvSpPr/>
            <p:nvPr/>
          </p:nvSpPr>
          <p:spPr>
            <a:xfrm>
              <a:off x="0" y="9753447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685282"/>
              <a:ext cx="12712700" cy="40690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2319" y="5685980"/>
              <a:ext cx="4905374" cy="31242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07583" y="458965"/>
            <a:ext cx="661670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110" dirty="0">
                <a:solidFill>
                  <a:srgbClr val="000000"/>
                </a:solidFill>
                <a:latin typeface="Calibri"/>
                <a:cs typeface="Calibri"/>
              </a:rPr>
              <a:t>GAN</a:t>
            </a:r>
            <a:r>
              <a:rPr sz="6900" b="1" spc="-2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900" b="1" spc="85" dirty="0">
                <a:solidFill>
                  <a:srgbClr val="000000"/>
                </a:solidFill>
                <a:latin typeface="Calibri"/>
                <a:cs typeface="Calibri"/>
              </a:rPr>
              <a:t>Architecture</a:t>
            </a:r>
            <a:endParaRPr sz="6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292" y="1305827"/>
            <a:ext cx="1974214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1" spc="-35" dirty="0">
                <a:latin typeface="Calibri"/>
                <a:cs typeface="Calibri"/>
              </a:rPr>
              <a:t>Generator:</a:t>
            </a:r>
            <a:endParaRPr sz="34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542" y="2090051"/>
            <a:ext cx="114300" cy="114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542" y="2575826"/>
            <a:ext cx="114300" cy="114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542" y="3595001"/>
            <a:ext cx="114300" cy="1143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542" y="4080776"/>
            <a:ext cx="114300" cy="1143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542" y="5099951"/>
            <a:ext cx="114300" cy="1143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9292" y="1848752"/>
            <a:ext cx="11917045" cy="3515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14350" marR="3030220">
              <a:lnSpc>
                <a:spcPct val="101200"/>
              </a:lnSpc>
              <a:spcBef>
                <a:spcPts val="55"/>
              </a:spcBef>
            </a:pPr>
            <a:r>
              <a:rPr sz="3150" spc="-50" dirty="0">
                <a:latin typeface="Cambria"/>
                <a:cs typeface="Cambria"/>
              </a:rPr>
              <a:t>Combines</a:t>
            </a:r>
            <a:r>
              <a:rPr sz="3150" spc="-60" dirty="0">
                <a:latin typeface="Cambria"/>
                <a:cs typeface="Cambria"/>
              </a:rPr>
              <a:t> </a:t>
            </a:r>
            <a:r>
              <a:rPr sz="3150" spc="-130" dirty="0">
                <a:latin typeface="Cambria"/>
                <a:cs typeface="Cambria"/>
              </a:rPr>
              <a:t>text</a:t>
            </a:r>
            <a:r>
              <a:rPr sz="3150" spc="-60" dirty="0">
                <a:latin typeface="Cambria"/>
                <a:cs typeface="Cambria"/>
              </a:rPr>
              <a:t> </a:t>
            </a:r>
            <a:r>
              <a:rPr sz="3150" spc="-90" dirty="0">
                <a:latin typeface="Cambria"/>
                <a:cs typeface="Cambria"/>
              </a:rPr>
              <a:t>embeddings</a:t>
            </a:r>
            <a:r>
              <a:rPr sz="3150" spc="-60" dirty="0">
                <a:latin typeface="Cambria"/>
                <a:cs typeface="Cambria"/>
              </a:rPr>
              <a:t> </a:t>
            </a:r>
            <a:r>
              <a:rPr sz="3150" spc="-100" dirty="0">
                <a:latin typeface="Cambria"/>
                <a:cs typeface="Cambria"/>
              </a:rPr>
              <a:t>with</a:t>
            </a:r>
            <a:r>
              <a:rPr sz="3150" spc="-55" dirty="0">
                <a:latin typeface="Cambria"/>
                <a:cs typeface="Cambria"/>
              </a:rPr>
              <a:t> </a:t>
            </a:r>
            <a:r>
              <a:rPr sz="3150" spc="-95" dirty="0">
                <a:latin typeface="Cambria"/>
                <a:cs typeface="Cambria"/>
              </a:rPr>
              <a:t>random</a:t>
            </a:r>
            <a:r>
              <a:rPr sz="3150" spc="-60" dirty="0">
                <a:latin typeface="Cambria"/>
                <a:cs typeface="Cambria"/>
              </a:rPr>
              <a:t> </a:t>
            </a:r>
            <a:r>
              <a:rPr sz="3150" spc="-10" dirty="0">
                <a:latin typeface="Cambria"/>
                <a:cs typeface="Cambria"/>
              </a:rPr>
              <a:t>noise. </a:t>
            </a:r>
            <a:r>
              <a:rPr sz="3150" spc="-90" dirty="0">
                <a:latin typeface="Cambria"/>
                <a:cs typeface="Cambria"/>
              </a:rPr>
              <a:t>Upsamples</a:t>
            </a:r>
            <a:r>
              <a:rPr sz="3150" spc="-50" dirty="0">
                <a:latin typeface="Cambria"/>
                <a:cs typeface="Cambria"/>
              </a:rPr>
              <a:t> </a:t>
            </a:r>
            <a:r>
              <a:rPr sz="3150" spc="-90" dirty="0">
                <a:latin typeface="Cambria"/>
                <a:cs typeface="Cambria"/>
              </a:rPr>
              <a:t>features</a:t>
            </a:r>
            <a:r>
              <a:rPr sz="3150" spc="-50" dirty="0">
                <a:latin typeface="Cambria"/>
                <a:cs typeface="Cambria"/>
              </a:rPr>
              <a:t> </a:t>
            </a:r>
            <a:r>
              <a:rPr sz="3150" spc="-85" dirty="0">
                <a:latin typeface="Cambria"/>
                <a:cs typeface="Cambria"/>
              </a:rPr>
              <a:t>to</a:t>
            </a:r>
            <a:r>
              <a:rPr sz="3150" spc="-55" dirty="0">
                <a:latin typeface="Cambria"/>
                <a:cs typeface="Cambria"/>
              </a:rPr>
              <a:t> </a:t>
            </a:r>
            <a:r>
              <a:rPr sz="3150" spc="-100" dirty="0">
                <a:latin typeface="Cambria"/>
                <a:cs typeface="Cambria"/>
              </a:rPr>
              <a:t>generate</a:t>
            </a:r>
            <a:r>
              <a:rPr sz="3150" spc="-55" dirty="0">
                <a:latin typeface="Cambria"/>
                <a:cs typeface="Cambria"/>
              </a:rPr>
              <a:t> </a:t>
            </a:r>
            <a:r>
              <a:rPr sz="3150" spc="-235" dirty="0">
                <a:latin typeface="Cambria"/>
                <a:cs typeface="Cambria"/>
              </a:rPr>
              <a:t>64x64</a:t>
            </a:r>
            <a:r>
              <a:rPr sz="3150" spc="-60" dirty="0">
                <a:latin typeface="Cambria"/>
                <a:cs typeface="Cambria"/>
              </a:rPr>
              <a:t> </a:t>
            </a:r>
            <a:r>
              <a:rPr sz="3150" spc="-95" dirty="0">
                <a:latin typeface="Cambria"/>
                <a:cs typeface="Cambria"/>
              </a:rPr>
              <a:t>video</a:t>
            </a:r>
            <a:r>
              <a:rPr sz="3150" spc="-55" dirty="0">
                <a:latin typeface="Cambria"/>
                <a:cs typeface="Cambria"/>
              </a:rPr>
              <a:t> </a:t>
            </a:r>
            <a:r>
              <a:rPr sz="3150" spc="-20" dirty="0">
                <a:latin typeface="Cambria"/>
                <a:cs typeface="Cambria"/>
              </a:rPr>
              <a:t>frames.</a:t>
            </a:r>
            <a:endParaRPr sz="3150">
              <a:latin typeface="Cambria"/>
              <a:cs typeface="Cambria"/>
            </a:endParaRPr>
          </a:p>
          <a:p>
            <a:pPr marL="12700">
              <a:lnSpc>
                <a:spcPts val="4110"/>
              </a:lnSpc>
            </a:pPr>
            <a:r>
              <a:rPr sz="3450" b="1" spc="-10" dirty="0">
                <a:latin typeface="Calibri"/>
                <a:cs typeface="Calibri"/>
              </a:rPr>
              <a:t>Discriminator:</a:t>
            </a:r>
            <a:endParaRPr sz="3450">
              <a:latin typeface="Calibri"/>
              <a:cs typeface="Calibri"/>
            </a:endParaRPr>
          </a:p>
          <a:p>
            <a:pPr marL="514350" marR="3644900">
              <a:lnSpc>
                <a:spcPct val="101200"/>
              </a:lnSpc>
              <a:spcBef>
                <a:spcPts val="90"/>
              </a:spcBef>
            </a:pPr>
            <a:r>
              <a:rPr sz="3150" spc="-60" dirty="0">
                <a:latin typeface="Cambria"/>
                <a:cs typeface="Cambria"/>
              </a:rPr>
              <a:t>Distinguishes</a:t>
            </a:r>
            <a:r>
              <a:rPr sz="3150" spc="-75" dirty="0">
                <a:latin typeface="Cambria"/>
                <a:cs typeface="Cambria"/>
              </a:rPr>
              <a:t> </a:t>
            </a:r>
            <a:r>
              <a:rPr sz="3150" spc="-125" dirty="0">
                <a:latin typeface="Cambria"/>
                <a:cs typeface="Cambria"/>
              </a:rPr>
              <a:t>between</a:t>
            </a:r>
            <a:r>
              <a:rPr sz="3150" spc="-65" dirty="0">
                <a:latin typeface="Cambria"/>
                <a:cs typeface="Cambria"/>
              </a:rPr>
              <a:t> </a:t>
            </a:r>
            <a:r>
              <a:rPr sz="3150" spc="-70" dirty="0">
                <a:latin typeface="Cambria"/>
                <a:cs typeface="Cambria"/>
              </a:rPr>
              <a:t>real</a:t>
            </a:r>
            <a:r>
              <a:rPr sz="3150" spc="-80" dirty="0">
                <a:latin typeface="Cambria"/>
                <a:cs typeface="Cambria"/>
              </a:rPr>
              <a:t> </a:t>
            </a:r>
            <a:r>
              <a:rPr sz="3150" spc="-45" dirty="0">
                <a:latin typeface="Cambria"/>
                <a:cs typeface="Cambria"/>
              </a:rPr>
              <a:t>and</a:t>
            </a:r>
            <a:r>
              <a:rPr sz="3150" spc="-80" dirty="0">
                <a:latin typeface="Cambria"/>
                <a:cs typeface="Cambria"/>
              </a:rPr>
              <a:t> </a:t>
            </a:r>
            <a:r>
              <a:rPr sz="3150" spc="-95" dirty="0">
                <a:latin typeface="Cambria"/>
                <a:cs typeface="Cambria"/>
              </a:rPr>
              <a:t>fake</a:t>
            </a:r>
            <a:r>
              <a:rPr sz="3150" spc="-75" dirty="0">
                <a:latin typeface="Cambria"/>
                <a:cs typeface="Cambria"/>
              </a:rPr>
              <a:t> </a:t>
            </a:r>
            <a:r>
              <a:rPr sz="3150" spc="-10" dirty="0">
                <a:latin typeface="Cambria"/>
                <a:cs typeface="Cambria"/>
              </a:rPr>
              <a:t>frames. </a:t>
            </a:r>
            <a:r>
              <a:rPr sz="3150" spc="-135" dirty="0">
                <a:latin typeface="Cambria"/>
                <a:cs typeface="Cambria"/>
              </a:rPr>
              <a:t>Uses</a:t>
            </a:r>
            <a:r>
              <a:rPr sz="3150" spc="-65" dirty="0">
                <a:latin typeface="Cambria"/>
                <a:cs typeface="Cambria"/>
              </a:rPr>
              <a:t> </a:t>
            </a:r>
            <a:r>
              <a:rPr sz="3150" spc="-50" dirty="0">
                <a:latin typeface="Cambria"/>
                <a:cs typeface="Cambria"/>
              </a:rPr>
              <a:t>convolutional</a:t>
            </a:r>
            <a:r>
              <a:rPr sz="3150" spc="-70" dirty="0">
                <a:latin typeface="Cambria"/>
                <a:cs typeface="Cambria"/>
              </a:rPr>
              <a:t> </a:t>
            </a:r>
            <a:r>
              <a:rPr sz="3150" spc="-85" dirty="0">
                <a:latin typeface="Cambria"/>
                <a:cs typeface="Cambria"/>
              </a:rPr>
              <a:t>layers</a:t>
            </a:r>
            <a:r>
              <a:rPr sz="3150" spc="-60" dirty="0">
                <a:latin typeface="Cambria"/>
                <a:cs typeface="Cambria"/>
              </a:rPr>
              <a:t> </a:t>
            </a:r>
            <a:r>
              <a:rPr sz="3150" spc="-85" dirty="0">
                <a:latin typeface="Cambria"/>
                <a:cs typeface="Cambria"/>
              </a:rPr>
              <a:t>for</a:t>
            </a:r>
            <a:r>
              <a:rPr sz="3150" spc="-60" dirty="0">
                <a:latin typeface="Cambria"/>
                <a:cs typeface="Cambria"/>
              </a:rPr>
              <a:t> </a:t>
            </a:r>
            <a:r>
              <a:rPr sz="3150" spc="-80" dirty="0">
                <a:latin typeface="Cambria"/>
                <a:cs typeface="Cambria"/>
              </a:rPr>
              <a:t>feature</a:t>
            </a:r>
            <a:r>
              <a:rPr sz="3150" spc="-70" dirty="0">
                <a:latin typeface="Cambria"/>
                <a:cs typeface="Cambria"/>
              </a:rPr>
              <a:t> </a:t>
            </a:r>
            <a:r>
              <a:rPr sz="3150" spc="-50" dirty="0">
                <a:latin typeface="Cambria"/>
                <a:cs typeface="Cambria"/>
              </a:rPr>
              <a:t>extraction.</a:t>
            </a:r>
            <a:endParaRPr sz="3150">
              <a:latin typeface="Cambria"/>
              <a:cs typeface="Cambria"/>
            </a:endParaRPr>
          </a:p>
          <a:p>
            <a:pPr marL="12700">
              <a:lnSpc>
                <a:spcPts val="4110"/>
              </a:lnSpc>
            </a:pPr>
            <a:r>
              <a:rPr sz="3450" b="1" spc="-25" dirty="0">
                <a:latin typeface="Calibri"/>
                <a:cs typeface="Calibri"/>
              </a:rPr>
              <a:t>Text</a:t>
            </a:r>
            <a:r>
              <a:rPr sz="3450" b="1" spc="-165" dirty="0">
                <a:latin typeface="Calibri"/>
                <a:cs typeface="Calibri"/>
              </a:rPr>
              <a:t> </a:t>
            </a:r>
            <a:r>
              <a:rPr sz="3450" b="1" spc="-10" dirty="0">
                <a:latin typeface="Calibri"/>
                <a:cs typeface="Calibri"/>
              </a:rPr>
              <a:t>Embedding:</a:t>
            </a:r>
            <a:endParaRPr sz="345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135"/>
              </a:spcBef>
            </a:pPr>
            <a:r>
              <a:rPr sz="3150" spc="-85" dirty="0">
                <a:latin typeface="Cambria"/>
                <a:cs typeface="Cambria"/>
              </a:rPr>
              <a:t>Converts</a:t>
            </a:r>
            <a:r>
              <a:rPr sz="3150" spc="-65" dirty="0">
                <a:latin typeface="Cambria"/>
                <a:cs typeface="Cambria"/>
              </a:rPr>
              <a:t> </a:t>
            </a:r>
            <a:r>
              <a:rPr sz="3150" spc="-130" dirty="0">
                <a:latin typeface="Cambria"/>
                <a:cs typeface="Cambria"/>
              </a:rPr>
              <a:t>text</a:t>
            </a:r>
            <a:r>
              <a:rPr sz="3150" spc="-70" dirty="0">
                <a:latin typeface="Cambria"/>
                <a:cs typeface="Cambria"/>
              </a:rPr>
              <a:t> </a:t>
            </a:r>
            <a:r>
              <a:rPr sz="3150" spc="-105" dirty="0">
                <a:latin typeface="Cambria"/>
                <a:cs typeface="Cambria"/>
              </a:rPr>
              <a:t>prompts</a:t>
            </a:r>
            <a:r>
              <a:rPr sz="3150" spc="-70" dirty="0">
                <a:latin typeface="Cambria"/>
                <a:cs typeface="Cambria"/>
              </a:rPr>
              <a:t> </a:t>
            </a:r>
            <a:r>
              <a:rPr sz="3150" spc="-30" dirty="0">
                <a:latin typeface="Cambria"/>
                <a:cs typeface="Cambria"/>
              </a:rPr>
              <a:t>into</a:t>
            </a:r>
            <a:r>
              <a:rPr sz="3150" spc="-70" dirty="0">
                <a:latin typeface="Cambria"/>
                <a:cs typeface="Cambria"/>
              </a:rPr>
              <a:t> </a:t>
            </a:r>
            <a:r>
              <a:rPr sz="3150" spc="-50" dirty="0">
                <a:latin typeface="Cambria"/>
                <a:cs typeface="Cambria"/>
              </a:rPr>
              <a:t>numerical</a:t>
            </a:r>
            <a:r>
              <a:rPr sz="3150" spc="-70" dirty="0">
                <a:latin typeface="Cambria"/>
                <a:cs typeface="Cambria"/>
              </a:rPr>
              <a:t> </a:t>
            </a:r>
            <a:r>
              <a:rPr sz="3150" spc="-105" dirty="0">
                <a:latin typeface="Cambria"/>
                <a:cs typeface="Cambria"/>
              </a:rPr>
              <a:t>vectors</a:t>
            </a:r>
            <a:r>
              <a:rPr sz="3150" spc="-65" dirty="0">
                <a:latin typeface="Cambria"/>
                <a:cs typeface="Cambria"/>
              </a:rPr>
              <a:t> </a:t>
            </a:r>
            <a:r>
              <a:rPr sz="3150" spc="-45" dirty="0">
                <a:latin typeface="Cambria"/>
                <a:cs typeface="Cambria"/>
              </a:rPr>
              <a:t>using</a:t>
            </a:r>
            <a:r>
              <a:rPr sz="3150" spc="-65" dirty="0">
                <a:latin typeface="Cambria"/>
                <a:cs typeface="Cambria"/>
              </a:rPr>
              <a:t> </a:t>
            </a:r>
            <a:r>
              <a:rPr sz="3150" spc="-75" dirty="0">
                <a:latin typeface="Cambria"/>
                <a:cs typeface="Cambria"/>
              </a:rPr>
              <a:t>embedding</a:t>
            </a:r>
            <a:r>
              <a:rPr sz="3150" spc="-65" dirty="0">
                <a:latin typeface="Cambria"/>
                <a:cs typeface="Cambria"/>
              </a:rPr>
              <a:t> </a:t>
            </a:r>
            <a:r>
              <a:rPr sz="3150" spc="-10" dirty="0">
                <a:latin typeface="Cambria"/>
                <a:cs typeface="Cambria"/>
              </a:rPr>
              <a:t>layers.</a:t>
            </a:r>
            <a:endParaRPr sz="3150">
              <a:latin typeface="Cambria"/>
              <a:cs typeface="Cambr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99517" y="1352423"/>
            <a:ext cx="5362575" cy="37623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25128" y="878712"/>
            <a:ext cx="608457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155" dirty="0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sz="6900" b="1" spc="-2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900" b="1" spc="-10" dirty="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endParaRPr sz="6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134" y="2762034"/>
            <a:ext cx="114300" cy="1143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134" y="3743109"/>
            <a:ext cx="114300" cy="114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134" y="5219484"/>
            <a:ext cx="114300" cy="114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4134" y="5705259"/>
            <a:ext cx="114300" cy="1143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4134" y="7181634"/>
            <a:ext cx="114300" cy="1143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4134" y="8162709"/>
            <a:ext cx="114300" cy="1143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4134" y="8658009"/>
            <a:ext cx="114300" cy="1143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82359" y="2015909"/>
            <a:ext cx="9160510" cy="7403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Overview:</a:t>
            </a:r>
            <a:endParaRPr sz="3200">
              <a:latin typeface="Calibri"/>
              <a:cs typeface="Calibri"/>
            </a:endParaRPr>
          </a:p>
          <a:p>
            <a:pPr marL="526415" marR="5080">
              <a:lnSpc>
                <a:spcPts val="3829"/>
              </a:lnSpc>
              <a:spcBef>
                <a:spcPts val="195"/>
              </a:spcBef>
            </a:pPr>
            <a:r>
              <a:rPr sz="3200" spc="70" dirty="0">
                <a:latin typeface="Calibri"/>
                <a:cs typeface="Calibri"/>
              </a:rPr>
              <a:t>GANs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trained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13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adversarial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setup: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Generator </a:t>
            </a:r>
            <a:r>
              <a:rPr sz="3200" dirty="0">
                <a:latin typeface="Calibri"/>
                <a:cs typeface="Calibri"/>
              </a:rPr>
              <a:t>tries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to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fool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Discriminator.</a:t>
            </a:r>
            <a:endParaRPr sz="3200">
              <a:latin typeface="Calibri"/>
              <a:cs typeface="Calibri"/>
            </a:endParaRPr>
          </a:p>
          <a:p>
            <a:pPr marL="526415" marR="247650">
              <a:lnSpc>
                <a:spcPts val="3900"/>
              </a:lnSpc>
              <a:spcBef>
                <a:spcPts val="10"/>
              </a:spcBef>
            </a:pPr>
            <a:r>
              <a:rPr sz="3200" spc="65" dirty="0">
                <a:latin typeface="Calibri"/>
                <a:cs typeface="Calibri"/>
              </a:rPr>
              <a:t>Discriminator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distinguishes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between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fake </a:t>
            </a:r>
            <a:r>
              <a:rPr sz="3200" spc="-10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85"/>
              </a:lnSpc>
            </a:pPr>
            <a:r>
              <a:rPr sz="3200" b="1" spc="-10" dirty="0">
                <a:latin typeface="Calibri"/>
                <a:cs typeface="Calibri"/>
              </a:rPr>
              <a:t>Parameters:</a:t>
            </a:r>
            <a:endParaRPr sz="3200">
              <a:latin typeface="Calibri"/>
              <a:cs typeface="Calibri"/>
            </a:endParaRPr>
          </a:p>
          <a:p>
            <a:pPr marL="526415">
              <a:lnSpc>
                <a:spcPts val="3829"/>
              </a:lnSpc>
              <a:spcBef>
                <a:spcPts val="60"/>
              </a:spcBef>
            </a:pPr>
            <a:r>
              <a:rPr sz="3200" dirty="0">
                <a:latin typeface="Calibri"/>
                <a:cs typeface="Calibri"/>
              </a:rPr>
              <a:t>Batch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size: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16.</a:t>
            </a:r>
            <a:endParaRPr sz="3200">
              <a:latin typeface="Calibri"/>
              <a:cs typeface="Calibri"/>
            </a:endParaRPr>
          </a:p>
          <a:p>
            <a:pPr marL="526415" marR="1238250">
              <a:lnSpc>
                <a:spcPts val="3900"/>
              </a:lnSpc>
              <a:spcBef>
                <a:spcPts val="70"/>
              </a:spcBef>
            </a:pPr>
            <a:r>
              <a:rPr sz="3200" dirty="0">
                <a:latin typeface="Calibri"/>
                <a:cs typeface="Calibri"/>
              </a:rPr>
              <a:t>Loss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function: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80" dirty="0">
                <a:latin typeface="Calibri"/>
                <a:cs typeface="Calibri"/>
              </a:rPr>
              <a:t>Binary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Cross-</a:t>
            </a:r>
            <a:r>
              <a:rPr sz="3200" spc="45" dirty="0">
                <a:latin typeface="Calibri"/>
                <a:cs typeface="Calibri"/>
              </a:rPr>
              <a:t>Entropy </a:t>
            </a:r>
            <a:r>
              <a:rPr sz="3200" dirty="0">
                <a:latin typeface="Calibri"/>
                <a:cs typeface="Calibri"/>
              </a:rPr>
              <a:t>Loss.Optimizer: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Adam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65" dirty="0">
                <a:latin typeface="Calibri"/>
                <a:cs typeface="Calibri"/>
              </a:rPr>
              <a:t>learning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0.0002.</a:t>
            </a:r>
            <a:endParaRPr sz="3200">
              <a:latin typeface="Calibri"/>
              <a:cs typeface="Calibri"/>
            </a:endParaRPr>
          </a:p>
          <a:p>
            <a:pPr marL="526415">
              <a:lnSpc>
                <a:spcPts val="3685"/>
              </a:lnSpc>
            </a:pPr>
            <a:r>
              <a:rPr sz="3200" dirty="0">
                <a:latin typeface="Calibri"/>
                <a:cs typeface="Calibri"/>
              </a:rPr>
              <a:t>Number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epochs: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13.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9"/>
              </a:lnSpc>
              <a:spcBef>
                <a:spcPts val="60"/>
              </a:spcBef>
            </a:pPr>
            <a:r>
              <a:rPr sz="3200" b="1" spc="75" dirty="0">
                <a:latin typeface="Calibri"/>
                <a:cs typeface="Calibri"/>
              </a:rPr>
              <a:t>Training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Flow:</a:t>
            </a:r>
            <a:endParaRPr sz="3200">
              <a:latin typeface="Calibri"/>
              <a:cs typeface="Calibri"/>
            </a:endParaRPr>
          </a:p>
          <a:p>
            <a:pPr marL="526415" marR="1054100">
              <a:lnSpc>
                <a:spcPts val="3900"/>
              </a:lnSpc>
              <a:spcBef>
                <a:spcPts val="40"/>
              </a:spcBef>
            </a:pPr>
            <a:r>
              <a:rPr sz="3200" spc="-35" dirty="0">
                <a:latin typeface="Calibri"/>
                <a:cs typeface="Calibri"/>
              </a:rPr>
              <a:t>Update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65" dirty="0">
                <a:latin typeface="Calibri"/>
                <a:cs typeface="Calibri"/>
              </a:rPr>
              <a:t>Discriminator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fake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data. </a:t>
            </a:r>
            <a:r>
              <a:rPr sz="3200" spc="-35" dirty="0">
                <a:latin typeface="Calibri"/>
                <a:cs typeface="Calibri"/>
              </a:rPr>
              <a:t>Update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Generator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based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55" dirty="0">
                <a:latin typeface="Calibri"/>
                <a:cs typeface="Calibri"/>
              </a:rPr>
              <a:t>Discriminator </a:t>
            </a:r>
            <a:r>
              <a:rPr sz="3200" spc="-10" dirty="0">
                <a:latin typeface="Calibri"/>
                <a:cs typeface="Calibri"/>
              </a:rPr>
              <a:t>feedback.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2979509"/>
            <a:ext cx="5229225" cy="5229225"/>
            <a:chOff x="1619999" y="2979509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2979509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038741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5865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latin typeface="Calibri"/>
                <a:cs typeface="Calibri"/>
              </a:rPr>
              <a:t>Results</a:t>
            </a:r>
            <a:endParaRPr sz="6000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AF7428-6686-B05D-FE17-170F9C563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0" y="2785913"/>
            <a:ext cx="10182225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65020" y="5033403"/>
                  </a:moveTo>
                  <a:lnTo>
                    <a:pt x="1849399" y="4991913"/>
                  </a:lnTo>
                  <a:lnTo>
                    <a:pt x="1813356" y="4966093"/>
                  </a:lnTo>
                  <a:lnTo>
                    <a:pt x="1793824" y="4962207"/>
                  </a:lnTo>
                  <a:lnTo>
                    <a:pt x="1783816" y="4962207"/>
                  </a:lnTo>
                  <a:lnTo>
                    <a:pt x="1742325" y="4977828"/>
                  </a:lnTo>
                  <a:lnTo>
                    <a:pt x="1716506" y="5013871"/>
                  </a:lnTo>
                  <a:lnTo>
                    <a:pt x="1712620" y="5033403"/>
                  </a:lnTo>
                  <a:lnTo>
                    <a:pt x="1712620" y="5043411"/>
                  </a:lnTo>
                  <a:lnTo>
                    <a:pt x="1728241" y="5084902"/>
                  </a:lnTo>
                  <a:lnTo>
                    <a:pt x="1764284" y="5110721"/>
                  </a:lnTo>
                  <a:lnTo>
                    <a:pt x="1783816" y="5114607"/>
                  </a:lnTo>
                  <a:lnTo>
                    <a:pt x="1793824" y="5114607"/>
                  </a:lnTo>
                  <a:lnTo>
                    <a:pt x="1835315" y="5098986"/>
                  </a:lnTo>
                  <a:lnTo>
                    <a:pt x="1861134" y="5062944"/>
                  </a:lnTo>
                  <a:lnTo>
                    <a:pt x="1865020" y="5043411"/>
                  </a:lnTo>
                  <a:lnTo>
                    <a:pt x="1865020" y="5038407"/>
                  </a:lnTo>
                  <a:lnTo>
                    <a:pt x="1865020" y="5033403"/>
                  </a:lnTo>
                  <a:close/>
                </a:path>
                <a:path w="18287365" h="9251950">
                  <a:moveTo>
                    <a:pt x="1865020" y="3880878"/>
                  </a:moveTo>
                  <a:lnTo>
                    <a:pt x="1849399" y="3839387"/>
                  </a:lnTo>
                  <a:lnTo>
                    <a:pt x="1813356" y="3813568"/>
                  </a:lnTo>
                  <a:lnTo>
                    <a:pt x="1793824" y="3809695"/>
                  </a:lnTo>
                  <a:lnTo>
                    <a:pt x="1783816" y="3809695"/>
                  </a:lnTo>
                  <a:lnTo>
                    <a:pt x="1742325" y="3825303"/>
                  </a:lnTo>
                  <a:lnTo>
                    <a:pt x="1716506" y="3861346"/>
                  </a:lnTo>
                  <a:lnTo>
                    <a:pt x="1712620" y="3880878"/>
                  </a:lnTo>
                  <a:lnTo>
                    <a:pt x="1712620" y="3890886"/>
                  </a:lnTo>
                  <a:lnTo>
                    <a:pt x="1728241" y="3932377"/>
                  </a:lnTo>
                  <a:lnTo>
                    <a:pt x="1764284" y="3958196"/>
                  </a:lnTo>
                  <a:lnTo>
                    <a:pt x="1783816" y="3962095"/>
                  </a:lnTo>
                  <a:lnTo>
                    <a:pt x="1793824" y="3962095"/>
                  </a:lnTo>
                  <a:lnTo>
                    <a:pt x="1835315" y="3946461"/>
                  </a:lnTo>
                  <a:lnTo>
                    <a:pt x="1861134" y="3910419"/>
                  </a:lnTo>
                  <a:lnTo>
                    <a:pt x="1865020" y="3890886"/>
                  </a:lnTo>
                  <a:lnTo>
                    <a:pt x="1865020" y="3885895"/>
                  </a:lnTo>
                  <a:lnTo>
                    <a:pt x="1865020" y="3880878"/>
                  </a:lnTo>
                  <a:close/>
                </a:path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5249" y="3517150"/>
            <a:ext cx="6647180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b="1" spc="-190" dirty="0">
                <a:solidFill>
                  <a:srgbClr val="332C2C"/>
                </a:solidFill>
                <a:latin typeface="Verdana"/>
                <a:cs typeface="Verdana"/>
              </a:rPr>
              <a:t>Example</a:t>
            </a:r>
            <a:r>
              <a:rPr sz="3750" b="1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b="1" spc="-45" dirty="0">
                <a:solidFill>
                  <a:srgbClr val="332C2C"/>
                </a:solidFill>
                <a:latin typeface="Verdana"/>
                <a:cs typeface="Verdana"/>
              </a:rPr>
              <a:t>Prompt:</a:t>
            </a:r>
            <a:endParaRPr sz="37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3750" spc="-55" dirty="0">
                <a:solidFill>
                  <a:srgbClr val="332C2C"/>
                </a:solidFill>
                <a:latin typeface="Verdana"/>
                <a:cs typeface="Verdana"/>
              </a:rPr>
              <a:t>"Circle</a:t>
            </a:r>
            <a:r>
              <a:rPr sz="3750" spc="-3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spc="75" dirty="0">
                <a:solidFill>
                  <a:srgbClr val="332C2C"/>
                </a:solidFill>
                <a:latin typeface="Verdana"/>
                <a:cs typeface="Verdana"/>
              </a:rPr>
              <a:t>moving</a:t>
            </a:r>
            <a:r>
              <a:rPr sz="375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spc="50" dirty="0">
                <a:solidFill>
                  <a:srgbClr val="332C2C"/>
                </a:solidFill>
                <a:latin typeface="Verdana"/>
                <a:cs typeface="Verdana"/>
              </a:rPr>
              <a:t>up-</a:t>
            </a:r>
            <a:r>
              <a:rPr sz="3750" spc="-10" dirty="0">
                <a:solidFill>
                  <a:srgbClr val="332C2C"/>
                </a:solidFill>
                <a:latin typeface="Verdana"/>
                <a:cs typeface="Verdana"/>
              </a:rPr>
              <a:t>right."</a:t>
            </a:r>
            <a:endParaRPr sz="3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3750" b="1" spc="-190" dirty="0">
                <a:solidFill>
                  <a:srgbClr val="332C2C"/>
                </a:solidFill>
                <a:latin typeface="Verdana"/>
                <a:cs typeface="Verdana"/>
              </a:rPr>
              <a:t>Generated</a:t>
            </a:r>
            <a:r>
              <a:rPr sz="3750" b="1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b="1" spc="-280" dirty="0">
                <a:solidFill>
                  <a:srgbClr val="332C2C"/>
                </a:solidFill>
                <a:latin typeface="Verdana"/>
                <a:cs typeface="Verdana"/>
              </a:rPr>
              <a:t>Frames:</a:t>
            </a:r>
            <a:endParaRPr sz="3750">
              <a:latin typeface="Verdana"/>
              <a:cs typeface="Verdana"/>
            </a:endParaRPr>
          </a:p>
          <a:p>
            <a:pPr marL="469900" marR="5080">
              <a:lnSpc>
                <a:spcPts val="4580"/>
              </a:lnSpc>
              <a:spcBef>
                <a:spcPts val="15"/>
              </a:spcBef>
            </a:pPr>
            <a:r>
              <a:rPr sz="3750" spc="-25" dirty="0">
                <a:solidFill>
                  <a:srgbClr val="332C2C"/>
                </a:solidFill>
                <a:latin typeface="Verdana"/>
                <a:cs typeface="Verdana"/>
              </a:rPr>
              <a:t>Display</a:t>
            </a:r>
            <a:r>
              <a:rPr sz="3750" spc="-2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spc="-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7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dirty="0">
                <a:solidFill>
                  <a:srgbClr val="332C2C"/>
                </a:solidFill>
                <a:latin typeface="Verdana"/>
                <a:cs typeface="Verdana"/>
              </a:rPr>
              <a:t>few</a:t>
            </a:r>
            <a:r>
              <a:rPr sz="37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spc="-50" dirty="0">
                <a:solidFill>
                  <a:srgbClr val="332C2C"/>
                </a:solidFill>
                <a:latin typeface="Verdana"/>
                <a:cs typeface="Verdana"/>
              </a:rPr>
              <a:t>frames</a:t>
            </a:r>
            <a:r>
              <a:rPr sz="37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spc="-20" dirty="0">
                <a:solidFill>
                  <a:srgbClr val="332C2C"/>
                </a:solidFill>
                <a:latin typeface="Verdana"/>
                <a:cs typeface="Verdana"/>
              </a:rPr>
              <a:t>from </a:t>
            </a:r>
            <a:r>
              <a:rPr sz="3750" spc="6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dirty="0">
                <a:solidFill>
                  <a:srgbClr val="332C2C"/>
                </a:solidFill>
                <a:latin typeface="Verdana"/>
                <a:cs typeface="Verdana"/>
              </a:rPr>
              <a:t>generated</a:t>
            </a:r>
            <a:r>
              <a:rPr sz="3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750" spc="-10" dirty="0">
                <a:solidFill>
                  <a:srgbClr val="332C2C"/>
                </a:solidFill>
                <a:latin typeface="Verdana"/>
                <a:cs typeface="Verdana"/>
              </a:rPr>
              <a:t>video.</a:t>
            </a:r>
            <a:endParaRPr sz="3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Generated</a:t>
            </a:r>
            <a:r>
              <a:rPr spc="-225" dirty="0"/>
              <a:t> </a:t>
            </a:r>
            <a:r>
              <a:rPr spc="-10" dirty="0"/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543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</vt:lpstr>
      <vt:lpstr>Tahoma</vt:lpstr>
      <vt:lpstr>Trebuchet MS</vt:lpstr>
      <vt:lpstr>Verdana</vt:lpstr>
      <vt:lpstr>Office Theme</vt:lpstr>
      <vt:lpstr>Text-to-Video GAN Implementation</vt:lpstr>
      <vt:lpstr>PowerPoint Presentation</vt:lpstr>
      <vt:lpstr>Innovative Features:</vt:lpstr>
      <vt:lpstr>Dataset Creation</vt:lpstr>
      <vt:lpstr>Data Preprocessing</vt:lpstr>
      <vt:lpstr>GAN Architecture</vt:lpstr>
      <vt:lpstr>Training Process</vt:lpstr>
      <vt:lpstr>Results</vt:lpstr>
      <vt:lpstr>Generated Output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Het Patel</cp:lastModifiedBy>
  <cp:revision>2</cp:revision>
  <dcterms:created xsi:type="dcterms:W3CDTF">2024-11-26T04:56:06Z</dcterms:created>
  <dcterms:modified xsi:type="dcterms:W3CDTF">2024-11-28T13:05:44Z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2024-11-26T00:00:00Z</vt:filetime>
  </property>
  <property fmtid="{D5CDD505-2E9C-101B-9397-08002B2CF9AE}" pid="5" name="Producer">
    <vt:lpwstr>GPL Ghostscript 10.04.0</vt:lpwstr>
  </property>
</Properties>
</file>