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8" r:id="rId4"/>
    <p:sldId id="271" r:id="rId5"/>
    <p:sldId id="258" r:id="rId6"/>
    <p:sldId id="267" r:id="rId7"/>
    <p:sldId id="259" r:id="rId8"/>
    <p:sldId id="272" r:id="rId9"/>
    <p:sldId id="273" r:id="rId10"/>
    <p:sldId id="274" r:id="rId11"/>
    <p:sldId id="260" r:id="rId12"/>
    <p:sldId id="261" r:id="rId13"/>
    <p:sldId id="262" r:id="rId14"/>
    <p:sldId id="263" r:id="rId15"/>
    <p:sldId id="264" r:id="rId16"/>
    <p:sldId id="275" r:id="rId17"/>
    <p:sldId id="270" r:id="rId18"/>
    <p:sldId id="265" r:id="rId19"/>
    <p:sldId id="276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A4B29-F8C5-4151-839A-321F33DAC10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9658284-4CFE-4A66-BFE9-CB74F661AC57}">
      <dgm:prSet/>
      <dgm:spPr/>
      <dgm:t>
        <a:bodyPr/>
        <a:lstStyle/>
        <a:p>
          <a:r>
            <a:rPr lang="en-US" b="0" i="0"/>
            <a:t>Dataset: 10,000+ policyholders with demographics, vehicles, claims</a:t>
          </a:r>
          <a:endParaRPr lang="en-US"/>
        </a:p>
      </dgm:t>
    </dgm:pt>
    <dgm:pt modelId="{F74326BE-1E88-458F-88AC-85155C137E7A}" type="parTrans" cxnId="{8A84452D-9E7B-4F6A-9DBD-5029309E531A}">
      <dgm:prSet/>
      <dgm:spPr/>
      <dgm:t>
        <a:bodyPr/>
        <a:lstStyle/>
        <a:p>
          <a:endParaRPr lang="en-US"/>
        </a:p>
      </dgm:t>
    </dgm:pt>
    <dgm:pt modelId="{ED53C1D9-47AF-4CDA-B5B5-7F14FBAB532F}" type="sibTrans" cxnId="{8A84452D-9E7B-4F6A-9DBD-5029309E531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D5527E3-36D6-4976-951B-8F7A5E142FF7}">
      <dgm:prSet/>
      <dgm:spPr/>
      <dgm:t>
        <a:bodyPr/>
        <a:lstStyle/>
        <a:p>
          <a:r>
            <a:rPr lang="en-US" b="0" i="0"/>
            <a:t>Goal: Reduce risk, improve retention, upsell low-risk customers</a:t>
          </a:r>
          <a:endParaRPr lang="en-US"/>
        </a:p>
      </dgm:t>
    </dgm:pt>
    <dgm:pt modelId="{95EBF324-10C7-4F23-96DD-CAACC01D2371}" type="parTrans" cxnId="{FDC77A81-2432-4509-A7E9-D62BBEA89B13}">
      <dgm:prSet/>
      <dgm:spPr/>
      <dgm:t>
        <a:bodyPr/>
        <a:lstStyle/>
        <a:p>
          <a:endParaRPr lang="en-US"/>
        </a:p>
      </dgm:t>
    </dgm:pt>
    <dgm:pt modelId="{93E8B9B2-4E2F-42AF-96D3-55C66A47FB01}" type="sibTrans" cxnId="{FDC77A81-2432-4509-A7E9-D62BBEA89B1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25FC3BC-8964-4252-8CE6-5603F49B90F6}">
      <dgm:prSet/>
      <dgm:spPr/>
      <dgm:t>
        <a:bodyPr/>
        <a:lstStyle/>
        <a:p>
          <a:r>
            <a:rPr lang="en-US" b="0" i="0"/>
            <a:t>Outcome: Predictive, data-driven insurance strategy</a:t>
          </a:r>
          <a:endParaRPr lang="en-US"/>
        </a:p>
      </dgm:t>
    </dgm:pt>
    <dgm:pt modelId="{AEFFBFFF-7B6D-4DD9-B9F1-791D3F016AF8}" type="parTrans" cxnId="{7CA6ED90-91FE-4EAE-876A-0C3246D69AEF}">
      <dgm:prSet/>
      <dgm:spPr/>
      <dgm:t>
        <a:bodyPr/>
        <a:lstStyle/>
        <a:p>
          <a:endParaRPr lang="en-US"/>
        </a:p>
      </dgm:t>
    </dgm:pt>
    <dgm:pt modelId="{D94E0420-0D7F-4745-A6CE-326AB5B0FC93}" type="sibTrans" cxnId="{7CA6ED90-91FE-4EAE-876A-0C3246D69AE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7096EED-97AE-4AF1-AD2E-AE85C5DF8198}" type="pres">
      <dgm:prSet presAssocID="{B1AA4B29-F8C5-4151-839A-321F33DAC10F}" presName="Name0" presStyleCnt="0">
        <dgm:presLayoutVars>
          <dgm:animLvl val="lvl"/>
          <dgm:resizeHandles val="exact"/>
        </dgm:presLayoutVars>
      </dgm:prSet>
      <dgm:spPr/>
    </dgm:pt>
    <dgm:pt modelId="{799272C3-EB0C-4BD0-8288-231004E17F3C}" type="pres">
      <dgm:prSet presAssocID="{59658284-4CFE-4A66-BFE9-CB74F661AC57}" presName="compositeNode" presStyleCnt="0">
        <dgm:presLayoutVars>
          <dgm:bulletEnabled val="1"/>
        </dgm:presLayoutVars>
      </dgm:prSet>
      <dgm:spPr/>
    </dgm:pt>
    <dgm:pt modelId="{D28F0566-44EA-4B48-AA95-428B400A40A3}" type="pres">
      <dgm:prSet presAssocID="{59658284-4CFE-4A66-BFE9-CB74F661AC57}" presName="bgRect" presStyleLbl="bgAccFollowNode1" presStyleIdx="0" presStyleCnt="3"/>
      <dgm:spPr/>
    </dgm:pt>
    <dgm:pt modelId="{AADE0C64-CE0D-4DAF-BAA0-EB2E9826634C}" type="pres">
      <dgm:prSet presAssocID="{ED53C1D9-47AF-4CDA-B5B5-7F14FBAB532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3A333B48-6580-4003-91F9-827833C00191}" type="pres">
      <dgm:prSet presAssocID="{59658284-4CFE-4A66-BFE9-CB74F661AC57}" presName="bottomLine" presStyleLbl="alignNode1" presStyleIdx="1" presStyleCnt="6">
        <dgm:presLayoutVars/>
      </dgm:prSet>
      <dgm:spPr/>
    </dgm:pt>
    <dgm:pt modelId="{04AF6F80-A7D1-41FB-9204-CB0F33B3D6C2}" type="pres">
      <dgm:prSet presAssocID="{59658284-4CFE-4A66-BFE9-CB74F661AC57}" presName="nodeText" presStyleLbl="bgAccFollowNode1" presStyleIdx="0" presStyleCnt="3">
        <dgm:presLayoutVars>
          <dgm:bulletEnabled val="1"/>
        </dgm:presLayoutVars>
      </dgm:prSet>
      <dgm:spPr/>
    </dgm:pt>
    <dgm:pt modelId="{66CD4E1E-EABB-4A4E-B824-CCA35BB7EAE5}" type="pres">
      <dgm:prSet presAssocID="{ED53C1D9-47AF-4CDA-B5B5-7F14FBAB532F}" presName="sibTrans" presStyleCnt="0"/>
      <dgm:spPr/>
    </dgm:pt>
    <dgm:pt modelId="{1ADD38D2-5EEE-4485-9DDA-1FABF66C0E67}" type="pres">
      <dgm:prSet presAssocID="{6D5527E3-36D6-4976-951B-8F7A5E142FF7}" presName="compositeNode" presStyleCnt="0">
        <dgm:presLayoutVars>
          <dgm:bulletEnabled val="1"/>
        </dgm:presLayoutVars>
      </dgm:prSet>
      <dgm:spPr/>
    </dgm:pt>
    <dgm:pt modelId="{3C884F2B-8532-4BA8-903C-734A3B90FA6A}" type="pres">
      <dgm:prSet presAssocID="{6D5527E3-36D6-4976-951B-8F7A5E142FF7}" presName="bgRect" presStyleLbl="bgAccFollowNode1" presStyleIdx="1" presStyleCnt="3"/>
      <dgm:spPr/>
    </dgm:pt>
    <dgm:pt modelId="{9A974E07-AAFA-47C2-B61E-87ADF9ACE87C}" type="pres">
      <dgm:prSet presAssocID="{93E8B9B2-4E2F-42AF-96D3-55C66A47FB01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39985D8-4B85-4DF8-BC44-986F3CBB5CCD}" type="pres">
      <dgm:prSet presAssocID="{6D5527E3-36D6-4976-951B-8F7A5E142FF7}" presName="bottomLine" presStyleLbl="alignNode1" presStyleIdx="3" presStyleCnt="6">
        <dgm:presLayoutVars/>
      </dgm:prSet>
      <dgm:spPr/>
    </dgm:pt>
    <dgm:pt modelId="{84C3DF83-3EB0-4EA0-B888-9079DDC42A96}" type="pres">
      <dgm:prSet presAssocID="{6D5527E3-36D6-4976-951B-8F7A5E142FF7}" presName="nodeText" presStyleLbl="bgAccFollowNode1" presStyleIdx="1" presStyleCnt="3">
        <dgm:presLayoutVars>
          <dgm:bulletEnabled val="1"/>
        </dgm:presLayoutVars>
      </dgm:prSet>
      <dgm:spPr/>
    </dgm:pt>
    <dgm:pt modelId="{7DC97751-542F-41BB-A4C9-94EED39DE7C2}" type="pres">
      <dgm:prSet presAssocID="{93E8B9B2-4E2F-42AF-96D3-55C66A47FB01}" presName="sibTrans" presStyleCnt="0"/>
      <dgm:spPr/>
    </dgm:pt>
    <dgm:pt modelId="{26ABEF90-3C65-4E44-B8BB-C29747F388B2}" type="pres">
      <dgm:prSet presAssocID="{B25FC3BC-8964-4252-8CE6-5603F49B90F6}" presName="compositeNode" presStyleCnt="0">
        <dgm:presLayoutVars>
          <dgm:bulletEnabled val="1"/>
        </dgm:presLayoutVars>
      </dgm:prSet>
      <dgm:spPr/>
    </dgm:pt>
    <dgm:pt modelId="{A1C70735-9E15-4C06-A4F7-23C904FFE8B1}" type="pres">
      <dgm:prSet presAssocID="{B25FC3BC-8964-4252-8CE6-5603F49B90F6}" presName="bgRect" presStyleLbl="bgAccFollowNode1" presStyleIdx="2" presStyleCnt="3"/>
      <dgm:spPr/>
    </dgm:pt>
    <dgm:pt modelId="{85E196BA-331C-433E-B6BE-2333766108ED}" type="pres">
      <dgm:prSet presAssocID="{D94E0420-0D7F-4745-A6CE-326AB5B0FC9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FD1FDD42-FED7-4DBF-9254-E1B058EAAEBF}" type="pres">
      <dgm:prSet presAssocID="{B25FC3BC-8964-4252-8CE6-5603F49B90F6}" presName="bottomLine" presStyleLbl="alignNode1" presStyleIdx="5" presStyleCnt="6">
        <dgm:presLayoutVars/>
      </dgm:prSet>
      <dgm:spPr/>
    </dgm:pt>
    <dgm:pt modelId="{5BC59E49-7D80-4886-A610-8F141B327747}" type="pres">
      <dgm:prSet presAssocID="{B25FC3BC-8964-4252-8CE6-5603F49B90F6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A902CF1D-3893-46BD-999A-8AA185B69779}" type="presOf" srcId="{B25FC3BC-8964-4252-8CE6-5603F49B90F6}" destId="{5BC59E49-7D80-4886-A610-8F141B327747}" srcOrd="1" destOrd="0" presId="urn:microsoft.com/office/officeart/2016/7/layout/BasicLinearProcessNumbered"/>
    <dgm:cxn modelId="{8A84452D-9E7B-4F6A-9DBD-5029309E531A}" srcId="{B1AA4B29-F8C5-4151-839A-321F33DAC10F}" destId="{59658284-4CFE-4A66-BFE9-CB74F661AC57}" srcOrd="0" destOrd="0" parTransId="{F74326BE-1E88-458F-88AC-85155C137E7A}" sibTransId="{ED53C1D9-47AF-4CDA-B5B5-7F14FBAB532F}"/>
    <dgm:cxn modelId="{36BA6B4E-318D-41D0-BBD0-A7383AFBA187}" type="presOf" srcId="{93E8B9B2-4E2F-42AF-96D3-55C66A47FB01}" destId="{9A974E07-AAFA-47C2-B61E-87ADF9ACE87C}" srcOrd="0" destOrd="0" presId="urn:microsoft.com/office/officeart/2016/7/layout/BasicLinearProcessNumbered"/>
    <dgm:cxn modelId="{59EC997C-3E5C-43BE-B87E-FA129072F8FE}" type="presOf" srcId="{6D5527E3-36D6-4976-951B-8F7A5E142FF7}" destId="{84C3DF83-3EB0-4EA0-B888-9079DDC42A96}" srcOrd="1" destOrd="0" presId="urn:microsoft.com/office/officeart/2016/7/layout/BasicLinearProcessNumbered"/>
    <dgm:cxn modelId="{FDC77A81-2432-4509-A7E9-D62BBEA89B13}" srcId="{B1AA4B29-F8C5-4151-839A-321F33DAC10F}" destId="{6D5527E3-36D6-4976-951B-8F7A5E142FF7}" srcOrd="1" destOrd="0" parTransId="{95EBF324-10C7-4F23-96DD-CAACC01D2371}" sibTransId="{93E8B9B2-4E2F-42AF-96D3-55C66A47FB01}"/>
    <dgm:cxn modelId="{7CA6ED90-91FE-4EAE-876A-0C3246D69AEF}" srcId="{B1AA4B29-F8C5-4151-839A-321F33DAC10F}" destId="{B25FC3BC-8964-4252-8CE6-5603F49B90F6}" srcOrd="2" destOrd="0" parTransId="{AEFFBFFF-7B6D-4DD9-B9F1-791D3F016AF8}" sibTransId="{D94E0420-0D7F-4745-A6CE-326AB5B0FC93}"/>
    <dgm:cxn modelId="{490055CF-39F6-4683-9044-76747E3D4ECF}" type="presOf" srcId="{D94E0420-0D7F-4745-A6CE-326AB5B0FC93}" destId="{85E196BA-331C-433E-B6BE-2333766108ED}" srcOrd="0" destOrd="0" presId="urn:microsoft.com/office/officeart/2016/7/layout/BasicLinearProcessNumbered"/>
    <dgm:cxn modelId="{C65C8CD2-A009-40A8-886C-74454C62840F}" type="presOf" srcId="{B25FC3BC-8964-4252-8CE6-5603F49B90F6}" destId="{A1C70735-9E15-4C06-A4F7-23C904FFE8B1}" srcOrd="0" destOrd="0" presId="urn:microsoft.com/office/officeart/2016/7/layout/BasicLinearProcessNumbered"/>
    <dgm:cxn modelId="{D54C0AE6-9647-4CDB-AA97-37FF7A74D834}" type="presOf" srcId="{59658284-4CFE-4A66-BFE9-CB74F661AC57}" destId="{04AF6F80-A7D1-41FB-9204-CB0F33B3D6C2}" srcOrd="1" destOrd="0" presId="urn:microsoft.com/office/officeart/2016/7/layout/BasicLinearProcessNumbered"/>
    <dgm:cxn modelId="{FC7551F0-24A6-4792-9832-CA5B6BBCE3D9}" type="presOf" srcId="{6D5527E3-36D6-4976-951B-8F7A5E142FF7}" destId="{3C884F2B-8532-4BA8-903C-734A3B90FA6A}" srcOrd="0" destOrd="0" presId="urn:microsoft.com/office/officeart/2016/7/layout/BasicLinearProcessNumbered"/>
    <dgm:cxn modelId="{AC7FC4F8-B8B1-4358-A226-EEA4AF6993F6}" type="presOf" srcId="{ED53C1D9-47AF-4CDA-B5B5-7F14FBAB532F}" destId="{AADE0C64-CE0D-4DAF-BAA0-EB2E9826634C}" srcOrd="0" destOrd="0" presId="urn:microsoft.com/office/officeart/2016/7/layout/BasicLinearProcessNumbered"/>
    <dgm:cxn modelId="{207E98F9-17DA-48AD-904B-98EE3E5E9B87}" type="presOf" srcId="{B1AA4B29-F8C5-4151-839A-321F33DAC10F}" destId="{B7096EED-97AE-4AF1-AD2E-AE85C5DF8198}" srcOrd="0" destOrd="0" presId="urn:microsoft.com/office/officeart/2016/7/layout/BasicLinearProcessNumbered"/>
    <dgm:cxn modelId="{86228BFC-44D7-48A6-8721-A0D7C5029D2A}" type="presOf" srcId="{59658284-4CFE-4A66-BFE9-CB74F661AC57}" destId="{D28F0566-44EA-4B48-AA95-428B400A40A3}" srcOrd="0" destOrd="0" presId="urn:microsoft.com/office/officeart/2016/7/layout/BasicLinearProcessNumbered"/>
    <dgm:cxn modelId="{289C49A2-3956-41B6-AD29-B88830FCAC43}" type="presParOf" srcId="{B7096EED-97AE-4AF1-AD2E-AE85C5DF8198}" destId="{799272C3-EB0C-4BD0-8288-231004E17F3C}" srcOrd="0" destOrd="0" presId="urn:microsoft.com/office/officeart/2016/7/layout/BasicLinearProcessNumbered"/>
    <dgm:cxn modelId="{9129D7DE-F724-4012-8FCB-95AD9AC5F221}" type="presParOf" srcId="{799272C3-EB0C-4BD0-8288-231004E17F3C}" destId="{D28F0566-44EA-4B48-AA95-428B400A40A3}" srcOrd="0" destOrd="0" presId="urn:microsoft.com/office/officeart/2016/7/layout/BasicLinearProcessNumbered"/>
    <dgm:cxn modelId="{09FC7D19-23EF-428C-B462-B7AD997514A4}" type="presParOf" srcId="{799272C3-EB0C-4BD0-8288-231004E17F3C}" destId="{AADE0C64-CE0D-4DAF-BAA0-EB2E9826634C}" srcOrd="1" destOrd="0" presId="urn:microsoft.com/office/officeart/2016/7/layout/BasicLinearProcessNumbered"/>
    <dgm:cxn modelId="{47C9AB03-69D8-4C5A-9763-2C291EEBE98E}" type="presParOf" srcId="{799272C3-EB0C-4BD0-8288-231004E17F3C}" destId="{3A333B48-6580-4003-91F9-827833C00191}" srcOrd="2" destOrd="0" presId="urn:microsoft.com/office/officeart/2016/7/layout/BasicLinearProcessNumbered"/>
    <dgm:cxn modelId="{D837CAD0-A79F-47A4-949C-D3E25277E73D}" type="presParOf" srcId="{799272C3-EB0C-4BD0-8288-231004E17F3C}" destId="{04AF6F80-A7D1-41FB-9204-CB0F33B3D6C2}" srcOrd="3" destOrd="0" presId="urn:microsoft.com/office/officeart/2016/7/layout/BasicLinearProcessNumbered"/>
    <dgm:cxn modelId="{C0AC1502-6657-4A42-9D3E-5B1E87934C4E}" type="presParOf" srcId="{B7096EED-97AE-4AF1-AD2E-AE85C5DF8198}" destId="{66CD4E1E-EABB-4A4E-B824-CCA35BB7EAE5}" srcOrd="1" destOrd="0" presId="urn:microsoft.com/office/officeart/2016/7/layout/BasicLinearProcessNumbered"/>
    <dgm:cxn modelId="{070D079D-7A71-458A-8821-2A9AAE022530}" type="presParOf" srcId="{B7096EED-97AE-4AF1-AD2E-AE85C5DF8198}" destId="{1ADD38D2-5EEE-4485-9DDA-1FABF66C0E67}" srcOrd="2" destOrd="0" presId="urn:microsoft.com/office/officeart/2016/7/layout/BasicLinearProcessNumbered"/>
    <dgm:cxn modelId="{91AB63AA-B074-4677-98CB-161FE216F0D1}" type="presParOf" srcId="{1ADD38D2-5EEE-4485-9DDA-1FABF66C0E67}" destId="{3C884F2B-8532-4BA8-903C-734A3B90FA6A}" srcOrd="0" destOrd="0" presId="urn:microsoft.com/office/officeart/2016/7/layout/BasicLinearProcessNumbered"/>
    <dgm:cxn modelId="{9A9C4793-32AC-4BDB-99C1-C5528BA23241}" type="presParOf" srcId="{1ADD38D2-5EEE-4485-9DDA-1FABF66C0E67}" destId="{9A974E07-AAFA-47C2-B61E-87ADF9ACE87C}" srcOrd="1" destOrd="0" presId="urn:microsoft.com/office/officeart/2016/7/layout/BasicLinearProcessNumbered"/>
    <dgm:cxn modelId="{EF7D575A-4BFF-400A-B0DD-B3D224039C3F}" type="presParOf" srcId="{1ADD38D2-5EEE-4485-9DDA-1FABF66C0E67}" destId="{E39985D8-4B85-4DF8-BC44-986F3CBB5CCD}" srcOrd="2" destOrd="0" presId="urn:microsoft.com/office/officeart/2016/7/layout/BasicLinearProcessNumbered"/>
    <dgm:cxn modelId="{5F0101B6-095C-4A8A-B917-CD7CF0BEF85D}" type="presParOf" srcId="{1ADD38D2-5EEE-4485-9DDA-1FABF66C0E67}" destId="{84C3DF83-3EB0-4EA0-B888-9079DDC42A96}" srcOrd="3" destOrd="0" presId="urn:microsoft.com/office/officeart/2016/7/layout/BasicLinearProcessNumbered"/>
    <dgm:cxn modelId="{5BF5B02C-6B28-42A3-9599-B6BC313B2B94}" type="presParOf" srcId="{B7096EED-97AE-4AF1-AD2E-AE85C5DF8198}" destId="{7DC97751-542F-41BB-A4C9-94EED39DE7C2}" srcOrd="3" destOrd="0" presId="urn:microsoft.com/office/officeart/2016/7/layout/BasicLinearProcessNumbered"/>
    <dgm:cxn modelId="{F2F44AB8-9B42-4B2D-B163-2E2972553E50}" type="presParOf" srcId="{B7096EED-97AE-4AF1-AD2E-AE85C5DF8198}" destId="{26ABEF90-3C65-4E44-B8BB-C29747F388B2}" srcOrd="4" destOrd="0" presId="urn:microsoft.com/office/officeart/2016/7/layout/BasicLinearProcessNumbered"/>
    <dgm:cxn modelId="{E41F08D1-1B39-4BCC-B8C9-11E3E284073D}" type="presParOf" srcId="{26ABEF90-3C65-4E44-B8BB-C29747F388B2}" destId="{A1C70735-9E15-4C06-A4F7-23C904FFE8B1}" srcOrd="0" destOrd="0" presId="urn:microsoft.com/office/officeart/2016/7/layout/BasicLinearProcessNumbered"/>
    <dgm:cxn modelId="{A9525C65-570C-4C2E-B285-20A9F2BB39A9}" type="presParOf" srcId="{26ABEF90-3C65-4E44-B8BB-C29747F388B2}" destId="{85E196BA-331C-433E-B6BE-2333766108ED}" srcOrd="1" destOrd="0" presId="urn:microsoft.com/office/officeart/2016/7/layout/BasicLinearProcessNumbered"/>
    <dgm:cxn modelId="{67C24054-219B-43B1-903B-8D1BF65F6F60}" type="presParOf" srcId="{26ABEF90-3C65-4E44-B8BB-C29747F388B2}" destId="{FD1FDD42-FED7-4DBF-9254-E1B058EAAEBF}" srcOrd="2" destOrd="0" presId="urn:microsoft.com/office/officeart/2016/7/layout/BasicLinearProcessNumbered"/>
    <dgm:cxn modelId="{042E17F6-71C6-44E4-8682-209B770B6A41}" type="presParOf" srcId="{26ABEF90-3C65-4E44-B8BB-C29747F388B2}" destId="{5BC59E49-7D80-4886-A610-8F141B32774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4C127E-8396-481E-8E62-1A05253DDC8D}" type="doc">
      <dgm:prSet loTypeId="urn:microsoft.com/office/officeart/2005/8/layout/process5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91E1657-FB3C-405D-AADD-F4E4A9DF6FD1}">
      <dgm:prSet/>
      <dgm:spPr/>
      <dgm:t>
        <a:bodyPr/>
        <a:lstStyle/>
        <a:p>
          <a:r>
            <a:rPr lang="en-US" b="0" i="0"/>
            <a:t>• Reduce high-risk claims</a:t>
          </a:r>
          <a:endParaRPr lang="en-US"/>
        </a:p>
      </dgm:t>
    </dgm:pt>
    <dgm:pt modelId="{21F6299E-BBB8-43DF-8342-435F90A79804}" type="parTrans" cxnId="{52D33F1D-80C0-479E-8FFF-E1CD2D3D48BD}">
      <dgm:prSet/>
      <dgm:spPr/>
      <dgm:t>
        <a:bodyPr/>
        <a:lstStyle/>
        <a:p>
          <a:endParaRPr lang="en-US"/>
        </a:p>
      </dgm:t>
    </dgm:pt>
    <dgm:pt modelId="{54717A71-F4C2-429E-869E-3AEDC12416DF}" type="sibTrans" cxnId="{52D33F1D-80C0-479E-8FFF-E1CD2D3D48BD}">
      <dgm:prSet/>
      <dgm:spPr/>
      <dgm:t>
        <a:bodyPr/>
        <a:lstStyle/>
        <a:p>
          <a:endParaRPr lang="en-US"/>
        </a:p>
      </dgm:t>
    </dgm:pt>
    <dgm:pt modelId="{17743773-834D-4869-97FE-37A8F99C9C02}">
      <dgm:prSet/>
      <dgm:spPr/>
      <dgm:t>
        <a:bodyPr/>
        <a:lstStyle/>
        <a:p>
          <a:r>
            <a:rPr lang="en-US" b="0" i="0"/>
            <a:t>• Increase customer retention</a:t>
          </a:r>
          <a:endParaRPr lang="en-US"/>
        </a:p>
      </dgm:t>
    </dgm:pt>
    <dgm:pt modelId="{11C57A8C-D8EA-4032-9B48-6388AAE63F06}" type="parTrans" cxnId="{DB02817C-4303-4965-914C-44544A8D5484}">
      <dgm:prSet/>
      <dgm:spPr/>
      <dgm:t>
        <a:bodyPr/>
        <a:lstStyle/>
        <a:p>
          <a:endParaRPr lang="en-US"/>
        </a:p>
      </dgm:t>
    </dgm:pt>
    <dgm:pt modelId="{205735BA-A6D7-4E07-B892-3DACDA353A71}" type="sibTrans" cxnId="{DB02817C-4303-4965-914C-44544A8D5484}">
      <dgm:prSet/>
      <dgm:spPr/>
      <dgm:t>
        <a:bodyPr/>
        <a:lstStyle/>
        <a:p>
          <a:endParaRPr lang="en-US"/>
        </a:p>
      </dgm:t>
    </dgm:pt>
    <dgm:pt modelId="{B0A8C264-2D14-47D2-A415-877DD1291856}">
      <dgm:prSet/>
      <dgm:spPr/>
      <dgm:t>
        <a:bodyPr/>
        <a:lstStyle/>
        <a:p>
          <a:r>
            <a:rPr lang="en-US" b="0" i="0"/>
            <a:t>• Prevent license revocation</a:t>
          </a:r>
          <a:endParaRPr lang="en-US"/>
        </a:p>
      </dgm:t>
    </dgm:pt>
    <dgm:pt modelId="{B0513307-EF97-463A-8133-52F7CBC81750}" type="parTrans" cxnId="{578B9C00-8DA5-4189-8536-B19F3E05DB24}">
      <dgm:prSet/>
      <dgm:spPr/>
      <dgm:t>
        <a:bodyPr/>
        <a:lstStyle/>
        <a:p>
          <a:endParaRPr lang="en-US"/>
        </a:p>
      </dgm:t>
    </dgm:pt>
    <dgm:pt modelId="{55593956-5F3B-4788-889D-50F18B63C153}" type="sibTrans" cxnId="{578B9C00-8DA5-4189-8536-B19F3E05DB24}">
      <dgm:prSet/>
      <dgm:spPr/>
      <dgm:t>
        <a:bodyPr/>
        <a:lstStyle/>
        <a:p>
          <a:endParaRPr lang="en-US"/>
        </a:p>
      </dgm:t>
    </dgm:pt>
    <dgm:pt modelId="{E09403DB-ECA0-4032-85E6-49B270A7CACB}">
      <dgm:prSet/>
      <dgm:spPr/>
      <dgm:t>
        <a:bodyPr/>
        <a:lstStyle/>
        <a:p>
          <a:r>
            <a:rPr lang="en-US" b="0" i="0"/>
            <a:t>• Identify upsell opportunities</a:t>
          </a:r>
          <a:endParaRPr lang="en-US"/>
        </a:p>
      </dgm:t>
    </dgm:pt>
    <dgm:pt modelId="{458745AD-239A-4274-866A-932EBC6BDFED}" type="parTrans" cxnId="{9FCD95BC-F90B-4EBD-A9BA-71C9B4D1908A}">
      <dgm:prSet/>
      <dgm:spPr/>
      <dgm:t>
        <a:bodyPr/>
        <a:lstStyle/>
        <a:p>
          <a:endParaRPr lang="en-US"/>
        </a:p>
      </dgm:t>
    </dgm:pt>
    <dgm:pt modelId="{563BF19D-C6E5-437F-92CA-51CDB3C29D4A}" type="sibTrans" cxnId="{9FCD95BC-F90B-4EBD-A9BA-71C9B4D1908A}">
      <dgm:prSet/>
      <dgm:spPr/>
      <dgm:t>
        <a:bodyPr/>
        <a:lstStyle/>
        <a:p>
          <a:endParaRPr lang="en-US"/>
        </a:p>
      </dgm:t>
    </dgm:pt>
    <dgm:pt modelId="{363F14D5-25AF-4833-811C-FC23CA19F488}">
      <dgm:prSet/>
      <dgm:spPr/>
      <dgm:t>
        <a:bodyPr/>
        <a:lstStyle/>
        <a:p>
          <a:r>
            <a:rPr lang="en-US" b="0" i="0"/>
            <a:t>• Predict claims using vehicle and demographic data</a:t>
          </a:r>
          <a:endParaRPr lang="en-US"/>
        </a:p>
      </dgm:t>
    </dgm:pt>
    <dgm:pt modelId="{49BFD906-7FCF-427A-B8AF-45BD4F2502D2}" type="parTrans" cxnId="{75AA2602-37A4-4E0A-9AE4-351710ED6D95}">
      <dgm:prSet/>
      <dgm:spPr/>
      <dgm:t>
        <a:bodyPr/>
        <a:lstStyle/>
        <a:p>
          <a:endParaRPr lang="en-US"/>
        </a:p>
      </dgm:t>
    </dgm:pt>
    <dgm:pt modelId="{438762AC-6A00-4AC8-B4E8-49942BF1E84A}" type="sibTrans" cxnId="{75AA2602-37A4-4E0A-9AE4-351710ED6D95}">
      <dgm:prSet/>
      <dgm:spPr/>
      <dgm:t>
        <a:bodyPr/>
        <a:lstStyle/>
        <a:p>
          <a:endParaRPr lang="en-US"/>
        </a:p>
      </dgm:t>
    </dgm:pt>
    <dgm:pt modelId="{5CA28C23-D255-42A9-954D-A8627899F87B}" type="pres">
      <dgm:prSet presAssocID="{324C127E-8396-481E-8E62-1A05253DDC8D}" presName="diagram" presStyleCnt="0">
        <dgm:presLayoutVars>
          <dgm:dir/>
          <dgm:resizeHandles val="exact"/>
        </dgm:presLayoutVars>
      </dgm:prSet>
      <dgm:spPr/>
    </dgm:pt>
    <dgm:pt modelId="{5FB0E0B8-4FBA-4EE4-AFAD-9828AA08E17C}" type="pres">
      <dgm:prSet presAssocID="{391E1657-FB3C-405D-AADD-F4E4A9DF6FD1}" presName="node" presStyleLbl="node1" presStyleIdx="0" presStyleCnt="5">
        <dgm:presLayoutVars>
          <dgm:bulletEnabled val="1"/>
        </dgm:presLayoutVars>
      </dgm:prSet>
      <dgm:spPr/>
    </dgm:pt>
    <dgm:pt modelId="{5D51B9F6-53E1-4477-986A-C9BE860F6541}" type="pres">
      <dgm:prSet presAssocID="{54717A71-F4C2-429E-869E-3AEDC12416DF}" presName="sibTrans" presStyleLbl="sibTrans2D1" presStyleIdx="0" presStyleCnt="4"/>
      <dgm:spPr/>
    </dgm:pt>
    <dgm:pt modelId="{B158D6EB-399F-4550-A3C0-1F23DC8A0BBB}" type="pres">
      <dgm:prSet presAssocID="{54717A71-F4C2-429E-869E-3AEDC12416DF}" presName="connectorText" presStyleLbl="sibTrans2D1" presStyleIdx="0" presStyleCnt="4"/>
      <dgm:spPr/>
    </dgm:pt>
    <dgm:pt modelId="{60181E51-3123-4247-9DF9-926291397CFB}" type="pres">
      <dgm:prSet presAssocID="{17743773-834D-4869-97FE-37A8F99C9C02}" presName="node" presStyleLbl="node1" presStyleIdx="1" presStyleCnt="5">
        <dgm:presLayoutVars>
          <dgm:bulletEnabled val="1"/>
        </dgm:presLayoutVars>
      </dgm:prSet>
      <dgm:spPr/>
    </dgm:pt>
    <dgm:pt modelId="{F5438752-E5E2-419B-B693-B227090FBBC5}" type="pres">
      <dgm:prSet presAssocID="{205735BA-A6D7-4E07-B892-3DACDA353A71}" presName="sibTrans" presStyleLbl="sibTrans2D1" presStyleIdx="1" presStyleCnt="4"/>
      <dgm:spPr/>
    </dgm:pt>
    <dgm:pt modelId="{3E243F88-51AA-4FCA-86AF-D22F7EF28AA1}" type="pres">
      <dgm:prSet presAssocID="{205735BA-A6D7-4E07-B892-3DACDA353A71}" presName="connectorText" presStyleLbl="sibTrans2D1" presStyleIdx="1" presStyleCnt="4"/>
      <dgm:spPr/>
    </dgm:pt>
    <dgm:pt modelId="{E1421956-9804-4BAF-9820-4D6285A00771}" type="pres">
      <dgm:prSet presAssocID="{B0A8C264-2D14-47D2-A415-877DD1291856}" presName="node" presStyleLbl="node1" presStyleIdx="2" presStyleCnt="5">
        <dgm:presLayoutVars>
          <dgm:bulletEnabled val="1"/>
        </dgm:presLayoutVars>
      </dgm:prSet>
      <dgm:spPr/>
    </dgm:pt>
    <dgm:pt modelId="{2A85AD15-BA7C-4525-A3D1-84AC44E96285}" type="pres">
      <dgm:prSet presAssocID="{55593956-5F3B-4788-889D-50F18B63C153}" presName="sibTrans" presStyleLbl="sibTrans2D1" presStyleIdx="2" presStyleCnt="4"/>
      <dgm:spPr/>
    </dgm:pt>
    <dgm:pt modelId="{738495DE-DA8C-450D-91F1-59E8F2CCF1AC}" type="pres">
      <dgm:prSet presAssocID="{55593956-5F3B-4788-889D-50F18B63C153}" presName="connectorText" presStyleLbl="sibTrans2D1" presStyleIdx="2" presStyleCnt="4"/>
      <dgm:spPr/>
    </dgm:pt>
    <dgm:pt modelId="{53CFA5F8-C51F-478B-A238-8B75CCB557AE}" type="pres">
      <dgm:prSet presAssocID="{E09403DB-ECA0-4032-85E6-49B270A7CACB}" presName="node" presStyleLbl="node1" presStyleIdx="3" presStyleCnt="5">
        <dgm:presLayoutVars>
          <dgm:bulletEnabled val="1"/>
        </dgm:presLayoutVars>
      </dgm:prSet>
      <dgm:spPr/>
    </dgm:pt>
    <dgm:pt modelId="{896CB144-6EB5-46DC-B894-2AB74ACC64FF}" type="pres">
      <dgm:prSet presAssocID="{563BF19D-C6E5-437F-92CA-51CDB3C29D4A}" presName="sibTrans" presStyleLbl="sibTrans2D1" presStyleIdx="3" presStyleCnt="4"/>
      <dgm:spPr/>
    </dgm:pt>
    <dgm:pt modelId="{71B9F2BB-9F18-439A-A6F2-788F35E559A4}" type="pres">
      <dgm:prSet presAssocID="{563BF19D-C6E5-437F-92CA-51CDB3C29D4A}" presName="connectorText" presStyleLbl="sibTrans2D1" presStyleIdx="3" presStyleCnt="4"/>
      <dgm:spPr/>
    </dgm:pt>
    <dgm:pt modelId="{502F137C-0416-444C-AD7D-9E5FAA289D43}" type="pres">
      <dgm:prSet presAssocID="{363F14D5-25AF-4833-811C-FC23CA19F488}" presName="node" presStyleLbl="node1" presStyleIdx="4" presStyleCnt="5">
        <dgm:presLayoutVars>
          <dgm:bulletEnabled val="1"/>
        </dgm:presLayoutVars>
      </dgm:prSet>
      <dgm:spPr/>
    </dgm:pt>
  </dgm:ptLst>
  <dgm:cxnLst>
    <dgm:cxn modelId="{578B9C00-8DA5-4189-8536-B19F3E05DB24}" srcId="{324C127E-8396-481E-8E62-1A05253DDC8D}" destId="{B0A8C264-2D14-47D2-A415-877DD1291856}" srcOrd="2" destOrd="0" parTransId="{B0513307-EF97-463A-8133-52F7CBC81750}" sibTransId="{55593956-5F3B-4788-889D-50F18B63C153}"/>
    <dgm:cxn modelId="{75AA2602-37A4-4E0A-9AE4-351710ED6D95}" srcId="{324C127E-8396-481E-8E62-1A05253DDC8D}" destId="{363F14D5-25AF-4833-811C-FC23CA19F488}" srcOrd="4" destOrd="0" parTransId="{49BFD906-7FCF-427A-B8AF-45BD4F2502D2}" sibTransId="{438762AC-6A00-4AC8-B4E8-49942BF1E84A}"/>
    <dgm:cxn modelId="{E4B4C40E-636A-4BC4-BE6B-CA470B96F9DB}" type="presOf" srcId="{54717A71-F4C2-429E-869E-3AEDC12416DF}" destId="{B158D6EB-399F-4550-A3C0-1F23DC8A0BBB}" srcOrd="1" destOrd="0" presId="urn:microsoft.com/office/officeart/2005/8/layout/process5"/>
    <dgm:cxn modelId="{52D33F1D-80C0-479E-8FFF-E1CD2D3D48BD}" srcId="{324C127E-8396-481E-8E62-1A05253DDC8D}" destId="{391E1657-FB3C-405D-AADD-F4E4A9DF6FD1}" srcOrd="0" destOrd="0" parTransId="{21F6299E-BBB8-43DF-8342-435F90A79804}" sibTransId="{54717A71-F4C2-429E-869E-3AEDC12416DF}"/>
    <dgm:cxn modelId="{3F9C7B2E-036B-49E7-AE41-1DB1C95A8235}" type="presOf" srcId="{54717A71-F4C2-429E-869E-3AEDC12416DF}" destId="{5D51B9F6-53E1-4477-986A-C9BE860F6541}" srcOrd="0" destOrd="0" presId="urn:microsoft.com/office/officeart/2005/8/layout/process5"/>
    <dgm:cxn modelId="{33EBAA2F-F2C6-436C-933E-8B955419399A}" type="presOf" srcId="{563BF19D-C6E5-437F-92CA-51CDB3C29D4A}" destId="{71B9F2BB-9F18-439A-A6F2-788F35E559A4}" srcOrd="1" destOrd="0" presId="urn:microsoft.com/office/officeart/2005/8/layout/process5"/>
    <dgm:cxn modelId="{AC571340-E2B6-47F9-9054-206F1F733BF6}" type="presOf" srcId="{E09403DB-ECA0-4032-85E6-49B270A7CACB}" destId="{53CFA5F8-C51F-478B-A238-8B75CCB557AE}" srcOrd="0" destOrd="0" presId="urn:microsoft.com/office/officeart/2005/8/layout/process5"/>
    <dgm:cxn modelId="{AAFF4D4E-0319-4A6A-9ADD-BAF213B3DCFC}" type="presOf" srcId="{363F14D5-25AF-4833-811C-FC23CA19F488}" destId="{502F137C-0416-444C-AD7D-9E5FAA289D43}" srcOrd="0" destOrd="0" presId="urn:microsoft.com/office/officeart/2005/8/layout/process5"/>
    <dgm:cxn modelId="{84F5FC55-FE88-4873-8641-C3D416CA4E92}" type="presOf" srcId="{55593956-5F3B-4788-889D-50F18B63C153}" destId="{2A85AD15-BA7C-4525-A3D1-84AC44E96285}" srcOrd="0" destOrd="0" presId="urn:microsoft.com/office/officeart/2005/8/layout/process5"/>
    <dgm:cxn modelId="{DB02817C-4303-4965-914C-44544A8D5484}" srcId="{324C127E-8396-481E-8E62-1A05253DDC8D}" destId="{17743773-834D-4869-97FE-37A8F99C9C02}" srcOrd="1" destOrd="0" parTransId="{11C57A8C-D8EA-4032-9B48-6388AAE63F06}" sibTransId="{205735BA-A6D7-4E07-B892-3DACDA353A71}"/>
    <dgm:cxn modelId="{361AADA0-1A18-4A81-9E87-6050DC2F7066}" type="presOf" srcId="{205735BA-A6D7-4E07-B892-3DACDA353A71}" destId="{F5438752-E5E2-419B-B693-B227090FBBC5}" srcOrd="0" destOrd="0" presId="urn:microsoft.com/office/officeart/2005/8/layout/process5"/>
    <dgm:cxn modelId="{8B779EB3-5BD0-415B-B7E2-5D0CB2C49A4C}" type="presOf" srcId="{563BF19D-C6E5-437F-92CA-51CDB3C29D4A}" destId="{896CB144-6EB5-46DC-B894-2AB74ACC64FF}" srcOrd="0" destOrd="0" presId="urn:microsoft.com/office/officeart/2005/8/layout/process5"/>
    <dgm:cxn modelId="{C11541BA-6A5E-4170-92AD-B5A1CF5CA60F}" type="presOf" srcId="{B0A8C264-2D14-47D2-A415-877DD1291856}" destId="{E1421956-9804-4BAF-9820-4D6285A00771}" srcOrd="0" destOrd="0" presId="urn:microsoft.com/office/officeart/2005/8/layout/process5"/>
    <dgm:cxn modelId="{9FCD95BC-F90B-4EBD-A9BA-71C9B4D1908A}" srcId="{324C127E-8396-481E-8E62-1A05253DDC8D}" destId="{E09403DB-ECA0-4032-85E6-49B270A7CACB}" srcOrd="3" destOrd="0" parTransId="{458745AD-239A-4274-866A-932EBC6BDFED}" sibTransId="{563BF19D-C6E5-437F-92CA-51CDB3C29D4A}"/>
    <dgm:cxn modelId="{654C81C2-BBF5-4EC7-A7C2-CF191D11CAC0}" type="presOf" srcId="{55593956-5F3B-4788-889D-50F18B63C153}" destId="{738495DE-DA8C-450D-91F1-59E8F2CCF1AC}" srcOrd="1" destOrd="0" presId="urn:microsoft.com/office/officeart/2005/8/layout/process5"/>
    <dgm:cxn modelId="{CF3327E3-48F2-4903-B01A-749735E2EDCC}" type="presOf" srcId="{391E1657-FB3C-405D-AADD-F4E4A9DF6FD1}" destId="{5FB0E0B8-4FBA-4EE4-AFAD-9828AA08E17C}" srcOrd="0" destOrd="0" presId="urn:microsoft.com/office/officeart/2005/8/layout/process5"/>
    <dgm:cxn modelId="{D7EEA9F1-A512-4144-9742-9402157E7BFF}" type="presOf" srcId="{324C127E-8396-481E-8E62-1A05253DDC8D}" destId="{5CA28C23-D255-42A9-954D-A8627899F87B}" srcOrd="0" destOrd="0" presId="urn:microsoft.com/office/officeart/2005/8/layout/process5"/>
    <dgm:cxn modelId="{B6E59CF5-4A4F-4866-AA16-2A0365E58141}" type="presOf" srcId="{205735BA-A6D7-4E07-B892-3DACDA353A71}" destId="{3E243F88-51AA-4FCA-86AF-D22F7EF28AA1}" srcOrd="1" destOrd="0" presId="urn:microsoft.com/office/officeart/2005/8/layout/process5"/>
    <dgm:cxn modelId="{A274CAFE-47C4-4E91-AD11-B32683788EB3}" type="presOf" srcId="{17743773-834D-4869-97FE-37A8F99C9C02}" destId="{60181E51-3123-4247-9DF9-926291397CFB}" srcOrd="0" destOrd="0" presId="urn:microsoft.com/office/officeart/2005/8/layout/process5"/>
    <dgm:cxn modelId="{B4488CB3-1BDD-4EF5-90FF-5300528D1198}" type="presParOf" srcId="{5CA28C23-D255-42A9-954D-A8627899F87B}" destId="{5FB0E0B8-4FBA-4EE4-AFAD-9828AA08E17C}" srcOrd="0" destOrd="0" presId="urn:microsoft.com/office/officeart/2005/8/layout/process5"/>
    <dgm:cxn modelId="{C73EC0AC-AEF0-4362-A562-2A4860917891}" type="presParOf" srcId="{5CA28C23-D255-42A9-954D-A8627899F87B}" destId="{5D51B9F6-53E1-4477-986A-C9BE860F6541}" srcOrd="1" destOrd="0" presId="urn:microsoft.com/office/officeart/2005/8/layout/process5"/>
    <dgm:cxn modelId="{37400AE5-FB6F-4FA4-AEEB-865194999EA0}" type="presParOf" srcId="{5D51B9F6-53E1-4477-986A-C9BE860F6541}" destId="{B158D6EB-399F-4550-A3C0-1F23DC8A0BBB}" srcOrd="0" destOrd="0" presId="urn:microsoft.com/office/officeart/2005/8/layout/process5"/>
    <dgm:cxn modelId="{219C086B-D2C2-452A-ADE3-DF074F0D941D}" type="presParOf" srcId="{5CA28C23-D255-42A9-954D-A8627899F87B}" destId="{60181E51-3123-4247-9DF9-926291397CFB}" srcOrd="2" destOrd="0" presId="urn:microsoft.com/office/officeart/2005/8/layout/process5"/>
    <dgm:cxn modelId="{505281E8-1AC9-45B2-B3CF-B9860121A9B9}" type="presParOf" srcId="{5CA28C23-D255-42A9-954D-A8627899F87B}" destId="{F5438752-E5E2-419B-B693-B227090FBBC5}" srcOrd="3" destOrd="0" presId="urn:microsoft.com/office/officeart/2005/8/layout/process5"/>
    <dgm:cxn modelId="{786AF7EB-F483-4360-B642-7F5F53D6B324}" type="presParOf" srcId="{F5438752-E5E2-419B-B693-B227090FBBC5}" destId="{3E243F88-51AA-4FCA-86AF-D22F7EF28AA1}" srcOrd="0" destOrd="0" presId="urn:microsoft.com/office/officeart/2005/8/layout/process5"/>
    <dgm:cxn modelId="{0C1BDD65-D60B-4EA5-B038-375F7020B009}" type="presParOf" srcId="{5CA28C23-D255-42A9-954D-A8627899F87B}" destId="{E1421956-9804-4BAF-9820-4D6285A00771}" srcOrd="4" destOrd="0" presId="urn:microsoft.com/office/officeart/2005/8/layout/process5"/>
    <dgm:cxn modelId="{3D7F11AA-E8C3-4024-A155-EE2B271A8AEB}" type="presParOf" srcId="{5CA28C23-D255-42A9-954D-A8627899F87B}" destId="{2A85AD15-BA7C-4525-A3D1-84AC44E96285}" srcOrd="5" destOrd="0" presId="urn:microsoft.com/office/officeart/2005/8/layout/process5"/>
    <dgm:cxn modelId="{BB71F96F-F1D9-4C9E-8274-73FAA60377B0}" type="presParOf" srcId="{2A85AD15-BA7C-4525-A3D1-84AC44E96285}" destId="{738495DE-DA8C-450D-91F1-59E8F2CCF1AC}" srcOrd="0" destOrd="0" presId="urn:microsoft.com/office/officeart/2005/8/layout/process5"/>
    <dgm:cxn modelId="{6D9C5FF0-D7C0-4533-B9F5-A27E57E7813E}" type="presParOf" srcId="{5CA28C23-D255-42A9-954D-A8627899F87B}" destId="{53CFA5F8-C51F-478B-A238-8B75CCB557AE}" srcOrd="6" destOrd="0" presId="urn:microsoft.com/office/officeart/2005/8/layout/process5"/>
    <dgm:cxn modelId="{E15C41C5-FE6E-4BF4-B654-BA032AB5F852}" type="presParOf" srcId="{5CA28C23-D255-42A9-954D-A8627899F87B}" destId="{896CB144-6EB5-46DC-B894-2AB74ACC64FF}" srcOrd="7" destOrd="0" presId="urn:microsoft.com/office/officeart/2005/8/layout/process5"/>
    <dgm:cxn modelId="{B30AD646-5FF9-417B-8BA0-CA4D1BC668AF}" type="presParOf" srcId="{896CB144-6EB5-46DC-B894-2AB74ACC64FF}" destId="{71B9F2BB-9F18-439A-A6F2-788F35E559A4}" srcOrd="0" destOrd="0" presId="urn:microsoft.com/office/officeart/2005/8/layout/process5"/>
    <dgm:cxn modelId="{0F7DEDF5-BCAC-450A-800A-8AB8FB3DBF07}" type="presParOf" srcId="{5CA28C23-D255-42A9-954D-A8627899F87B}" destId="{502F137C-0416-444C-AD7D-9E5FAA289D43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C7957E-B314-45B3-B06E-2932C86D64C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3E3F0A8-9FDF-4C57-8606-53CC67867872}">
      <dgm:prSet/>
      <dgm:spPr/>
      <dgm:t>
        <a:bodyPr/>
        <a:lstStyle/>
        <a:p>
          <a:r>
            <a:rPr lang="en-US" b="0" i="0"/>
            <a:t>• Claim Rate: 26.66%, Avg Claim Frequency: 0.8</a:t>
          </a:r>
          <a:endParaRPr lang="en-US"/>
        </a:p>
      </dgm:t>
    </dgm:pt>
    <dgm:pt modelId="{8C99A9E6-12E2-4C8E-B161-96A3627D8F67}" type="parTrans" cxnId="{432B688A-6AFE-4A77-9997-9D91568A2AC1}">
      <dgm:prSet/>
      <dgm:spPr/>
      <dgm:t>
        <a:bodyPr/>
        <a:lstStyle/>
        <a:p>
          <a:endParaRPr lang="en-US"/>
        </a:p>
      </dgm:t>
    </dgm:pt>
    <dgm:pt modelId="{F6A66427-6C00-4751-8A3A-C42EC96379E5}" type="sibTrans" cxnId="{432B688A-6AFE-4A77-9997-9D91568A2AC1}">
      <dgm:prSet/>
      <dgm:spPr/>
      <dgm:t>
        <a:bodyPr/>
        <a:lstStyle/>
        <a:p>
          <a:endParaRPr lang="en-US"/>
        </a:p>
      </dgm:t>
    </dgm:pt>
    <dgm:pt modelId="{329BA261-5C85-46D1-88E8-5855AF06C69D}">
      <dgm:prSet/>
      <dgm:spPr/>
      <dgm:t>
        <a:bodyPr/>
        <a:lstStyle/>
        <a:p>
          <a:r>
            <a:rPr lang="en-US" b="0" i="0"/>
            <a:t>• 47.63% of customers are retained over 5 years (Avg TIF: 5.33 yrs)</a:t>
          </a:r>
          <a:endParaRPr lang="en-US"/>
        </a:p>
      </dgm:t>
    </dgm:pt>
    <dgm:pt modelId="{8F50EC30-0F97-4C4B-997F-DBF33C5E50C5}" type="parTrans" cxnId="{6A9D0303-B4D3-4C5D-9A3A-CC4E3D8DE569}">
      <dgm:prSet/>
      <dgm:spPr/>
      <dgm:t>
        <a:bodyPr/>
        <a:lstStyle/>
        <a:p>
          <a:endParaRPr lang="en-US"/>
        </a:p>
      </dgm:t>
    </dgm:pt>
    <dgm:pt modelId="{94FD6E28-82B7-400F-9ACE-537CB402ECBB}" type="sibTrans" cxnId="{6A9D0303-B4D3-4C5D-9A3A-CC4E3D8DE569}">
      <dgm:prSet/>
      <dgm:spPr/>
      <dgm:t>
        <a:bodyPr/>
        <a:lstStyle/>
        <a:p>
          <a:endParaRPr lang="en-US"/>
        </a:p>
      </dgm:t>
    </dgm:pt>
    <dgm:pt modelId="{11526101-9D2B-48F3-ADD7-03C726B9B055}">
      <dgm:prSet/>
      <dgm:spPr/>
      <dgm:t>
        <a:bodyPr/>
        <a:lstStyle/>
        <a:p>
          <a:r>
            <a:rPr lang="en-US" b="0" i="0"/>
            <a:t>• 12.24% have revoked licenses – monitor for risk</a:t>
          </a:r>
          <a:endParaRPr lang="en-US"/>
        </a:p>
      </dgm:t>
    </dgm:pt>
    <dgm:pt modelId="{A1A6EF91-1A0D-46CF-81AF-F4D0FF159EF3}" type="parTrans" cxnId="{387905E5-1B2A-4AE4-A3A0-2E6F77D4506A}">
      <dgm:prSet/>
      <dgm:spPr/>
      <dgm:t>
        <a:bodyPr/>
        <a:lstStyle/>
        <a:p>
          <a:endParaRPr lang="en-US"/>
        </a:p>
      </dgm:t>
    </dgm:pt>
    <dgm:pt modelId="{148F22B5-4B72-470C-8723-607DF13130EB}" type="sibTrans" cxnId="{387905E5-1B2A-4AE4-A3A0-2E6F77D4506A}">
      <dgm:prSet/>
      <dgm:spPr/>
      <dgm:t>
        <a:bodyPr/>
        <a:lstStyle/>
        <a:p>
          <a:endParaRPr lang="en-US"/>
        </a:p>
      </dgm:t>
    </dgm:pt>
    <dgm:pt modelId="{1768A45E-A75D-47D6-B6C9-CD65CD6045ED}">
      <dgm:prSet/>
      <dgm:spPr/>
      <dgm:t>
        <a:bodyPr/>
        <a:lstStyle/>
        <a:p>
          <a:r>
            <a:rPr lang="en-US" b="0" i="0"/>
            <a:t>• Avg Income: ₹61,127, with 1,761 earning over ₹100K</a:t>
          </a:r>
          <a:endParaRPr lang="en-US"/>
        </a:p>
      </dgm:t>
    </dgm:pt>
    <dgm:pt modelId="{4490A1C8-B546-4C3F-99A7-BF7811F36530}" type="parTrans" cxnId="{F539BEDB-16A7-4A30-A99E-E636EFE6BC80}">
      <dgm:prSet/>
      <dgm:spPr/>
      <dgm:t>
        <a:bodyPr/>
        <a:lstStyle/>
        <a:p>
          <a:endParaRPr lang="en-US"/>
        </a:p>
      </dgm:t>
    </dgm:pt>
    <dgm:pt modelId="{20AED167-003B-4404-B19A-D4D6461E0C1F}" type="sibTrans" cxnId="{F539BEDB-16A7-4A30-A99E-E636EFE6BC80}">
      <dgm:prSet/>
      <dgm:spPr/>
      <dgm:t>
        <a:bodyPr/>
        <a:lstStyle/>
        <a:p>
          <a:endParaRPr lang="en-US"/>
        </a:p>
      </dgm:t>
    </dgm:pt>
    <dgm:pt modelId="{002FC0CC-25FF-4056-8B5A-B8E4FE467BF2}">
      <dgm:prSet/>
      <dgm:spPr/>
      <dgm:t>
        <a:bodyPr/>
        <a:lstStyle/>
        <a:p>
          <a:r>
            <a:rPr lang="en-US" b="0" i="0"/>
            <a:t>• Education: 28.7% High School, 27.4% Bachelor’s, 20.2% Master’s</a:t>
          </a:r>
          <a:endParaRPr lang="en-US"/>
        </a:p>
      </dgm:t>
    </dgm:pt>
    <dgm:pt modelId="{D6330377-6BBF-4733-B06A-A7B9197182FA}" type="parTrans" cxnId="{51C8484C-1276-4FE9-8019-BCAB2DB46B75}">
      <dgm:prSet/>
      <dgm:spPr/>
      <dgm:t>
        <a:bodyPr/>
        <a:lstStyle/>
        <a:p>
          <a:endParaRPr lang="en-US"/>
        </a:p>
      </dgm:t>
    </dgm:pt>
    <dgm:pt modelId="{54AF1F0F-BE64-41AE-ABAD-9C12585F4C0A}" type="sibTrans" cxnId="{51C8484C-1276-4FE9-8019-BCAB2DB46B75}">
      <dgm:prSet/>
      <dgm:spPr/>
      <dgm:t>
        <a:bodyPr/>
        <a:lstStyle/>
        <a:p>
          <a:endParaRPr lang="en-US"/>
        </a:p>
      </dgm:t>
    </dgm:pt>
    <dgm:pt modelId="{BD291103-46EB-4D0A-BF04-6A2C6405263E}">
      <dgm:prSet/>
      <dgm:spPr/>
      <dgm:t>
        <a:bodyPr/>
        <a:lstStyle/>
        <a:p>
          <a:r>
            <a:rPr lang="en-US" b="0" i="0"/>
            <a:t>• Car Type: 28% SUV, 26% Minivan – top two types</a:t>
          </a:r>
          <a:endParaRPr lang="en-US"/>
        </a:p>
      </dgm:t>
    </dgm:pt>
    <dgm:pt modelId="{7272D18F-538B-47E5-B585-7CA8BF6D7EC3}" type="parTrans" cxnId="{164BEDBD-75A2-43C2-B554-B00C593CEF9C}">
      <dgm:prSet/>
      <dgm:spPr/>
      <dgm:t>
        <a:bodyPr/>
        <a:lstStyle/>
        <a:p>
          <a:endParaRPr lang="en-US"/>
        </a:p>
      </dgm:t>
    </dgm:pt>
    <dgm:pt modelId="{4955A6BC-8D58-4BF8-BE87-4326B6BC2664}" type="sibTrans" cxnId="{164BEDBD-75A2-43C2-B554-B00C593CEF9C}">
      <dgm:prSet/>
      <dgm:spPr/>
      <dgm:t>
        <a:bodyPr/>
        <a:lstStyle/>
        <a:p>
          <a:endParaRPr lang="en-US"/>
        </a:p>
      </dgm:t>
    </dgm:pt>
    <dgm:pt modelId="{B5CB134D-6AF3-43D8-BF39-FDB67A776CD7}">
      <dgm:prSet/>
      <dgm:spPr/>
      <dgm:t>
        <a:bodyPr/>
        <a:lstStyle/>
        <a:p>
          <a:r>
            <a:rPr lang="en-US" b="0" i="0"/>
            <a:t>• Gender: 53.8% Female, 46.2% Male</a:t>
          </a:r>
          <a:endParaRPr lang="en-US"/>
        </a:p>
      </dgm:t>
    </dgm:pt>
    <dgm:pt modelId="{CBD3B370-1F86-48C1-ABFF-04862DB5D37B}" type="parTrans" cxnId="{41B51B1C-98AE-4CC0-9BB4-879B715ABABA}">
      <dgm:prSet/>
      <dgm:spPr/>
      <dgm:t>
        <a:bodyPr/>
        <a:lstStyle/>
        <a:p>
          <a:endParaRPr lang="en-US"/>
        </a:p>
      </dgm:t>
    </dgm:pt>
    <dgm:pt modelId="{9C94047E-0A87-417D-B3C9-560FD59B0F0F}" type="sibTrans" cxnId="{41B51B1C-98AE-4CC0-9BB4-879B715ABABA}">
      <dgm:prSet/>
      <dgm:spPr/>
      <dgm:t>
        <a:bodyPr/>
        <a:lstStyle/>
        <a:p>
          <a:endParaRPr lang="en-US"/>
        </a:p>
      </dgm:t>
    </dgm:pt>
    <dgm:pt modelId="{FDCA691E-87E2-4FA6-9EB0-D2AD96048090}">
      <dgm:prSet/>
      <dgm:spPr/>
      <dgm:t>
        <a:bodyPr/>
        <a:lstStyle/>
        <a:p>
          <a:r>
            <a:rPr lang="en-US" b="0" i="0"/>
            <a:t>• Urbanicity: 79.9% Urban, 20.1% Rural</a:t>
          </a:r>
          <a:endParaRPr lang="en-US"/>
        </a:p>
      </dgm:t>
    </dgm:pt>
    <dgm:pt modelId="{AB96703F-DC85-41D1-B658-43711DBBEAA5}" type="parTrans" cxnId="{B202855A-E126-4A8A-88D2-05F21B3821FA}">
      <dgm:prSet/>
      <dgm:spPr/>
      <dgm:t>
        <a:bodyPr/>
        <a:lstStyle/>
        <a:p>
          <a:endParaRPr lang="en-US"/>
        </a:p>
      </dgm:t>
    </dgm:pt>
    <dgm:pt modelId="{B86C8088-F103-4B44-8974-649447F09720}" type="sibTrans" cxnId="{B202855A-E126-4A8A-88D2-05F21B3821FA}">
      <dgm:prSet/>
      <dgm:spPr/>
      <dgm:t>
        <a:bodyPr/>
        <a:lstStyle/>
        <a:p>
          <a:endParaRPr lang="en-US"/>
        </a:p>
      </dgm:t>
    </dgm:pt>
    <dgm:pt modelId="{C2078A40-BEBE-422F-904D-57CF58CB19F1}">
      <dgm:prSet/>
      <dgm:spPr/>
      <dgm:t>
        <a:bodyPr/>
        <a:lstStyle/>
        <a:p>
          <a:r>
            <a:rPr lang="en-US" b="0" i="0"/>
            <a:t>• Avg Age: 44.84 – mid/late-career, stable client base</a:t>
          </a:r>
          <a:endParaRPr lang="en-US"/>
        </a:p>
      </dgm:t>
    </dgm:pt>
    <dgm:pt modelId="{30756AE7-2229-4B3D-B182-0D42339E73EA}" type="parTrans" cxnId="{8FBDCCD4-A74C-444F-9234-70C4F7B95749}">
      <dgm:prSet/>
      <dgm:spPr/>
      <dgm:t>
        <a:bodyPr/>
        <a:lstStyle/>
        <a:p>
          <a:endParaRPr lang="en-US"/>
        </a:p>
      </dgm:t>
    </dgm:pt>
    <dgm:pt modelId="{F94C4142-19D9-4100-9F7A-6FCC018C5361}" type="sibTrans" cxnId="{8FBDCCD4-A74C-444F-9234-70C4F7B95749}">
      <dgm:prSet/>
      <dgm:spPr/>
      <dgm:t>
        <a:bodyPr/>
        <a:lstStyle/>
        <a:p>
          <a:endParaRPr lang="en-US"/>
        </a:p>
      </dgm:t>
    </dgm:pt>
    <dgm:pt modelId="{9B98FBFB-0C6A-4585-910A-AB0E90D7348F}" type="pres">
      <dgm:prSet presAssocID="{2CC7957E-B314-45B3-B06E-2932C86D64C5}" presName="diagram" presStyleCnt="0">
        <dgm:presLayoutVars>
          <dgm:dir/>
          <dgm:resizeHandles val="exact"/>
        </dgm:presLayoutVars>
      </dgm:prSet>
      <dgm:spPr/>
    </dgm:pt>
    <dgm:pt modelId="{E517034C-6164-4FEF-80FE-1D636EDDB537}" type="pres">
      <dgm:prSet presAssocID="{43E3F0A8-9FDF-4C57-8606-53CC67867872}" presName="node" presStyleLbl="node1" presStyleIdx="0" presStyleCnt="9">
        <dgm:presLayoutVars>
          <dgm:bulletEnabled val="1"/>
        </dgm:presLayoutVars>
      </dgm:prSet>
      <dgm:spPr/>
    </dgm:pt>
    <dgm:pt modelId="{39528921-800E-47FD-BBA1-4B9E69390231}" type="pres">
      <dgm:prSet presAssocID="{F6A66427-6C00-4751-8A3A-C42EC96379E5}" presName="sibTrans" presStyleCnt="0"/>
      <dgm:spPr/>
    </dgm:pt>
    <dgm:pt modelId="{7C69BC84-DB52-41B2-BC2D-A6C5B9D9819E}" type="pres">
      <dgm:prSet presAssocID="{329BA261-5C85-46D1-88E8-5855AF06C69D}" presName="node" presStyleLbl="node1" presStyleIdx="1" presStyleCnt="9">
        <dgm:presLayoutVars>
          <dgm:bulletEnabled val="1"/>
        </dgm:presLayoutVars>
      </dgm:prSet>
      <dgm:spPr/>
    </dgm:pt>
    <dgm:pt modelId="{CC6AD361-3252-46EC-8608-051089E52902}" type="pres">
      <dgm:prSet presAssocID="{94FD6E28-82B7-400F-9ACE-537CB402ECBB}" presName="sibTrans" presStyleCnt="0"/>
      <dgm:spPr/>
    </dgm:pt>
    <dgm:pt modelId="{5F076641-1FAD-4F2B-8BF9-35962BAEB731}" type="pres">
      <dgm:prSet presAssocID="{11526101-9D2B-48F3-ADD7-03C726B9B055}" presName="node" presStyleLbl="node1" presStyleIdx="2" presStyleCnt="9">
        <dgm:presLayoutVars>
          <dgm:bulletEnabled val="1"/>
        </dgm:presLayoutVars>
      </dgm:prSet>
      <dgm:spPr/>
    </dgm:pt>
    <dgm:pt modelId="{49C659CC-0036-4E34-AA11-07B00389261F}" type="pres">
      <dgm:prSet presAssocID="{148F22B5-4B72-470C-8723-607DF13130EB}" presName="sibTrans" presStyleCnt="0"/>
      <dgm:spPr/>
    </dgm:pt>
    <dgm:pt modelId="{BBC3AF62-2149-43A4-9503-C40C765E1CB0}" type="pres">
      <dgm:prSet presAssocID="{1768A45E-A75D-47D6-B6C9-CD65CD6045ED}" presName="node" presStyleLbl="node1" presStyleIdx="3" presStyleCnt="9">
        <dgm:presLayoutVars>
          <dgm:bulletEnabled val="1"/>
        </dgm:presLayoutVars>
      </dgm:prSet>
      <dgm:spPr/>
    </dgm:pt>
    <dgm:pt modelId="{58DB7813-862B-49C5-B39C-DD9BC9B6F53F}" type="pres">
      <dgm:prSet presAssocID="{20AED167-003B-4404-B19A-D4D6461E0C1F}" presName="sibTrans" presStyleCnt="0"/>
      <dgm:spPr/>
    </dgm:pt>
    <dgm:pt modelId="{3F3167F7-9083-46EA-9762-C66F4FF46B94}" type="pres">
      <dgm:prSet presAssocID="{002FC0CC-25FF-4056-8B5A-B8E4FE467BF2}" presName="node" presStyleLbl="node1" presStyleIdx="4" presStyleCnt="9">
        <dgm:presLayoutVars>
          <dgm:bulletEnabled val="1"/>
        </dgm:presLayoutVars>
      </dgm:prSet>
      <dgm:spPr/>
    </dgm:pt>
    <dgm:pt modelId="{E719382C-6ABD-44C3-A415-F7DA40CCB967}" type="pres">
      <dgm:prSet presAssocID="{54AF1F0F-BE64-41AE-ABAD-9C12585F4C0A}" presName="sibTrans" presStyleCnt="0"/>
      <dgm:spPr/>
    </dgm:pt>
    <dgm:pt modelId="{54FFBCC8-A60B-4672-80C5-B20A78BCD0A7}" type="pres">
      <dgm:prSet presAssocID="{BD291103-46EB-4D0A-BF04-6A2C6405263E}" presName="node" presStyleLbl="node1" presStyleIdx="5" presStyleCnt="9">
        <dgm:presLayoutVars>
          <dgm:bulletEnabled val="1"/>
        </dgm:presLayoutVars>
      </dgm:prSet>
      <dgm:spPr/>
    </dgm:pt>
    <dgm:pt modelId="{D36D87A5-2A39-4CFD-8536-A1FF1A4849DA}" type="pres">
      <dgm:prSet presAssocID="{4955A6BC-8D58-4BF8-BE87-4326B6BC2664}" presName="sibTrans" presStyleCnt="0"/>
      <dgm:spPr/>
    </dgm:pt>
    <dgm:pt modelId="{8EA48F27-8497-4AE8-9918-6917874C6101}" type="pres">
      <dgm:prSet presAssocID="{B5CB134D-6AF3-43D8-BF39-FDB67A776CD7}" presName="node" presStyleLbl="node1" presStyleIdx="6" presStyleCnt="9">
        <dgm:presLayoutVars>
          <dgm:bulletEnabled val="1"/>
        </dgm:presLayoutVars>
      </dgm:prSet>
      <dgm:spPr/>
    </dgm:pt>
    <dgm:pt modelId="{4D5AD504-D30B-4D5E-8928-7DE4E7C8B241}" type="pres">
      <dgm:prSet presAssocID="{9C94047E-0A87-417D-B3C9-560FD59B0F0F}" presName="sibTrans" presStyleCnt="0"/>
      <dgm:spPr/>
    </dgm:pt>
    <dgm:pt modelId="{3075DA24-DB60-4BE8-9803-ADCB1EB1FF6B}" type="pres">
      <dgm:prSet presAssocID="{FDCA691E-87E2-4FA6-9EB0-D2AD96048090}" presName="node" presStyleLbl="node1" presStyleIdx="7" presStyleCnt="9">
        <dgm:presLayoutVars>
          <dgm:bulletEnabled val="1"/>
        </dgm:presLayoutVars>
      </dgm:prSet>
      <dgm:spPr/>
    </dgm:pt>
    <dgm:pt modelId="{909D6B8B-DC7D-4904-BF43-F0800A01BE9D}" type="pres">
      <dgm:prSet presAssocID="{B86C8088-F103-4B44-8974-649447F09720}" presName="sibTrans" presStyleCnt="0"/>
      <dgm:spPr/>
    </dgm:pt>
    <dgm:pt modelId="{560A2160-D9C3-4C3E-BB2F-CF2EF98705E9}" type="pres">
      <dgm:prSet presAssocID="{C2078A40-BEBE-422F-904D-57CF58CB19F1}" presName="node" presStyleLbl="node1" presStyleIdx="8" presStyleCnt="9">
        <dgm:presLayoutVars>
          <dgm:bulletEnabled val="1"/>
        </dgm:presLayoutVars>
      </dgm:prSet>
      <dgm:spPr/>
    </dgm:pt>
  </dgm:ptLst>
  <dgm:cxnLst>
    <dgm:cxn modelId="{6A9D0303-B4D3-4C5D-9A3A-CC4E3D8DE569}" srcId="{2CC7957E-B314-45B3-B06E-2932C86D64C5}" destId="{329BA261-5C85-46D1-88E8-5855AF06C69D}" srcOrd="1" destOrd="0" parTransId="{8F50EC30-0F97-4C4B-997F-DBF33C5E50C5}" sibTransId="{94FD6E28-82B7-400F-9ACE-537CB402ECBB}"/>
    <dgm:cxn modelId="{41B51B1C-98AE-4CC0-9BB4-879B715ABABA}" srcId="{2CC7957E-B314-45B3-B06E-2932C86D64C5}" destId="{B5CB134D-6AF3-43D8-BF39-FDB67A776CD7}" srcOrd="6" destOrd="0" parTransId="{CBD3B370-1F86-48C1-ABFF-04862DB5D37B}" sibTransId="{9C94047E-0A87-417D-B3C9-560FD59B0F0F}"/>
    <dgm:cxn modelId="{8C86D65C-871D-4717-8346-AD7BDA6261F8}" type="presOf" srcId="{B5CB134D-6AF3-43D8-BF39-FDB67A776CD7}" destId="{8EA48F27-8497-4AE8-9918-6917874C6101}" srcOrd="0" destOrd="0" presId="urn:microsoft.com/office/officeart/2005/8/layout/default"/>
    <dgm:cxn modelId="{5DE3CA5E-6960-4E26-B2AC-17EFCD685FB3}" type="presOf" srcId="{2CC7957E-B314-45B3-B06E-2932C86D64C5}" destId="{9B98FBFB-0C6A-4585-910A-AB0E90D7348F}" srcOrd="0" destOrd="0" presId="urn:microsoft.com/office/officeart/2005/8/layout/default"/>
    <dgm:cxn modelId="{2EF59241-8A95-4400-8FB7-6770AB5BC89E}" type="presOf" srcId="{C2078A40-BEBE-422F-904D-57CF58CB19F1}" destId="{560A2160-D9C3-4C3E-BB2F-CF2EF98705E9}" srcOrd="0" destOrd="0" presId="urn:microsoft.com/office/officeart/2005/8/layout/default"/>
    <dgm:cxn modelId="{7F281567-51D9-4A4E-8FE5-8DC75E87BFD9}" type="presOf" srcId="{43E3F0A8-9FDF-4C57-8606-53CC67867872}" destId="{E517034C-6164-4FEF-80FE-1D636EDDB537}" srcOrd="0" destOrd="0" presId="urn:microsoft.com/office/officeart/2005/8/layout/default"/>
    <dgm:cxn modelId="{51C8484C-1276-4FE9-8019-BCAB2DB46B75}" srcId="{2CC7957E-B314-45B3-B06E-2932C86D64C5}" destId="{002FC0CC-25FF-4056-8B5A-B8E4FE467BF2}" srcOrd="4" destOrd="0" parTransId="{D6330377-6BBF-4733-B06A-A7B9197182FA}" sibTransId="{54AF1F0F-BE64-41AE-ABAD-9C12585F4C0A}"/>
    <dgm:cxn modelId="{D9427F52-31B1-4592-87BF-64B502CB4BB4}" type="presOf" srcId="{329BA261-5C85-46D1-88E8-5855AF06C69D}" destId="{7C69BC84-DB52-41B2-BC2D-A6C5B9D9819E}" srcOrd="0" destOrd="0" presId="urn:microsoft.com/office/officeart/2005/8/layout/default"/>
    <dgm:cxn modelId="{B202855A-E126-4A8A-88D2-05F21B3821FA}" srcId="{2CC7957E-B314-45B3-B06E-2932C86D64C5}" destId="{FDCA691E-87E2-4FA6-9EB0-D2AD96048090}" srcOrd="7" destOrd="0" parTransId="{AB96703F-DC85-41D1-B658-43711DBBEAA5}" sibTransId="{B86C8088-F103-4B44-8974-649447F09720}"/>
    <dgm:cxn modelId="{432B688A-6AFE-4A77-9997-9D91568A2AC1}" srcId="{2CC7957E-B314-45B3-B06E-2932C86D64C5}" destId="{43E3F0A8-9FDF-4C57-8606-53CC67867872}" srcOrd="0" destOrd="0" parTransId="{8C99A9E6-12E2-4C8E-B161-96A3627D8F67}" sibTransId="{F6A66427-6C00-4751-8A3A-C42EC96379E5}"/>
    <dgm:cxn modelId="{ABD2D08C-594C-4564-BE24-865BEC293763}" type="presOf" srcId="{11526101-9D2B-48F3-ADD7-03C726B9B055}" destId="{5F076641-1FAD-4F2B-8BF9-35962BAEB731}" srcOrd="0" destOrd="0" presId="urn:microsoft.com/office/officeart/2005/8/layout/default"/>
    <dgm:cxn modelId="{C8BDC891-5F52-4F6F-99B4-98A424AE6570}" type="presOf" srcId="{FDCA691E-87E2-4FA6-9EB0-D2AD96048090}" destId="{3075DA24-DB60-4BE8-9803-ADCB1EB1FF6B}" srcOrd="0" destOrd="0" presId="urn:microsoft.com/office/officeart/2005/8/layout/default"/>
    <dgm:cxn modelId="{A511D4BD-4A53-42FE-A97B-24D2915F382D}" type="presOf" srcId="{1768A45E-A75D-47D6-B6C9-CD65CD6045ED}" destId="{BBC3AF62-2149-43A4-9503-C40C765E1CB0}" srcOrd="0" destOrd="0" presId="urn:microsoft.com/office/officeart/2005/8/layout/default"/>
    <dgm:cxn modelId="{164BEDBD-75A2-43C2-B554-B00C593CEF9C}" srcId="{2CC7957E-B314-45B3-B06E-2932C86D64C5}" destId="{BD291103-46EB-4D0A-BF04-6A2C6405263E}" srcOrd="5" destOrd="0" parTransId="{7272D18F-538B-47E5-B585-7CA8BF6D7EC3}" sibTransId="{4955A6BC-8D58-4BF8-BE87-4326B6BC2664}"/>
    <dgm:cxn modelId="{E582D0D3-EB91-46A4-9C4D-49727515DED3}" type="presOf" srcId="{002FC0CC-25FF-4056-8B5A-B8E4FE467BF2}" destId="{3F3167F7-9083-46EA-9762-C66F4FF46B94}" srcOrd="0" destOrd="0" presId="urn:microsoft.com/office/officeart/2005/8/layout/default"/>
    <dgm:cxn modelId="{8FBDCCD4-A74C-444F-9234-70C4F7B95749}" srcId="{2CC7957E-B314-45B3-B06E-2932C86D64C5}" destId="{C2078A40-BEBE-422F-904D-57CF58CB19F1}" srcOrd="8" destOrd="0" parTransId="{30756AE7-2229-4B3D-B182-0D42339E73EA}" sibTransId="{F94C4142-19D9-4100-9F7A-6FCC018C5361}"/>
    <dgm:cxn modelId="{F539BEDB-16A7-4A30-A99E-E636EFE6BC80}" srcId="{2CC7957E-B314-45B3-B06E-2932C86D64C5}" destId="{1768A45E-A75D-47D6-B6C9-CD65CD6045ED}" srcOrd="3" destOrd="0" parTransId="{4490A1C8-B546-4C3F-99A7-BF7811F36530}" sibTransId="{20AED167-003B-4404-B19A-D4D6461E0C1F}"/>
    <dgm:cxn modelId="{387905E5-1B2A-4AE4-A3A0-2E6F77D4506A}" srcId="{2CC7957E-B314-45B3-B06E-2932C86D64C5}" destId="{11526101-9D2B-48F3-ADD7-03C726B9B055}" srcOrd="2" destOrd="0" parTransId="{A1A6EF91-1A0D-46CF-81AF-F4D0FF159EF3}" sibTransId="{148F22B5-4B72-470C-8723-607DF13130EB}"/>
    <dgm:cxn modelId="{E18168F5-9A09-4138-89F6-0909391A1DAB}" type="presOf" srcId="{BD291103-46EB-4D0A-BF04-6A2C6405263E}" destId="{54FFBCC8-A60B-4672-80C5-B20A78BCD0A7}" srcOrd="0" destOrd="0" presId="urn:microsoft.com/office/officeart/2005/8/layout/default"/>
    <dgm:cxn modelId="{C91A08D5-5BBC-4471-948A-DF93894BAD24}" type="presParOf" srcId="{9B98FBFB-0C6A-4585-910A-AB0E90D7348F}" destId="{E517034C-6164-4FEF-80FE-1D636EDDB537}" srcOrd="0" destOrd="0" presId="urn:microsoft.com/office/officeart/2005/8/layout/default"/>
    <dgm:cxn modelId="{79F29C44-32D2-4186-805A-A4DE1BE62AC3}" type="presParOf" srcId="{9B98FBFB-0C6A-4585-910A-AB0E90D7348F}" destId="{39528921-800E-47FD-BBA1-4B9E69390231}" srcOrd="1" destOrd="0" presId="urn:microsoft.com/office/officeart/2005/8/layout/default"/>
    <dgm:cxn modelId="{A0CC8120-B093-443F-9A05-C96E476AD7B9}" type="presParOf" srcId="{9B98FBFB-0C6A-4585-910A-AB0E90D7348F}" destId="{7C69BC84-DB52-41B2-BC2D-A6C5B9D9819E}" srcOrd="2" destOrd="0" presId="urn:microsoft.com/office/officeart/2005/8/layout/default"/>
    <dgm:cxn modelId="{A062DF11-3D7F-41E1-BAC0-87F5E7A43CB7}" type="presParOf" srcId="{9B98FBFB-0C6A-4585-910A-AB0E90D7348F}" destId="{CC6AD361-3252-46EC-8608-051089E52902}" srcOrd="3" destOrd="0" presId="urn:microsoft.com/office/officeart/2005/8/layout/default"/>
    <dgm:cxn modelId="{DD322C16-EE9B-48BC-9DE9-467420409C61}" type="presParOf" srcId="{9B98FBFB-0C6A-4585-910A-AB0E90D7348F}" destId="{5F076641-1FAD-4F2B-8BF9-35962BAEB731}" srcOrd="4" destOrd="0" presId="urn:microsoft.com/office/officeart/2005/8/layout/default"/>
    <dgm:cxn modelId="{5EFF4C70-EB12-412E-9B27-ECDDE64A0E06}" type="presParOf" srcId="{9B98FBFB-0C6A-4585-910A-AB0E90D7348F}" destId="{49C659CC-0036-4E34-AA11-07B00389261F}" srcOrd="5" destOrd="0" presId="urn:microsoft.com/office/officeart/2005/8/layout/default"/>
    <dgm:cxn modelId="{C91E2F45-FF9D-4859-8BD3-F28198A1CF09}" type="presParOf" srcId="{9B98FBFB-0C6A-4585-910A-AB0E90D7348F}" destId="{BBC3AF62-2149-43A4-9503-C40C765E1CB0}" srcOrd="6" destOrd="0" presId="urn:microsoft.com/office/officeart/2005/8/layout/default"/>
    <dgm:cxn modelId="{A91FC1FA-330C-43E2-A0A1-E5FB0C233F48}" type="presParOf" srcId="{9B98FBFB-0C6A-4585-910A-AB0E90D7348F}" destId="{58DB7813-862B-49C5-B39C-DD9BC9B6F53F}" srcOrd="7" destOrd="0" presId="urn:microsoft.com/office/officeart/2005/8/layout/default"/>
    <dgm:cxn modelId="{5537ED8F-24FA-41E6-BEAC-58C1F975297E}" type="presParOf" srcId="{9B98FBFB-0C6A-4585-910A-AB0E90D7348F}" destId="{3F3167F7-9083-46EA-9762-C66F4FF46B94}" srcOrd="8" destOrd="0" presId="urn:microsoft.com/office/officeart/2005/8/layout/default"/>
    <dgm:cxn modelId="{7062F06B-A8A0-46CE-84BA-7AE72EC2127E}" type="presParOf" srcId="{9B98FBFB-0C6A-4585-910A-AB0E90D7348F}" destId="{E719382C-6ABD-44C3-A415-F7DA40CCB967}" srcOrd="9" destOrd="0" presId="urn:microsoft.com/office/officeart/2005/8/layout/default"/>
    <dgm:cxn modelId="{DF545EA5-0AC9-4BE0-A846-5EC8EA641C3E}" type="presParOf" srcId="{9B98FBFB-0C6A-4585-910A-AB0E90D7348F}" destId="{54FFBCC8-A60B-4672-80C5-B20A78BCD0A7}" srcOrd="10" destOrd="0" presId="urn:microsoft.com/office/officeart/2005/8/layout/default"/>
    <dgm:cxn modelId="{24557130-8C41-4CAB-9C45-348B0E452EEC}" type="presParOf" srcId="{9B98FBFB-0C6A-4585-910A-AB0E90D7348F}" destId="{D36D87A5-2A39-4CFD-8536-A1FF1A4849DA}" srcOrd="11" destOrd="0" presId="urn:microsoft.com/office/officeart/2005/8/layout/default"/>
    <dgm:cxn modelId="{2CBEF208-7661-425B-AD78-0D6A107A9D7C}" type="presParOf" srcId="{9B98FBFB-0C6A-4585-910A-AB0E90D7348F}" destId="{8EA48F27-8497-4AE8-9918-6917874C6101}" srcOrd="12" destOrd="0" presId="urn:microsoft.com/office/officeart/2005/8/layout/default"/>
    <dgm:cxn modelId="{DE379AE2-AFE3-4CDE-9231-447F51750FFB}" type="presParOf" srcId="{9B98FBFB-0C6A-4585-910A-AB0E90D7348F}" destId="{4D5AD504-D30B-4D5E-8928-7DE4E7C8B241}" srcOrd="13" destOrd="0" presId="urn:microsoft.com/office/officeart/2005/8/layout/default"/>
    <dgm:cxn modelId="{08B43972-14A0-4834-A1C2-C4A61FD02B31}" type="presParOf" srcId="{9B98FBFB-0C6A-4585-910A-AB0E90D7348F}" destId="{3075DA24-DB60-4BE8-9803-ADCB1EB1FF6B}" srcOrd="14" destOrd="0" presId="urn:microsoft.com/office/officeart/2005/8/layout/default"/>
    <dgm:cxn modelId="{19A90CC9-E830-4F0D-B3C5-DA5B243D7082}" type="presParOf" srcId="{9B98FBFB-0C6A-4585-910A-AB0E90D7348F}" destId="{909D6B8B-DC7D-4904-BF43-F0800A01BE9D}" srcOrd="15" destOrd="0" presId="urn:microsoft.com/office/officeart/2005/8/layout/default"/>
    <dgm:cxn modelId="{2D1C43B5-2067-4973-9388-9679C2C3C92F}" type="presParOf" srcId="{9B98FBFB-0C6A-4585-910A-AB0E90D7348F}" destId="{560A2160-D9C3-4C3E-BB2F-CF2EF98705E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C9BCF7-4C20-46E6-AC37-0E172CAD026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749F50-563D-40EC-8B69-303BB395861A}">
      <dgm:prSet/>
      <dgm:spPr/>
      <dgm:t>
        <a:bodyPr/>
        <a:lstStyle/>
        <a:p>
          <a:r>
            <a:rPr lang="en-US" b="0" i="0"/>
            <a:t>1. Reduce Claim Rate by 15% → Target: 19.3%</a:t>
          </a:r>
          <a:endParaRPr lang="en-US"/>
        </a:p>
      </dgm:t>
    </dgm:pt>
    <dgm:pt modelId="{37EA7DA3-0496-4EC7-92AC-68AB90DE182A}" type="parTrans" cxnId="{9CE59856-58AE-4D3C-BBB0-D05FDCD5D939}">
      <dgm:prSet/>
      <dgm:spPr/>
      <dgm:t>
        <a:bodyPr/>
        <a:lstStyle/>
        <a:p>
          <a:endParaRPr lang="en-US"/>
        </a:p>
      </dgm:t>
    </dgm:pt>
    <dgm:pt modelId="{5C6F4C5A-870C-4799-85EB-942830755BE9}" type="sibTrans" cxnId="{9CE59856-58AE-4D3C-BBB0-D05FDCD5D93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60D925D-0FDE-4756-BA03-0613891327BC}">
      <dgm:prSet/>
      <dgm:spPr/>
      <dgm:t>
        <a:bodyPr/>
        <a:lstStyle/>
        <a:p>
          <a:r>
            <a:rPr lang="en-US" b="0" i="0"/>
            <a:t>2. Reduce Claim Frequency by 20% → Target: 0.64</a:t>
          </a:r>
          <a:endParaRPr lang="en-US"/>
        </a:p>
      </dgm:t>
    </dgm:pt>
    <dgm:pt modelId="{35A7B4ED-7DD5-4F12-BE8C-5588858E730C}" type="parTrans" cxnId="{5612B2E2-1EC4-4E5A-AB08-AD745F0D52A3}">
      <dgm:prSet/>
      <dgm:spPr/>
      <dgm:t>
        <a:bodyPr/>
        <a:lstStyle/>
        <a:p>
          <a:endParaRPr lang="en-US"/>
        </a:p>
      </dgm:t>
    </dgm:pt>
    <dgm:pt modelId="{D257DB97-5B08-4EE7-916B-15FD6681F1F3}" type="sibTrans" cxnId="{5612B2E2-1EC4-4E5A-AB08-AD745F0D52A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60A7809-E6FD-4CAE-BB54-97BFF722391B}">
      <dgm:prSet/>
      <dgm:spPr/>
      <dgm:t>
        <a:bodyPr/>
        <a:lstStyle/>
        <a:p>
          <a:r>
            <a:rPr lang="en-US" b="0" i="0"/>
            <a:t>3. Increase Retention (TIF &gt; 5) → Target: 57.1%</a:t>
          </a:r>
          <a:endParaRPr lang="en-US"/>
        </a:p>
      </dgm:t>
    </dgm:pt>
    <dgm:pt modelId="{A17104E7-BBA0-429A-AF58-4E272FABBF94}" type="parTrans" cxnId="{BE136D0B-56C9-4DD4-91D3-0F9CE86D60B6}">
      <dgm:prSet/>
      <dgm:spPr/>
      <dgm:t>
        <a:bodyPr/>
        <a:lstStyle/>
        <a:p>
          <a:endParaRPr lang="en-US"/>
        </a:p>
      </dgm:t>
    </dgm:pt>
    <dgm:pt modelId="{FCB2F483-606F-4C5C-989E-80CB02E00E67}" type="sibTrans" cxnId="{BE136D0B-56C9-4DD4-91D3-0F9CE86D60B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BD4FB3B-07D5-46FE-B6AE-C0DAD55B4DC8}">
      <dgm:prSet/>
      <dgm:spPr/>
      <dgm:t>
        <a:bodyPr/>
        <a:lstStyle/>
        <a:p>
          <a:r>
            <a:rPr lang="en-US" b="0" i="0"/>
            <a:t>4. Reduce Revoked Licenses by 10% → Target: 11.0%</a:t>
          </a:r>
          <a:endParaRPr lang="en-US"/>
        </a:p>
      </dgm:t>
    </dgm:pt>
    <dgm:pt modelId="{D46ACD64-FC83-42D1-93B6-511EA43CA04E}" type="parTrans" cxnId="{E0C3DC66-EB11-40D5-A91D-7AE832BCEE7B}">
      <dgm:prSet/>
      <dgm:spPr/>
      <dgm:t>
        <a:bodyPr/>
        <a:lstStyle/>
        <a:p>
          <a:endParaRPr lang="en-US"/>
        </a:p>
      </dgm:t>
    </dgm:pt>
    <dgm:pt modelId="{B913ADEF-DDAD-4CAF-8972-0E97F1A7F46F}" type="sibTrans" cxnId="{E0C3DC66-EB11-40D5-A91D-7AE832BCEE7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23EABBC-2CCB-40D3-A164-93B9D26281C4}">
      <dgm:prSet/>
      <dgm:spPr/>
      <dgm:t>
        <a:bodyPr/>
        <a:lstStyle/>
        <a:p>
          <a:r>
            <a:rPr lang="en-US" b="0" i="0"/>
            <a:t>5. Upsell to 100+ clients with Income &gt; 100k and No Claims</a:t>
          </a:r>
          <a:endParaRPr lang="en-US"/>
        </a:p>
      </dgm:t>
    </dgm:pt>
    <dgm:pt modelId="{5997BEB2-8B59-4A2A-BAF0-C937A25B11DD}" type="parTrans" cxnId="{6DEC7EEA-9144-4E8C-B612-E6AF55F3786F}">
      <dgm:prSet/>
      <dgm:spPr/>
      <dgm:t>
        <a:bodyPr/>
        <a:lstStyle/>
        <a:p>
          <a:endParaRPr lang="en-US"/>
        </a:p>
      </dgm:t>
    </dgm:pt>
    <dgm:pt modelId="{382E0C14-E807-4489-8307-57881D757B1A}" type="sibTrans" cxnId="{6DEC7EEA-9144-4E8C-B612-E6AF55F3786F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22D24E2F-58B9-4CB8-9454-0B64AAC1E1E0}" type="pres">
      <dgm:prSet presAssocID="{0CC9BCF7-4C20-46E6-AC37-0E172CAD026C}" presName="Name0" presStyleCnt="0">
        <dgm:presLayoutVars>
          <dgm:animLvl val="lvl"/>
          <dgm:resizeHandles val="exact"/>
        </dgm:presLayoutVars>
      </dgm:prSet>
      <dgm:spPr/>
    </dgm:pt>
    <dgm:pt modelId="{F9ED6890-6F92-4464-BA79-DEEF5E66D588}" type="pres">
      <dgm:prSet presAssocID="{F2749F50-563D-40EC-8B69-303BB395861A}" presName="compositeNode" presStyleCnt="0">
        <dgm:presLayoutVars>
          <dgm:bulletEnabled val="1"/>
        </dgm:presLayoutVars>
      </dgm:prSet>
      <dgm:spPr/>
    </dgm:pt>
    <dgm:pt modelId="{9F534867-1AA4-41FE-8100-3222749A3B44}" type="pres">
      <dgm:prSet presAssocID="{F2749F50-563D-40EC-8B69-303BB395861A}" presName="bgRect" presStyleLbl="bgAccFollowNode1" presStyleIdx="0" presStyleCnt="5"/>
      <dgm:spPr/>
    </dgm:pt>
    <dgm:pt modelId="{F298A2FD-2528-4FF1-9B20-50F09D62B8C9}" type="pres">
      <dgm:prSet presAssocID="{5C6F4C5A-870C-4799-85EB-942830755BE9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95E55D73-3E01-4F59-84A5-E312F5FF9518}" type="pres">
      <dgm:prSet presAssocID="{F2749F50-563D-40EC-8B69-303BB395861A}" presName="bottomLine" presStyleLbl="alignNode1" presStyleIdx="1" presStyleCnt="10">
        <dgm:presLayoutVars/>
      </dgm:prSet>
      <dgm:spPr/>
    </dgm:pt>
    <dgm:pt modelId="{5579EC79-772E-4450-9E22-D73D520E5EFA}" type="pres">
      <dgm:prSet presAssocID="{F2749F50-563D-40EC-8B69-303BB395861A}" presName="nodeText" presStyleLbl="bgAccFollowNode1" presStyleIdx="0" presStyleCnt="5">
        <dgm:presLayoutVars>
          <dgm:bulletEnabled val="1"/>
        </dgm:presLayoutVars>
      </dgm:prSet>
      <dgm:spPr/>
    </dgm:pt>
    <dgm:pt modelId="{BF3274CA-E9D7-40CC-A526-F6B34ACD21F4}" type="pres">
      <dgm:prSet presAssocID="{5C6F4C5A-870C-4799-85EB-942830755BE9}" presName="sibTrans" presStyleCnt="0"/>
      <dgm:spPr/>
    </dgm:pt>
    <dgm:pt modelId="{4691F8D1-7D58-4FEB-8D9A-D4886DC018D1}" type="pres">
      <dgm:prSet presAssocID="{260D925D-0FDE-4756-BA03-0613891327BC}" presName="compositeNode" presStyleCnt="0">
        <dgm:presLayoutVars>
          <dgm:bulletEnabled val="1"/>
        </dgm:presLayoutVars>
      </dgm:prSet>
      <dgm:spPr/>
    </dgm:pt>
    <dgm:pt modelId="{086CEF66-D076-4503-98E1-44628385CE13}" type="pres">
      <dgm:prSet presAssocID="{260D925D-0FDE-4756-BA03-0613891327BC}" presName="bgRect" presStyleLbl="bgAccFollowNode1" presStyleIdx="1" presStyleCnt="5"/>
      <dgm:spPr/>
    </dgm:pt>
    <dgm:pt modelId="{7A478049-57FE-40B6-9881-26FA437CB31D}" type="pres">
      <dgm:prSet presAssocID="{D257DB97-5B08-4EE7-916B-15FD6681F1F3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B259452D-78DA-48E9-8410-9CD7EC39152D}" type="pres">
      <dgm:prSet presAssocID="{260D925D-0FDE-4756-BA03-0613891327BC}" presName="bottomLine" presStyleLbl="alignNode1" presStyleIdx="3" presStyleCnt="10">
        <dgm:presLayoutVars/>
      </dgm:prSet>
      <dgm:spPr/>
    </dgm:pt>
    <dgm:pt modelId="{4E78D764-949B-4E89-9945-DA0170123D1B}" type="pres">
      <dgm:prSet presAssocID="{260D925D-0FDE-4756-BA03-0613891327BC}" presName="nodeText" presStyleLbl="bgAccFollowNode1" presStyleIdx="1" presStyleCnt="5">
        <dgm:presLayoutVars>
          <dgm:bulletEnabled val="1"/>
        </dgm:presLayoutVars>
      </dgm:prSet>
      <dgm:spPr/>
    </dgm:pt>
    <dgm:pt modelId="{2970956A-9AB9-407E-A4B3-9DDAB2BB6FAB}" type="pres">
      <dgm:prSet presAssocID="{D257DB97-5B08-4EE7-916B-15FD6681F1F3}" presName="sibTrans" presStyleCnt="0"/>
      <dgm:spPr/>
    </dgm:pt>
    <dgm:pt modelId="{EE59A398-58B9-4ED2-89BC-CAC8303F1774}" type="pres">
      <dgm:prSet presAssocID="{C60A7809-E6FD-4CAE-BB54-97BFF722391B}" presName="compositeNode" presStyleCnt="0">
        <dgm:presLayoutVars>
          <dgm:bulletEnabled val="1"/>
        </dgm:presLayoutVars>
      </dgm:prSet>
      <dgm:spPr/>
    </dgm:pt>
    <dgm:pt modelId="{E31545BE-C8CA-4C27-BAE6-9DF7615E9204}" type="pres">
      <dgm:prSet presAssocID="{C60A7809-E6FD-4CAE-BB54-97BFF722391B}" presName="bgRect" presStyleLbl="bgAccFollowNode1" presStyleIdx="2" presStyleCnt="5"/>
      <dgm:spPr/>
    </dgm:pt>
    <dgm:pt modelId="{7476AF43-647D-41D1-8788-8175EEE57455}" type="pres">
      <dgm:prSet presAssocID="{FCB2F483-606F-4C5C-989E-80CB02E00E67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49A84B38-0A1B-4FB1-9856-CAD408019AA2}" type="pres">
      <dgm:prSet presAssocID="{C60A7809-E6FD-4CAE-BB54-97BFF722391B}" presName="bottomLine" presStyleLbl="alignNode1" presStyleIdx="5" presStyleCnt="10">
        <dgm:presLayoutVars/>
      </dgm:prSet>
      <dgm:spPr/>
    </dgm:pt>
    <dgm:pt modelId="{68756179-BF58-4E6E-BE2C-6C969EFF5C5F}" type="pres">
      <dgm:prSet presAssocID="{C60A7809-E6FD-4CAE-BB54-97BFF722391B}" presName="nodeText" presStyleLbl="bgAccFollowNode1" presStyleIdx="2" presStyleCnt="5">
        <dgm:presLayoutVars>
          <dgm:bulletEnabled val="1"/>
        </dgm:presLayoutVars>
      </dgm:prSet>
      <dgm:spPr/>
    </dgm:pt>
    <dgm:pt modelId="{426D4FAE-F009-4C52-88C0-0AD27F7CE6D8}" type="pres">
      <dgm:prSet presAssocID="{FCB2F483-606F-4C5C-989E-80CB02E00E67}" presName="sibTrans" presStyleCnt="0"/>
      <dgm:spPr/>
    </dgm:pt>
    <dgm:pt modelId="{AB93AFD5-EFDB-42E6-AF5F-DB66CCCDD8B7}" type="pres">
      <dgm:prSet presAssocID="{3BD4FB3B-07D5-46FE-B6AE-C0DAD55B4DC8}" presName="compositeNode" presStyleCnt="0">
        <dgm:presLayoutVars>
          <dgm:bulletEnabled val="1"/>
        </dgm:presLayoutVars>
      </dgm:prSet>
      <dgm:spPr/>
    </dgm:pt>
    <dgm:pt modelId="{E364EF29-FF8A-4381-9448-8C3B9A5DB747}" type="pres">
      <dgm:prSet presAssocID="{3BD4FB3B-07D5-46FE-B6AE-C0DAD55B4DC8}" presName="bgRect" presStyleLbl="bgAccFollowNode1" presStyleIdx="3" presStyleCnt="5"/>
      <dgm:spPr/>
    </dgm:pt>
    <dgm:pt modelId="{1EB52F91-3924-43EA-89CB-BD4865F031F8}" type="pres">
      <dgm:prSet presAssocID="{B913ADEF-DDAD-4CAF-8972-0E97F1A7F46F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63840A9A-339C-486C-BE64-2B236C86FFB2}" type="pres">
      <dgm:prSet presAssocID="{3BD4FB3B-07D5-46FE-B6AE-C0DAD55B4DC8}" presName="bottomLine" presStyleLbl="alignNode1" presStyleIdx="7" presStyleCnt="10">
        <dgm:presLayoutVars/>
      </dgm:prSet>
      <dgm:spPr/>
    </dgm:pt>
    <dgm:pt modelId="{7FFB7603-EDDF-4C8C-B87E-EA79C3FB6EFE}" type="pres">
      <dgm:prSet presAssocID="{3BD4FB3B-07D5-46FE-B6AE-C0DAD55B4DC8}" presName="nodeText" presStyleLbl="bgAccFollowNode1" presStyleIdx="3" presStyleCnt="5">
        <dgm:presLayoutVars>
          <dgm:bulletEnabled val="1"/>
        </dgm:presLayoutVars>
      </dgm:prSet>
      <dgm:spPr/>
    </dgm:pt>
    <dgm:pt modelId="{4CC5864A-AC00-4F7B-82D7-12DF0BCE000F}" type="pres">
      <dgm:prSet presAssocID="{B913ADEF-DDAD-4CAF-8972-0E97F1A7F46F}" presName="sibTrans" presStyleCnt="0"/>
      <dgm:spPr/>
    </dgm:pt>
    <dgm:pt modelId="{A9A9767F-CCC2-4D5C-958E-1E36B3B6E7E5}" type="pres">
      <dgm:prSet presAssocID="{F23EABBC-2CCB-40D3-A164-93B9D26281C4}" presName="compositeNode" presStyleCnt="0">
        <dgm:presLayoutVars>
          <dgm:bulletEnabled val="1"/>
        </dgm:presLayoutVars>
      </dgm:prSet>
      <dgm:spPr/>
    </dgm:pt>
    <dgm:pt modelId="{9A87490D-85BC-47D6-89CA-645595CC526F}" type="pres">
      <dgm:prSet presAssocID="{F23EABBC-2CCB-40D3-A164-93B9D26281C4}" presName="bgRect" presStyleLbl="bgAccFollowNode1" presStyleIdx="4" presStyleCnt="5"/>
      <dgm:spPr/>
    </dgm:pt>
    <dgm:pt modelId="{8C5BF109-EBC8-4C62-B4C1-A651BA19C5BA}" type="pres">
      <dgm:prSet presAssocID="{382E0C14-E807-4489-8307-57881D757B1A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0D84C2BD-1EB9-43C9-8D65-A15C63D6172D}" type="pres">
      <dgm:prSet presAssocID="{F23EABBC-2CCB-40D3-A164-93B9D26281C4}" presName="bottomLine" presStyleLbl="alignNode1" presStyleIdx="9" presStyleCnt="10">
        <dgm:presLayoutVars/>
      </dgm:prSet>
      <dgm:spPr/>
    </dgm:pt>
    <dgm:pt modelId="{00FF95B2-CBD0-4682-8F3B-9FE3A58C2C73}" type="pres">
      <dgm:prSet presAssocID="{F23EABBC-2CCB-40D3-A164-93B9D26281C4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8909DA04-3897-41E3-8169-76AB40BFF036}" type="presOf" srcId="{C60A7809-E6FD-4CAE-BB54-97BFF722391B}" destId="{E31545BE-C8CA-4C27-BAE6-9DF7615E9204}" srcOrd="0" destOrd="0" presId="urn:microsoft.com/office/officeart/2016/7/layout/BasicLinearProcessNumbered"/>
    <dgm:cxn modelId="{BE136D0B-56C9-4DD4-91D3-0F9CE86D60B6}" srcId="{0CC9BCF7-4C20-46E6-AC37-0E172CAD026C}" destId="{C60A7809-E6FD-4CAE-BB54-97BFF722391B}" srcOrd="2" destOrd="0" parTransId="{A17104E7-BBA0-429A-AF58-4E272FABBF94}" sibTransId="{FCB2F483-606F-4C5C-989E-80CB02E00E67}"/>
    <dgm:cxn modelId="{4FA40F10-B81D-4022-9522-67632A5DC16D}" type="presOf" srcId="{F2749F50-563D-40EC-8B69-303BB395861A}" destId="{9F534867-1AA4-41FE-8100-3222749A3B44}" srcOrd="0" destOrd="0" presId="urn:microsoft.com/office/officeart/2016/7/layout/BasicLinearProcessNumbered"/>
    <dgm:cxn modelId="{885C5119-A040-4183-800A-C593E75BAAF6}" type="presOf" srcId="{382E0C14-E807-4489-8307-57881D757B1A}" destId="{8C5BF109-EBC8-4C62-B4C1-A651BA19C5BA}" srcOrd="0" destOrd="0" presId="urn:microsoft.com/office/officeart/2016/7/layout/BasicLinearProcessNumbered"/>
    <dgm:cxn modelId="{F512D126-DCE7-46A6-BF21-DE0732D39CE6}" type="presOf" srcId="{3BD4FB3B-07D5-46FE-B6AE-C0DAD55B4DC8}" destId="{E364EF29-FF8A-4381-9448-8C3B9A5DB747}" srcOrd="0" destOrd="0" presId="urn:microsoft.com/office/officeart/2016/7/layout/BasicLinearProcessNumbered"/>
    <dgm:cxn modelId="{1569482C-0E28-44C8-BFDC-1BA6238DA1F4}" type="presOf" srcId="{C60A7809-E6FD-4CAE-BB54-97BFF722391B}" destId="{68756179-BF58-4E6E-BE2C-6C969EFF5C5F}" srcOrd="1" destOrd="0" presId="urn:microsoft.com/office/officeart/2016/7/layout/BasicLinearProcessNumbered"/>
    <dgm:cxn modelId="{0BEB4445-0C53-43E3-BBE2-3D7969B8A70D}" type="presOf" srcId="{0CC9BCF7-4C20-46E6-AC37-0E172CAD026C}" destId="{22D24E2F-58B9-4CB8-9454-0B64AAC1E1E0}" srcOrd="0" destOrd="0" presId="urn:microsoft.com/office/officeart/2016/7/layout/BasicLinearProcessNumbered"/>
    <dgm:cxn modelId="{E0C3DC66-EB11-40D5-A91D-7AE832BCEE7B}" srcId="{0CC9BCF7-4C20-46E6-AC37-0E172CAD026C}" destId="{3BD4FB3B-07D5-46FE-B6AE-C0DAD55B4DC8}" srcOrd="3" destOrd="0" parTransId="{D46ACD64-FC83-42D1-93B6-511EA43CA04E}" sibTransId="{B913ADEF-DDAD-4CAF-8972-0E97F1A7F46F}"/>
    <dgm:cxn modelId="{0DA4B14B-0A79-4BF4-B214-6B56F30BC3EC}" type="presOf" srcId="{FCB2F483-606F-4C5C-989E-80CB02E00E67}" destId="{7476AF43-647D-41D1-8788-8175EEE57455}" srcOrd="0" destOrd="0" presId="urn:microsoft.com/office/officeart/2016/7/layout/BasicLinearProcessNumbered"/>
    <dgm:cxn modelId="{9CE59856-58AE-4D3C-BBB0-D05FDCD5D939}" srcId="{0CC9BCF7-4C20-46E6-AC37-0E172CAD026C}" destId="{F2749F50-563D-40EC-8B69-303BB395861A}" srcOrd="0" destOrd="0" parTransId="{37EA7DA3-0496-4EC7-92AC-68AB90DE182A}" sibTransId="{5C6F4C5A-870C-4799-85EB-942830755BE9}"/>
    <dgm:cxn modelId="{F5606483-A0C3-4AAD-9025-A0C98BD9F275}" type="presOf" srcId="{260D925D-0FDE-4756-BA03-0613891327BC}" destId="{4E78D764-949B-4E89-9945-DA0170123D1B}" srcOrd="1" destOrd="0" presId="urn:microsoft.com/office/officeart/2016/7/layout/BasicLinearProcessNumbered"/>
    <dgm:cxn modelId="{496F00AB-B66C-42B8-AD71-7C90D027D39E}" type="presOf" srcId="{F23EABBC-2CCB-40D3-A164-93B9D26281C4}" destId="{9A87490D-85BC-47D6-89CA-645595CC526F}" srcOrd="0" destOrd="0" presId="urn:microsoft.com/office/officeart/2016/7/layout/BasicLinearProcessNumbered"/>
    <dgm:cxn modelId="{2F26EDB3-71D3-465C-8502-B6F2B409AD1D}" type="presOf" srcId="{F23EABBC-2CCB-40D3-A164-93B9D26281C4}" destId="{00FF95B2-CBD0-4682-8F3B-9FE3A58C2C73}" srcOrd="1" destOrd="0" presId="urn:microsoft.com/office/officeart/2016/7/layout/BasicLinearProcessNumbered"/>
    <dgm:cxn modelId="{1FDD3ACE-EC9D-4691-84EE-1793CD0BD0AC}" type="presOf" srcId="{3BD4FB3B-07D5-46FE-B6AE-C0DAD55B4DC8}" destId="{7FFB7603-EDDF-4C8C-B87E-EA79C3FB6EFE}" srcOrd="1" destOrd="0" presId="urn:microsoft.com/office/officeart/2016/7/layout/BasicLinearProcessNumbered"/>
    <dgm:cxn modelId="{6BFDDFD3-99CF-43AA-8A1B-7CC4D8B82293}" type="presOf" srcId="{D257DB97-5B08-4EE7-916B-15FD6681F1F3}" destId="{7A478049-57FE-40B6-9881-26FA437CB31D}" srcOrd="0" destOrd="0" presId="urn:microsoft.com/office/officeart/2016/7/layout/BasicLinearProcessNumbered"/>
    <dgm:cxn modelId="{194731E2-EBF9-4EBB-A409-1BA4E593637C}" type="presOf" srcId="{5C6F4C5A-870C-4799-85EB-942830755BE9}" destId="{F298A2FD-2528-4FF1-9B20-50F09D62B8C9}" srcOrd="0" destOrd="0" presId="urn:microsoft.com/office/officeart/2016/7/layout/BasicLinearProcessNumbered"/>
    <dgm:cxn modelId="{5612B2E2-1EC4-4E5A-AB08-AD745F0D52A3}" srcId="{0CC9BCF7-4C20-46E6-AC37-0E172CAD026C}" destId="{260D925D-0FDE-4756-BA03-0613891327BC}" srcOrd="1" destOrd="0" parTransId="{35A7B4ED-7DD5-4F12-BE8C-5588858E730C}" sibTransId="{D257DB97-5B08-4EE7-916B-15FD6681F1F3}"/>
    <dgm:cxn modelId="{6DEC7EEA-9144-4E8C-B612-E6AF55F3786F}" srcId="{0CC9BCF7-4C20-46E6-AC37-0E172CAD026C}" destId="{F23EABBC-2CCB-40D3-A164-93B9D26281C4}" srcOrd="4" destOrd="0" parTransId="{5997BEB2-8B59-4A2A-BAF0-C937A25B11DD}" sibTransId="{382E0C14-E807-4489-8307-57881D757B1A}"/>
    <dgm:cxn modelId="{4340E3ED-5F63-4F83-998D-852FB325D2D2}" type="presOf" srcId="{B913ADEF-DDAD-4CAF-8972-0E97F1A7F46F}" destId="{1EB52F91-3924-43EA-89CB-BD4865F031F8}" srcOrd="0" destOrd="0" presId="urn:microsoft.com/office/officeart/2016/7/layout/BasicLinearProcessNumbered"/>
    <dgm:cxn modelId="{1EF638F2-15EA-41EB-B8C8-6E629F6BB9AD}" type="presOf" srcId="{F2749F50-563D-40EC-8B69-303BB395861A}" destId="{5579EC79-772E-4450-9E22-D73D520E5EFA}" srcOrd="1" destOrd="0" presId="urn:microsoft.com/office/officeart/2016/7/layout/BasicLinearProcessNumbered"/>
    <dgm:cxn modelId="{D40895FE-52FD-4860-BD61-2FB0556CA1CB}" type="presOf" srcId="{260D925D-0FDE-4756-BA03-0613891327BC}" destId="{086CEF66-D076-4503-98E1-44628385CE13}" srcOrd="0" destOrd="0" presId="urn:microsoft.com/office/officeart/2016/7/layout/BasicLinearProcessNumbered"/>
    <dgm:cxn modelId="{653F643A-BFE5-4C23-99D9-E6686C412383}" type="presParOf" srcId="{22D24E2F-58B9-4CB8-9454-0B64AAC1E1E0}" destId="{F9ED6890-6F92-4464-BA79-DEEF5E66D588}" srcOrd="0" destOrd="0" presId="urn:microsoft.com/office/officeart/2016/7/layout/BasicLinearProcessNumbered"/>
    <dgm:cxn modelId="{7D3DB15A-9600-48E7-8AB3-EDBB06FDDCEC}" type="presParOf" srcId="{F9ED6890-6F92-4464-BA79-DEEF5E66D588}" destId="{9F534867-1AA4-41FE-8100-3222749A3B44}" srcOrd="0" destOrd="0" presId="urn:microsoft.com/office/officeart/2016/7/layout/BasicLinearProcessNumbered"/>
    <dgm:cxn modelId="{D337819E-AAE7-4912-83F4-244C71C23668}" type="presParOf" srcId="{F9ED6890-6F92-4464-BA79-DEEF5E66D588}" destId="{F298A2FD-2528-4FF1-9B20-50F09D62B8C9}" srcOrd="1" destOrd="0" presId="urn:microsoft.com/office/officeart/2016/7/layout/BasicLinearProcessNumbered"/>
    <dgm:cxn modelId="{BF8EA461-69BC-45AD-BBFC-F688127BF737}" type="presParOf" srcId="{F9ED6890-6F92-4464-BA79-DEEF5E66D588}" destId="{95E55D73-3E01-4F59-84A5-E312F5FF9518}" srcOrd="2" destOrd="0" presId="urn:microsoft.com/office/officeart/2016/7/layout/BasicLinearProcessNumbered"/>
    <dgm:cxn modelId="{19379C47-4EEF-47A1-A1A7-6D5E73EB39FC}" type="presParOf" srcId="{F9ED6890-6F92-4464-BA79-DEEF5E66D588}" destId="{5579EC79-772E-4450-9E22-D73D520E5EFA}" srcOrd="3" destOrd="0" presId="urn:microsoft.com/office/officeart/2016/7/layout/BasicLinearProcessNumbered"/>
    <dgm:cxn modelId="{D38643AB-99B1-444A-BDE1-15DCCDCA599D}" type="presParOf" srcId="{22D24E2F-58B9-4CB8-9454-0B64AAC1E1E0}" destId="{BF3274CA-E9D7-40CC-A526-F6B34ACD21F4}" srcOrd="1" destOrd="0" presId="urn:microsoft.com/office/officeart/2016/7/layout/BasicLinearProcessNumbered"/>
    <dgm:cxn modelId="{6B8AFBCB-60A1-4D5C-994A-41F21528FE6F}" type="presParOf" srcId="{22D24E2F-58B9-4CB8-9454-0B64AAC1E1E0}" destId="{4691F8D1-7D58-4FEB-8D9A-D4886DC018D1}" srcOrd="2" destOrd="0" presId="urn:microsoft.com/office/officeart/2016/7/layout/BasicLinearProcessNumbered"/>
    <dgm:cxn modelId="{EE4E256E-4192-45AF-888A-C007F6CF9144}" type="presParOf" srcId="{4691F8D1-7D58-4FEB-8D9A-D4886DC018D1}" destId="{086CEF66-D076-4503-98E1-44628385CE13}" srcOrd="0" destOrd="0" presId="urn:microsoft.com/office/officeart/2016/7/layout/BasicLinearProcessNumbered"/>
    <dgm:cxn modelId="{D429DE58-4BD4-40AB-9D77-D78778CBFECC}" type="presParOf" srcId="{4691F8D1-7D58-4FEB-8D9A-D4886DC018D1}" destId="{7A478049-57FE-40B6-9881-26FA437CB31D}" srcOrd="1" destOrd="0" presId="urn:microsoft.com/office/officeart/2016/7/layout/BasicLinearProcessNumbered"/>
    <dgm:cxn modelId="{45B9FDC3-867C-4A25-8827-1EBA06849B69}" type="presParOf" srcId="{4691F8D1-7D58-4FEB-8D9A-D4886DC018D1}" destId="{B259452D-78DA-48E9-8410-9CD7EC39152D}" srcOrd="2" destOrd="0" presId="urn:microsoft.com/office/officeart/2016/7/layout/BasicLinearProcessNumbered"/>
    <dgm:cxn modelId="{B8E3537C-1EE1-4208-A04C-E04C15C9DDC1}" type="presParOf" srcId="{4691F8D1-7D58-4FEB-8D9A-D4886DC018D1}" destId="{4E78D764-949B-4E89-9945-DA0170123D1B}" srcOrd="3" destOrd="0" presId="urn:microsoft.com/office/officeart/2016/7/layout/BasicLinearProcessNumbered"/>
    <dgm:cxn modelId="{06519FAE-977C-4E66-9951-ABED6AE3FF5E}" type="presParOf" srcId="{22D24E2F-58B9-4CB8-9454-0B64AAC1E1E0}" destId="{2970956A-9AB9-407E-A4B3-9DDAB2BB6FAB}" srcOrd="3" destOrd="0" presId="urn:microsoft.com/office/officeart/2016/7/layout/BasicLinearProcessNumbered"/>
    <dgm:cxn modelId="{17634CAD-F3C4-4976-A6F8-C0B452FCD912}" type="presParOf" srcId="{22D24E2F-58B9-4CB8-9454-0B64AAC1E1E0}" destId="{EE59A398-58B9-4ED2-89BC-CAC8303F1774}" srcOrd="4" destOrd="0" presId="urn:microsoft.com/office/officeart/2016/7/layout/BasicLinearProcessNumbered"/>
    <dgm:cxn modelId="{0F84C30E-58F3-4CFA-B7BE-4FEC6F9F831E}" type="presParOf" srcId="{EE59A398-58B9-4ED2-89BC-CAC8303F1774}" destId="{E31545BE-C8CA-4C27-BAE6-9DF7615E9204}" srcOrd="0" destOrd="0" presId="urn:microsoft.com/office/officeart/2016/7/layout/BasicLinearProcessNumbered"/>
    <dgm:cxn modelId="{158D6FAA-10AF-4169-9FB3-A250299D2E5E}" type="presParOf" srcId="{EE59A398-58B9-4ED2-89BC-CAC8303F1774}" destId="{7476AF43-647D-41D1-8788-8175EEE57455}" srcOrd="1" destOrd="0" presId="urn:microsoft.com/office/officeart/2016/7/layout/BasicLinearProcessNumbered"/>
    <dgm:cxn modelId="{26EBE317-9DF2-4167-AD12-54509E78C9DE}" type="presParOf" srcId="{EE59A398-58B9-4ED2-89BC-CAC8303F1774}" destId="{49A84B38-0A1B-4FB1-9856-CAD408019AA2}" srcOrd="2" destOrd="0" presId="urn:microsoft.com/office/officeart/2016/7/layout/BasicLinearProcessNumbered"/>
    <dgm:cxn modelId="{0BA895BF-9B5A-42B5-BD4B-D0700FBFDBE7}" type="presParOf" srcId="{EE59A398-58B9-4ED2-89BC-CAC8303F1774}" destId="{68756179-BF58-4E6E-BE2C-6C969EFF5C5F}" srcOrd="3" destOrd="0" presId="urn:microsoft.com/office/officeart/2016/7/layout/BasicLinearProcessNumbered"/>
    <dgm:cxn modelId="{4A499E6D-E394-4994-9845-B017EC52DAB1}" type="presParOf" srcId="{22D24E2F-58B9-4CB8-9454-0B64AAC1E1E0}" destId="{426D4FAE-F009-4C52-88C0-0AD27F7CE6D8}" srcOrd="5" destOrd="0" presId="urn:microsoft.com/office/officeart/2016/7/layout/BasicLinearProcessNumbered"/>
    <dgm:cxn modelId="{3CBF10E3-340D-4408-B1E4-ED90AA4CA9BB}" type="presParOf" srcId="{22D24E2F-58B9-4CB8-9454-0B64AAC1E1E0}" destId="{AB93AFD5-EFDB-42E6-AF5F-DB66CCCDD8B7}" srcOrd="6" destOrd="0" presId="urn:microsoft.com/office/officeart/2016/7/layout/BasicLinearProcessNumbered"/>
    <dgm:cxn modelId="{08E653A1-C916-4B0E-B380-5433940638F9}" type="presParOf" srcId="{AB93AFD5-EFDB-42E6-AF5F-DB66CCCDD8B7}" destId="{E364EF29-FF8A-4381-9448-8C3B9A5DB747}" srcOrd="0" destOrd="0" presId="urn:microsoft.com/office/officeart/2016/7/layout/BasicLinearProcessNumbered"/>
    <dgm:cxn modelId="{D8FCCF72-446D-4D4E-A76D-C7B2E95A62C9}" type="presParOf" srcId="{AB93AFD5-EFDB-42E6-AF5F-DB66CCCDD8B7}" destId="{1EB52F91-3924-43EA-89CB-BD4865F031F8}" srcOrd="1" destOrd="0" presId="urn:microsoft.com/office/officeart/2016/7/layout/BasicLinearProcessNumbered"/>
    <dgm:cxn modelId="{C49034F3-49BC-4F26-B768-ED7127C79E8F}" type="presParOf" srcId="{AB93AFD5-EFDB-42E6-AF5F-DB66CCCDD8B7}" destId="{63840A9A-339C-486C-BE64-2B236C86FFB2}" srcOrd="2" destOrd="0" presId="urn:microsoft.com/office/officeart/2016/7/layout/BasicLinearProcessNumbered"/>
    <dgm:cxn modelId="{FDD8CF35-05BE-447D-890A-BEE1BA385417}" type="presParOf" srcId="{AB93AFD5-EFDB-42E6-AF5F-DB66CCCDD8B7}" destId="{7FFB7603-EDDF-4C8C-B87E-EA79C3FB6EFE}" srcOrd="3" destOrd="0" presId="urn:microsoft.com/office/officeart/2016/7/layout/BasicLinearProcessNumbered"/>
    <dgm:cxn modelId="{6E35E10F-2EAD-4153-9359-C2D6C7305D39}" type="presParOf" srcId="{22D24E2F-58B9-4CB8-9454-0B64AAC1E1E0}" destId="{4CC5864A-AC00-4F7B-82D7-12DF0BCE000F}" srcOrd="7" destOrd="0" presId="urn:microsoft.com/office/officeart/2016/7/layout/BasicLinearProcessNumbered"/>
    <dgm:cxn modelId="{F71B86FD-DD6F-4E4B-9B93-AB8183E1E242}" type="presParOf" srcId="{22D24E2F-58B9-4CB8-9454-0B64AAC1E1E0}" destId="{A9A9767F-CCC2-4D5C-958E-1E36B3B6E7E5}" srcOrd="8" destOrd="0" presId="urn:microsoft.com/office/officeart/2016/7/layout/BasicLinearProcessNumbered"/>
    <dgm:cxn modelId="{5C45070B-84E2-468E-AE99-B8EA1C6A3E88}" type="presParOf" srcId="{A9A9767F-CCC2-4D5C-958E-1E36B3B6E7E5}" destId="{9A87490D-85BC-47D6-89CA-645595CC526F}" srcOrd="0" destOrd="0" presId="urn:microsoft.com/office/officeart/2016/7/layout/BasicLinearProcessNumbered"/>
    <dgm:cxn modelId="{A23A1735-73B3-48DF-8D94-6D31E5BA1E42}" type="presParOf" srcId="{A9A9767F-CCC2-4D5C-958E-1E36B3B6E7E5}" destId="{8C5BF109-EBC8-4C62-B4C1-A651BA19C5BA}" srcOrd="1" destOrd="0" presId="urn:microsoft.com/office/officeart/2016/7/layout/BasicLinearProcessNumbered"/>
    <dgm:cxn modelId="{77590475-3CD6-41F9-A8CD-5C2ADD47429A}" type="presParOf" srcId="{A9A9767F-CCC2-4D5C-958E-1E36B3B6E7E5}" destId="{0D84C2BD-1EB9-43C9-8D65-A15C63D6172D}" srcOrd="2" destOrd="0" presId="urn:microsoft.com/office/officeart/2016/7/layout/BasicLinearProcessNumbered"/>
    <dgm:cxn modelId="{6F8AC41E-F99D-4810-9125-85006159D827}" type="presParOf" srcId="{A9A9767F-CCC2-4D5C-958E-1E36B3B6E7E5}" destId="{00FF95B2-CBD0-4682-8F3B-9FE3A58C2C7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0AEE92-727E-4EDC-AF63-0B024D95AC8C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BD7FE7-1100-4471-ADF4-6A04583994A7}">
      <dgm:prSet/>
      <dgm:spPr/>
      <dgm:t>
        <a:bodyPr/>
        <a:lstStyle/>
        <a:p>
          <a:r>
            <a:rPr lang="en-US" b="0" i="0" dirty="0"/>
            <a:t>• Upsell premium plans to 100+ low-risk clients</a:t>
          </a:r>
          <a:endParaRPr lang="en-US" dirty="0"/>
        </a:p>
      </dgm:t>
    </dgm:pt>
    <dgm:pt modelId="{0ED7D20B-6091-48AF-8FC2-A4BEEF2155F9}" type="parTrans" cxnId="{7056BC5A-456C-4616-A69E-2B546B6B284C}">
      <dgm:prSet/>
      <dgm:spPr/>
      <dgm:t>
        <a:bodyPr/>
        <a:lstStyle/>
        <a:p>
          <a:endParaRPr lang="en-US"/>
        </a:p>
      </dgm:t>
    </dgm:pt>
    <dgm:pt modelId="{A07B8513-1E46-4788-A413-ED3A4D8A3E60}" type="sibTrans" cxnId="{7056BC5A-456C-4616-A69E-2B546B6B284C}">
      <dgm:prSet/>
      <dgm:spPr/>
      <dgm:t>
        <a:bodyPr/>
        <a:lstStyle/>
        <a:p>
          <a:endParaRPr lang="en-US"/>
        </a:p>
      </dgm:t>
    </dgm:pt>
    <dgm:pt modelId="{5653770B-1524-4FE4-A9CE-A13645244019}">
      <dgm:prSet/>
      <dgm:spPr/>
      <dgm:t>
        <a:bodyPr/>
        <a:lstStyle/>
        <a:p>
          <a:r>
            <a:rPr lang="en-US" b="0" i="0" dirty="0"/>
            <a:t>• Launch safe driving workshops</a:t>
          </a:r>
          <a:endParaRPr lang="en-US" dirty="0"/>
        </a:p>
      </dgm:t>
    </dgm:pt>
    <dgm:pt modelId="{1795F713-A8A5-4DC9-9A59-A4E2A11C3DB1}" type="parTrans" cxnId="{D20F7039-41E1-46A8-9169-6B3002DBA309}">
      <dgm:prSet/>
      <dgm:spPr/>
      <dgm:t>
        <a:bodyPr/>
        <a:lstStyle/>
        <a:p>
          <a:endParaRPr lang="en-US"/>
        </a:p>
      </dgm:t>
    </dgm:pt>
    <dgm:pt modelId="{C89653F9-E0F3-47A8-B63A-F69E1AAF4DD1}" type="sibTrans" cxnId="{D20F7039-41E1-46A8-9169-6B3002DBA309}">
      <dgm:prSet/>
      <dgm:spPr/>
      <dgm:t>
        <a:bodyPr/>
        <a:lstStyle/>
        <a:p>
          <a:endParaRPr lang="en-US"/>
        </a:p>
      </dgm:t>
    </dgm:pt>
    <dgm:pt modelId="{4E705BCA-72C6-490C-8B1C-BE43E588CCDF}">
      <dgm:prSet/>
      <dgm:spPr/>
      <dgm:t>
        <a:bodyPr/>
        <a:lstStyle/>
        <a:p>
          <a:r>
            <a:rPr lang="en-US" b="0" i="0" dirty="0"/>
            <a:t>• Adjust premiums for newer car models</a:t>
          </a:r>
          <a:endParaRPr lang="en-US" dirty="0"/>
        </a:p>
      </dgm:t>
    </dgm:pt>
    <dgm:pt modelId="{A0E17632-F465-4BC8-897A-0D5C5519954E}" type="parTrans" cxnId="{733F627B-AAB7-47F6-AD18-3599824A8F38}">
      <dgm:prSet/>
      <dgm:spPr/>
      <dgm:t>
        <a:bodyPr/>
        <a:lstStyle/>
        <a:p>
          <a:endParaRPr lang="en-US"/>
        </a:p>
      </dgm:t>
    </dgm:pt>
    <dgm:pt modelId="{F580F188-150D-4E56-8026-922934B0E9A9}" type="sibTrans" cxnId="{733F627B-AAB7-47F6-AD18-3599824A8F38}">
      <dgm:prSet/>
      <dgm:spPr/>
      <dgm:t>
        <a:bodyPr/>
        <a:lstStyle/>
        <a:p>
          <a:endParaRPr lang="en-US"/>
        </a:p>
      </dgm:t>
    </dgm:pt>
    <dgm:pt modelId="{3988D1E9-8DC0-4EA9-9E0A-466CB31252E5}">
      <dgm:prSet/>
      <dgm:spPr/>
      <dgm:t>
        <a:bodyPr/>
        <a:lstStyle/>
        <a:p>
          <a:r>
            <a:rPr lang="en-US" b="0" i="0" dirty="0"/>
            <a:t>• Reward loyalty for 3–5 year customers</a:t>
          </a:r>
          <a:endParaRPr lang="en-US" dirty="0"/>
        </a:p>
      </dgm:t>
    </dgm:pt>
    <dgm:pt modelId="{570DB220-8AC4-41B9-AB21-3B856EEDD576}" type="parTrans" cxnId="{9C93709A-1095-4C36-95C7-B26BC884DA19}">
      <dgm:prSet/>
      <dgm:spPr/>
      <dgm:t>
        <a:bodyPr/>
        <a:lstStyle/>
        <a:p>
          <a:endParaRPr lang="en-US"/>
        </a:p>
      </dgm:t>
    </dgm:pt>
    <dgm:pt modelId="{1D600F21-D156-4770-9757-75FA6D6AEBD6}" type="sibTrans" cxnId="{9C93709A-1095-4C36-95C7-B26BC884DA19}">
      <dgm:prSet/>
      <dgm:spPr/>
      <dgm:t>
        <a:bodyPr/>
        <a:lstStyle/>
        <a:p>
          <a:endParaRPr lang="en-US"/>
        </a:p>
      </dgm:t>
    </dgm:pt>
    <dgm:pt modelId="{BF8BEE17-1410-4680-8183-8CDACA17F9A6}">
      <dgm:prSet/>
      <dgm:spPr/>
      <dgm:t>
        <a:bodyPr/>
        <a:lstStyle/>
        <a:p>
          <a:r>
            <a:rPr lang="en-US" b="0" i="0" dirty="0"/>
            <a:t>• Implement ML-based claim risk prediction</a:t>
          </a:r>
          <a:endParaRPr lang="en-US" dirty="0"/>
        </a:p>
      </dgm:t>
    </dgm:pt>
    <dgm:pt modelId="{F100CA03-CA44-4788-AEE2-37D0316DC98B}" type="parTrans" cxnId="{9F2F9079-6B6B-40EE-870B-C10F1A6FC081}">
      <dgm:prSet/>
      <dgm:spPr/>
      <dgm:t>
        <a:bodyPr/>
        <a:lstStyle/>
        <a:p>
          <a:endParaRPr lang="en-US"/>
        </a:p>
      </dgm:t>
    </dgm:pt>
    <dgm:pt modelId="{D7B5714C-6095-4B51-A581-249889D3CD4B}" type="sibTrans" cxnId="{9F2F9079-6B6B-40EE-870B-C10F1A6FC081}">
      <dgm:prSet/>
      <dgm:spPr/>
      <dgm:t>
        <a:bodyPr/>
        <a:lstStyle/>
        <a:p>
          <a:endParaRPr lang="en-US"/>
        </a:p>
      </dgm:t>
    </dgm:pt>
    <dgm:pt modelId="{CFFD820A-FC2F-4CC4-85E6-69DE639010EE}" type="pres">
      <dgm:prSet presAssocID="{D50AEE92-727E-4EDC-AF63-0B024D95AC8C}" presName="Name0" presStyleCnt="0">
        <dgm:presLayoutVars>
          <dgm:dir/>
          <dgm:animLvl val="lvl"/>
          <dgm:resizeHandles val="exact"/>
        </dgm:presLayoutVars>
      </dgm:prSet>
      <dgm:spPr/>
    </dgm:pt>
    <dgm:pt modelId="{CC5F9AD8-44F4-4788-A414-8426D8EA649C}" type="pres">
      <dgm:prSet presAssocID="{84BD7FE7-1100-4471-ADF4-6A04583994A7}" presName="linNode" presStyleCnt="0"/>
      <dgm:spPr/>
    </dgm:pt>
    <dgm:pt modelId="{83A7C2AE-9181-473E-83AF-3A4638413344}" type="pres">
      <dgm:prSet presAssocID="{84BD7FE7-1100-4471-ADF4-6A04583994A7}" presName="parentText" presStyleLbl="node1" presStyleIdx="0" presStyleCnt="5" custScaleX="175732" custScaleY="128960">
        <dgm:presLayoutVars>
          <dgm:chMax val="1"/>
          <dgm:bulletEnabled val="1"/>
        </dgm:presLayoutVars>
      </dgm:prSet>
      <dgm:spPr/>
    </dgm:pt>
    <dgm:pt modelId="{1778141F-5A00-428D-926C-BA55DEADC056}" type="pres">
      <dgm:prSet presAssocID="{A07B8513-1E46-4788-A413-ED3A4D8A3E60}" presName="sp" presStyleCnt="0"/>
      <dgm:spPr/>
    </dgm:pt>
    <dgm:pt modelId="{7A226761-060B-4F62-8B28-FD36F8ADCB07}" type="pres">
      <dgm:prSet presAssocID="{5653770B-1524-4FE4-A9CE-A13645244019}" presName="linNode" presStyleCnt="0"/>
      <dgm:spPr/>
    </dgm:pt>
    <dgm:pt modelId="{492A7CF0-2F71-4ADE-B6D5-21490FED5185}" type="pres">
      <dgm:prSet presAssocID="{5653770B-1524-4FE4-A9CE-A13645244019}" presName="parentText" presStyleLbl="node1" presStyleIdx="1" presStyleCnt="5" custScaleX="177532" custScaleY="136011">
        <dgm:presLayoutVars>
          <dgm:chMax val="1"/>
          <dgm:bulletEnabled val="1"/>
        </dgm:presLayoutVars>
      </dgm:prSet>
      <dgm:spPr/>
    </dgm:pt>
    <dgm:pt modelId="{D55A25E0-1B99-4DB3-A4D8-B87B629E7CF1}" type="pres">
      <dgm:prSet presAssocID="{C89653F9-E0F3-47A8-B63A-F69E1AAF4DD1}" presName="sp" presStyleCnt="0"/>
      <dgm:spPr/>
    </dgm:pt>
    <dgm:pt modelId="{7990A3F2-3764-45EE-BF3F-D891146F8ECC}" type="pres">
      <dgm:prSet presAssocID="{4E705BCA-72C6-490C-8B1C-BE43E588CCDF}" presName="linNode" presStyleCnt="0"/>
      <dgm:spPr/>
    </dgm:pt>
    <dgm:pt modelId="{E1588EF7-F75B-493A-9255-69F181403515}" type="pres">
      <dgm:prSet presAssocID="{4E705BCA-72C6-490C-8B1C-BE43E588CCDF}" presName="parentText" presStyleLbl="node1" presStyleIdx="2" presStyleCnt="5" custScaleX="177829" custScaleY="126257">
        <dgm:presLayoutVars>
          <dgm:chMax val="1"/>
          <dgm:bulletEnabled val="1"/>
        </dgm:presLayoutVars>
      </dgm:prSet>
      <dgm:spPr/>
    </dgm:pt>
    <dgm:pt modelId="{5F8D522F-0768-4FEB-8A52-34B16422ED74}" type="pres">
      <dgm:prSet presAssocID="{F580F188-150D-4E56-8026-922934B0E9A9}" presName="sp" presStyleCnt="0"/>
      <dgm:spPr/>
    </dgm:pt>
    <dgm:pt modelId="{1713DC24-7FC4-4972-994E-AB2A56C54156}" type="pres">
      <dgm:prSet presAssocID="{3988D1E9-8DC0-4EA9-9E0A-466CB31252E5}" presName="linNode" presStyleCnt="0"/>
      <dgm:spPr/>
    </dgm:pt>
    <dgm:pt modelId="{7F582718-A8B8-4B03-AAB4-B1B1CA78D2B4}" type="pres">
      <dgm:prSet presAssocID="{3988D1E9-8DC0-4EA9-9E0A-466CB31252E5}" presName="parentText" presStyleLbl="node1" presStyleIdx="3" presStyleCnt="5" custScaleX="177341" custScaleY="126708">
        <dgm:presLayoutVars>
          <dgm:chMax val="1"/>
          <dgm:bulletEnabled val="1"/>
        </dgm:presLayoutVars>
      </dgm:prSet>
      <dgm:spPr/>
    </dgm:pt>
    <dgm:pt modelId="{B9E7B92A-5465-4D66-848E-B57C71A622B9}" type="pres">
      <dgm:prSet presAssocID="{1D600F21-D156-4770-9757-75FA6D6AEBD6}" presName="sp" presStyleCnt="0"/>
      <dgm:spPr/>
    </dgm:pt>
    <dgm:pt modelId="{87A1EB52-15BC-4EB8-A62A-1BDBDB9B4779}" type="pres">
      <dgm:prSet presAssocID="{BF8BEE17-1410-4680-8183-8CDACA17F9A6}" presName="linNode" presStyleCnt="0"/>
      <dgm:spPr/>
    </dgm:pt>
    <dgm:pt modelId="{BBD86B66-14CE-4615-90EA-85E27DC7BE08}" type="pres">
      <dgm:prSet presAssocID="{BF8BEE17-1410-4680-8183-8CDACA17F9A6}" presName="parentText" presStyleLbl="node1" presStyleIdx="4" presStyleCnt="5" custScaleX="177829" custScaleY="148700" custLinFactNeighborX="1308" custLinFactNeighborY="229">
        <dgm:presLayoutVars>
          <dgm:chMax val="1"/>
          <dgm:bulletEnabled val="1"/>
        </dgm:presLayoutVars>
      </dgm:prSet>
      <dgm:spPr/>
    </dgm:pt>
  </dgm:ptLst>
  <dgm:cxnLst>
    <dgm:cxn modelId="{4638CE08-702B-40E7-B2CE-8435C8C61973}" type="presOf" srcId="{5653770B-1524-4FE4-A9CE-A13645244019}" destId="{492A7CF0-2F71-4ADE-B6D5-21490FED5185}" srcOrd="0" destOrd="0" presId="urn:microsoft.com/office/officeart/2005/8/layout/vList5"/>
    <dgm:cxn modelId="{2E93FB27-A8A8-4B42-83EE-EA37B3FDC748}" type="presOf" srcId="{BF8BEE17-1410-4680-8183-8CDACA17F9A6}" destId="{BBD86B66-14CE-4615-90EA-85E27DC7BE08}" srcOrd="0" destOrd="0" presId="urn:microsoft.com/office/officeart/2005/8/layout/vList5"/>
    <dgm:cxn modelId="{D20F7039-41E1-46A8-9169-6B3002DBA309}" srcId="{D50AEE92-727E-4EDC-AF63-0B024D95AC8C}" destId="{5653770B-1524-4FE4-A9CE-A13645244019}" srcOrd="1" destOrd="0" parTransId="{1795F713-A8A5-4DC9-9A59-A4E2A11C3DB1}" sibTransId="{C89653F9-E0F3-47A8-B63A-F69E1AAF4DD1}"/>
    <dgm:cxn modelId="{26425A60-787C-4F4F-A129-E20D8EAD2D12}" type="presOf" srcId="{D50AEE92-727E-4EDC-AF63-0B024D95AC8C}" destId="{CFFD820A-FC2F-4CC4-85E6-69DE639010EE}" srcOrd="0" destOrd="0" presId="urn:microsoft.com/office/officeart/2005/8/layout/vList5"/>
    <dgm:cxn modelId="{9F2F9079-6B6B-40EE-870B-C10F1A6FC081}" srcId="{D50AEE92-727E-4EDC-AF63-0B024D95AC8C}" destId="{BF8BEE17-1410-4680-8183-8CDACA17F9A6}" srcOrd="4" destOrd="0" parTransId="{F100CA03-CA44-4788-AEE2-37D0316DC98B}" sibTransId="{D7B5714C-6095-4B51-A581-249889D3CD4B}"/>
    <dgm:cxn modelId="{7056BC5A-456C-4616-A69E-2B546B6B284C}" srcId="{D50AEE92-727E-4EDC-AF63-0B024D95AC8C}" destId="{84BD7FE7-1100-4471-ADF4-6A04583994A7}" srcOrd="0" destOrd="0" parTransId="{0ED7D20B-6091-48AF-8FC2-A4BEEF2155F9}" sibTransId="{A07B8513-1E46-4788-A413-ED3A4D8A3E60}"/>
    <dgm:cxn modelId="{733F627B-AAB7-47F6-AD18-3599824A8F38}" srcId="{D50AEE92-727E-4EDC-AF63-0B024D95AC8C}" destId="{4E705BCA-72C6-490C-8B1C-BE43E588CCDF}" srcOrd="2" destOrd="0" parTransId="{A0E17632-F465-4BC8-897A-0D5C5519954E}" sibTransId="{F580F188-150D-4E56-8026-922934B0E9A9}"/>
    <dgm:cxn modelId="{00561C84-798C-4186-A559-7233E2046D47}" type="presOf" srcId="{84BD7FE7-1100-4471-ADF4-6A04583994A7}" destId="{83A7C2AE-9181-473E-83AF-3A4638413344}" srcOrd="0" destOrd="0" presId="urn:microsoft.com/office/officeart/2005/8/layout/vList5"/>
    <dgm:cxn modelId="{9C93709A-1095-4C36-95C7-B26BC884DA19}" srcId="{D50AEE92-727E-4EDC-AF63-0B024D95AC8C}" destId="{3988D1E9-8DC0-4EA9-9E0A-466CB31252E5}" srcOrd="3" destOrd="0" parTransId="{570DB220-8AC4-41B9-AB21-3B856EEDD576}" sibTransId="{1D600F21-D156-4770-9757-75FA6D6AEBD6}"/>
    <dgm:cxn modelId="{DBFD18F0-1030-4F73-AF3E-2E61D02CEB7C}" type="presOf" srcId="{4E705BCA-72C6-490C-8B1C-BE43E588CCDF}" destId="{E1588EF7-F75B-493A-9255-69F181403515}" srcOrd="0" destOrd="0" presId="urn:microsoft.com/office/officeart/2005/8/layout/vList5"/>
    <dgm:cxn modelId="{F63A7CF3-61A3-4CB8-BA8D-ABA1CEC7AF45}" type="presOf" srcId="{3988D1E9-8DC0-4EA9-9E0A-466CB31252E5}" destId="{7F582718-A8B8-4B03-AAB4-B1B1CA78D2B4}" srcOrd="0" destOrd="0" presId="urn:microsoft.com/office/officeart/2005/8/layout/vList5"/>
    <dgm:cxn modelId="{008E7B49-BD68-4E00-8030-74E529F8B048}" type="presParOf" srcId="{CFFD820A-FC2F-4CC4-85E6-69DE639010EE}" destId="{CC5F9AD8-44F4-4788-A414-8426D8EA649C}" srcOrd="0" destOrd="0" presId="urn:microsoft.com/office/officeart/2005/8/layout/vList5"/>
    <dgm:cxn modelId="{9DE43F6E-EF31-4A07-B31A-B4F7FEF5576B}" type="presParOf" srcId="{CC5F9AD8-44F4-4788-A414-8426D8EA649C}" destId="{83A7C2AE-9181-473E-83AF-3A4638413344}" srcOrd="0" destOrd="0" presId="urn:microsoft.com/office/officeart/2005/8/layout/vList5"/>
    <dgm:cxn modelId="{E6FF3640-A430-45CB-957B-958F5837CB93}" type="presParOf" srcId="{CFFD820A-FC2F-4CC4-85E6-69DE639010EE}" destId="{1778141F-5A00-428D-926C-BA55DEADC056}" srcOrd="1" destOrd="0" presId="urn:microsoft.com/office/officeart/2005/8/layout/vList5"/>
    <dgm:cxn modelId="{2640C8F9-9C3B-4861-8E41-3EC566CD1923}" type="presParOf" srcId="{CFFD820A-FC2F-4CC4-85E6-69DE639010EE}" destId="{7A226761-060B-4F62-8B28-FD36F8ADCB07}" srcOrd="2" destOrd="0" presId="urn:microsoft.com/office/officeart/2005/8/layout/vList5"/>
    <dgm:cxn modelId="{1DC0C45A-150E-408D-92F1-2F689E1F4E34}" type="presParOf" srcId="{7A226761-060B-4F62-8B28-FD36F8ADCB07}" destId="{492A7CF0-2F71-4ADE-B6D5-21490FED5185}" srcOrd="0" destOrd="0" presId="urn:microsoft.com/office/officeart/2005/8/layout/vList5"/>
    <dgm:cxn modelId="{A785098A-E1CA-41A6-A462-D47E058F2A35}" type="presParOf" srcId="{CFFD820A-FC2F-4CC4-85E6-69DE639010EE}" destId="{D55A25E0-1B99-4DB3-A4D8-B87B629E7CF1}" srcOrd="3" destOrd="0" presId="urn:microsoft.com/office/officeart/2005/8/layout/vList5"/>
    <dgm:cxn modelId="{8278D54D-8FE7-41CC-9839-9D47FC9FA23D}" type="presParOf" srcId="{CFFD820A-FC2F-4CC4-85E6-69DE639010EE}" destId="{7990A3F2-3764-45EE-BF3F-D891146F8ECC}" srcOrd="4" destOrd="0" presId="urn:microsoft.com/office/officeart/2005/8/layout/vList5"/>
    <dgm:cxn modelId="{C256DD26-973E-4777-A62B-A247404DECD3}" type="presParOf" srcId="{7990A3F2-3764-45EE-BF3F-D891146F8ECC}" destId="{E1588EF7-F75B-493A-9255-69F181403515}" srcOrd="0" destOrd="0" presId="urn:microsoft.com/office/officeart/2005/8/layout/vList5"/>
    <dgm:cxn modelId="{CAC0A298-1EF3-4DCC-9F09-2A45A77BE8E0}" type="presParOf" srcId="{CFFD820A-FC2F-4CC4-85E6-69DE639010EE}" destId="{5F8D522F-0768-4FEB-8A52-34B16422ED74}" srcOrd="5" destOrd="0" presId="urn:microsoft.com/office/officeart/2005/8/layout/vList5"/>
    <dgm:cxn modelId="{4F8FEAFA-9669-45D0-8743-774C67BA4627}" type="presParOf" srcId="{CFFD820A-FC2F-4CC4-85E6-69DE639010EE}" destId="{1713DC24-7FC4-4972-994E-AB2A56C54156}" srcOrd="6" destOrd="0" presId="urn:microsoft.com/office/officeart/2005/8/layout/vList5"/>
    <dgm:cxn modelId="{E6BAFAEB-528C-439D-A6D6-5CABECED6760}" type="presParOf" srcId="{1713DC24-7FC4-4972-994E-AB2A56C54156}" destId="{7F582718-A8B8-4B03-AAB4-B1B1CA78D2B4}" srcOrd="0" destOrd="0" presId="urn:microsoft.com/office/officeart/2005/8/layout/vList5"/>
    <dgm:cxn modelId="{0F572E81-5B7A-47C0-8581-7753598CF99D}" type="presParOf" srcId="{CFFD820A-FC2F-4CC4-85E6-69DE639010EE}" destId="{B9E7B92A-5465-4D66-848E-B57C71A622B9}" srcOrd="7" destOrd="0" presId="urn:microsoft.com/office/officeart/2005/8/layout/vList5"/>
    <dgm:cxn modelId="{4964BF26-4AB8-4E6E-B5BF-D426278E5857}" type="presParOf" srcId="{CFFD820A-FC2F-4CC4-85E6-69DE639010EE}" destId="{87A1EB52-15BC-4EB8-A62A-1BDBDB9B4779}" srcOrd="8" destOrd="0" presId="urn:microsoft.com/office/officeart/2005/8/layout/vList5"/>
    <dgm:cxn modelId="{72BDB465-3489-4C6C-8C4E-BF0B254AF2B6}" type="presParOf" srcId="{87A1EB52-15BC-4EB8-A62A-1BDBDB9B4779}" destId="{BBD86B66-14CE-4615-90EA-85E27DC7BE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8B57A0-059A-4D7D-88C5-4907E2D6FB5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C3D7B87-661B-4A40-88E5-AD2AEEE2679F}">
      <dgm:prSet/>
      <dgm:spPr/>
      <dgm:t>
        <a:bodyPr/>
        <a:lstStyle/>
        <a:p>
          <a:r>
            <a:rPr lang="en-US" b="0" i="0"/>
            <a:t>Team: Hetkumar Patel, Dev Sompura, Krunal Solanki</a:t>
          </a:r>
          <a:endParaRPr lang="en-US"/>
        </a:p>
      </dgm:t>
    </dgm:pt>
    <dgm:pt modelId="{14437BCD-BF90-4053-8548-2BEDDD0397A8}" type="parTrans" cxnId="{D50A34B4-15F2-4E26-ACF3-9393D86B86D4}">
      <dgm:prSet/>
      <dgm:spPr/>
      <dgm:t>
        <a:bodyPr/>
        <a:lstStyle/>
        <a:p>
          <a:endParaRPr lang="en-US"/>
        </a:p>
      </dgm:t>
    </dgm:pt>
    <dgm:pt modelId="{D179398B-896E-4EC8-84D5-D104DCE6EBC1}" type="sibTrans" cxnId="{D50A34B4-15F2-4E26-ACF3-9393D86B86D4}">
      <dgm:prSet/>
      <dgm:spPr/>
      <dgm:t>
        <a:bodyPr/>
        <a:lstStyle/>
        <a:p>
          <a:endParaRPr lang="en-US"/>
        </a:p>
      </dgm:t>
    </dgm:pt>
    <dgm:pt modelId="{E50DD027-ECE2-43EF-B0EC-2307F657AF6A}">
      <dgm:prSet/>
      <dgm:spPr/>
      <dgm:t>
        <a:bodyPr/>
        <a:lstStyle/>
        <a:p>
          <a:r>
            <a:rPr lang="en-US" b="0" i="0"/>
            <a:t>Let’s Discuss!</a:t>
          </a:r>
          <a:endParaRPr lang="en-US"/>
        </a:p>
      </dgm:t>
    </dgm:pt>
    <dgm:pt modelId="{B288C769-7AFF-4677-B298-61708215DD58}" type="parTrans" cxnId="{F594DB16-BAB2-444A-875D-5692D18A4FDF}">
      <dgm:prSet/>
      <dgm:spPr/>
      <dgm:t>
        <a:bodyPr/>
        <a:lstStyle/>
        <a:p>
          <a:endParaRPr lang="en-US"/>
        </a:p>
      </dgm:t>
    </dgm:pt>
    <dgm:pt modelId="{FD5A7085-9F9B-42BA-80A3-0601990333C6}" type="sibTrans" cxnId="{F594DB16-BAB2-444A-875D-5692D18A4FDF}">
      <dgm:prSet/>
      <dgm:spPr/>
      <dgm:t>
        <a:bodyPr/>
        <a:lstStyle/>
        <a:p>
          <a:endParaRPr lang="en-US"/>
        </a:p>
      </dgm:t>
    </dgm:pt>
    <dgm:pt modelId="{7216F8A3-4C26-44DB-ADD6-AE88F2065CE3}" type="pres">
      <dgm:prSet presAssocID="{C08B57A0-059A-4D7D-88C5-4907E2D6FB5C}" presName="root" presStyleCnt="0">
        <dgm:presLayoutVars>
          <dgm:dir/>
          <dgm:resizeHandles val="exact"/>
        </dgm:presLayoutVars>
      </dgm:prSet>
      <dgm:spPr/>
    </dgm:pt>
    <dgm:pt modelId="{262E6D47-4B10-464A-91CB-4B47EB8AC9C8}" type="pres">
      <dgm:prSet presAssocID="{3C3D7B87-661B-4A40-88E5-AD2AEEE2679F}" presName="compNode" presStyleCnt="0"/>
      <dgm:spPr/>
    </dgm:pt>
    <dgm:pt modelId="{9FC3A58A-AF61-4EDA-B76C-238FFFB6EADB}" type="pres">
      <dgm:prSet presAssocID="{3C3D7B87-661B-4A40-88E5-AD2AEEE2679F}" presName="bgRect" presStyleLbl="bgShp" presStyleIdx="0" presStyleCnt="2"/>
      <dgm:spPr/>
    </dgm:pt>
    <dgm:pt modelId="{CC1F0AFA-58C6-4EA8-9B1E-EC2663943762}" type="pres">
      <dgm:prSet presAssocID="{3C3D7B87-661B-4A40-88E5-AD2AEEE267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3AC3FCF9-B32A-4827-A91E-65F945BE16E2}" type="pres">
      <dgm:prSet presAssocID="{3C3D7B87-661B-4A40-88E5-AD2AEEE2679F}" presName="spaceRect" presStyleCnt="0"/>
      <dgm:spPr/>
    </dgm:pt>
    <dgm:pt modelId="{395B04BC-8CAE-4093-8845-2A0017A4D6D9}" type="pres">
      <dgm:prSet presAssocID="{3C3D7B87-661B-4A40-88E5-AD2AEEE2679F}" presName="parTx" presStyleLbl="revTx" presStyleIdx="0" presStyleCnt="2">
        <dgm:presLayoutVars>
          <dgm:chMax val="0"/>
          <dgm:chPref val="0"/>
        </dgm:presLayoutVars>
      </dgm:prSet>
      <dgm:spPr/>
    </dgm:pt>
    <dgm:pt modelId="{435091A0-79AC-402F-986F-7120A28A574F}" type="pres">
      <dgm:prSet presAssocID="{D179398B-896E-4EC8-84D5-D104DCE6EBC1}" presName="sibTrans" presStyleCnt="0"/>
      <dgm:spPr/>
    </dgm:pt>
    <dgm:pt modelId="{21AC05C3-63D9-4EE1-8A35-47028D2EF355}" type="pres">
      <dgm:prSet presAssocID="{E50DD027-ECE2-43EF-B0EC-2307F657AF6A}" presName="compNode" presStyleCnt="0"/>
      <dgm:spPr/>
    </dgm:pt>
    <dgm:pt modelId="{EDF1A498-25A2-4DC0-96CF-3AFC5D38EA03}" type="pres">
      <dgm:prSet presAssocID="{E50DD027-ECE2-43EF-B0EC-2307F657AF6A}" presName="bgRect" presStyleLbl="bgShp" presStyleIdx="1" presStyleCnt="2"/>
      <dgm:spPr/>
    </dgm:pt>
    <dgm:pt modelId="{01399508-C4FF-4CC1-B553-0E3A9862D0AD}" type="pres">
      <dgm:prSet presAssocID="{E50DD027-ECE2-43EF-B0EC-2307F657AF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BA3402E-B502-4ABF-B3A9-1E775AE769A8}" type="pres">
      <dgm:prSet presAssocID="{E50DD027-ECE2-43EF-B0EC-2307F657AF6A}" presName="spaceRect" presStyleCnt="0"/>
      <dgm:spPr/>
    </dgm:pt>
    <dgm:pt modelId="{149F68D1-1EDA-46F9-85CC-187F1741D351}" type="pres">
      <dgm:prSet presAssocID="{E50DD027-ECE2-43EF-B0EC-2307F657AF6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594DB16-BAB2-444A-875D-5692D18A4FDF}" srcId="{C08B57A0-059A-4D7D-88C5-4907E2D6FB5C}" destId="{E50DD027-ECE2-43EF-B0EC-2307F657AF6A}" srcOrd="1" destOrd="0" parTransId="{B288C769-7AFF-4677-B298-61708215DD58}" sibTransId="{FD5A7085-9F9B-42BA-80A3-0601990333C6}"/>
    <dgm:cxn modelId="{4BF9CE24-282C-4CA1-997C-F7253941DAD9}" type="presOf" srcId="{E50DD027-ECE2-43EF-B0EC-2307F657AF6A}" destId="{149F68D1-1EDA-46F9-85CC-187F1741D351}" srcOrd="0" destOrd="0" presId="urn:microsoft.com/office/officeart/2018/2/layout/IconVerticalSolidList"/>
    <dgm:cxn modelId="{63C1B05F-1E18-4EA4-A3C0-AFF78E782C40}" type="presOf" srcId="{3C3D7B87-661B-4A40-88E5-AD2AEEE2679F}" destId="{395B04BC-8CAE-4093-8845-2A0017A4D6D9}" srcOrd="0" destOrd="0" presId="urn:microsoft.com/office/officeart/2018/2/layout/IconVerticalSolidList"/>
    <dgm:cxn modelId="{351CAD98-FACF-4DD1-9EE9-2BE313D38423}" type="presOf" srcId="{C08B57A0-059A-4D7D-88C5-4907E2D6FB5C}" destId="{7216F8A3-4C26-44DB-ADD6-AE88F2065CE3}" srcOrd="0" destOrd="0" presId="urn:microsoft.com/office/officeart/2018/2/layout/IconVerticalSolidList"/>
    <dgm:cxn modelId="{D50A34B4-15F2-4E26-ACF3-9393D86B86D4}" srcId="{C08B57A0-059A-4D7D-88C5-4907E2D6FB5C}" destId="{3C3D7B87-661B-4A40-88E5-AD2AEEE2679F}" srcOrd="0" destOrd="0" parTransId="{14437BCD-BF90-4053-8548-2BEDDD0397A8}" sibTransId="{D179398B-896E-4EC8-84D5-D104DCE6EBC1}"/>
    <dgm:cxn modelId="{C06DA249-5609-44E2-A927-5297DA167161}" type="presParOf" srcId="{7216F8A3-4C26-44DB-ADD6-AE88F2065CE3}" destId="{262E6D47-4B10-464A-91CB-4B47EB8AC9C8}" srcOrd="0" destOrd="0" presId="urn:microsoft.com/office/officeart/2018/2/layout/IconVerticalSolidList"/>
    <dgm:cxn modelId="{3F28F666-2E5A-4C29-91A9-C24B768B407C}" type="presParOf" srcId="{262E6D47-4B10-464A-91CB-4B47EB8AC9C8}" destId="{9FC3A58A-AF61-4EDA-B76C-238FFFB6EADB}" srcOrd="0" destOrd="0" presId="urn:microsoft.com/office/officeart/2018/2/layout/IconVerticalSolidList"/>
    <dgm:cxn modelId="{4AFBA0ED-B638-4F96-9892-651D565E1301}" type="presParOf" srcId="{262E6D47-4B10-464A-91CB-4B47EB8AC9C8}" destId="{CC1F0AFA-58C6-4EA8-9B1E-EC2663943762}" srcOrd="1" destOrd="0" presId="urn:microsoft.com/office/officeart/2018/2/layout/IconVerticalSolidList"/>
    <dgm:cxn modelId="{6E7EEBDB-3B53-4738-A674-E28E4EF0BCE1}" type="presParOf" srcId="{262E6D47-4B10-464A-91CB-4B47EB8AC9C8}" destId="{3AC3FCF9-B32A-4827-A91E-65F945BE16E2}" srcOrd="2" destOrd="0" presId="urn:microsoft.com/office/officeart/2018/2/layout/IconVerticalSolidList"/>
    <dgm:cxn modelId="{AE8D5F97-33B2-4556-9471-1B35BB140077}" type="presParOf" srcId="{262E6D47-4B10-464A-91CB-4B47EB8AC9C8}" destId="{395B04BC-8CAE-4093-8845-2A0017A4D6D9}" srcOrd="3" destOrd="0" presId="urn:microsoft.com/office/officeart/2018/2/layout/IconVerticalSolidList"/>
    <dgm:cxn modelId="{F3221711-C64F-497B-B6A2-7F8DDD0E502C}" type="presParOf" srcId="{7216F8A3-4C26-44DB-ADD6-AE88F2065CE3}" destId="{435091A0-79AC-402F-986F-7120A28A574F}" srcOrd="1" destOrd="0" presId="urn:microsoft.com/office/officeart/2018/2/layout/IconVerticalSolidList"/>
    <dgm:cxn modelId="{4B69858F-E7A2-4E97-866C-F4BAAB3D2F59}" type="presParOf" srcId="{7216F8A3-4C26-44DB-ADD6-AE88F2065CE3}" destId="{21AC05C3-63D9-4EE1-8A35-47028D2EF355}" srcOrd="2" destOrd="0" presId="urn:microsoft.com/office/officeart/2018/2/layout/IconVerticalSolidList"/>
    <dgm:cxn modelId="{C2B94C35-D09C-4593-AF2D-12DE4D40D6BA}" type="presParOf" srcId="{21AC05C3-63D9-4EE1-8A35-47028D2EF355}" destId="{EDF1A498-25A2-4DC0-96CF-3AFC5D38EA03}" srcOrd="0" destOrd="0" presId="urn:microsoft.com/office/officeart/2018/2/layout/IconVerticalSolidList"/>
    <dgm:cxn modelId="{DF2E6DAC-7C77-48B2-9E6D-868DF8D0ABCC}" type="presParOf" srcId="{21AC05C3-63D9-4EE1-8A35-47028D2EF355}" destId="{01399508-C4FF-4CC1-B553-0E3A9862D0AD}" srcOrd="1" destOrd="0" presId="urn:microsoft.com/office/officeart/2018/2/layout/IconVerticalSolidList"/>
    <dgm:cxn modelId="{A6BA7F96-856F-4E8E-966C-A04085EED379}" type="presParOf" srcId="{21AC05C3-63D9-4EE1-8A35-47028D2EF355}" destId="{2BA3402E-B502-4ABF-B3A9-1E775AE769A8}" srcOrd="2" destOrd="0" presId="urn:microsoft.com/office/officeart/2018/2/layout/IconVerticalSolidList"/>
    <dgm:cxn modelId="{42067150-16B4-4C96-8CDE-92EEE0FB328C}" type="presParOf" srcId="{21AC05C3-63D9-4EE1-8A35-47028D2EF355}" destId="{149F68D1-1EDA-46F9-85CC-187F1741D3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8F0566-44EA-4B48-AA95-428B400A40A3}">
      <dsp:nvSpPr>
        <dsp:cNvPr id="0" name=""/>
        <dsp:cNvSpPr/>
      </dsp:nvSpPr>
      <dsp:spPr>
        <a:xfrm>
          <a:off x="0" y="0"/>
          <a:ext cx="2553602" cy="340427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89" tIns="330200" rIns="19908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Dataset: 10,000+ policyholders with demographics, vehicles, claims</a:t>
          </a:r>
          <a:endParaRPr lang="en-US" sz="1900" kern="1200"/>
        </a:p>
      </dsp:txBody>
      <dsp:txXfrm>
        <a:off x="0" y="1293625"/>
        <a:ext cx="2553602" cy="2042566"/>
      </dsp:txXfrm>
    </dsp:sp>
    <dsp:sp modelId="{AADE0C64-CE0D-4DAF-BAA0-EB2E9826634C}">
      <dsp:nvSpPr>
        <dsp:cNvPr id="0" name=""/>
        <dsp:cNvSpPr/>
      </dsp:nvSpPr>
      <dsp:spPr>
        <a:xfrm>
          <a:off x="766159" y="340427"/>
          <a:ext cx="1021283" cy="1021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15722" y="489990"/>
        <a:ext cx="722157" cy="722157"/>
      </dsp:txXfrm>
    </dsp:sp>
    <dsp:sp modelId="{3A333B48-6580-4003-91F9-827833C00191}">
      <dsp:nvSpPr>
        <dsp:cNvPr id="0" name=""/>
        <dsp:cNvSpPr/>
      </dsp:nvSpPr>
      <dsp:spPr>
        <a:xfrm>
          <a:off x="0" y="3404205"/>
          <a:ext cx="2553602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84F2B-8532-4BA8-903C-734A3B90FA6A}">
      <dsp:nvSpPr>
        <dsp:cNvPr id="0" name=""/>
        <dsp:cNvSpPr/>
      </dsp:nvSpPr>
      <dsp:spPr>
        <a:xfrm>
          <a:off x="2808962" y="0"/>
          <a:ext cx="2553602" cy="340427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89" tIns="330200" rIns="19908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Goal: Reduce risk, improve retention, upsell low-risk customers</a:t>
          </a:r>
          <a:endParaRPr lang="en-US" sz="1900" kern="1200"/>
        </a:p>
      </dsp:txBody>
      <dsp:txXfrm>
        <a:off x="2808962" y="1293625"/>
        <a:ext cx="2553602" cy="2042566"/>
      </dsp:txXfrm>
    </dsp:sp>
    <dsp:sp modelId="{9A974E07-AAFA-47C2-B61E-87ADF9ACE87C}">
      <dsp:nvSpPr>
        <dsp:cNvPr id="0" name=""/>
        <dsp:cNvSpPr/>
      </dsp:nvSpPr>
      <dsp:spPr>
        <a:xfrm>
          <a:off x="3575122" y="340427"/>
          <a:ext cx="1021283" cy="1021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24685" y="489990"/>
        <a:ext cx="722157" cy="722157"/>
      </dsp:txXfrm>
    </dsp:sp>
    <dsp:sp modelId="{E39985D8-4B85-4DF8-BC44-986F3CBB5CCD}">
      <dsp:nvSpPr>
        <dsp:cNvPr id="0" name=""/>
        <dsp:cNvSpPr/>
      </dsp:nvSpPr>
      <dsp:spPr>
        <a:xfrm>
          <a:off x="2808962" y="3404205"/>
          <a:ext cx="2553602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70735-9E15-4C06-A4F7-23C904FFE8B1}">
      <dsp:nvSpPr>
        <dsp:cNvPr id="0" name=""/>
        <dsp:cNvSpPr/>
      </dsp:nvSpPr>
      <dsp:spPr>
        <a:xfrm>
          <a:off x="5617925" y="0"/>
          <a:ext cx="2553602" cy="3404277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089" tIns="330200" rIns="199089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Outcome: Predictive, data-driven insurance strategy</a:t>
          </a:r>
          <a:endParaRPr lang="en-US" sz="1900" kern="1200"/>
        </a:p>
      </dsp:txBody>
      <dsp:txXfrm>
        <a:off x="5617925" y="1293625"/>
        <a:ext cx="2553602" cy="2042566"/>
      </dsp:txXfrm>
    </dsp:sp>
    <dsp:sp modelId="{85E196BA-331C-433E-B6BE-2333766108ED}">
      <dsp:nvSpPr>
        <dsp:cNvPr id="0" name=""/>
        <dsp:cNvSpPr/>
      </dsp:nvSpPr>
      <dsp:spPr>
        <a:xfrm>
          <a:off x="6384085" y="340427"/>
          <a:ext cx="1021283" cy="1021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623" tIns="12700" rIns="7962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33648" y="489990"/>
        <a:ext cx="722157" cy="722157"/>
      </dsp:txXfrm>
    </dsp:sp>
    <dsp:sp modelId="{FD1FDD42-FED7-4DBF-9254-E1B058EAAEBF}">
      <dsp:nvSpPr>
        <dsp:cNvPr id="0" name=""/>
        <dsp:cNvSpPr/>
      </dsp:nvSpPr>
      <dsp:spPr>
        <a:xfrm>
          <a:off x="5617925" y="3404205"/>
          <a:ext cx="2553602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B0E0B8-4FBA-4EE4-AFAD-9828AA08E17C}">
      <dsp:nvSpPr>
        <dsp:cNvPr id="0" name=""/>
        <dsp:cNvSpPr/>
      </dsp:nvSpPr>
      <dsp:spPr>
        <a:xfrm>
          <a:off x="45087" y="800"/>
          <a:ext cx="2126672" cy="12760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Reduce high-risk claims</a:t>
          </a:r>
          <a:endParaRPr lang="en-US" sz="1700" kern="1200"/>
        </a:p>
      </dsp:txBody>
      <dsp:txXfrm>
        <a:off x="82460" y="38173"/>
        <a:ext cx="2051926" cy="1201257"/>
      </dsp:txXfrm>
    </dsp:sp>
    <dsp:sp modelId="{5D51B9F6-53E1-4477-986A-C9BE860F6541}">
      <dsp:nvSpPr>
        <dsp:cNvPr id="0" name=""/>
        <dsp:cNvSpPr/>
      </dsp:nvSpPr>
      <dsp:spPr>
        <a:xfrm>
          <a:off x="2358906" y="375095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358906" y="480578"/>
        <a:ext cx="315598" cy="316448"/>
      </dsp:txXfrm>
    </dsp:sp>
    <dsp:sp modelId="{60181E51-3123-4247-9DF9-926291397CFB}">
      <dsp:nvSpPr>
        <dsp:cNvPr id="0" name=""/>
        <dsp:cNvSpPr/>
      </dsp:nvSpPr>
      <dsp:spPr>
        <a:xfrm>
          <a:off x="3022427" y="800"/>
          <a:ext cx="2126672" cy="12760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Increase customer retention</a:t>
          </a:r>
          <a:endParaRPr lang="en-US" sz="1700" kern="1200"/>
        </a:p>
      </dsp:txBody>
      <dsp:txXfrm>
        <a:off x="3059800" y="38173"/>
        <a:ext cx="2051926" cy="1201257"/>
      </dsp:txXfrm>
    </dsp:sp>
    <dsp:sp modelId="{F5438752-E5E2-419B-B693-B227090FBBC5}">
      <dsp:nvSpPr>
        <dsp:cNvPr id="0" name=""/>
        <dsp:cNvSpPr/>
      </dsp:nvSpPr>
      <dsp:spPr>
        <a:xfrm>
          <a:off x="5336247" y="375095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336247" y="480578"/>
        <a:ext cx="315598" cy="316448"/>
      </dsp:txXfrm>
    </dsp:sp>
    <dsp:sp modelId="{E1421956-9804-4BAF-9820-4D6285A00771}">
      <dsp:nvSpPr>
        <dsp:cNvPr id="0" name=""/>
        <dsp:cNvSpPr/>
      </dsp:nvSpPr>
      <dsp:spPr>
        <a:xfrm>
          <a:off x="5999768" y="800"/>
          <a:ext cx="2126672" cy="12760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Prevent license revocation</a:t>
          </a:r>
          <a:endParaRPr lang="en-US" sz="1700" kern="1200"/>
        </a:p>
      </dsp:txBody>
      <dsp:txXfrm>
        <a:off x="6037141" y="38173"/>
        <a:ext cx="2051926" cy="1201257"/>
      </dsp:txXfrm>
    </dsp:sp>
    <dsp:sp modelId="{2A85AD15-BA7C-4525-A3D1-84AC44E96285}">
      <dsp:nvSpPr>
        <dsp:cNvPr id="0" name=""/>
        <dsp:cNvSpPr/>
      </dsp:nvSpPr>
      <dsp:spPr>
        <a:xfrm rot="5400000">
          <a:off x="6837677" y="1425671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6904880" y="1463951"/>
        <a:ext cx="316448" cy="315598"/>
      </dsp:txXfrm>
    </dsp:sp>
    <dsp:sp modelId="{53CFA5F8-C51F-478B-A238-8B75CCB557AE}">
      <dsp:nvSpPr>
        <dsp:cNvPr id="0" name=""/>
        <dsp:cNvSpPr/>
      </dsp:nvSpPr>
      <dsp:spPr>
        <a:xfrm>
          <a:off x="5999768" y="2127472"/>
          <a:ext cx="2126672" cy="12760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Identify upsell opportunities</a:t>
          </a:r>
          <a:endParaRPr lang="en-US" sz="1700" kern="1200"/>
        </a:p>
      </dsp:txBody>
      <dsp:txXfrm>
        <a:off x="6037141" y="2164845"/>
        <a:ext cx="2051926" cy="1201257"/>
      </dsp:txXfrm>
    </dsp:sp>
    <dsp:sp modelId="{896CB144-6EB5-46DC-B894-2AB74ACC64FF}">
      <dsp:nvSpPr>
        <dsp:cNvPr id="0" name=""/>
        <dsp:cNvSpPr/>
      </dsp:nvSpPr>
      <dsp:spPr>
        <a:xfrm rot="10800000">
          <a:off x="5361767" y="2501767"/>
          <a:ext cx="450854" cy="5274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497023" y="2607250"/>
        <a:ext cx="315598" cy="316448"/>
      </dsp:txXfrm>
    </dsp:sp>
    <dsp:sp modelId="{502F137C-0416-444C-AD7D-9E5FAA289D43}">
      <dsp:nvSpPr>
        <dsp:cNvPr id="0" name=""/>
        <dsp:cNvSpPr/>
      </dsp:nvSpPr>
      <dsp:spPr>
        <a:xfrm>
          <a:off x="3022427" y="2127472"/>
          <a:ext cx="2126672" cy="127600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• Predict claims using vehicle and demographic data</a:t>
          </a:r>
          <a:endParaRPr lang="en-US" sz="1700" kern="1200"/>
        </a:p>
      </dsp:txBody>
      <dsp:txXfrm>
        <a:off x="3059800" y="2164845"/>
        <a:ext cx="2051926" cy="1201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7034C-6164-4FEF-80FE-1D636EDDB537}">
      <dsp:nvSpPr>
        <dsp:cNvPr id="0" name=""/>
        <dsp:cNvSpPr/>
      </dsp:nvSpPr>
      <dsp:spPr>
        <a:xfrm>
          <a:off x="427030" y="401"/>
          <a:ext cx="1701736" cy="1021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Claim Rate: 26.66%, Avg Claim Frequency: 0.8</a:t>
          </a:r>
          <a:endParaRPr lang="en-US" sz="1300" kern="1200"/>
        </a:p>
      </dsp:txBody>
      <dsp:txXfrm>
        <a:off x="427030" y="401"/>
        <a:ext cx="1701736" cy="1021041"/>
      </dsp:txXfrm>
    </dsp:sp>
    <dsp:sp modelId="{7C69BC84-DB52-41B2-BC2D-A6C5B9D9819E}">
      <dsp:nvSpPr>
        <dsp:cNvPr id="0" name=""/>
        <dsp:cNvSpPr/>
      </dsp:nvSpPr>
      <dsp:spPr>
        <a:xfrm>
          <a:off x="2298940" y="401"/>
          <a:ext cx="1701736" cy="10210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47.63% of customers are retained over 5 years (Avg TIF: 5.33 yrs)</a:t>
          </a:r>
          <a:endParaRPr lang="en-US" sz="1300" kern="1200"/>
        </a:p>
      </dsp:txBody>
      <dsp:txXfrm>
        <a:off x="2298940" y="401"/>
        <a:ext cx="1701736" cy="1021041"/>
      </dsp:txXfrm>
    </dsp:sp>
    <dsp:sp modelId="{5F076641-1FAD-4F2B-8BF9-35962BAEB731}">
      <dsp:nvSpPr>
        <dsp:cNvPr id="0" name=""/>
        <dsp:cNvSpPr/>
      </dsp:nvSpPr>
      <dsp:spPr>
        <a:xfrm>
          <a:off x="4170850" y="401"/>
          <a:ext cx="1701736" cy="1021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12.24% have revoked licenses – monitor for risk</a:t>
          </a:r>
          <a:endParaRPr lang="en-US" sz="1300" kern="1200"/>
        </a:p>
      </dsp:txBody>
      <dsp:txXfrm>
        <a:off x="4170850" y="401"/>
        <a:ext cx="1701736" cy="1021041"/>
      </dsp:txXfrm>
    </dsp:sp>
    <dsp:sp modelId="{BBC3AF62-2149-43A4-9503-C40C765E1CB0}">
      <dsp:nvSpPr>
        <dsp:cNvPr id="0" name=""/>
        <dsp:cNvSpPr/>
      </dsp:nvSpPr>
      <dsp:spPr>
        <a:xfrm>
          <a:off x="6042761" y="401"/>
          <a:ext cx="1701736" cy="1021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Avg Income: ₹61,127, with 1,761 earning over ₹100K</a:t>
          </a:r>
          <a:endParaRPr lang="en-US" sz="1300" kern="1200"/>
        </a:p>
      </dsp:txBody>
      <dsp:txXfrm>
        <a:off x="6042761" y="401"/>
        <a:ext cx="1701736" cy="1021041"/>
      </dsp:txXfrm>
    </dsp:sp>
    <dsp:sp modelId="{3F3167F7-9083-46EA-9762-C66F4FF46B94}">
      <dsp:nvSpPr>
        <dsp:cNvPr id="0" name=""/>
        <dsp:cNvSpPr/>
      </dsp:nvSpPr>
      <dsp:spPr>
        <a:xfrm>
          <a:off x="427030" y="1191617"/>
          <a:ext cx="1701736" cy="102104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Education: 28.7% High School, 27.4% Bachelor’s, 20.2% Master’s</a:t>
          </a:r>
          <a:endParaRPr lang="en-US" sz="1300" kern="1200"/>
        </a:p>
      </dsp:txBody>
      <dsp:txXfrm>
        <a:off x="427030" y="1191617"/>
        <a:ext cx="1701736" cy="1021041"/>
      </dsp:txXfrm>
    </dsp:sp>
    <dsp:sp modelId="{54FFBCC8-A60B-4672-80C5-B20A78BCD0A7}">
      <dsp:nvSpPr>
        <dsp:cNvPr id="0" name=""/>
        <dsp:cNvSpPr/>
      </dsp:nvSpPr>
      <dsp:spPr>
        <a:xfrm>
          <a:off x="2298940" y="1191617"/>
          <a:ext cx="1701736" cy="1021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Car Type: 28% SUV, 26% Minivan – top two types</a:t>
          </a:r>
          <a:endParaRPr lang="en-US" sz="1300" kern="1200"/>
        </a:p>
      </dsp:txBody>
      <dsp:txXfrm>
        <a:off x="2298940" y="1191617"/>
        <a:ext cx="1701736" cy="1021041"/>
      </dsp:txXfrm>
    </dsp:sp>
    <dsp:sp modelId="{8EA48F27-8497-4AE8-9918-6917874C6101}">
      <dsp:nvSpPr>
        <dsp:cNvPr id="0" name=""/>
        <dsp:cNvSpPr/>
      </dsp:nvSpPr>
      <dsp:spPr>
        <a:xfrm>
          <a:off x="4170850" y="1191617"/>
          <a:ext cx="1701736" cy="10210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Gender: 53.8% Female, 46.2% Male</a:t>
          </a:r>
          <a:endParaRPr lang="en-US" sz="1300" kern="1200"/>
        </a:p>
      </dsp:txBody>
      <dsp:txXfrm>
        <a:off x="4170850" y="1191617"/>
        <a:ext cx="1701736" cy="1021041"/>
      </dsp:txXfrm>
    </dsp:sp>
    <dsp:sp modelId="{3075DA24-DB60-4BE8-9803-ADCB1EB1FF6B}">
      <dsp:nvSpPr>
        <dsp:cNvPr id="0" name=""/>
        <dsp:cNvSpPr/>
      </dsp:nvSpPr>
      <dsp:spPr>
        <a:xfrm>
          <a:off x="6042761" y="1191617"/>
          <a:ext cx="1701736" cy="10210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Urbanicity: 79.9% Urban, 20.1% Rural</a:t>
          </a:r>
          <a:endParaRPr lang="en-US" sz="1300" kern="1200"/>
        </a:p>
      </dsp:txBody>
      <dsp:txXfrm>
        <a:off x="6042761" y="1191617"/>
        <a:ext cx="1701736" cy="1021041"/>
      </dsp:txXfrm>
    </dsp:sp>
    <dsp:sp modelId="{560A2160-D9C3-4C3E-BB2F-CF2EF98705E9}">
      <dsp:nvSpPr>
        <dsp:cNvPr id="0" name=""/>
        <dsp:cNvSpPr/>
      </dsp:nvSpPr>
      <dsp:spPr>
        <a:xfrm>
          <a:off x="3234895" y="2382833"/>
          <a:ext cx="1701736" cy="10210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• Avg Age: 44.84 – mid/late-career, stable client base</a:t>
          </a:r>
          <a:endParaRPr lang="en-US" sz="1300" kern="1200"/>
        </a:p>
      </dsp:txBody>
      <dsp:txXfrm>
        <a:off x="3234895" y="2382833"/>
        <a:ext cx="1701736" cy="10210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534867-1AA4-41FE-8100-3222749A3B44}">
      <dsp:nvSpPr>
        <dsp:cNvPr id="0" name=""/>
        <dsp:cNvSpPr/>
      </dsp:nvSpPr>
      <dsp:spPr>
        <a:xfrm>
          <a:off x="2793" y="643590"/>
          <a:ext cx="1512211" cy="211709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98" tIns="330200" rIns="1178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1. Reduce Claim Rate by 15% → Target: 19.3%</a:t>
          </a:r>
          <a:endParaRPr lang="en-US" sz="1100" kern="1200"/>
        </a:p>
      </dsp:txBody>
      <dsp:txXfrm>
        <a:off x="2793" y="1448086"/>
        <a:ext cx="1512211" cy="1270257"/>
      </dsp:txXfrm>
    </dsp:sp>
    <dsp:sp modelId="{F298A2FD-2528-4FF1-9B20-50F09D62B8C9}">
      <dsp:nvSpPr>
        <dsp:cNvPr id="0" name=""/>
        <dsp:cNvSpPr/>
      </dsp:nvSpPr>
      <dsp:spPr>
        <a:xfrm>
          <a:off x="441334" y="855300"/>
          <a:ext cx="635128" cy="6351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17" tIns="12700" rIns="49517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34346" y="948312"/>
        <a:ext cx="449104" cy="449104"/>
      </dsp:txXfrm>
    </dsp:sp>
    <dsp:sp modelId="{95E55D73-3E01-4F59-84A5-E312F5FF9518}">
      <dsp:nvSpPr>
        <dsp:cNvPr id="0" name=""/>
        <dsp:cNvSpPr/>
      </dsp:nvSpPr>
      <dsp:spPr>
        <a:xfrm>
          <a:off x="2793" y="2760614"/>
          <a:ext cx="1512211" cy="72"/>
        </a:xfrm>
        <a:prstGeom prst="rect">
          <a:avLst/>
        </a:prstGeom>
        <a:solidFill>
          <a:schemeClr val="accent2">
            <a:hueOff val="150535"/>
            <a:satOff val="-737"/>
            <a:lumOff val="414"/>
            <a:alphaOff val="0"/>
          </a:schemeClr>
        </a:solidFill>
        <a:ln w="19050" cap="rnd" cmpd="sng" algn="ctr">
          <a:solidFill>
            <a:schemeClr val="accent2">
              <a:hueOff val="150535"/>
              <a:satOff val="-737"/>
              <a:lumOff val="4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6CEF66-D076-4503-98E1-44628385CE13}">
      <dsp:nvSpPr>
        <dsp:cNvPr id="0" name=""/>
        <dsp:cNvSpPr/>
      </dsp:nvSpPr>
      <dsp:spPr>
        <a:xfrm>
          <a:off x="1666225" y="643590"/>
          <a:ext cx="1512211" cy="2117096"/>
        </a:xfrm>
        <a:prstGeom prst="rect">
          <a:avLst/>
        </a:prstGeom>
        <a:solidFill>
          <a:schemeClr val="accent2">
            <a:tint val="40000"/>
            <a:alpha val="90000"/>
            <a:hueOff val="407442"/>
            <a:satOff val="-1178"/>
            <a:lumOff val="-2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407442"/>
              <a:satOff val="-1178"/>
              <a:lumOff val="-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98" tIns="330200" rIns="1178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2. Reduce Claim Frequency by 20% → Target: 0.64</a:t>
          </a:r>
          <a:endParaRPr lang="en-US" sz="1100" kern="1200"/>
        </a:p>
      </dsp:txBody>
      <dsp:txXfrm>
        <a:off x="1666225" y="1448086"/>
        <a:ext cx="1512211" cy="1270257"/>
      </dsp:txXfrm>
    </dsp:sp>
    <dsp:sp modelId="{7A478049-57FE-40B6-9881-26FA437CB31D}">
      <dsp:nvSpPr>
        <dsp:cNvPr id="0" name=""/>
        <dsp:cNvSpPr/>
      </dsp:nvSpPr>
      <dsp:spPr>
        <a:xfrm>
          <a:off x="2104766" y="855300"/>
          <a:ext cx="635128" cy="635128"/>
        </a:xfrm>
        <a:prstGeom prst="ellipse">
          <a:avLst/>
        </a:prstGeom>
        <a:solidFill>
          <a:schemeClr val="accent2">
            <a:hueOff val="301070"/>
            <a:satOff val="-1474"/>
            <a:lumOff val="828"/>
            <a:alphaOff val="0"/>
          </a:schemeClr>
        </a:solidFill>
        <a:ln w="19050" cap="rnd" cmpd="sng" algn="ctr">
          <a:solidFill>
            <a:schemeClr val="accent2">
              <a:hueOff val="301070"/>
              <a:satOff val="-1474"/>
              <a:lumOff val="8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17" tIns="12700" rIns="49517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197778" y="948312"/>
        <a:ext cx="449104" cy="449104"/>
      </dsp:txXfrm>
    </dsp:sp>
    <dsp:sp modelId="{B259452D-78DA-48E9-8410-9CD7EC39152D}">
      <dsp:nvSpPr>
        <dsp:cNvPr id="0" name=""/>
        <dsp:cNvSpPr/>
      </dsp:nvSpPr>
      <dsp:spPr>
        <a:xfrm>
          <a:off x="1666225" y="2760614"/>
          <a:ext cx="1512211" cy="72"/>
        </a:xfrm>
        <a:prstGeom prst="rect">
          <a:avLst/>
        </a:prstGeom>
        <a:solidFill>
          <a:schemeClr val="accent2">
            <a:hueOff val="451605"/>
            <a:satOff val="-2211"/>
            <a:lumOff val="1242"/>
            <a:alphaOff val="0"/>
          </a:schemeClr>
        </a:solidFill>
        <a:ln w="19050" cap="rnd" cmpd="sng" algn="ctr">
          <a:solidFill>
            <a:schemeClr val="accent2">
              <a:hueOff val="451605"/>
              <a:satOff val="-2211"/>
              <a:lumOff val="12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545BE-C8CA-4C27-BAE6-9DF7615E9204}">
      <dsp:nvSpPr>
        <dsp:cNvPr id="0" name=""/>
        <dsp:cNvSpPr/>
      </dsp:nvSpPr>
      <dsp:spPr>
        <a:xfrm>
          <a:off x="3329658" y="643590"/>
          <a:ext cx="1512211" cy="2117096"/>
        </a:xfrm>
        <a:prstGeom prst="rect">
          <a:avLst/>
        </a:prstGeom>
        <a:solidFill>
          <a:schemeClr val="accent2">
            <a:tint val="40000"/>
            <a:alpha val="90000"/>
            <a:hueOff val="814885"/>
            <a:satOff val="-2356"/>
            <a:lumOff val="-5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814885"/>
              <a:satOff val="-2356"/>
              <a:lumOff val="-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98" tIns="330200" rIns="1178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3. Increase Retention (TIF &gt; 5) → Target: 57.1%</a:t>
          </a:r>
          <a:endParaRPr lang="en-US" sz="1100" kern="1200"/>
        </a:p>
      </dsp:txBody>
      <dsp:txXfrm>
        <a:off x="3329658" y="1448086"/>
        <a:ext cx="1512211" cy="1270257"/>
      </dsp:txXfrm>
    </dsp:sp>
    <dsp:sp modelId="{7476AF43-647D-41D1-8788-8175EEE57455}">
      <dsp:nvSpPr>
        <dsp:cNvPr id="0" name=""/>
        <dsp:cNvSpPr/>
      </dsp:nvSpPr>
      <dsp:spPr>
        <a:xfrm>
          <a:off x="3768199" y="855300"/>
          <a:ext cx="635128" cy="635128"/>
        </a:xfrm>
        <a:prstGeom prst="ellipse">
          <a:avLst/>
        </a:prstGeom>
        <a:solidFill>
          <a:schemeClr val="accent2">
            <a:hueOff val="602140"/>
            <a:satOff val="-2948"/>
            <a:lumOff val="1656"/>
            <a:alphaOff val="0"/>
          </a:schemeClr>
        </a:solidFill>
        <a:ln w="19050" cap="rnd" cmpd="sng" algn="ctr">
          <a:solidFill>
            <a:schemeClr val="accent2">
              <a:hueOff val="602140"/>
              <a:satOff val="-2948"/>
              <a:lumOff val="16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17" tIns="12700" rIns="49517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861211" y="948312"/>
        <a:ext cx="449104" cy="449104"/>
      </dsp:txXfrm>
    </dsp:sp>
    <dsp:sp modelId="{49A84B38-0A1B-4FB1-9856-CAD408019AA2}">
      <dsp:nvSpPr>
        <dsp:cNvPr id="0" name=""/>
        <dsp:cNvSpPr/>
      </dsp:nvSpPr>
      <dsp:spPr>
        <a:xfrm>
          <a:off x="3329658" y="2760614"/>
          <a:ext cx="1512211" cy="72"/>
        </a:xfrm>
        <a:prstGeom prst="rect">
          <a:avLst/>
        </a:prstGeom>
        <a:solidFill>
          <a:schemeClr val="accent2">
            <a:hueOff val="752674"/>
            <a:satOff val="-3684"/>
            <a:lumOff val="2069"/>
            <a:alphaOff val="0"/>
          </a:schemeClr>
        </a:solidFill>
        <a:ln w="19050" cap="rnd" cmpd="sng" algn="ctr">
          <a:solidFill>
            <a:schemeClr val="accent2">
              <a:hueOff val="752674"/>
              <a:satOff val="-3684"/>
              <a:lumOff val="20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4EF29-FF8A-4381-9448-8C3B9A5DB747}">
      <dsp:nvSpPr>
        <dsp:cNvPr id="0" name=""/>
        <dsp:cNvSpPr/>
      </dsp:nvSpPr>
      <dsp:spPr>
        <a:xfrm>
          <a:off x="4993090" y="643590"/>
          <a:ext cx="1512211" cy="2117096"/>
        </a:xfrm>
        <a:prstGeom prst="rect">
          <a:avLst/>
        </a:prstGeom>
        <a:solidFill>
          <a:schemeClr val="accent2">
            <a:tint val="40000"/>
            <a:alpha val="90000"/>
            <a:hueOff val="1222327"/>
            <a:satOff val="-3535"/>
            <a:lumOff val="-75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222327"/>
              <a:satOff val="-3535"/>
              <a:lumOff val="-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98" tIns="330200" rIns="1178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4. Reduce Revoked Licenses by 10% → Target: 11.0%</a:t>
          </a:r>
          <a:endParaRPr lang="en-US" sz="1100" kern="1200"/>
        </a:p>
      </dsp:txBody>
      <dsp:txXfrm>
        <a:off x="4993090" y="1448086"/>
        <a:ext cx="1512211" cy="1270257"/>
      </dsp:txXfrm>
    </dsp:sp>
    <dsp:sp modelId="{1EB52F91-3924-43EA-89CB-BD4865F031F8}">
      <dsp:nvSpPr>
        <dsp:cNvPr id="0" name=""/>
        <dsp:cNvSpPr/>
      </dsp:nvSpPr>
      <dsp:spPr>
        <a:xfrm>
          <a:off x="5431632" y="855300"/>
          <a:ext cx="635128" cy="635128"/>
        </a:xfrm>
        <a:prstGeom prst="ellipse">
          <a:avLst/>
        </a:prstGeom>
        <a:solidFill>
          <a:schemeClr val="accent2">
            <a:hueOff val="903209"/>
            <a:satOff val="-4421"/>
            <a:lumOff val="2483"/>
            <a:alphaOff val="0"/>
          </a:schemeClr>
        </a:solidFill>
        <a:ln w="19050" cap="rnd" cmpd="sng" algn="ctr">
          <a:solidFill>
            <a:schemeClr val="accent2">
              <a:hueOff val="903209"/>
              <a:satOff val="-4421"/>
              <a:lumOff val="24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17" tIns="12700" rIns="49517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524644" y="948312"/>
        <a:ext cx="449104" cy="449104"/>
      </dsp:txXfrm>
    </dsp:sp>
    <dsp:sp modelId="{63840A9A-339C-486C-BE64-2B236C86FFB2}">
      <dsp:nvSpPr>
        <dsp:cNvPr id="0" name=""/>
        <dsp:cNvSpPr/>
      </dsp:nvSpPr>
      <dsp:spPr>
        <a:xfrm>
          <a:off x="4993090" y="2760614"/>
          <a:ext cx="1512211" cy="72"/>
        </a:xfrm>
        <a:prstGeom prst="rect">
          <a:avLst/>
        </a:prstGeom>
        <a:solidFill>
          <a:schemeClr val="accent2">
            <a:hueOff val="1053744"/>
            <a:satOff val="-5158"/>
            <a:lumOff val="2897"/>
            <a:alphaOff val="0"/>
          </a:schemeClr>
        </a:solidFill>
        <a:ln w="19050" cap="rnd" cmpd="sng" algn="ctr">
          <a:solidFill>
            <a:schemeClr val="accent2">
              <a:hueOff val="1053744"/>
              <a:satOff val="-5158"/>
              <a:lumOff val="28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7490D-85BC-47D6-89CA-645595CC526F}">
      <dsp:nvSpPr>
        <dsp:cNvPr id="0" name=""/>
        <dsp:cNvSpPr/>
      </dsp:nvSpPr>
      <dsp:spPr>
        <a:xfrm>
          <a:off x="6656523" y="643590"/>
          <a:ext cx="1512211" cy="2117096"/>
        </a:xfrm>
        <a:prstGeom prst="rect">
          <a:avLst/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898" tIns="330200" rIns="11789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5. Upsell to 100+ clients with Income &gt; 100k and No Claims</a:t>
          </a:r>
          <a:endParaRPr lang="en-US" sz="1100" kern="1200"/>
        </a:p>
      </dsp:txBody>
      <dsp:txXfrm>
        <a:off x="6656523" y="1448086"/>
        <a:ext cx="1512211" cy="1270257"/>
      </dsp:txXfrm>
    </dsp:sp>
    <dsp:sp modelId="{8C5BF109-EBC8-4C62-B4C1-A651BA19C5BA}">
      <dsp:nvSpPr>
        <dsp:cNvPr id="0" name=""/>
        <dsp:cNvSpPr/>
      </dsp:nvSpPr>
      <dsp:spPr>
        <a:xfrm>
          <a:off x="7095064" y="855300"/>
          <a:ext cx="635128" cy="635128"/>
        </a:xfrm>
        <a:prstGeom prst="ellipse">
          <a:avLst/>
        </a:prstGeom>
        <a:solidFill>
          <a:schemeClr val="accent2">
            <a:hueOff val="1204279"/>
            <a:satOff val="-5895"/>
            <a:lumOff val="3311"/>
            <a:alphaOff val="0"/>
          </a:schemeClr>
        </a:solidFill>
        <a:ln w="19050" cap="rnd" cmpd="sng" algn="ctr">
          <a:solidFill>
            <a:schemeClr val="accent2">
              <a:hueOff val="1204279"/>
              <a:satOff val="-5895"/>
              <a:lumOff val="33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17" tIns="12700" rIns="49517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5</a:t>
          </a:r>
        </a:p>
      </dsp:txBody>
      <dsp:txXfrm>
        <a:off x="7188076" y="948312"/>
        <a:ext cx="449104" cy="449104"/>
      </dsp:txXfrm>
    </dsp:sp>
    <dsp:sp modelId="{0D84C2BD-1EB9-43C9-8D65-A15C63D6172D}">
      <dsp:nvSpPr>
        <dsp:cNvPr id="0" name=""/>
        <dsp:cNvSpPr/>
      </dsp:nvSpPr>
      <dsp:spPr>
        <a:xfrm>
          <a:off x="6656523" y="2760614"/>
          <a:ext cx="1512211" cy="72"/>
        </a:xfrm>
        <a:prstGeom prst="rect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accent2">
              <a:hueOff val="1354814"/>
              <a:satOff val="-6632"/>
              <a:lumOff val="3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7C2AE-9181-473E-83AF-3A4638413344}">
      <dsp:nvSpPr>
        <dsp:cNvPr id="0" name=""/>
        <dsp:cNvSpPr/>
      </dsp:nvSpPr>
      <dsp:spPr>
        <a:xfrm>
          <a:off x="878040" y="2473"/>
          <a:ext cx="3076205" cy="10417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• Upsell premium plans to 100+ low-risk clients</a:t>
          </a:r>
          <a:endParaRPr lang="en-US" sz="2000" kern="1200" dirty="0"/>
        </a:p>
      </dsp:txBody>
      <dsp:txXfrm>
        <a:off x="928895" y="53328"/>
        <a:ext cx="2974495" cy="940051"/>
      </dsp:txXfrm>
    </dsp:sp>
    <dsp:sp modelId="{492A7CF0-2F71-4ADE-B6D5-21490FED5185}">
      <dsp:nvSpPr>
        <dsp:cNvPr id="0" name=""/>
        <dsp:cNvSpPr/>
      </dsp:nvSpPr>
      <dsp:spPr>
        <a:xfrm>
          <a:off x="878040" y="1084625"/>
          <a:ext cx="3107714" cy="109872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• Launch safe driving workshops</a:t>
          </a:r>
          <a:endParaRPr lang="en-US" sz="2000" kern="1200" dirty="0"/>
        </a:p>
      </dsp:txBody>
      <dsp:txXfrm>
        <a:off x="931675" y="1138260"/>
        <a:ext cx="3000444" cy="991451"/>
      </dsp:txXfrm>
    </dsp:sp>
    <dsp:sp modelId="{E1588EF7-F75B-493A-9255-69F181403515}">
      <dsp:nvSpPr>
        <dsp:cNvPr id="0" name=""/>
        <dsp:cNvSpPr/>
      </dsp:nvSpPr>
      <dsp:spPr>
        <a:xfrm>
          <a:off x="878040" y="2223737"/>
          <a:ext cx="3112913" cy="1019926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• Adjust premiums for newer car models</a:t>
          </a:r>
          <a:endParaRPr lang="en-US" sz="2000" kern="1200" dirty="0"/>
        </a:p>
      </dsp:txBody>
      <dsp:txXfrm>
        <a:off x="927829" y="2273526"/>
        <a:ext cx="3013335" cy="920348"/>
      </dsp:txXfrm>
    </dsp:sp>
    <dsp:sp modelId="{7F582718-A8B8-4B03-AAB4-B1B1CA78D2B4}">
      <dsp:nvSpPr>
        <dsp:cNvPr id="0" name=""/>
        <dsp:cNvSpPr/>
      </dsp:nvSpPr>
      <dsp:spPr>
        <a:xfrm>
          <a:off x="878040" y="3284055"/>
          <a:ext cx="3104371" cy="10235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• Reward loyalty for 3–5 year customers</a:t>
          </a:r>
          <a:endParaRPr lang="en-US" sz="2000" kern="1200" dirty="0"/>
        </a:p>
      </dsp:txBody>
      <dsp:txXfrm>
        <a:off x="928007" y="3334022"/>
        <a:ext cx="3004437" cy="923635"/>
      </dsp:txXfrm>
    </dsp:sp>
    <dsp:sp modelId="{BBD86B66-14CE-4615-90EA-85E27DC7BE08}">
      <dsp:nvSpPr>
        <dsp:cNvPr id="0" name=""/>
        <dsp:cNvSpPr/>
      </dsp:nvSpPr>
      <dsp:spPr>
        <a:xfrm>
          <a:off x="900959" y="4349865"/>
          <a:ext cx="3115956" cy="1201225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• Implement ML-based claim risk prediction</a:t>
          </a:r>
          <a:endParaRPr lang="en-US" sz="2000" kern="1200" dirty="0"/>
        </a:p>
      </dsp:txBody>
      <dsp:txXfrm>
        <a:off x="959598" y="4408504"/>
        <a:ext cx="2998678" cy="10839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3A58A-AF61-4EDA-B76C-238FFFB6EADB}">
      <dsp:nvSpPr>
        <dsp:cNvPr id="0" name=""/>
        <dsp:cNvSpPr/>
      </dsp:nvSpPr>
      <dsp:spPr>
        <a:xfrm>
          <a:off x="0" y="742949"/>
          <a:ext cx="4872038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1F0AFA-58C6-4EA8-9B1E-EC2663943762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B04BC-8CAE-4093-8845-2A0017A4D6D9}">
      <dsp:nvSpPr>
        <dsp:cNvPr id="0" name=""/>
        <dsp:cNvSpPr/>
      </dsp:nvSpPr>
      <dsp:spPr>
        <a:xfrm>
          <a:off x="1584198" y="742949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Team: Hetkumar Patel, Dev Sompura, Krunal Solanki</a:t>
          </a:r>
          <a:endParaRPr lang="en-US" sz="2300" kern="1200"/>
        </a:p>
      </dsp:txBody>
      <dsp:txXfrm>
        <a:off x="1584198" y="742949"/>
        <a:ext cx="3287839" cy="1371600"/>
      </dsp:txXfrm>
    </dsp:sp>
    <dsp:sp modelId="{EDF1A498-25A2-4DC0-96CF-3AFC5D38EA03}">
      <dsp:nvSpPr>
        <dsp:cNvPr id="0" name=""/>
        <dsp:cNvSpPr/>
      </dsp:nvSpPr>
      <dsp:spPr>
        <a:xfrm>
          <a:off x="0" y="2457450"/>
          <a:ext cx="4872038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99508-C4FF-4CC1-B553-0E3A9862D0AD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9F68D1-1EDA-46F9-85CC-187F1741D351}">
      <dsp:nvSpPr>
        <dsp:cNvPr id="0" name=""/>
        <dsp:cNvSpPr/>
      </dsp:nvSpPr>
      <dsp:spPr>
        <a:xfrm>
          <a:off x="1584198" y="2457450"/>
          <a:ext cx="3287839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/>
            <a:t>Let’s Discuss!</a:t>
          </a:r>
          <a:endParaRPr lang="en-US" sz="2300" kern="1200"/>
        </a:p>
      </dsp:txBody>
      <dsp:txXfrm>
        <a:off x="1584198" y="2457450"/>
        <a:ext cx="3287839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5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5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60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11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9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9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2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7855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584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6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8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023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6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8" y="4827215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7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6" y="4827213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8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8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4" y="430218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8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4" y="2861736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4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2" y="2060577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7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1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1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2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8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8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1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31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9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5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9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4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91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7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3" y="29574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11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2330AA-E11E-458E-8798-12C7F7738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A6BDC1B0-0C91-4230-BFEB-9C8ED19B9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1836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68E0A26E-4EA8-4E6C-97A2-7B6C1C13F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503872" y="1217868"/>
            <a:ext cx="6858001" cy="4422264"/>
          </a:xfrm>
          <a:custGeom>
            <a:avLst/>
            <a:gdLst>
              <a:gd name="connsiteX0" fmla="*/ 6858001 w 6858001"/>
              <a:gd name="connsiteY0" fmla="*/ 1177 h 5896352"/>
              <a:gd name="connsiteX1" fmla="*/ 6858001 w 6858001"/>
              <a:gd name="connsiteY1" fmla="*/ 1344715 h 5896352"/>
              <a:gd name="connsiteX2" fmla="*/ 6858000 w 6858001"/>
              <a:gd name="connsiteY2" fmla="*/ 1344715 h 5896352"/>
              <a:gd name="connsiteX3" fmla="*/ 6858000 w 6858001"/>
              <a:gd name="connsiteY3" fmla="*/ 5896352 h 5896352"/>
              <a:gd name="connsiteX4" fmla="*/ 0 w 6858001"/>
              <a:gd name="connsiteY4" fmla="*/ 5896351 h 5896352"/>
              <a:gd name="connsiteX5" fmla="*/ 0 w 6858001"/>
              <a:gd name="connsiteY5" fmla="*/ 904459 h 5896352"/>
              <a:gd name="connsiteX6" fmla="*/ 1 w 6858001"/>
              <a:gd name="connsiteY6" fmla="*/ 904459 h 5896352"/>
              <a:gd name="connsiteX7" fmla="*/ 1 w 6858001"/>
              <a:gd name="connsiteY7" fmla="*/ 0 h 5896352"/>
              <a:gd name="connsiteX8" fmla="*/ 40463 w 6858001"/>
              <a:gd name="connsiteY8" fmla="*/ 5883 h 5896352"/>
              <a:gd name="connsiteX9" fmla="*/ 159107 w 6858001"/>
              <a:gd name="connsiteY9" fmla="*/ 23196 h 5896352"/>
              <a:gd name="connsiteX10" fmla="*/ 245518 w 6858001"/>
              <a:gd name="connsiteY10" fmla="*/ 35299 h 5896352"/>
              <a:gd name="connsiteX11" fmla="*/ 348388 w 6858001"/>
              <a:gd name="connsiteY11" fmla="*/ 48073 h 5896352"/>
              <a:gd name="connsiteX12" fmla="*/ 470460 w 6858001"/>
              <a:gd name="connsiteY12" fmla="*/ 63369 h 5896352"/>
              <a:gd name="connsiteX13" fmla="*/ 605563 w 6858001"/>
              <a:gd name="connsiteY13" fmla="*/ 79506 h 5896352"/>
              <a:gd name="connsiteX14" fmla="*/ 757810 w 6858001"/>
              <a:gd name="connsiteY14" fmla="*/ 96483 h 5896352"/>
              <a:gd name="connsiteX15" fmla="*/ 923774 w 6858001"/>
              <a:gd name="connsiteY15" fmla="*/ 114469 h 5896352"/>
              <a:gd name="connsiteX16" fmla="*/ 1104139 w 6858001"/>
              <a:gd name="connsiteY16" fmla="*/ 132454 h 5896352"/>
              <a:gd name="connsiteX17" fmla="*/ 1296163 w 6858001"/>
              <a:gd name="connsiteY17" fmla="*/ 150776 h 5896352"/>
              <a:gd name="connsiteX18" fmla="*/ 1503275 w 6858001"/>
              <a:gd name="connsiteY18" fmla="*/ 167753 h 5896352"/>
              <a:gd name="connsiteX19" fmla="*/ 1719988 w 6858001"/>
              <a:gd name="connsiteY19" fmla="*/ 184058 h 5896352"/>
              <a:gd name="connsiteX20" fmla="*/ 1949045 w 6858001"/>
              <a:gd name="connsiteY20" fmla="*/ 198849 h 5896352"/>
              <a:gd name="connsiteX21" fmla="*/ 2187703 w 6858001"/>
              <a:gd name="connsiteY21" fmla="*/ 212969 h 5896352"/>
              <a:gd name="connsiteX22" fmla="*/ 2436649 w 6858001"/>
              <a:gd name="connsiteY22" fmla="*/ 226248 h 5896352"/>
              <a:gd name="connsiteX23" fmla="*/ 2564208 w 6858001"/>
              <a:gd name="connsiteY23" fmla="*/ 230955 h 5896352"/>
              <a:gd name="connsiteX24" fmla="*/ 2694509 w 6858001"/>
              <a:gd name="connsiteY24" fmla="*/ 236165 h 5896352"/>
              <a:gd name="connsiteX25" fmla="*/ 2826868 w 6858001"/>
              <a:gd name="connsiteY25" fmla="*/ 241040 h 5896352"/>
              <a:gd name="connsiteX26" fmla="*/ 2959914 w 6858001"/>
              <a:gd name="connsiteY26" fmla="*/ 244234 h 5896352"/>
              <a:gd name="connsiteX27" fmla="*/ 3095702 w 6858001"/>
              <a:gd name="connsiteY27" fmla="*/ 247091 h 5896352"/>
              <a:gd name="connsiteX28" fmla="*/ 3232862 w 6858001"/>
              <a:gd name="connsiteY28" fmla="*/ 250117 h 5896352"/>
              <a:gd name="connsiteX29" fmla="*/ 3372765 w 6858001"/>
              <a:gd name="connsiteY29" fmla="*/ 252134 h 5896352"/>
              <a:gd name="connsiteX30" fmla="*/ 3514040 w 6858001"/>
              <a:gd name="connsiteY30" fmla="*/ 252134 h 5896352"/>
              <a:gd name="connsiteX31" fmla="*/ 3656686 w 6858001"/>
              <a:gd name="connsiteY31" fmla="*/ 253142 h 5896352"/>
              <a:gd name="connsiteX32" fmla="*/ 3800704 w 6858001"/>
              <a:gd name="connsiteY32" fmla="*/ 252134 h 5896352"/>
              <a:gd name="connsiteX33" fmla="*/ 3946780 w 6858001"/>
              <a:gd name="connsiteY33" fmla="*/ 250117 h 5896352"/>
              <a:gd name="connsiteX34" fmla="*/ 4092855 w 6858001"/>
              <a:gd name="connsiteY34" fmla="*/ 248268 h 5896352"/>
              <a:gd name="connsiteX35" fmla="*/ 4240988 w 6858001"/>
              <a:gd name="connsiteY35" fmla="*/ 244234 h 5896352"/>
              <a:gd name="connsiteX36" fmla="*/ 4390492 w 6858001"/>
              <a:gd name="connsiteY36" fmla="*/ 240032 h 5896352"/>
              <a:gd name="connsiteX37" fmla="*/ 4539997 w 6858001"/>
              <a:gd name="connsiteY37" fmla="*/ 235157 h 5896352"/>
              <a:gd name="connsiteX38" fmla="*/ 4690873 w 6858001"/>
              <a:gd name="connsiteY38" fmla="*/ 228266 h 5896352"/>
              <a:gd name="connsiteX39" fmla="*/ 4843120 w 6858001"/>
              <a:gd name="connsiteY39" fmla="*/ 220029 h 5896352"/>
              <a:gd name="connsiteX40" fmla="*/ 4996054 w 6858001"/>
              <a:gd name="connsiteY40" fmla="*/ 212129 h 5896352"/>
              <a:gd name="connsiteX41" fmla="*/ 5148987 w 6858001"/>
              <a:gd name="connsiteY41" fmla="*/ 202044 h 5896352"/>
              <a:gd name="connsiteX42" fmla="*/ 5303978 w 6858001"/>
              <a:gd name="connsiteY42" fmla="*/ 189941 h 5896352"/>
              <a:gd name="connsiteX43" fmla="*/ 5456911 w 6858001"/>
              <a:gd name="connsiteY43" fmla="*/ 177839 h 5896352"/>
              <a:gd name="connsiteX44" fmla="*/ 5612588 w 6858001"/>
              <a:gd name="connsiteY44" fmla="*/ 163887 h 5896352"/>
              <a:gd name="connsiteX45" fmla="*/ 5768950 w 6858001"/>
              <a:gd name="connsiteY45" fmla="*/ 148591 h 5896352"/>
              <a:gd name="connsiteX46" fmla="*/ 5923255 w 6858001"/>
              <a:gd name="connsiteY46" fmla="*/ 132455 h 5896352"/>
              <a:gd name="connsiteX47" fmla="*/ 6079618 w 6858001"/>
              <a:gd name="connsiteY47" fmla="*/ 113629 h 5896352"/>
              <a:gd name="connsiteX48" fmla="*/ 6235294 w 6858001"/>
              <a:gd name="connsiteY48" fmla="*/ 93458 h 5896352"/>
              <a:gd name="connsiteX49" fmla="*/ 6391657 w 6858001"/>
              <a:gd name="connsiteY49" fmla="*/ 73455 h 5896352"/>
              <a:gd name="connsiteX50" fmla="*/ 6547333 w 6858001"/>
              <a:gd name="connsiteY50" fmla="*/ 50091 h 5896352"/>
              <a:gd name="connsiteX51" fmla="*/ 6702324 w 6858001"/>
              <a:gd name="connsiteY51" fmla="*/ 26222 h 58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896352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896352"/>
                </a:lnTo>
                <a:lnTo>
                  <a:pt x="0" y="5896351"/>
                </a:lnTo>
                <a:lnTo>
                  <a:pt x="0" y="904459"/>
                </a:lnTo>
                <a:lnTo>
                  <a:pt x="1" y="904459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841CC0-B7A9-4828-B82F-9C6B433BD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8E05919-D800-40FD-A3BD-4B9CC40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0"/>
            <a:ext cx="8571309" cy="6858000"/>
            <a:chOff x="0" y="0"/>
            <a:chExt cx="11428412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E70C79C-8688-4786-8FCD-43A4B5D5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3"/>
            <a:stretch/>
          </p:blipFill>
          <p:spPr>
            <a:xfrm>
              <a:off x="0" y="2669685"/>
              <a:ext cx="4037012" cy="418831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6338A0-2BDA-4E79-A762-AAD8608C0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640"/>
            <a:stretch/>
          </p:blipFill>
          <p:spPr>
            <a:xfrm>
              <a:off x="0" y="2892347"/>
              <a:ext cx="1522412" cy="2365453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685624D-3645-4129-9FF6-0C59DBF23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tx2">
                    <a:alpha val="7000"/>
                    <a:lumMod val="60000"/>
                    <a:lumOff val="40000"/>
                  </a:schemeClr>
                </a:gs>
                <a:gs pos="69000">
                  <a:schemeClr val="tx2">
                    <a:alpha val="0"/>
                    <a:lumMod val="60000"/>
                    <a:lumOff val="40000"/>
                  </a:schemeClr>
                </a:gs>
                <a:gs pos="36000">
                  <a:schemeClr val="tx2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3F24C1B-E4C1-43E7-84B3-DD476F383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3"/>
            <a:stretch/>
          </p:blipFill>
          <p:spPr>
            <a:xfrm>
              <a:off x="7999412" y="0"/>
              <a:ext cx="1603387" cy="1141407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725CE5D-088A-4522-9817-4B485D6E7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320"/>
            <a:stretch/>
          </p:blipFill>
          <p:spPr>
            <a:xfrm>
              <a:off x="8605878" y="6096000"/>
              <a:ext cx="993734" cy="7620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2688" y="1447806"/>
            <a:ext cx="3999312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>
                <a:solidFill>
                  <a:srgbClr val="EBEBEB"/>
                </a:solidFill>
              </a:rPr>
              <a:t>Car Insurance Risk &amp; Strategy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2688" y="5000048"/>
            <a:ext cx="3857827" cy="99921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CA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BDAT 1009 – Enterprise Analytics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Team: </a:t>
            </a:r>
            <a:r>
              <a:rPr lang="en-CA" sz="1200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Hetkumar</a:t>
            </a:r>
            <a:r>
              <a:rPr lang="en-CA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Patel, Dev Sompura, Krunal Solanki</a:t>
            </a:r>
          </a:p>
          <a:p>
            <a:pPr>
              <a:lnSpc>
                <a:spcPct val="90000"/>
              </a:lnSpc>
            </a:pPr>
            <a:r>
              <a:rPr lang="en-CA" sz="12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Date: March 16, 2025</a:t>
            </a:r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AA64E036-9533-7006-C28F-AEADF91C85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2521" y="2441992"/>
            <a:ext cx="2202627" cy="2202627"/>
          </a:xfrm>
          <a:prstGeom prst="rect">
            <a:avLst/>
          </a:prstGeom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3920-5F81-C461-3960-607CB0AC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2" y="494522"/>
            <a:ext cx="2551462" cy="877078"/>
          </a:xfrm>
        </p:spPr>
        <p:txBody>
          <a:bodyPr/>
          <a:lstStyle/>
          <a:p>
            <a:r>
              <a:rPr lang="en-US" sz="4200" dirty="0"/>
              <a:t>KPIs</a:t>
            </a:r>
            <a:endParaRPr lang="en-IN" sz="4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633E5C-BAD0-875E-E80F-EC95169DC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477" y="1978090"/>
            <a:ext cx="4469363" cy="3648269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D37158-EF93-94FB-9710-6710B8DA4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98171"/>
            <a:ext cx="3265714" cy="4805266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/>
              <a:t>🔍 Car Insurance KPIs Overview</a:t>
            </a:r>
            <a:br>
              <a:rPr lang="en-US" sz="2400" dirty="0"/>
            </a:br>
            <a:r>
              <a:rPr lang="en-US" sz="2400" i="1" dirty="0"/>
              <a:t>KPIs (Key Performance Indicators) help track customer behavior, risk, and business opportunities in insurance. These metrics support better pricing, targeting, and risk assessment.</a:t>
            </a:r>
            <a:endParaRPr lang="en-US" sz="2400" dirty="0"/>
          </a:p>
          <a:p>
            <a:r>
              <a:rPr lang="en-US" sz="2400" b="1" dirty="0"/>
              <a:t>Key Metrics: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✅ </a:t>
            </a:r>
            <a:r>
              <a:rPr lang="en-US" sz="2400" b="1" dirty="0"/>
              <a:t>Claim Rate</a:t>
            </a:r>
            <a:r>
              <a:rPr lang="en-US" sz="2400" dirty="0"/>
              <a:t>: 26.66% – Percentage of customers who filed a claim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📈 </a:t>
            </a:r>
            <a:r>
              <a:rPr lang="en-US" sz="2400" b="1" dirty="0"/>
              <a:t>Upsell Targets</a:t>
            </a:r>
            <a:r>
              <a:rPr lang="en-US" sz="2400" dirty="0"/>
              <a:t>: 1,465 – Customers eligible for cross-sell/upsell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🚦 </a:t>
            </a:r>
            <a:r>
              <a:rPr lang="en-US" sz="2400" b="1" dirty="0"/>
              <a:t>Avg MVR Points</a:t>
            </a:r>
            <a:r>
              <a:rPr lang="en-US" sz="2400" dirty="0"/>
              <a:t>: 1.71 – Average number of driving violations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🚗 </a:t>
            </a:r>
            <a:r>
              <a:rPr lang="en-US" sz="2400" b="1" dirty="0"/>
              <a:t>Red Car %</a:t>
            </a:r>
            <a:r>
              <a:rPr lang="en-US" sz="2400" dirty="0"/>
              <a:t>: 28.89% – Proportion of insured red cars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❌ </a:t>
            </a:r>
            <a:r>
              <a:rPr lang="en-US" sz="2400" b="1" dirty="0"/>
              <a:t>Revoked Rate</a:t>
            </a:r>
            <a:r>
              <a:rPr lang="en-US" sz="2400" dirty="0"/>
              <a:t>: 12.24% – Percentage of drivers with revoked licenses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💰 </a:t>
            </a:r>
            <a:r>
              <a:rPr lang="en-US" sz="2400" b="1" dirty="0"/>
              <a:t>Avg Claim Amount</a:t>
            </a:r>
            <a:r>
              <a:rPr lang="en-US" sz="2400" dirty="0"/>
              <a:t>: $1.51K – Average payout per claim</a:t>
            </a:r>
          </a:p>
        </p:txBody>
      </p:sp>
    </p:spTree>
    <p:extLst>
      <p:ext uri="{BB962C8B-B14F-4D97-AF65-F5344CB8AC3E}">
        <p14:creationId xmlns:p14="http://schemas.microsoft.com/office/powerpoint/2010/main" val="2521390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72"/>
            <a:ext cx="3124882" cy="1622321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Claim Distribution</a:t>
            </a: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8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4" name="Picture 3" descr="claim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021" y="1268963"/>
            <a:ext cx="4436423" cy="4124131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438406"/>
            <a:ext cx="312488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Claim Distribution: Shows the % of policyholders who have submitted a claim.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About 27% of policyholders have made at least one claim — indicating a moderate risk level across the customer base.</a:t>
            </a:r>
            <a:endParaRPr lang="en-CA" dirty="0">
              <a:solidFill>
                <a:srgbClr val="EBEBE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72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EBEBEB"/>
                </a:solidFill>
              </a:rPr>
              <a:t>Claim Frequency by Car Age</a:t>
            </a: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8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4" name="Picture 3" descr="claim_freq_car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54" y="1548881"/>
            <a:ext cx="4358856" cy="3834881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438406"/>
            <a:ext cx="3124882" cy="3785419"/>
          </a:xfrm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EBEBEB"/>
                </a:solidFill>
              </a:rPr>
              <a:t>Claim Frequency by Car Age: Analyzes average claim frequency across different car ages.</a:t>
            </a:r>
          </a:p>
          <a:p>
            <a:r>
              <a:rPr lang="en-US" sz="1900" dirty="0">
                <a:solidFill>
                  <a:srgbClr val="EBEBEB"/>
                </a:solidFill>
              </a:rPr>
              <a:t>Claim frequency is highest among newer cars (0–5 years old), suggesting aggressive or less experienced driving behavior in newer vehicles</a:t>
            </a:r>
            <a:endParaRPr lang="en-CA" sz="1900" dirty="0">
              <a:solidFill>
                <a:srgbClr val="EBEBE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72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>
                <a:solidFill>
                  <a:srgbClr val="EBEBEB"/>
                </a:solidFill>
              </a:rPr>
              <a:t>Retention by TIF Group</a:t>
            </a: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8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4" name="Picture 3" descr="retention_ti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54" y="1716833"/>
            <a:ext cx="4481052" cy="4273420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438406"/>
            <a:ext cx="312488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Retention by TIF Group: Groups customers by TIF (Time In Force) to highlight retention strength.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Customers with TIF over 5 years form a significant portion — nearly </a:t>
            </a:r>
            <a:r>
              <a:rPr lang="en-US" b="1" dirty="0">
                <a:solidFill>
                  <a:srgbClr val="EBEBEB"/>
                </a:solidFill>
              </a:rPr>
              <a:t>half the base</a:t>
            </a:r>
            <a:r>
              <a:rPr lang="en-US" dirty="0">
                <a:solidFill>
                  <a:srgbClr val="EBEBEB"/>
                </a:solidFill>
              </a:rPr>
              <a:t> — showing strong customer loyalty potential.</a:t>
            </a:r>
            <a:endParaRPr lang="en-CA" dirty="0">
              <a:solidFill>
                <a:srgbClr val="EBEBE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8" y="629272"/>
            <a:ext cx="3124882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3600">
                <a:solidFill>
                  <a:srgbClr val="EBEBEB"/>
                </a:solidFill>
              </a:rPr>
              <a:t>Revoked License Distribution</a:t>
            </a:r>
          </a:p>
        </p:txBody>
      </p:sp>
      <p:sp>
        <p:nvSpPr>
          <p:cNvPr id="3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8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CA"/>
          </a:p>
        </p:txBody>
      </p:sp>
      <p:pic>
        <p:nvPicPr>
          <p:cNvPr id="4" name="Picture 3" descr="revoked_licens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119" y="1296955"/>
            <a:ext cx="4568334" cy="4450701"/>
          </a:xfrm>
          <a:prstGeom prst="rect">
            <a:avLst/>
          </a:prstGeom>
          <a:effectLst/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8" y="2438406"/>
            <a:ext cx="312488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Revoked License Distribution: Displays the % of customers with revoked licenses.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EBEBEB"/>
                </a:solidFill>
              </a:rPr>
              <a:t>Around </a:t>
            </a:r>
            <a:r>
              <a:rPr lang="en-US" b="1" dirty="0">
                <a:solidFill>
                  <a:srgbClr val="EBEBEB"/>
                </a:solidFill>
              </a:rPr>
              <a:t>12%</a:t>
            </a:r>
            <a:r>
              <a:rPr lang="en-US" dirty="0">
                <a:solidFill>
                  <a:srgbClr val="EBEBEB"/>
                </a:solidFill>
              </a:rPr>
              <a:t> of the customer base has had their license revoked — a red flag for risk and possible underwriting adjustment.</a:t>
            </a:r>
            <a:endParaRPr lang="en-CA" dirty="0">
              <a:solidFill>
                <a:srgbClr val="EBEBEB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54" y="452724"/>
            <a:ext cx="3479177" cy="9905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900" dirty="0"/>
              <a:t>Upsell Opportunities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573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car parking lot from above">
            <a:extLst>
              <a:ext uri="{FF2B5EF4-FFF2-40B4-BE49-F238E27FC236}">
                <a16:creationId xmlns:a16="http://schemas.microsoft.com/office/drawing/2014/main" id="{B6F8EB1C-1875-5086-E747-968670AA8F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45" r="47989"/>
          <a:stretch/>
        </p:blipFill>
        <p:spPr>
          <a:xfrm>
            <a:off x="2" y="16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12" y="1443318"/>
            <a:ext cx="4624680" cy="48050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200" b="1" dirty="0"/>
              <a:t>✅ Filter Criteria</a:t>
            </a: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Income above ₹100,000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No history of claims (CLAIM_FLAG = 0)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TIF (Time In Force) &gt; 3 years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1" dirty="0"/>
              <a:t>📊 Key Insights</a:t>
            </a: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 total of </a:t>
            </a:r>
            <a:r>
              <a:rPr lang="en-US" sz="1200" b="1" dirty="0"/>
              <a:t>172 clients</a:t>
            </a:r>
            <a:r>
              <a:rPr lang="en-US" sz="1200" dirty="0"/>
              <a:t> matched the criteria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Dominant car types: </a:t>
            </a:r>
            <a:r>
              <a:rPr lang="en-US" sz="1200" b="1" dirty="0"/>
              <a:t>SUVs, Minivans, Sedans</a:t>
            </a: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Higher education profile: </a:t>
            </a:r>
            <a:r>
              <a:rPr lang="en-US" sz="1200" b="1" dirty="0"/>
              <a:t>Bachelor’s, Master’s, PhD</a:t>
            </a: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Average TIF</a:t>
            </a:r>
            <a:r>
              <a:rPr lang="en-US" sz="1200" dirty="0"/>
              <a:t> among this group is </a:t>
            </a:r>
            <a:r>
              <a:rPr lang="en-US" sz="1200" b="1" dirty="0"/>
              <a:t>6.2 years</a:t>
            </a:r>
            <a:r>
              <a:rPr lang="en-US" sz="1200" dirty="0"/>
              <a:t>, indicating strong loyalty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All are </a:t>
            </a:r>
            <a:r>
              <a:rPr lang="en-US" sz="1200" b="1" dirty="0"/>
              <a:t>low-risk</a:t>
            </a:r>
            <a:r>
              <a:rPr lang="en-US" sz="1200" dirty="0"/>
              <a:t>, high-value prospects suitable for premium plans</a:t>
            </a:r>
          </a:p>
          <a:p>
            <a:pPr>
              <a:lnSpc>
                <a:spcPct val="90000"/>
              </a:lnSpc>
              <a:buNone/>
            </a:pPr>
            <a:r>
              <a:rPr lang="en-US" sz="1200" b="1" dirty="0"/>
              <a:t>🎯 Recommendation</a:t>
            </a:r>
            <a:endParaRPr lang="en-US" sz="1200" dirty="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Launch </a:t>
            </a:r>
            <a:r>
              <a:rPr lang="en-US" sz="1200" b="1" dirty="0"/>
              <a:t>targeted campaigns</a:t>
            </a:r>
            <a:r>
              <a:rPr lang="en-US" sz="1200" dirty="0"/>
              <a:t> with upsell offers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Promote exclusive benefits: accident forgiveness, loyalty rewards, bundled services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Position them for </a:t>
            </a:r>
            <a:r>
              <a:rPr lang="en-US" sz="1200" b="1" dirty="0"/>
              <a:t>concierge-style premium upgrades</a:t>
            </a:r>
            <a:r>
              <a:rPr lang="en-US" sz="1200" dirty="0"/>
              <a:t> or long-term policy lock-ins</a:t>
            </a:r>
          </a:p>
          <a:p>
            <a:pPr>
              <a:lnSpc>
                <a:spcPct val="90000"/>
              </a:lnSpc>
            </a:pPr>
            <a:endParaRPr lang="en-US" sz="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600"/>
              <a:t>Segment-Based Strategy Recommendations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CDBE2-9C9F-5355-BABF-3E33FC532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24" r="45683"/>
          <a:stretch/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12" y="2052918"/>
            <a:ext cx="3479177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/>
              <a:t>• High-Risk Customers (Revoked License, Frequent Claims):</a:t>
            </a:r>
          </a:p>
          <a:p>
            <a:pPr>
              <a:lnSpc>
                <a:spcPct val="90000"/>
              </a:lnSpc>
            </a:pPr>
            <a:r>
              <a:rPr lang="en-US" sz="1100"/>
              <a:t>  - Apply stricter underwriting</a:t>
            </a:r>
          </a:p>
          <a:p>
            <a:pPr>
              <a:lnSpc>
                <a:spcPct val="90000"/>
              </a:lnSpc>
            </a:pPr>
            <a:r>
              <a:rPr lang="en-US" sz="1100"/>
              <a:t>  - Increase premiums</a:t>
            </a:r>
          </a:p>
          <a:p>
            <a:pPr>
              <a:lnSpc>
                <a:spcPct val="90000"/>
              </a:lnSpc>
            </a:pPr>
            <a:r>
              <a:rPr lang="en-US" sz="1100"/>
              <a:t>  - Limit risky add-ons</a:t>
            </a:r>
          </a:p>
          <a:p>
            <a:pPr>
              <a:lnSpc>
                <a:spcPct val="90000"/>
              </a:lnSpc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• Low-Risk Customers (No Claims, High TIF):</a:t>
            </a:r>
          </a:p>
          <a:p>
            <a:pPr>
              <a:lnSpc>
                <a:spcPct val="90000"/>
              </a:lnSpc>
            </a:pPr>
            <a:r>
              <a:rPr lang="en-US" sz="1100"/>
              <a:t>  - Offer loyalty discounts</a:t>
            </a:r>
          </a:p>
          <a:p>
            <a:pPr>
              <a:lnSpc>
                <a:spcPct val="90000"/>
              </a:lnSpc>
            </a:pPr>
            <a:r>
              <a:rPr lang="en-US" sz="1100"/>
              <a:t>  - Upsell with premium plans</a:t>
            </a:r>
          </a:p>
          <a:p>
            <a:pPr>
              <a:lnSpc>
                <a:spcPct val="90000"/>
              </a:lnSpc>
            </a:pPr>
            <a:r>
              <a:rPr lang="en-US" sz="1100"/>
              <a:t>  - Bundle with other insurance products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/>
          </a:p>
          <a:p>
            <a:pPr>
              <a:lnSpc>
                <a:spcPct val="90000"/>
              </a:lnSpc>
            </a:pPr>
            <a:r>
              <a:rPr lang="en-US" sz="1100"/>
              <a:t>• New Customers (TIF &lt; 1):</a:t>
            </a:r>
          </a:p>
          <a:p>
            <a:pPr>
              <a:lnSpc>
                <a:spcPct val="90000"/>
              </a:lnSpc>
            </a:pPr>
            <a:r>
              <a:rPr lang="en-US" sz="1100"/>
              <a:t>  - Launch onboarding education campaigns</a:t>
            </a:r>
          </a:p>
          <a:p>
            <a:pPr>
              <a:lnSpc>
                <a:spcPct val="90000"/>
              </a:lnSpc>
            </a:pPr>
            <a:r>
              <a:rPr lang="en-US" sz="1100"/>
              <a:t>  - Offer welcome offers to retain early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B861E-639E-77AB-8E9E-578055C5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79" y="335902"/>
            <a:ext cx="6969966" cy="1959430"/>
          </a:xfrm>
        </p:spPr>
        <p:txBody>
          <a:bodyPr/>
          <a:lstStyle/>
          <a:p>
            <a:r>
              <a:rPr lang="en-US" sz="4200" b="1" dirty="0"/>
              <a:t>Top Upsell Candidates – High-Income, Low-Risk Segment</a:t>
            </a:r>
            <a:endParaRPr lang="en-IN" sz="4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654CD2-D119-3EF3-699B-1FE688006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7943" y="2509525"/>
            <a:ext cx="3897312" cy="351536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F54778-ECB5-1B6B-07CD-090DB399A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745" y="2509525"/>
            <a:ext cx="4018610" cy="40125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table below highlights the </a:t>
            </a:r>
            <a:r>
              <a:rPr lang="en-US" b="1" dirty="0"/>
              <a:t>top 10 high-value customers</a:t>
            </a:r>
            <a:r>
              <a:rPr lang="en-US" dirty="0"/>
              <a:t> identified as </a:t>
            </a:r>
            <a:r>
              <a:rPr lang="en-US" b="1" dirty="0"/>
              <a:t>ideal upsell opportunities</a:t>
            </a:r>
            <a:r>
              <a:rPr lang="en-US" dirty="0"/>
              <a:t> based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Income</a:t>
            </a:r>
            <a:r>
              <a:rPr lang="en-US" dirty="0"/>
              <a:t> (₹270K–₹367K+)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Zero Claims History (CLAIM_FLAG = 0)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PhD Education Level</a:t>
            </a:r>
            <a:endParaRPr lang="en-US" dirty="0"/>
          </a:p>
          <a:p>
            <a:r>
              <a:rPr lang="en-US" dirty="0"/>
              <a:t>These individuals also own practical vehicles like </a:t>
            </a:r>
            <a:r>
              <a:rPr lang="en-US" b="1" dirty="0"/>
              <a:t>Minivans</a:t>
            </a:r>
            <a:r>
              <a:rPr lang="en-US" dirty="0"/>
              <a:t>, </a:t>
            </a:r>
            <a:r>
              <a:rPr lang="en-US" b="1" dirty="0"/>
              <a:t>Panel Trucks</a:t>
            </a:r>
            <a:r>
              <a:rPr lang="en-US" dirty="0"/>
              <a:t>, and </a:t>
            </a:r>
            <a:r>
              <a:rPr lang="en-US" b="1" dirty="0"/>
              <a:t>Pickups</a:t>
            </a:r>
            <a:r>
              <a:rPr lang="en-US" dirty="0"/>
              <a:t> — indicating family or business use, aligning well with premium coverage tiers.</a:t>
            </a:r>
          </a:p>
          <a:p>
            <a:r>
              <a:rPr lang="en-US" dirty="0"/>
              <a:t>🎯 </a:t>
            </a:r>
            <a:r>
              <a:rPr lang="en-US" b="1" dirty="0"/>
              <a:t>Why They Matter:</a:t>
            </a:r>
            <a:r>
              <a:rPr lang="en-US" dirty="0"/>
              <a:t> • Low risk = profitable retention</a:t>
            </a:r>
            <a:br>
              <a:rPr lang="en-US" dirty="0"/>
            </a:br>
            <a:r>
              <a:rPr lang="en-US" dirty="0"/>
              <a:t>• High education = better policy understanding</a:t>
            </a:r>
            <a:br>
              <a:rPr lang="en-US" dirty="0"/>
            </a:br>
            <a:r>
              <a:rPr lang="en-US" dirty="0"/>
              <a:t>• High income = affordability for premium plans</a:t>
            </a:r>
          </a:p>
          <a:p>
            <a:r>
              <a:rPr lang="en-US" dirty="0"/>
              <a:t>💡 </a:t>
            </a:r>
            <a:r>
              <a:rPr lang="en-US" b="1" dirty="0"/>
              <a:t>Recommendation:</a:t>
            </a:r>
            <a:br>
              <a:rPr lang="en-US" dirty="0"/>
            </a:br>
            <a:r>
              <a:rPr lang="en-US" dirty="0"/>
              <a:t>Launch </a:t>
            </a:r>
            <a:r>
              <a:rPr lang="en-US" b="1" dirty="0"/>
              <a:t>exclusive campaigns</a:t>
            </a:r>
            <a:r>
              <a:rPr lang="en-US" dirty="0"/>
              <a:t> targeting this group with personalized offers such as </a:t>
            </a:r>
            <a:r>
              <a:rPr lang="en-US" b="1" dirty="0"/>
              <a:t>loyalty rewards, bundled services, accident forgiveness, and policy lock-ins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9090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1447800"/>
            <a:ext cx="3039155" cy="4572000"/>
          </a:xfrm>
        </p:spPr>
        <p:txBody>
          <a:bodyPr anchor="ctr">
            <a:normAutofit/>
          </a:bodyPr>
          <a:lstStyle/>
          <a:p>
            <a:r>
              <a:rPr lang="en-CA" sz="2400" dirty="0">
                <a:solidFill>
                  <a:srgbClr val="F2F2F2"/>
                </a:solidFill>
              </a:rPr>
              <a:t>Recommendations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C3DF92-F4DB-C322-9F24-FDE1BBCA12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9110159"/>
              </p:ext>
            </p:extLst>
          </p:nvPr>
        </p:nvGraphicFramePr>
        <p:xfrm>
          <a:off x="3786187" y="942392"/>
          <a:ext cx="4872038" cy="555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r>
              <a:rPr lang="en-CA" sz="3900"/>
              <a:t>Future Scope &amp; Next Steps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746286F-D0E3-BDBB-9AB4-D0259741FF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71" r="38637"/>
          <a:stretch/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212" y="2649894"/>
            <a:ext cx="4451306" cy="38348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dirty="0"/>
              <a:t>Train ML models to predict claim risk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Link dashboards with CRM for personalized targeting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Monitor TIF and Claim history for automated plan adjustments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Expand segmentation using behavior and vehicle analytics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Run A/B tests on upsell campaign effectiveness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8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Background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71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22E552-7618-6D94-31CD-BF692ABEAF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418792"/>
              </p:ext>
            </p:extLst>
          </p:nvPr>
        </p:nvGraphicFramePr>
        <p:xfrm>
          <a:off x="486697" y="2810262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7" y="1447800"/>
            <a:ext cx="2331469" cy="4572000"/>
          </a:xfrm>
        </p:spPr>
        <p:txBody>
          <a:bodyPr anchor="ctr">
            <a:normAutofit/>
          </a:bodyPr>
          <a:lstStyle/>
          <a:p>
            <a:pPr algn="ctr"/>
            <a:r>
              <a:rPr lang="en-CA" sz="4800" dirty="0">
                <a:solidFill>
                  <a:srgbClr val="F2F2F2"/>
                </a:solidFill>
              </a:rPr>
              <a:t>Thank You! Q&amp;A?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71BA43-6BED-154B-A0CD-0FB9CC441F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402990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3039-E96A-3CAC-8785-430F444B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 Info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38DD-A7F7-36D1-C9FB-E65B7A00C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588512" cy="41954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analyzed a </a:t>
            </a:r>
            <a:r>
              <a:rPr lang="en-US" b="1" dirty="0"/>
              <a:t>Car Insurance dataset</a:t>
            </a:r>
            <a:r>
              <a:rPr lang="en-US" dirty="0"/>
              <a:t> consisting of over 10,000 customer records, including demographic data, vehicle specifications, claim history, driving behavior, and risk indicators.</a:t>
            </a:r>
          </a:p>
          <a:p>
            <a:r>
              <a:rPr lang="en-US" dirty="0"/>
              <a:t>This dataset plays a </a:t>
            </a:r>
            <a:r>
              <a:rPr lang="en-US" b="1" dirty="0"/>
              <a:t>critical role in shaping strategic decisions</a:t>
            </a:r>
            <a:r>
              <a:rPr lang="en-US" dirty="0"/>
              <a:t> around </a:t>
            </a:r>
            <a:r>
              <a:rPr lang="en-US" b="1" dirty="0"/>
              <a:t>underwriting practices</a:t>
            </a:r>
            <a:r>
              <a:rPr lang="en-US" dirty="0"/>
              <a:t>, </a:t>
            </a:r>
            <a:r>
              <a:rPr lang="en-US" b="1" dirty="0"/>
              <a:t>premium pricing</a:t>
            </a:r>
            <a:r>
              <a:rPr lang="en-US" dirty="0"/>
              <a:t>, </a:t>
            </a:r>
            <a:r>
              <a:rPr lang="en-US" b="1" dirty="0"/>
              <a:t>customer segmentation</a:t>
            </a:r>
            <a:r>
              <a:rPr lang="en-US" dirty="0"/>
              <a:t>, </a:t>
            </a:r>
            <a:r>
              <a:rPr lang="en-US" b="1" dirty="0"/>
              <a:t>fraud detection</a:t>
            </a:r>
            <a:r>
              <a:rPr lang="en-US" dirty="0"/>
              <a:t>, and </a:t>
            </a:r>
            <a:r>
              <a:rPr lang="en-US" b="1" dirty="0"/>
              <a:t>policyholder retention</a:t>
            </a:r>
            <a:r>
              <a:rPr lang="en-US" dirty="0"/>
              <a:t>.</a:t>
            </a:r>
          </a:p>
          <a:p>
            <a:r>
              <a:rPr lang="en-US" dirty="0"/>
              <a:t>By examining key attributes like claim frequency, revoked licenses, income levels, and vehicle type, we can:</a:t>
            </a:r>
            <a:br>
              <a:rPr lang="en-US" dirty="0"/>
            </a:br>
            <a:r>
              <a:rPr lang="en-US" dirty="0"/>
              <a:t>• Identify high-risk drivers for better risk adjustment</a:t>
            </a:r>
            <a:br>
              <a:rPr lang="en-US" dirty="0"/>
            </a:br>
            <a:r>
              <a:rPr lang="en-US" dirty="0"/>
              <a:t>• Discover long-term loyal customers for retention strategies</a:t>
            </a:r>
            <a:br>
              <a:rPr lang="en-US" dirty="0"/>
            </a:br>
            <a:r>
              <a:rPr lang="en-US" dirty="0"/>
              <a:t>• Segment high-income, low-risk individuals for targeted upselling</a:t>
            </a:r>
          </a:p>
          <a:p>
            <a:r>
              <a:rPr lang="en-US" dirty="0"/>
              <a:t>These insights empower the company to optimize its operations, reduce losses, and improve profitability through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6565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76910-0B26-03BA-870E-A7BACA91B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946874"/>
          </a:xfrm>
        </p:spPr>
        <p:txBody>
          <a:bodyPr/>
          <a:lstStyle/>
          <a:p>
            <a:r>
              <a:rPr lang="en-US" sz="3600" b="1" i="0" kern="1200" dirty="0">
                <a:solidFill>
                  <a:srgbClr val="FFFFFF"/>
                </a:solidFill>
                <a:effectLst/>
                <a:latin typeface="Arial" panose="020B0604020202020204" pitchFamily="34" charset="0"/>
                <a:ea typeface="+mj-ea"/>
                <a:cs typeface="+mj-cs"/>
              </a:rPr>
              <a:t>Business Problems</a:t>
            </a:r>
            <a:br>
              <a:rPr lang="en-IN" sz="3600" dirty="0">
                <a:effectLst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0CFC-5FF1-1192-C411-FA08DB0F0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698171"/>
            <a:ext cx="7828866" cy="4550235"/>
          </a:xfrm>
        </p:spPr>
        <p:txBody>
          <a:bodyPr>
            <a:noAutofit/>
          </a:bodyPr>
          <a:lstStyle/>
          <a:p>
            <a:r>
              <a:rPr lang="en-US" sz="1600" dirty="0"/>
              <a:t>How to reduce claim rate and improve underwriting accuracy?</a:t>
            </a:r>
          </a:p>
          <a:p>
            <a:r>
              <a:rPr lang="en-US" sz="1600" dirty="0"/>
              <a:t>Which customer segments present upsell opportunities?</a:t>
            </a:r>
          </a:p>
          <a:p>
            <a:r>
              <a:rPr lang="en-US" sz="1600" dirty="0"/>
              <a:t>How can we improve retention of long-term customers?</a:t>
            </a:r>
          </a:p>
          <a:p>
            <a:r>
              <a:rPr lang="en-US" sz="1600" dirty="0"/>
              <a:t>What characteristics contribute to higher risk?</a:t>
            </a:r>
          </a:p>
          <a:p>
            <a:r>
              <a:rPr lang="en-US" sz="1600" dirty="0"/>
              <a:t>Can claim frequency be reduced through better policy matching?</a:t>
            </a:r>
          </a:p>
          <a:p>
            <a:r>
              <a:rPr lang="en-US" sz="1600" dirty="0"/>
              <a:t>How to identify early signs of fraudulent or high-risk claims?</a:t>
            </a:r>
          </a:p>
          <a:p>
            <a:r>
              <a:rPr lang="en-US" sz="1600" dirty="0"/>
              <a:t>Are there patterns in car type, age, or income that signal potential default?</a:t>
            </a:r>
          </a:p>
          <a:p>
            <a:r>
              <a:rPr lang="en-US" sz="1600" dirty="0"/>
              <a:t>What customer behaviors correlate with license revocation?</a:t>
            </a:r>
          </a:p>
          <a:p>
            <a:r>
              <a:rPr lang="en-US" sz="1600" dirty="0"/>
              <a:t>How do education and occupation influence insurance risk profiles?</a:t>
            </a:r>
          </a:p>
          <a:p>
            <a:r>
              <a:rPr lang="en-US" sz="1600" dirty="0"/>
              <a:t>What are the most profitable customer segments based on income and risk?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5184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8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Strategy Development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71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DB5AE5-DB0A-7C50-66BD-9AEC757353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151894"/>
              </p:ext>
            </p:extLst>
          </p:nvPr>
        </p:nvGraphicFramePr>
        <p:xfrm>
          <a:off x="486697" y="2810262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8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EBEBEB"/>
                </a:solidFill>
              </a:rPr>
              <a:t>Key Customer Insights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71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15CD73-1AFC-A878-C0A8-103BFBC529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3214640"/>
              </p:ext>
            </p:extLst>
          </p:nvPr>
        </p:nvGraphicFramePr>
        <p:xfrm>
          <a:off x="486697" y="2810262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8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EBEBEB"/>
                </a:solidFill>
              </a:rPr>
              <a:t>SMART Objectives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71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9D2BD0-A424-3D8E-42E1-90CC3A775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474835"/>
              </p:ext>
            </p:extLst>
          </p:nvPr>
        </p:nvGraphicFramePr>
        <p:xfrm>
          <a:off x="486697" y="2810262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E4B-6991-8A35-014F-CB6BB0FF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Dasboard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3802B7-CE42-B4DD-A273-52EC07D8C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232" y="1595438"/>
            <a:ext cx="7970624" cy="4652962"/>
          </a:xfrm>
        </p:spPr>
      </p:pic>
    </p:spTree>
    <p:extLst>
      <p:ext uri="{BB962C8B-B14F-4D97-AF65-F5344CB8AC3E}">
        <p14:creationId xmlns:p14="http://schemas.microsoft.com/office/powerpoint/2010/main" val="211557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0A65E-C1AC-17DD-96FE-67482186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2" y="522514"/>
            <a:ext cx="2551462" cy="970384"/>
          </a:xfrm>
        </p:spPr>
        <p:txBody>
          <a:bodyPr/>
          <a:lstStyle/>
          <a:p>
            <a:r>
              <a:rPr lang="en-US" sz="4200" dirty="0"/>
              <a:t>Slicer</a:t>
            </a:r>
            <a:endParaRPr lang="en-IN" sz="4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83C215-A363-86AD-B12C-69C1CE4887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8898" y="2332653"/>
            <a:ext cx="4870580" cy="1716833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B0AD8C-2081-1185-DC73-39403C6B5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4522" y="2062065"/>
            <a:ext cx="3191070" cy="456267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The dashboard features slicers for key attributes such as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Gender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,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Red Car Indicator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,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Urbanicity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,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Car Type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, and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Education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.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These slicers allow users to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filter the entire report interactively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 and explore patterns across different customer segments.</a:t>
            </a:r>
            <a:endParaRPr lang="en-IN" dirty="0">
              <a:effectLst/>
            </a:endParaRPr>
          </a:p>
          <a:p>
            <a:pPr marL="0" indent="0" algn="l" rtl="0" eaLnBrk="1" latinLnBrk="0" hangingPunct="1">
              <a:spcBef>
                <a:spcPts val="1000"/>
              </a:spcBef>
              <a:spcAft>
                <a:spcPts val="0"/>
              </a:spcAft>
            </a:pP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Including a </a:t>
            </a:r>
            <a:r>
              <a:rPr lang="en-US" sz="1800" b="1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“Select All” option</a:t>
            </a:r>
            <a:r>
              <a:rPr lang="en-US" sz="1800" b="0" i="0" kern="120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j-ea"/>
                <a:cs typeface="+mj-cs"/>
              </a:rPr>
              <a:t> makes it easy to reset and compare filtered views.</a:t>
            </a:r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765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</TotalTime>
  <Words>1267</Words>
  <Application>Microsoft Office PowerPoint</Application>
  <PresentationFormat>On-screen Show (4:3)</PresentationFormat>
  <Paragraphs>132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Ion</vt:lpstr>
      <vt:lpstr>Car Insurance Risk &amp; Strategy Dashboard</vt:lpstr>
      <vt:lpstr>Background Information</vt:lpstr>
      <vt:lpstr>More Background Info</vt:lpstr>
      <vt:lpstr>Business Problems </vt:lpstr>
      <vt:lpstr>Strategy Development</vt:lpstr>
      <vt:lpstr>Key Customer Insights</vt:lpstr>
      <vt:lpstr>SMART Objectives</vt:lpstr>
      <vt:lpstr>Dasboard</vt:lpstr>
      <vt:lpstr>Slicer</vt:lpstr>
      <vt:lpstr>KPIs</vt:lpstr>
      <vt:lpstr>Claim Distribution</vt:lpstr>
      <vt:lpstr>Claim Frequency by Car Age</vt:lpstr>
      <vt:lpstr>Retention by TIF Group</vt:lpstr>
      <vt:lpstr>Revoked License Distribution</vt:lpstr>
      <vt:lpstr>Upsell Opportunities</vt:lpstr>
      <vt:lpstr>Segment-Based Strategy Recommendations</vt:lpstr>
      <vt:lpstr>Top Upsell Candidates – High-Income, Low-Risk Segment</vt:lpstr>
      <vt:lpstr>Recommendations</vt:lpstr>
      <vt:lpstr>Future Scope &amp; Next Steps</vt:lpstr>
      <vt:lpstr>Thank You! Q&amp;A?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Insurance Risk &amp; Strategy Dashboard</dc:title>
  <dc:subject/>
  <dc:creator>Dev Sompura</dc:creator>
  <cp:keywords/>
  <dc:description>generated using python-pptx</dc:description>
  <cp:lastModifiedBy>Het Patel</cp:lastModifiedBy>
  <cp:revision>9</cp:revision>
  <dcterms:created xsi:type="dcterms:W3CDTF">2013-01-27T09:14:16Z</dcterms:created>
  <dcterms:modified xsi:type="dcterms:W3CDTF">2025-04-16T22:13:39Z</dcterms:modified>
  <cp:category/>
</cp:coreProperties>
</file>