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-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55075-03F2-4F74-A708-3424A2208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2A586-15A1-4CF3-A662-1DF7865D5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6653C-0B76-4043-AF67-B10C89112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3005-8924-4210-9106-7EFCF025009F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43EEC-A315-4818-A866-DCA5F4A92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A0110-1EC5-4639-A333-9A0FAE84F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BE7-0B3F-486F-9E97-7A8B3CF9F8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633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E7B9E-AC61-4878-8CF9-80EF92833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5ACC48-3B02-416F-8529-486880E633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4C25B-87C4-45B7-B260-9F3F35137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3005-8924-4210-9106-7EFCF025009F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97996-1B70-44D4-AC93-538D4CB8D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069CE-8421-44BE-8D28-64B98E0D9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BE7-0B3F-486F-9E97-7A8B3CF9F8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177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F747D7-9B19-490A-AB18-214E66984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0DF09F-FC6C-45F1-B143-E0BCC2344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E7E70-99F6-48BF-BEEF-5600D88F3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3005-8924-4210-9106-7EFCF025009F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661E9-7FC9-41F2-A13A-82514579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FDA12-5887-42D9-97E3-38545AD40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BE7-0B3F-486F-9E97-7A8B3CF9F8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24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5D216-76DD-4836-B798-A8BB913CC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6E480-B3FB-47C4-8870-E9478AA51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1A1E6-8779-4F07-B50D-294AAD1D2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3005-8924-4210-9106-7EFCF025009F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F5ABD-D211-43DE-9F3B-B7A295095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EC4A3-7B38-4312-9571-D2ECFB9B5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BE7-0B3F-486F-9E97-7A8B3CF9F8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159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59306-336F-4509-AF1A-A36220411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7582F-A369-4025-AE93-2D93D1F65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C1D3B-E44A-4DA2-AD20-C3E59BF11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3005-8924-4210-9106-7EFCF025009F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2A948-A70A-4B74-9340-3149B4C82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D6C2E-F86D-4F47-989D-7A9F59285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BE7-0B3F-486F-9E97-7A8B3CF9F8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63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E9AB0-88ED-46D2-9BD4-47F960164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9C600-85B4-4723-8C86-7EFD4A3B7F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D16A2-1F57-4D4A-AC25-2D5A5FBBE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10C13-7AA7-440A-AB5C-172EE7D69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3005-8924-4210-9106-7EFCF025009F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1A536-8158-4790-8F83-D31AFD9BE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D820C-78D1-48CF-A841-3E1F6802C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BE7-0B3F-486F-9E97-7A8B3CF9F8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009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781F-5636-402C-90A9-B367C512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52400-58E7-45CA-87A1-DD2734195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626DF-9ECA-4AD8-A768-4CCDBD4BB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25D72E-0C1A-4714-BEBB-17175F80B7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842BF4-82D0-499F-A1B9-8823E478D5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08B84D-59F7-4C94-B6B4-B31D66CED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3005-8924-4210-9106-7EFCF025009F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7C61FE-034B-4046-9168-98B13D41D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C73663-FCEB-4B26-93E4-F933F6D6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BE7-0B3F-486F-9E97-7A8B3CF9F8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72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752E7-A187-4C2E-8284-D8C11D260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A9F240-D4AA-40F2-95A3-696698FA5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3005-8924-4210-9106-7EFCF025009F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E3D957-FEB5-437B-91B9-F27A6FA4B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7DFEAA-3668-4905-9E49-B72C1061F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BE7-0B3F-486F-9E97-7A8B3CF9F8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91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D10972-4C1A-402B-8EF0-E3E24D8F2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3005-8924-4210-9106-7EFCF025009F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8217AF-A10D-4B69-9D8B-921C74C08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15A36-DED1-4D2A-8EAF-032731777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BE7-0B3F-486F-9E97-7A8B3CF9F8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6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258A3-247E-4325-A5E4-0A14C218E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3A4BF-CEB3-4B71-9416-AF322C6C5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0989F-68B6-4DE9-8A67-29FBA6172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50E2A1-7854-49B7-A3EA-0D0FC7AF5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3005-8924-4210-9106-7EFCF025009F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98E71-E607-425E-9954-63F7202FB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2DC78-F893-44DA-B811-3F6C13ABB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BE7-0B3F-486F-9E97-7A8B3CF9F8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017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87073-8946-41A6-A272-F9465DF70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C7AB9C-AAD3-438E-8BC2-FDD353523D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C6C3C-1491-4977-B0C3-A0DA2768C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FBF64-49D7-4531-B844-3EE8600F3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3005-8924-4210-9106-7EFCF025009F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8655F4-AEBD-4DC8-B0FE-5EC5E20B1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1E9EF-2026-4F05-AB81-1A0A195C7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BE7-0B3F-486F-9E97-7A8B3CF9F8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29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FF93E5-9167-4A31-B843-7EE6238C6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7F9AE-C8C5-4912-B6B2-0BE8A5009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82ED8-40B9-48DA-85DD-C553EA5B1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C3005-8924-4210-9106-7EFCF025009F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0FA74-AA56-428A-A59F-D0E564E807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B8A8-8D03-4051-A549-EA410CEAA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C7BE7-0B3F-486F-9E97-7A8B3CF9F8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843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D85FD-A4ED-4B93-963C-D3C91FAD3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Sample rate test – 7 January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70033-E15A-4096-8650-C09394264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700" y="3067196"/>
            <a:ext cx="10515600" cy="4351338"/>
          </a:xfrm>
        </p:spPr>
        <p:txBody>
          <a:bodyPr/>
          <a:lstStyle/>
          <a:p>
            <a:r>
              <a:rPr lang="en-GB" sz="2400" dirty="0"/>
              <a:t>DUT is 2</a:t>
            </a:r>
            <a:r>
              <a:rPr lang="en-GB" sz="2400" baseline="30000" dirty="0"/>
              <a:t>nd</a:t>
            </a:r>
            <a:r>
              <a:rPr lang="en-GB" sz="2400" dirty="0"/>
              <a:t> H2 sensor while in full H2 gas</a:t>
            </a:r>
          </a:p>
          <a:p>
            <a:r>
              <a:rPr lang="en-GB" sz="2400" dirty="0"/>
              <a:t>Set sample rate to max 200 Hz, but the resulting rates only got to just below 60Hz</a:t>
            </a:r>
          </a:p>
          <a:p>
            <a:r>
              <a:rPr lang="en-GB" sz="2400" dirty="0"/>
              <a:t>Therefore this makes it impossible to tell if the noise is coming from the electricity network (50Hz, so &gt;100Hz sample is needed to measure it (Nyquist))</a:t>
            </a:r>
          </a:p>
          <a:p>
            <a:r>
              <a:rPr lang="en-GB" sz="2400" dirty="0"/>
              <a:t> Storing data on the device might enable this faster measurement, but it is going to take some time to figure this out</a:t>
            </a:r>
          </a:p>
          <a:p>
            <a:r>
              <a:rPr lang="en-GB" sz="2400" dirty="0"/>
              <a:t>OR use one of the </a:t>
            </a:r>
            <a:r>
              <a:rPr lang="en-GB" sz="2400" dirty="0" err="1"/>
              <a:t>multimeters</a:t>
            </a:r>
            <a:endParaRPr lang="en-GB" sz="2400" dirty="0"/>
          </a:p>
          <a:p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BAFABF2-52E2-44F3-B060-F268981DB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926207"/>
              </p:ext>
            </p:extLst>
          </p:nvPr>
        </p:nvGraphicFramePr>
        <p:xfrm>
          <a:off x="937760" y="823789"/>
          <a:ext cx="6917830" cy="2112360"/>
        </p:xfrm>
        <a:graphic>
          <a:graphicData uri="http://schemas.openxmlformats.org/drawingml/2006/table">
            <a:tbl>
              <a:tblPr/>
              <a:tblGrid>
                <a:gridCol w="2591905">
                  <a:extLst>
                    <a:ext uri="{9D8B030D-6E8A-4147-A177-3AD203B41FA5}">
                      <a16:colId xmlns:a16="http://schemas.microsoft.com/office/drawing/2014/main" val="548408567"/>
                    </a:ext>
                  </a:extLst>
                </a:gridCol>
                <a:gridCol w="1355274">
                  <a:extLst>
                    <a:ext uri="{9D8B030D-6E8A-4147-A177-3AD203B41FA5}">
                      <a16:colId xmlns:a16="http://schemas.microsoft.com/office/drawing/2014/main" val="3648255743"/>
                    </a:ext>
                  </a:extLst>
                </a:gridCol>
                <a:gridCol w="1779653">
                  <a:extLst>
                    <a:ext uri="{9D8B030D-6E8A-4147-A177-3AD203B41FA5}">
                      <a16:colId xmlns:a16="http://schemas.microsoft.com/office/drawing/2014/main" val="2269641271"/>
                    </a:ext>
                  </a:extLst>
                </a:gridCol>
                <a:gridCol w="1190998">
                  <a:extLst>
                    <a:ext uri="{9D8B030D-6E8A-4147-A177-3AD203B41FA5}">
                      <a16:colId xmlns:a16="http://schemas.microsoft.com/office/drawing/2014/main" val="4158542989"/>
                    </a:ext>
                  </a:extLst>
                </a:gridCol>
              </a:tblGrid>
              <a:tr h="422472"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7584010"/>
                  </a:ext>
                </a:extLst>
              </a:tr>
              <a:tr h="422472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Measurement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 rate (Hz)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Period measured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Rate meas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3040094"/>
                  </a:ext>
                </a:extLst>
              </a:tr>
              <a:tr h="422472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0107_1734_sample_rate_test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205400"/>
                  </a:ext>
                </a:extLst>
              </a:tr>
              <a:tr h="422472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0107_1726_sample_rate_test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8762019"/>
                  </a:ext>
                </a:extLst>
              </a:tr>
              <a:tr h="422472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0107_1724_sample_rate_test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753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43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C8CDB-4893-4EC3-AB68-2376F77EE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Maximum possible sample rate of SM B2901A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35D8B-F0E4-4EE9-BEEB-8EEE922EC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1967" cy="4351338"/>
          </a:xfrm>
        </p:spPr>
        <p:txBody>
          <a:bodyPr/>
          <a:lstStyle/>
          <a:p>
            <a:r>
              <a:rPr lang="en-GB" dirty="0"/>
              <a:t>Max sample rate: 50 kHz</a:t>
            </a:r>
          </a:p>
          <a:p>
            <a:r>
              <a:rPr lang="en-GB" dirty="0"/>
              <a:t>Buffer size: 1E5 points per channel</a:t>
            </a:r>
          </a:p>
          <a:p>
            <a:r>
              <a:rPr lang="en-GB" dirty="0"/>
              <a:t>Measurement time at max sample rate: 2s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A5BD9A2-0762-4FF1-9081-DF8554CB4C4D}"/>
              </a:ext>
            </a:extLst>
          </p:cNvPr>
          <p:cNvGrpSpPr/>
          <p:nvPr/>
        </p:nvGrpSpPr>
        <p:grpSpPr>
          <a:xfrm>
            <a:off x="6096000" y="1690688"/>
            <a:ext cx="5257800" cy="4253706"/>
            <a:chOff x="6096000" y="1690688"/>
            <a:chExt cx="5257800" cy="425370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AFC1484-8D0C-4F55-84ED-72A8E7886F82}"/>
                </a:ext>
              </a:extLst>
            </p:cNvPr>
            <p:cNvGrpSpPr/>
            <p:nvPr/>
          </p:nvGrpSpPr>
          <p:grpSpPr>
            <a:xfrm>
              <a:off x="6220047" y="2058194"/>
              <a:ext cx="4710223" cy="3886200"/>
              <a:chOff x="5922335" y="2258865"/>
              <a:chExt cx="4710223" cy="3886200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A9C4E15E-540E-4F8B-9601-FC66189C62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0845" r="12238"/>
              <a:stretch/>
            </p:blipFill>
            <p:spPr>
              <a:xfrm>
                <a:off x="5922335" y="2258865"/>
                <a:ext cx="4710223" cy="3886200"/>
              </a:xfrm>
              <a:prstGeom prst="rect">
                <a:avLst/>
              </a:prstGeom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EBEB2C4-84EB-4243-B694-C0F78BEB8714}"/>
                  </a:ext>
                </a:extLst>
              </p:cNvPr>
              <p:cNvSpPr/>
              <p:nvPr/>
            </p:nvSpPr>
            <p:spPr>
              <a:xfrm>
                <a:off x="5922335" y="3301409"/>
                <a:ext cx="2445489" cy="255182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04CDA26-98C7-49FF-AF0D-C20726C37484}"/>
                </a:ext>
              </a:extLst>
            </p:cNvPr>
            <p:cNvSpPr txBox="1"/>
            <p:nvPr/>
          </p:nvSpPr>
          <p:spPr>
            <a:xfrm>
              <a:off x="6096000" y="1690688"/>
              <a:ext cx="525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sourcemeter Keysight B2901A - user guide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7C8E4D8-A7BD-40BB-944F-3276B0B350DD}"/>
              </a:ext>
            </a:extLst>
          </p:cNvPr>
          <p:cNvGrpSpPr/>
          <p:nvPr/>
        </p:nvGrpSpPr>
        <p:grpSpPr>
          <a:xfrm>
            <a:off x="2702552" y="4627266"/>
            <a:ext cx="3269402" cy="1558075"/>
            <a:chOff x="2702552" y="4627266"/>
            <a:chExt cx="3269402" cy="155807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F009699-0CD0-4A5E-9AE8-61204D581DC3}"/>
                </a:ext>
              </a:extLst>
            </p:cNvPr>
            <p:cNvGrpSpPr/>
            <p:nvPr/>
          </p:nvGrpSpPr>
          <p:grpSpPr>
            <a:xfrm>
              <a:off x="2702552" y="4627266"/>
              <a:ext cx="3269402" cy="1558075"/>
              <a:chOff x="2702552" y="4627266"/>
              <a:chExt cx="3269402" cy="1558075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665ABAD4-D897-4889-A858-512948AA8E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02552" y="4627266"/>
                <a:ext cx="3171825" cy="1133475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1CC7E0-C7B2-41CB-AF1F-0CA0360660AC}"/>
                  </a:ext>
                </a:extLst>
              </p:cNvPr>
              <p:cNvSpPr txBox="1"/>
              <p:nvPr/>
            </p:nvSpPr>
            <p:spPr>
              <a:xfrm>
                <a:off x="2870791" y="5816009"/>
                <a:ext cx="31011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2-19</a:t>
                </a: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D45AE48-6907-48FA-8AE8-B8FE07905B44}"/>
                </a:ext>
              </a:extLst>
            </p:cNvPr>
            <p:cNvSpPr/>
            <p:nvPr/>
          </p:nvSpPr>
          <p:spPr>
            <a:xfrm>
              <a:off x="2702552" y="5493359"/>
              <a:ext cx="2698788" cy="255182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82977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170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Sample rate test – 7 January</vt:lpstr>
      <vt:lpstr>Maximum possible sample rate of SM B2901A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rate test – 7 January</dc:title>
  <dc:creator>Rich</dc:creator>
  <cp:lastModifiedBy>Rich</cp:lastModifiedBy>
  <cp:revision>5</cp:revision>
  <dcterms:created xsi:type="dcterms:W3CDTF">2020-01-09T15:22:30Z</dcterms:created>
  <dcterms:modified xsi:type="dcterms:W3CDTF">2020-01-09T16:01:51Z</dcterms:modified>
</cp:coreProperties>
</file>