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7" r:id="rId4"/>
    <p:sldId id="279" r:id="rId5"/>
    <p:sldId id="280" r:id="rId6"/>
    <p:sldId id="278" r:id="rId7"/>
    <p:sldId id="282" r:id="rId8"/>
    <p:sldId id="285" r:id="rId9"/>
    <p:sldId id="286" r:id="rId10"/>
    <p:sldId id="288" r:id="rId11"/>
    <p:sldId id="289" r:id="rId12"/>
    <p:sldId id="290" r:id="rId13"/>
    <p:sldId id="296" r:id="rId14"/>
    <p:sldId id="291" r:id="rId15"/>
    <p:sldId id="292" r:id="rId16"/>
    <p:sldId id="293" r:id="rId17"/>
    <p:sldId id="294" r:id="rId18"/>
    <p:sldId id="295" r:id="rId19"/>
    <p:sldId id="281"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2" autoAdjust="0"/>
    <p:restoredTop sz="94660"/>
  </p:normalViewPr>
  <p:slideViewPr>
    <p:cSldViewPr snapToGrid="0">
      <p:cViewPr varScale="1">
        <p:scale>
          <a:sx n="61" d="100"/>
          <a:sy n="61" d="100"/>
        </p:scale>
        <p:origin x="43"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5/8/2020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3865"/>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629295"/>
            <a:ext cx="9601200" cy="42381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5/8/2020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5/8/2020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180112-7506-49E7-A55D-CA48E495655A}"/>
              </a:ext>
            </a:extLst>
          </p:cNvPr>
          <p:cNvSpPr>
            <a:spLocks noGrp="1"/>
          </p:cNvSpPr>
          <p:nvPr>
            <p:ph type="ctrTitle"/>
          </p:nvPr>
        </p:nvSpPr>
        <p:spPr/>
        <p:txBody>
          <a:bodyPr/>
          <a:lstStyle/>
          <a:p>
            <a:r>
              <a:rPr lang="en-GB" dirty="0"/>
              <a:t>R(T) correction</a:t>
            </a:r>
            <a:br>
              <a:rPr lang="en-GB" dirty="0"/>
            </a:br>
            <a:r>
              <a:rPr lang="en-GB" dirty="0"/>
              <a:t>WO3196 Device 9</a:t>
            </a:r>
          </a:p>
        </p:txBody>
      </p:sp>
      <p:sp>
        <p:nvSpPr>
          <p:cNvPr id="3" name="Ondertitel 2">
            <a:extLst>
              <a:ext uri="{FF2B5EF4-FFF2-40B4-BE49-F238E27FC236}">
                <a16:creationId xmlns:a16="http://schemas.microsoft.com/office/drawing/2014/main" id="{FD22FB31-6537-4396-B431-95804367C3B7}"/>
              </a:ext>
            </a:extLst>
          </p:cNvPr>
          <p:cNvSpPr>
            <a:spLocks noGrp="1"/>
          </p:cNvSpPr>
          <p:nvPr>
            <p:ph type="subTitle" idx="1"/>
          </p:nvPr>
        </p:nvSpPr>
        <p:spPr/>
        <p:txBody>
          <a:bodyPr/>
          <a:lstStyle/>
          <a:p>
            <a:r>
              <a:rPr lang="en-GB" dirty="0"/>
              <a:t>Rijk </a:t>
            </a:r>
            <a:r>
              <a:rPr lang="en-GB" dirty="0" err="1"/>
              <a:t>Hogenbirk</a:t>
            </a:r>
            <a:endParaRPr lang="en-GB" dirty="0"/>
          </a:p>
          <a:p>
            <a:r>
              <a:rPr lang="en-GB" dirty="0"/>
              <a:t>17/04/2020</a:t>
            </a:r>
          </a:p>
        </p:txBody>
      </p:sp>
    </p:spTree>
    <p:extLst>
      <p:ext uri="{BB962C8B-B14F-4D97-AF65-F5344CB8AC3E}">
        <p14:creationId xmlns:p14="http://schemas.microsoft.com/office/powerpoint/2010/main" val="403039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6294-FC9A-49E7-899D-B06D330A20CB}"/>
              </a:ext>
            </a:extLst>
          </p:cNvPr>
          <p:cNvSpPr>
            <a:spLocks noGrp="1"/>
          </p:cNvSpPr>
          <p:nvPr>
            <p:ph type="title"/>
          </p:nvPr>
        </p:nvSpPr>
        <p:spPr>
          <a:xfrm>
            <a:off x="1169582" y="196735"/>
            <a:ext cx="9601200" cy="793865"/>
          </a:xfrm>
        </p:spPr>
        <p:txBody>
          <a:bodyPr>
            <a:normAutofit/>
          </a:bodyPr>
          <a:lstStyle/>
          <a:p>
            <a:r>
              <a:rPr lang="en-GB" dirty="0"/>
              <a:t>Correction with time shift</a:t>
            </a:r>
          </a:p>
        </p:txBody>
      </p:sp>
      <p:sp>
        <p:nvSpPr>
          <p:cNvPr id="3" name="Content Placeholder 2">
            <a:extLst>
              <a:ext uri="{FF2B5EF4-FFF2-40B4-BE49-F238E27FC236}">
                <a16:creationId xmlns:a16="http://schemas.microsoft.com/office/drawing/2014/main" id="{A09F62AC-A301-4249-B047-BDBBA234913E}"/>
              </a:ext>
            </a:extLst>
          </p:cNvPr>
          <p:cNvSpPr>
            <a:spLocks noGrp="1"/>
          </p:cNvSpPr>
          <p:nvPr>
            <p:ph idx="1"/>
          </p:nvPr>
        </p:nvSpPr>
        <p:spPr>
          <a:xfrm>
            <a:off x="1103211" y="1647916"/>
            <a:ext cx="1997246" cy="4626562"/>
          </a:xfrm>
        </p:spPr>
        <p:txBody>
          <a:bodyPr>
            <a:normAutofit lnSpcReduction="10000"/>
          </a:bodyPr>
          <a:lstStyle/>
          <a:p>
            <a:pPr marL="0" indent="0">
              <a:buNone/>
            </a:pPr>
            <a:r>
              <a:rPr lang="en-GB" sz="1600" dirty="0" err="1"/>
              <a:t>Timeshift</a:t>
            </a:r>
            <a:r>
              <a:rPr lang="en-GB" sz="1600" dirty="0"/>
              <a:t> can only be multiples of the time between measurements</a:t>
            </a:r>
          </a:p>
          <a:p>
            <a:pPr marL="0" indent="0">
              <a:buNone/>
            </a:pPr>
            <a:r>
              <a:rPr lang="en-GB" sz="1600" dirty="0"/>
              <a:t>Measurement time (or step) is 0.43 s</a:t>
            </a:r>
          </a:p>
          <a:p>
            <a:pPr marL="0" indent="0">
              <a:buNone/>
            </a:pPr>
            <a:r>
              <a:rPr lang="en-GB" sz="1600" dirty="0"/>
              <a:t>Peaks are the smallest for a time shift of 4 steps, but do not disappear enough to show the exponential curve</a:t>
            </a:r>
          </a:p>
          <a:p>
            <a:pPr marL="0" indent="0">
              <a:buNone/>
            </a:pPr>
            <a:r>
              <a:rPr lang="en-GB" sz="1600" dirty="0"/>
              <a:t>If the time shift is increase further, the correction overshoots the peaks and creates more and deeper peaks</a:t>
            </a:r>
          </a:p>
        </p:txBody>
      </p:sp>
      <p:pic>
        <p:nvPicPr>
          <p:cNvPr id="7" name="Picture 6">
            <a:extLst>
              <a:ext uri="{FF2B5EF4-FFF2-40B4-BE49-F238E27FC236}">
                <a16:creationId xmlns:a16="http://schemas.microsoft.com/office/drawing/2014/main" id="{C2A79564-7A38-4A94-A46D-7B71C84B79D0}"/>
              </a:ext>
            </a:extLst>
          </p:cNvPr>
          <p:cNvPicPr>
            <a:picLocks noChangeAspect="1"/>
          </p:cNvPicPr>
          <p:nvPr/>
        </p:nvPicPr>
        <p:blipFill>
          <a:blip r:embed="rId2"/>
          <a:stretch>
            <a:fillRect/>
          </a:stretch>
        </p:blipFill>
        <p:spPr>
          <a:xfrm>
            <a:off x="3469758" y="1629295"/>
            <a:ext cx="3117472" cy="2338104"/>
          </a:xfrm>
          <a:prstGeom prst="rect">
            <a:avLst/>
          </a:prstGeom>
        </p:spPr>
      </p:pic>
      <p:sp>
        <p:nvSpPr>
          <p:cNvPr id="10" name="TextBox 9">
            <a:extLst>
              <a:ext uri="{FF2B5EF4-FFF2-40B4-BE49-F238E27FC236}">
                <a16:creationId xmlns:a16="http://schemas.microsoft.com/office/drawing/2014/main" id="{2AED84E2-F50D-4505-B3EF-DDED34433E18}"/>
              </a:ext>
            </a:extLst>
          </p:cNvPr>
          <p:cNvSpPr txBox="1"/>
          <p:nvPr/>
        </p:nvSpPr>
        <p:spPr>
          <a:xfrm>
            <a:off x="3730256" y="1253761"/>
            <a:ext cx="1788042" cy="369332"/>
          </a:xfrm>
          <a:prstGeom prst="rect">
            <a:avLst/>
          </a:prstGeom>
          <a:noFill/>
        </p:spPr>
        <p:txBody>
          <a:bodyPr wrap="square" rtlCol="0">
            <a:spAutoFit/>
          </a:bodyPr>
          <a:lstStyle/>
          <a:p>
            <a:r>
              <a:rPr lang="en-GB" dirty="0"/>
              <a:t>Dt = 0 steps, 0 s</a:t>
            </a:r>
          </a:p>
        </p:txBody>
      </p:sp>
      <p:pic>
        <p:nvPicPr>
          <p:cNvPr id="14" name="Picture 13">
            <a:extLst>
              <a:ext uri="{FF2B5EF4-FFF2-40B4-BE49-F238E27FC236}">
                <a16:creationId xmlns:a16="http://schemas.microsoft.com/office/drawing/2014/main" id="{A5B61420-14B3-497B-864F-95A130095AB8}"/>
              </a:ext>
            </a:extLst>
          </p:cNvPr>
          <p:cNvPicPr>
            <a:picLocks noChangeAspect="1"/>
          </p:cNvPicPr>
          <p:nvPr/>
        </p:nvPicPr>
        <p:blipFill>
          <a:blip r:embed="rId3"/>
          <a:stretch>
            <a:fillRect/>
          </a:stretch>
        </p:blipFill>
        <p:spPr>
          <a:xfrm>
            <a:off x="3414303" y="4336731"/>
            <a:ext cx="3117472" cy="2338104"/>
          </a:xfrm>
          <a:prstGeom prst="rect">
            <a:avLst/>
          </a:prstGeom>
        </p:spPr>
      </p:pic>
      <p:sp>
        <p:nvSpPr>
          <p:cNvPr id="16" name="TextBox 15">
            <a:extLst>
              <a:ext uri="{FF2B5EF4-FFF2-40B4-BE49-F238E27FC236}">
                <a16:creationId xmlns:a16="http://schemas.microsoft.com/office/drawing/2014/main" id="{4F46AC36-9DC3-4D18-B3DD-C541736EC14D}"/>
              </a:ext>
            </a:extLst>
          </p:cNvPr>
          <p:cNvSpPr txBox="1"/>
          <p:nvPr/>
        </p:nvSpPr>
        <p:spPr>
          <a:xfrm>
            <a:off x="3729369" y="3954994"/>
            <a:ext cx="2366631" cy="369332"/>
          </a:xfrm>
          <a:prstGeom prst="rect">
            <a:avLst/>
          </a:prstGeom>
          <a:noFill/>
        </p:spPr>
        <p:txBody>
          <a:bodyPr wrap="square" rtlCol="0">
            <a:spAutoFit/>
          </a:bodyPr>
          <a:lstStyle/>
          <a:p>
            <a:r>
              <a:rPr lang="en-GB" dirty="0"/>
              <a:t>Dt = 4 steps, 1.72 s</a:t>
            </a:r>
          </a:p>
        </p:txBody>
      </p:sp>
      <p:pic>
        <p:nvPicPr>
          <p:cNvPr id="21" name="Picture 20">
            <a:extLst>
              <a:ext uri="{FF2B5EF4-FFF2-40B4-BE49-F238E27FC236}">
                <a16:creationId xmlns:a16="http://schemas.microsoft.com/office/drawing/2014/main" id="{55597896-0423-481C-BFE2-B33F7CEAD88F}"/>
              </a:ext>
            </a:extLst>
          </p:cNvPr>
          <p:cNvPicPr>
            <a:picLocks noChangeAspect="1"/>
          </p:cNvPicPr>
          <p:nvPr/>
        </p:nvPicPr>
        <p:blipFill>
          <a:blip r:embed="rId4"/>
          <a:stretch>
            <a:fillRect/>
          </a:stretch>
        </p:blipFill>
        <p:spPr>
          <a:xfrm>
            <a:off x="6510150" y="4336731"/>
            <a:ext cx="3134012" cy="2350509"/>
          </a:xfrm>
          <a:prstGeom prst="rect">
            <a:avLst/>
          </a:prstGeom>
        </p:spPr>
      </p:pic>
      <p:sp>
        <p:nvSpPr>
          <p:cNvPr id="22" name="TextBox 21">
            <a:extLst>
              <a:ext uri="{FF2B5EF4-FFF2-40B4-BE49-F238E27FC236}">
                <a16:creationId xmlns:a16="http://schemas.microsoft.com/office/drawing/2014/main" id="{3BAAEF22-901D-455F-B3DF-D334FA061A6A}"/>
              </a:ext>
            </a:extLst>
          </p:cNvPr>
          <p:cNvSpPr txBox="1"/>
          <p:nvPr/>
        </p:nvSpPr>
        <p:spPr>
          <a:xfrm>
            <a:off x="10271051" y="1754372"/>
            <a:ext cx="1307805" cy="1200329"/>
          </a:xfrm>
          <a:prstGeom prst="rect">
            <a:avLst/>
          </a:prstGeom>
          <a:noFill/>
        </p:spPr>
        <p:txBody>
          <a:bodyPr wrap="square" rtlCol="0">
            <a:spAutoFit/>
          </a:bodyPr>
          <a:lstStyle/>
          <a:p>
            <a:r>
              <a:rPr lang="en-GB" dirty="0"/>
              <a:t>Note: different y-scale for all images</a:t>
            </a:r>
          </a:p>
        </p:txBody>
      </p:sp>
      <p:sp>
        <p:nvSpPr>
          <p:cNvPr id="23" name="TextBox 22">
            <a:extLst>
              <a:ext uri="{FF2B5EF4-FFF2-40B4-BE49-F238E27FC236}">
                <a16:creationId xmlns:a16="http://schemas.microsoft.com/office/drawing/2014/main" id="{EDC7AB1E-0459-4B49-A2CD-348CF743116F}"/>
              </a:ext>
            </a:extLst>
          </p:cNvPr>
          <p:cNvSpPr txBox="1"/>
          <p:nvPr/>
        </p:nvSpPr>
        <p:spPr>
          <a:xfrm>
            <a:off x="7165817" y="3961197"/>
            <a:ext cx="2584071" cy="369332"/>
          </a:xfrm>
          <a:prstGeom prst="rect">
            <a:avLst/>
          </a:prstGeom>
          <a:noFill/>
        </p:spPr>
        <p:txBody>
          <a:bodyPr wrap="square" rtlCol="0">
            <a:spAutoFit/>
          </a:bodyPr>
          <a:lstStyle/>
          <a:p>
            <a:r>
              <a:rPr lang="en-GB" dirty="0"/>
              <a:t>Dt = 20 steps, 8.6 s</a:t>
            </a:r>
          </a:p>
        </p:txBody>
      </p:sp>
      <p:pic>
        <p:nvPicPr>
          <p:cNvPr id="25" name="Picture 24">
            <a:extLst>
              <a:ext uri="{FF2B5EF4-FFF2-40B4-BE49-F238E27FC236}">
                <a16:creationId xmlns:a16="http://schemas.microsoft.com/office/drawing/2014/main" id="{044A9BBF-C053-46BB-A6B0-DBAA87D73A0A}"/>
              </a:ext>
            </a:extLst>
          </p:cNvPr>
          <p:cNvPicPr>
            <a:picLocks noChangeAspect="1"/>
          </p:cNvPicPr>
          <p:nvPr/>
        </p:nvPicPr>
        <p:blipFill>
          <a:blip r:embed="rId5"/>
          <a:stretch>
            <a:fillRect/>
          </a:stretch>
        </p:blipFill>
        <p:spPr>
          <a:xfrm>
            <a:off x="6510150" y="1636099"/>
            <a:ext cx="3116866" cy="2337650"/>
          </a:xfrm>
          <a:prstGeom prst="rect">
            <a:avLst/>
          </a:prstGeom>
        </p:spPr>
      </p:pic>
      <p:sp>
        <p:nvSpPr>
          <p:cNvPr id="26" name="TextBox 25">
            <a:extLst>
              <a:ext uri="{FF2B5EF4-FFF2-40B4-BE49-F238E27FC236}">
                <a16:creationId xmlns:a16="http://schemas.microsoft.com/office/drawing/2014/main" id="{9E7E4BFA-D417-458F-915A-47379EC5BD38}"/>
              </a:ext>
            </a:extLst>
          </p:cNvPr>
          <p:cNvSpPr txBox="1"/>
          <p:nvPr/>
        </p:nvSpPr>
        <p:spPr>
          <a:xfrm>
            <a:off x="7165817" y="1253703"/>
            <a:ext cx="2584071" cy="369332"/>
          </a:xfrm>
          <a:prstGeom prst="rect">
            <a:avLst/>
          </a:prstGeom>
          <a:noFill/>
        </p:spPr>
        <p:txBody>
          <a:bodyPr wrap="square" rtlCol="0">
            <a:spAutoFit/>
          </a:bodyPr>
          <a:lstStyle/>
          <a:p>
            <a:r>
              <a:rPr lang="en-GB" dirty="0"/>
              <a:t>Dt = 2 steps, 0.86 s</a:t>
            </a:r>
          </a:p>
        </p:txBody>
      </p:sp>
    </p:spTree>
    <p:extLst>
      <p:ext uri="{BB962C8B-B14F-4D97-AF65-F5344CB8AC3E}">
        <p14:creationId xmlns:p14="http://schemas.microsoft.com/office/powerpoint/2010/main" val="23302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4366-781A-4171-BA6C-0AD6920D3698}"/>
              </a:ext>
            </a:extLst>
          </p:cNvPr>
          <p:cNvSpPr>
            <a:spLocks noGrp="1"/>
          </p:cNvSpPr>
          <p:nvPr>
            <p:ph type="title"/>
          </p:nvPr>
        </p:nvSpPr>
        <p:spPr/>
        <p:txBody>
          <a:bodyPr/>
          <a:lstStyle/>
          <a:p>
            <a:r>
              <a:rPr lang="en-GB" dirty="0"/>
              <a:t>FFT Correction</a:t>
            </a:r>
          </a:p>
        </p:txBody>
      </p:sp>
      <p:sp>
        <p:nvSpPr>
          <p:cNvPr id="3" name="Content Placeholder 2">
            <a:extLst>
              <a:ext uri="{FF2B5EF4-FFF2-40B4-BE49-F238E27FC236}">
                <a16:creationId xmlns:a16="http://schemas.microsoft.com/office/drawing/2014/main" id="{76858B06-0452-4695-BBAD-25AEEE532478}"/>
              </a:ext>
            </a:extLst>
          </p:cNvPr>
          <p:cNvSpPr>
            <a:spLocks noGrp="1"/>
          </p:cNvSpPr>
          <p:nvPr>
            <p:ph idx="1"/>
          </p:nvPr>
        </p:nvSpPr>
        <p:spPr/>
        <p:txBody>
          <a:bodyPr/>
          <a:lstStyle/>
          <a:p>
            <a:r>
              <a:rPr lang="en-GB" dirty="0"/>
              <a:t>As the temperature wobble is periodic, one should be able to filter it out in Fourier space</a:t>
            </a:r>
          </a:p>
          <a:p>
            <a:r>
              <a:rPr lang="en-GB" dirty="0"/>
              <a:t>To do this, first the FT spectra of the temperature and resistance measurements need to be taken to see which contributions come from the temperature wobble and which from the response to changes in hydrogen</a:t>
            </a:r>
          </a:p>
          <a:p>
            <a:r>
              <a:rPr lang="en-GB" dirty="0"/>
              <a:t>Then some filter needs to be applied to filter out the contributions from the temperature wobble</a:t>
            </a:r>
          </a:p>
          <a:p>
            <a:pPr marL="0" indent="0">
              <a:buNone/>
            </a:pPr>
            <a:endParaRPr lang="en-GB" dirty="0"/>
          </a:p>
        </p:txBody>
      </p:sp>
    </p:spTree>
    <p:extLst>
      <p:ext uri="{BB962C8B-B14F-4D97-AF65-F5344CB8AC3E}">
        <p14:creationId xmlns:p14="http://schemas.microsoft.com/office/powerpoint/2010/main" val="1647701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42CF-62D8-4617-99C0-108B99109780}"/>
              </a:ext>
            </a:extLst>
          </p:cNvPr>
          <p:cNvSpPr>
            <a:spLocks noGrp="1"/>
          </p:cNvSpPr>
          <p:nvPr>
            <p:ph type="title"/>
          </p:nvPr>
        </p:nvSpPr>
        <p:spPr/>
        <p:txBody>
          <a:bodyPr/>
          <a:lstStyle/>
          <a:p>
            <a:r>
              <a:rPr lang="en-GB" dirty="0"/>
              <a:t>FFT Results</a:t>
            </a:r>
          </a:p>
        </p:txBody>
      </p:sp>
      <p:sp>
        <p:nvSpPr>
          <p:cNvPr id="3" name="Content Placeholder 2">
            <a:extLst>
              <a:ext uri="{FF2B5EF4-FFF2-40B4-BE49-F238E27FC236}">
                <a16:creationId xmlns:a16="http://schemas.microsoft.com/office/drawing/2014/main" id="{61C97977-853B-471A-9A1D-ABCFCC7B4074}"/>
              </a:ext>
            </a:extLst>
          </p:cNvPr>
          <p:cNvSpPr>
            <a:spLocks noGrp="1"/>
          </p:cNvSpPr>
          <p:nvPr>
            <p:ph idx="1"/>
          </p:nvPr>
        </p:nvSpPr>
        <p:spPr>
          <a:xfrm>
            <a:off x="1371600" y="1629295"/>
            <a:ext cx="2529840" cy="4238105"/>
          </a:xfrm>
        </p:spPr>
        <p:txBody>
          <a:bodyPr>
            <a:normAutofit fontScale="70000" lnSpcReduction="20000"/>
          </a:bodyPr>
          <a:lstStyle/>
          <a:p>
            <a:r>
              <a:rPr lang="en-GB" dirty="0"/>
              <a:t>Around 50 (Units?) there is a peak in the temperature spectrum and also a slight one in the resistance spectrum</a:t>
            </a:r>
          </a:p>
          <a:p>
            <a:r>
              <a:rPr lang="en-GB" dirty="0"/>
              <a:t>Other contribution to the resistance spectrum is the step function-exponential from the response to air/hydrogen</a:t>
            </a:r>
          </a:p>
          <a:p>
            <a:r>
              <a:rPr lang="en-GB" dirty="0"/>
              <a:t>In the resistance spectrum below 25 there is also some stuff, so this might be the underlying data and the peak around 50 the contribution of the temperature wobble</a:t>
            </a:r>
          </a:p>
          <a:p>
            <a:r>
              <a:rPr lang="en-GB" dirty="0"/>
              <a:t>So a bandpass filter around 50 might filter out the wobble</a:t>
            </a:r>
          </a:p>
        </p:txBody>
      </p:sp>
      <p:sp>
        <p:nvSpPr>
          <p:cNvPr id="7" name="TextBox 6">
            <a:extLst>
              <a:ext uri="{FF2B5EF4-FFF2-40B4-BE49-F238E27FC236}">
                <a16:creationId xmlns:a16="http://schemas.microsoft.com/office/drawing/2014/main" id="{D69D243F-954B-4728-91F3-6252EC4B1743}"/>
              </a:ext>
            </a:extLst>
          </p:cNvPr>
          <p:cNvSpPr txBox="1"/>
          <p:nvPr/>
        </p:nvSpPr>
        <p:spPr>
          <a:xfrm>
            <a:off x="4442418" y="281425"/>
            <a:ext cx="2966720" cy="369332"/>
          </a:xfrm>
          <a:prstGeom prst="rect">
            <a:avLst/>
          </a:prstGeom>
          <a:noFill/>
        </p:spPr>
        <p:txBody>
          <a:bodyPr wrap="square" rtlCol="0">
            <a:spAutoFit/>
          </a:bodyPr>
          <a:lstStyle/>
          <a:p>
            <a:r>
              <a:rPr lang="en-GB" dirty="0"/>
              <a:t>Resistance</a:t>
            </a:r>
          </a:p>
        </p:txBody>
      </p:sp>
      <p:sp>
        <p:nvSpPr>
          <p:cNvPr id="9" name="TextBox 8">
            <a:extLst>
              <a:ext uri="{FF2B5EF4-FFF2-40B4-BE49-F238E27FC236}">
                <a16:creationId xmlns:a16="http://schemas.microsoft.com/office/drawing/2014/main" id="{E36B47C4-CE7F-4B0F-83B4-3779388D20A8}"/>
              </a:ext>
            </a:extLst>
          </p:cNvPr>
          <p:cNvSpPr txBox="1"/>
          <p:nvPr/>
        </p:nvSpPr>
        <p:spPr>
          <a:xfrm>
            <a:off x="7838394" y="230506"/>
            <a:ext cx="2123440" cy="369332"/>
          </a:xfrm>
          <a:prstGeom prst="rect">
            <a:avLst/>
          </a:prstGeom>
          <a:noFill/>
        </p:spPr>
        <p:txBody>
          <a:bodyPr wrap="square" rtlCol="0">
            <a:spAutoFit/>
          </a:bodyPr>
          <a:lstStyle/>
          <a:p>
            <a:r>
              <a:rPr lang="en-GB" dirty="0"/>
              <a:t>Temperature</a:t>
            </a:r>
          </a:p>
        </p:txBody>
      </p:sp>
      <p:pic>
        <p:nvPicPr>
          <p:cNvPr id="11" name="Picture 10">
            <a:extLst>
              <a:ext uri="{FF2B5EF4-FFF2-40B4-BE49-F238E27FC236}">
                <a16:creationId xmlns:a16="http://schemas.microsoft.com/office/drawing/2014/main" id="{45735EE2-6B1B-447F-9ECB-F7B38F295072}"/>
              </a:ext>
            </a:extLst>
          </p:cNvPr>
          <p:cNvPicPr>
            <a:picLocks noChangeAspect="1"/>
          </p:cNvPicPr>
          <p:nvPr/>
        </p:nvPicPr>
        <p:blipFill>
          <a:blip r:embed="rId2"/>
          <a:stretch>
            <a:fillRect/>
          </a:stretch>
        </p:blipFill>
        <p:spPr>
          <a:xfrm>
            <a:off x="4442418" y="3360380"/>
            <a:ext cx="3630946" cy="2743051"/>
          </a:xfrm>
          <a:prstGeom prst="rect">
            <a:avLst/>
          </a:prstGeom>
        </p:spPr>
      </p:pic>
      <p:pic>
        <p:nvPicPr>
          <p:cNvPr id="6" name="Picture 5">
            <a:extLst>
              <a:ext uri="{FF2B5EF4-FFF2-40B4-BE49-F238E27FC236}">
                <a16:creationId xmlns:a16="http://schemas.microsoft.com/office/drawing/2014/main" id="{9F6C55B6-F0C8-482B-B9FD-6C461C91E374}"/>
              </a:ext>
            </a:extLst>
          </p:cNvPr>
          <p:cNvPicPr>
            <a:picLocks noChangeAspect="1"/>
          </p:cNvPicPr>
          <p:nvPr/>
        </p:nvPicPr>
        <p:blipFill>
          <a:blip r:embed="rId3"/>
          <a:stretch>
            <a:fillRect/>
          </a:stretch>
        </p:blipFill>
        <p:spPr>
          <a:xfrm>
            <a:off x="4451337" y="650757"/>
            <a:ext cx="3630946" cy="2775151"/>
          </a:xfrm>
          <a:prstGeom prst="rect">
            <a:avLst/>
          </a:prstGeom>
        </p:spPr>
      </p:pic>
      <p:pic>
        <p:nvPicPr>
          <p:cNvPr id="10" name="Picture 9">
            <a:extLst>
              <a:ext uri="{FF2B5EF4-FFF2-40B4-BE49-F238E27FC236}">
                <a16:creationId xmlns:a16="http://schemas.microsoft.com/office/drawing/2014/main" id="{6F818B02-E957-49E2-A2E3-0064C2767888}"/>
              </a:ext>
            </a:extLst>
          </p:cNvPr>
          <p:cNvPicPr>
            <a:picLocks noChangeAspect="1"/>
          </p:cNvPicPr>
          <p:nvPr/>
        </p:nvPicPr>
        <p:blipFill>
          <a:blip r:embed="rId4"/>
          <a:stretch>
            <a:fillRect/>
          </a:stretch>
        </p:blipFill>
        <p:spPr>
          <a:xfrm>
            <a:off x="8091202" y="3360379"/>
            <a:ext cx="3670557" cy="2743051"/>
          </a:xfrm>
          <a:prstGeom prst="rect">
            <a:avLst/>
          </a:prstGeom>
        </p:spPr>
      </p:pic>
      <p:pic>
        <p:nvPicPr>
          <p:cNvPr id="5" name="Picture 4">
            <a:extLst>
              <a:ext uri="{FF2B5EF4-FFF2-40B4-BE49-F238E27FC236}">
                <a16:creationId xmlns:a16="http://schemas.microsoft.com/office/drawing/2014/main" id="{7B7B093B-4D02-4AC3-89C8-6D207E4E36F6}"/>
              </a:ext>
            </a:extLst>
          </p:cNvPr>
          <p:cNvPicPr>
            <a:picLocks noChangeAspect="1"/>
          </p:cNvPicPr>
          <p:nvPr/>
        </p:nvPicPr>
        <p:blipFill>
          <a:blip r:embed="rId5"/>
          <a:stretch>
            <a:fillRect/>
          </a:stretch>
        </p:blipFill>
        <p:spPr>
          <a:xfrm>
            <a:off x="7950116" y="650756"/>
            <a:ext cx="3554743" cy="2775151"/>
          </a:xfrm>
          <a:prstGeom prst="rect">
            <a:avLst/>
          </a:prstGeom>
        </p:spPr>
      </p:pic>
      <p:sp>
        <p:nvSpPr>
          <p:cNvPr id="4" name="TextBox 3">
            <a:extLst>
              <a:ext uri="{FF2B5EF4-FFF2-40B4-BE49-F238E27FC236}">
                <a16:creationId xmlns:a16="http://schemas.microsoft.com/office/drawing/2014/main" id="{516002B7-5361-4114-BF76-F79B8351B770}"/>
              </a:ext>
            </a:extLst>
          </p:cNvPr>
          <p:cNvSpPr txBox="1"/>
          <p:nvPr/>
        </p:nvSpPr>
        <p:spPr>
          <a:xfrm>
            <a:off x="4451337" y="6103430"/>
            <a:ext cx="6083052" cy="646331"/>
          </a:xfrm>
          <a:prstGeom prst="rect">
            <a:avLst/>
          </a:prstGeom>
          <a:noFill/>
        </p:spPr>
        <p:txBody>
          <a:bodyPr wrap="square" rtlCol="0">
            <a:spAutoFit/>
          </a:bodyPr>
          <a:lstStyle/>
          <a:p>
            <a:r>
              <a:rPr lang="en-GB" dirty="0"/>
              <a:t>Magnitude in this slide means absolute value of the FT, frequency here is the index of the array, not Hz</a:t>
            </a:r>
          </a:p>
        </p:txBody>
      </p:sp>
    </p:spTree>
    <p:extLst>
      <p:ext uri="{BB962C8B-B14F-4D97-AF65-F5344CB8AC3E}">
        <p14:creationId xmlns:p14="http://schemas.microsoft.com/office/powerpoint/2010/main" val="296636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E839-AEF5-434D-82E3-866251367E72}"/>
              </a:ext>
            </a:extLst>
          </p:cNvPr>
          <p:cNvSpPr>
            <a:spLocks noGrp="1"/>
          </p:cNvSpPr>
          <p:nvPr>
            <p:ph type="title"/>
          </p:nvPr>
        </p:nvSpPr>
        <p:spPr/>
        <p:txBody>
          <a:bodyPr/>
          <a:lstStyle/>
          <a:p>
            <a:r>
              <a:rPr lang="en-GB" dirty="0"/>
              <a:t>FT of response to air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0E21C8-E529-45D6-A226-2E2FBD52F216}"/>
                  </a:ext>
                </a:extLst>
              </p:cNvPr>
              <p:cNvSpPr>
                <a:spLocks noGrp="1"/>
              </p:cNvSpPr>
              <p:nvPr>
                <p:ph idx="1"/>
              </p:nvPr>
            </p:nvSpPr>
            <p:spPr/>
            <p:txBody>
              <a:bodyPr/>
              <a:lstStyle/>
              <a:p>
                <a:pPr marL="0" indent="0">
                  <a:buNone/>
                </a:pPr>
                <a14:m>
                  <m:oMath xmlns:m="http://schemas.openxmlformats.org/officeDocument/2006/math">
                    <m:r>
                      <a:rPr lang="en-GB" b="0" i="1" smtClean="0">
                        <a:latin typeface="Cambria Math" panose="02040503050406030204" pitchFamily="18" charset="0"/>
                      </a:rPr>
                      <m:t>𝐹</m:t>
                    </m:r>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r>
                              <a:rPr lang="en-GB" b="0" i="1" smtClean="0">
                                <a:latin typeface="Cambria Math" panose="02040503050406030204" pitchFamily="18" charset="0"/>
                              </a:rPr>
                              <m:t>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rPr>
                                  <m:t>𝑥</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e>
                    </m: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𝜋</m:t>
                            </m:r>
                          </m:den>
                        </m:f>
                      </m:e>
                    </m:rad>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𝑖</m:t>
                            </m:r>
                            <m:r>
                              <a:rPr lang="en-GB" b="0" i="1" smtClean="0">
                                <a:latin typeface="Cambria Math" panose="02040503050406030204" pitchFamily="18" charset="0"/>
                              </a:rPr>
                              <m:t>𝜋𝜔</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𝜋</m:t>
                            </m:r>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𝜔</m:t>
                                </m:r>
                              </m:e>
                            </m:d>
                          </m:den>
                        </m:f>
                      </m:e>
                    </m:d>
                  </m:oMath>
                </a14:m>
                <a:r>
                  <a:rPr lang="en-GB" dirty="0"/>
                  <a:t> for </a:t>
                </a:r>
                <a14:m>
                  <m:oMath xmlns:m="http://schemas.openxmlformats.org/officeDocument/2006/math">
                    <m:r>
                      <a:rPr lang="en-GB" b="0" i="1" smtClean="0">
                        <a:latin typeface="Cambria Math" panose="02040503050406030204" pitchFamily="18" charset="0"/>
                      </a:rPr>
                      <m:t>𝜔</m:t>
                    </m:r>
                    <m:r>
                      <a:rPr lang="en-GB" b="0" i="1" smtClean="0">
                        <a:latin typeface="Cambria Math" panose="02040503050406030204" pitchFamily="18" charset="0"/>
                      </a:rPr>
                      <m:t>≠0</m:t>
                    </m:r>
                  </m:oMath>
                </a14:m>
                <a:endParaRPr lang="en-GB" b="0" dirty="0"/>
              </a:p>
              <a:p>
                <a:pPr marL="0" indent="0">
                  <a:buNone/>
                </a:pPr>
                <a:r>
                  <a:rPr lang="en-GB" dirty="0"/>
                  <a:t>As </a:t>
                </a:r>
                <a14:m>
                  <m:oMath xmlns:m="http://schemas.openxmlformats.org/officeDocument/2006/math">
                    <m:r>
                      <a:rPr lang="en-GB" b="0" i="1" smtClean="0">
                        <a:latin typeface="Cambria Math" panose="02040503050406030204" pitchFamily="18" charset="0"/>
                      </a:rPr>
                      <m:t>𝐹</m:t>
                    </m:r>
                    <m:d>
                      <m:dPr>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r>
                              <a:rPr lang="en-GB" b="0" i="1" smtClean="0">
                                <a:latin typeface="Cambria Math" panose="02040503050406030204" pitchFamily="18" charset="0"/>
                              </a:rPr>
                              <m:t>𝜋</m:t>
                            </m:r>
                          </m:e>
                        </m:rad>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𝜔</m:t>
                        </m:r>
                        <m:r>
                          <a:rPr lang="en-GB" b="0" i="1" smtClean="0">
                            <a:latin typeface="Cambria Math" panose="02040503050406030204" pitchFamily="18" charset="0"/>
                          </a:rPr>
                          <m:t>)</m:t>
                        </m:r>
                      </m:den>
                    </m:f>
                  </m:oMath>
                </a14:m>
                <a:r>
                  <a:rPr lang="en-GB" b="0" dirty="0"/>
                  <a:t> </a:t>
                </a:r>
              </a:p>
              <a:p>
                <a:pPr marL="0" indent="0">
                  <a:buNone/>
                </a:pPr>
                <a:endParaRPr lang="en-GB" dirty="0"/>
              </a:p>
            </p:txBody>
          </p:sp>
        </mc:Choice>
        <mc:Fallback>
          <p:sp>
            <p:nvSpPr>
              <p:cNvPr id="3" name="Content Placeholder 2">
                <a:extLst>
                  <a:ext uri="{FF2B5EF4-FFF2-40B4-BE49-F238E27FC236}">
                    <a16:creationId xmlns:a16="http://schemas.microsoft.com/office/drawing/2014/main" id="{780E21C8-E529-45D6-A226-2E2FBD52F216}"/>
                  </a:ext>
                </a:extLst>
              </p:cNvPr>
              <p:cNvSpPr>
                <a:spLocks noGrp="1" noRot="1" noChangeAspect="1" noMove="1" noResize="1" noEditPoints="1" noAdjustHandles="1" noChangeArrowheads="1" noChangeShapeType="1" noTextEdit="1"/>
              </p:cNvSpPr>
              <p:nvPr>
                <p:ph idx="1"/>
              </p:nvPr>
            </p:nvSpPr>
            <p:spPr>
              <a:blipFill>
                <a:blip r:embed="rId2"/>
                <a:stretch>
                  <a:fillRect l="-63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9CD2C2F4-6E48-4560-A0DA-789731B7AD6B}"/>
              </a:ext>
            </a:extLst>
          </p:cNvPr>
          <p:cNvPicPr>
            <a:picLocks noChangeAspect="1"/>
          </p:cNvPicPr>
          <p:nvPr/>
        </p:nvPicPr>
        <p:blipFill>
          <a:blip r:embed="rId3"/>
          <a:stretch>
            <a:fillRect/>
          </a:stretch>
        </p:blipFill>
        <p:spPr>
          <a:xfrm>
            <a:off x="7970715" y="1715970"/>
            <a:ext cx="3369243" cy="2469714"/>
          </a:xfrm>
          <a:prstGeom prst="rect">
            <a:avLst/>
          </a:prstGeom>
        </p:spPr>
      </p:pic>
      <p:pic>
        <p:nvPicPr>
          <p:cNvPr id="5" name="Picture 4">
            <a:extLst>
              <a:ext uri="{FF2B5EF4-FFF2-40B4-BE49-F238E27FC236}">
                <a16:creationId xmlns:a16="http://schemas.microsoft.com/office/drawing/2014/main" id="{70BE86D4-3DC0-46D8-ADBB-F8219194CF2D}"/>
              </a:ext>
            </a:extLst>
          </p:cNvPr>
          <p:cNvPicPr>
            <a:picLocks noChangeAspect="1"/>
          </p:cNvPicPr>
          <p:nvPr/>
        </p:nvPicPr>
        <p:blipFill>
          <a:blip r:embed="rId4"/>
          <a:stretch>
            <a:fillRect/>
          </a:stretch>
        </p:blipFill>
        <p:spPr>
          <a:xfrm>
            <a:off x="8024726" y="4185684"/>
            <a:ext cx="3261223" cy="2449947"/>
          </a:xfrm>
          <a:prstGeom prst="rect">
            <a:avLst/>
          </a:prstGeom>
        </p:spPr>
      </p:pic>
      <p:pic>
        <p:nvPicPr>
          <p:cNvPr id="6" name="Picture 5">
            <a:extLst>
              <a:ext uri="{FF2B5EF4-FFF2-40B4-BE49-F238E27FC236}">
                <a16:creationId xmlns:a16="http://schemas.microsoft.com/office/drawing/2014/main" id="{704A89CC-DF41-4F4E-B0ED-10E254050446}"/>
              </a:ext>
            </a:extLst>
          </p:cNvPr>
          <p:cNvPicPr>
            <a:picLocks noChangeAspect="1"/>
          </p:cNvPicPr>
          <p:nvPr/>
        </p:nvPicPr>
        <p:blipFill>
          <a:blip r:embed="rId5"/>
          <a:stretch>
            <a:fillRect/>
          </a:stretch>
        </p:blipFill>
        <p:spPr>
          <a:xfrm>
            <a:off x="1016100" y="3288348"/>
            <a:ext cx="3944524" cy="2996189"/>
          </a:xfrm>
          <a:prstGeom prst="rect">
            <a:avLst/>
          </a:prstGeom>
        </p:spPr>
      </p:pic>
      <p:sp>
        <p:nvSpPr>
          <p:cNvPr id="7" name="TextBox 6">
            <a:extLst>
              <a:ext uri="{FF2B5EF4-FFF2-40B4-BE49-F238E27FC236}">
                <a16:creationId xmlns:a16="http://schemas.microsoft.com/office/drawing/2014/main" id="{219210C3-5BE4-4976-99F1-DC89A6A5772F}"/>
              </a:ext>
            </a:extLst>
          </p:cNvPr>
          <p:cNvSpPr txBox="1"/>
          <p:nvPr/>
        </p:nvSpPr>
        <p:spPr>
          <a:xfrm>
            <a:off x="2211748" y="2950827"/>
            <a:ext cx="1553227" cy="375781"/>
          </a:xfrm>
          <a:prstGeom prst="rect">
            <a:avLst/>
          </a:prstGeom>
          <a:noFill/>
        </p:spPr>
        <p:txBody>
          <a:bodyPr wrap="square" rtlCol="0">
            <a:spAutoFit/>
          </a:bodyPr>
          <a:lstStyle/>
          <a:p>
            <a:r>
              <a:rPr lang="en-GB" dirty="0"/>
              <a:t>Real time</a:t>
            </a:r>
          </a:p>
        </p:txBody>
      </p:sp>
      <p:sp>
        <p:nvSpPr>
          <p:cNvPr id="8" name="TextBox 7">
            <a:extLst>
              <a:ext uri="{FF2B5EF4-FFF2-40B4-BE49-F238E27FC236}">
                <a16:creationId xmlns:a16="http://schemas.microsoft.com/office/drawing/2014/main" id="{963BFB74-EFD5-41B1-9D43-99E40E020BBA}"/>
              </a:ext>
            </a:extLst>
          </p:cNvPr>
          <p:cNvSpPr txBox="1"/>
          <p:nvPr/>
        </p:nvSpPr>
        <p:spPr>
          <a:xfrm>
            <a:off x="8367386" y="1344514"/>
            <a:ext cx="1504323" cy="369332"/>
          </a:xfrm>
          <a:prstGeom prst="rect">
            <a:avLst/>
          </a:prstGeom>
          <a:noFill/>
        </p:spPr>
        <p:txBody>
          <a:bodyPr wrap="none" rtlCol="0">
            <a:spAutoFit/>
          </a:bodyPr>
          <a:lstStyle/>
          <a:p>
            <a:r>
              <a:rPr lang="en-GB" dirty="0"/>
              <a:t>Fourier space</a:t>
            </a:r>
          </a:p>
        </p:txBody>
      </p:sp>
      <p:pic>
        <p:nvPicPr>
          <p:cNvPr id="9" name="Picture 8">
            <a:extLst>
              <a:ext uri="{FF2B5EF4-FFF2-40B4-BE49-F238E27FC236}">
                <a16:creationId xmlns:a16="http://schemas.microsoft.com/office/drawing/2014/main" id="{712EC433-A565-400B-BDD3-7F38C34BEE49}"/>
              </a:ext>
            </a:extLst>
          </p:cNvPr>
          <p:cNvPicPr>
            <a:picLocks noChangeAspect="1"/>
          </p:cNvPicPr>
          <p:nvPr/>
        </p:nvPicPr>
        <p:blipFill>
          <a:blip r:embed="rId6"/>
          <a:stretch>
            <a:fillRect/>
          </a:stretch>
        </p:blipFill>
        <p:spPr>
          <a:xfrm>
            <a:off x="4932703" y="3686413"/>
            <a:ext cx="3011923" cy="2200057"/>
          </a:xfrm>
          <a:prstGeom prst="rect">
            <a:avLst/>
          </a:prstGeom>
        </p:spPr>
      </p:pic>
      <p:sp>
        <p:nvSpPr>
          <p:cNvPr id="11" name="TextBox 10">
            <a:extLst>
              <a:ext uri="{FF2B5EF4-FFF2-40B4-BE49-F238E27FC236}">
                <a16:creationId xmlns:a16="http://schemas.microsoft.com/office/drawing/2014/main" id="{9B3D296D-BD79-412B-BB17-EE209E6B3FEA}"/>
              </a:ext>
            </a:extLst>
          </p:cNvPr>
          <p:cNvSpPr txBox="1"/>
          <p:nvPr/>
        </p:nvSpPr>
        <p:spPr>
          <a:xfrm>
            <a:off x="5800772" y="3291562"/>
            <a:ext cx="1553227" cy="375781"/>
          </a:xfrm>
          <a:prstGeom prst="rect">
            <a:avLst/>
          </a:prstGeom>
          <a:noFill/>
        </p:spPr>
        <p:txBody>
          <a:bodyPr wrap="square" rtlCol="0">
            <a:spAutoFit/>
          </a:bodyPr>
          <a:lstStyle/>
          <a:p>
            <a:r>
              <a:rPr lang="en-GB" dirty="0"/>
              <a:t>Python FFT</a:t>
            </a:r>
          </a:p>
        </p:txBody>
      </p:sp>
    </p:spTree>
    <p:extLst>
      <p:ext uri="{BB962C8B-B14F-4D97-AF65-F5344CB8AC3E}">
        <p14:creationId xmlns:p14="http://schemas.microsoft.com/office/powerpoint/2010/main" val="18838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1E5F-13B7-44C0-8B6F-98C7CB29732C}"/>
              </a:ext>
            </a:extLst>
          </p:cNvPr>
          <p:cNvSpPr>
            <a:spLocks noGrp="1"/>
          </p:cNvSpPr>
          <p:nvPr>
            <p:ph type="title"/>
          </p:nvPr>
        </p:nvSpPr>
        <p:spPr/>
        <p:txBody>
          <a:bodyPr/>
          <a:lstStyle/>
          <a:p>
            <a:r>
              <a:rPr lang="en-GB" dirty="0"/>
              <a:t>FFT Correction – Subtract Gaussian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4C153C-E114-4528-8AB6-706DA28BF5BC}"/>
                  </a:ext>
                </a:extLst>
              </p:cNvPr>
              <p:cNvSpPr>
                <a:spLocks noGrp="1"/>
              </p:cNvSpPr>
              <p:nvPr>
                <p:ph idx="1"/>
              </p:nvPr>
            </p:nvSpPr>
            <p:spPr>
              <a:xfrm>
                <a:off x="1371600" y="1641821"/>
                <a:ext cx="2101897" cy="4238105"/>
              </a:xfrm>
            </p:spPr>
            <p:txBody>
              <a:bodyPr>
                <a:normAutofit fontScale="85000" lnSpcReduction="10000"/>
              </a:bodyPr>
              <a:lstStyle/>
              <a:p>
                <a:pPr marL="0" indent="0">
                  <a:buNone/>
                </a:pPr>
                <a:r>
                  <a:rPr lang="en-GB" dirty="0"/>
                  <a:t>Plan:</a:t>
                </a:r>
              </a:p>
              <a:p>
                <a:pPr marL="0" indent="0">
                  <a:buNone/>
                </a:pPr>
                <a:r>
                  <a:rPr lang="en-GB" dirty="0"/>
                  <a:t>Subtract Gaussian from temperature spectrum to get rid of wobble</a:t>
                </a:r>
              </a:p>
              <a:p>
                <a:pPr marL="0" indent="0">
                  <a:buNone/>
                </a:pPr>
                <a:r>
                  <a:rPr lang="en-GB" dirty="0"/>
                  <a:t>Gaussian </a:t>
                </a:r>
                <a:br>
                  <a:rPr lang="en-GB" dirty="0"/>
                </a:br>
                <a:r>
                  <a:rPr lang="en-GB" dirty="0"/>
                  <a:t>(a=55, b=0.0465, c=0.01, </a:t>
                </a:r>
                <a14:m>
                  <m:oMath xmlns:m="http://schemas.openxmlformats.org/officeDocument/2006/math">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𝑏</m:t>
                                    </m:r>
                                  </m:e>
                                </m:d>
                              </m:e>
                              <m:sup>
                                <m:r>
                                  <a:rPr lang="en-GB" b="0" i="1" smtClean="0">
                                    <a:latin typeface="Cambria Math" panose="02040503050406030204" pitchFamily="18" charset="0"/>
                                  </a:rPr>
                                  <m:t>3</m:t>
                                </m:r>
                              </m:sup>
                            </m:sSup>
                          </m:num>
                          <m:den>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𝑐</m:t>
                                </m:r>
                              </m:e>
                              <m:sup>
                                <m:r>
                                  <a:rPr lang="en-GB" b="0" i="1" smtClean="0">
                                    <a:latin typeface="Cambria Math" panose="02040503050406030204" pitchFamily="18" charset="0"/>
                                  </a:rPr>
                                  <m:t>2</m:t>
                                </m:r>
                              </m:sup>
                            </m:sSup>
                          </m:den>
                        </m:f>
                      </m:sup>
                    </m:sSup>
                  </m:oMath>
                </a14:m>
                <a:r>
                  <a:rPr lang="en-GB" dirty="0"/>
                  <a:t>) subtracted from magnitude (parameters chosen such that result is not negative</a:t>
                </a:r>
              </a:p>
              <a:p>
                <a:pPr marL="0" indent="0">
                  <a:buNone/>
                </a:pPr>
                <a:r>
                  <a:rPr lang="en-GB" dirty="0"/>
                  <a:t>Does not work that way, use proper filter instead</a:t>
                </a:r>
              </a:p>
            </p:txBody>
          </p:sp>
        </mc:Choice>
        <mc:Fallback xmlns="">
          <p:sp>
            <p:nvSpPr>
              <p:cNvPr id="3" name="Content Placeholder 2">
                <a:extLst>
                  <a:ext uri="{FF2B5EF4-FFF2-40B4-BE49-F238E27FC236}">
                    <a16:creationId xmlns:a16="http://schemas.microsoft.com/office/drawing/2014/main" id="{AE4C153C-E114-4528-8AB6-706DA28BF5BC}"/>
                  </a:ext>
                </a:extLst>
              </p:cNvPr>
              <p:cNvSpPr>
                <a:spLocks noGrp="1" noRot="1" noChangeAspect="1" noMove="1" noResize="1" noEditPoints="1" noAdjustHandles="1" noChangeArrowheads="1" noChangeShapeType="1" noTextEdit="1"/>
              </p:cNvSpPr>
              <p:nvPr>
                <p:ph idx="1"/>
              </p:nvPr>
            </p:nvSpPr>
            <p:spPr>
              <a:xfrm>
                <a:off x="1371600" y="1641821"/>
                <a:ext cx="2101897" cy="4238105"/>
              </a:xfrm>
              <a:blipFill>
                <a:blip r:embed="rId2"/>
                <a:stretch>
                  <a:fillRect l="-1739" t="-1293" r="-2609"/>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5A62CD13-4BDB-4155-8151-68D5CD803315}"/>
              </a:ext>
            </a:extLst>
          </p:cNvPr>
          <p:cNvPicPr>
            <a:picLocks noChangeAspect="1"/>
          </p:cNvPicPr>
          <p:nvPr/>
        </p:nvPicPr>
        <p:blipFill>
          <a:blip r:embed="rId3"/>
          <a:stretch>
            <a:fillRect/>
          </a:stretch>
        </p:blipFill>
        <p:spPr>
          <a:xfrm>
            <a:off x="8054203" y="1854521"/>
            <a:ext cx="4137797" cy="3127894"/>
          </a:xfrm>
          <a:prstGeom prst="rect">
            <a:avLst/>
          </a:prstGeom>
        </p:spPr>
      </p:pic>
      <p:pic>
        <p:nvPicPr>
          <p:cNvPr id="6" name="Picture 5">
            <a:extLst>
              <a:ext uri="{FF2B5EF4-FFF2-40B4-BE49-F238E27FC236}">
                <a16:creationId xmlns:a16="http://schemas.microsoft.com/office/drawing/2014/main" id="{689A7C84-D5FD-4873-A24F-2B42C9596828}"/>
              </a:ext>
            </a:extLst>
          </p:cNvPr>
          <p:cNvPicPr>
            <a:picLocks noChangeAspect="1"/>
          </p:cNvPicPr>
          <p:nvPr/>
        </p:nvPicPr>
        <p:blipFill>
          <a:blip r:embed="rId4"/>
          <a:stretch>
            <a:fillRect/>
          </a:stretch>
        </p:blipFill>
        <p:spPr>
          <a:xfrm>
            <a:off x="3916407" y="1875585"/>
            <a:ext cx="4137796" cy="3106830"/>
          </a:xfrm>
          <a:prstGeom prst="rect">
            <a:avLst/>
          </a:prstGeom>
        </p:spPr>
      </p:pic>
    </p:spTree>
    <p:extLst>
      <p:ext uri="{BB962C8B-B14F-4D97-AF65-F5344CB8AC3E}">
        <p14:creationId xmlns:p14="http://schemas.microsoft.com/office/powerpoint/2010/main" val="224807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B0BF-DA10-42B6-802D-C6ED5D926D69}"/>
              </a:ext>
            </a:extLst>
          </p:cNvPr>
          <p:cNvSpPr>
            <a:spLocks noGrp="1"/>
          </p:cNvSpPr>
          <p:nvPr>
            <p:ph type="title"/>
          </p:nvPr>
        </p:nvSpPr>
        <p:spPr/>
        <p:txBody>
          <a:bodyPr/>
          <a:lstStyle/>
          <a:p>
            <a:r>
              <a:rPr lang="en-GB" dirty="0"/>
              <a:t>FFT – Actual Filter (</a:t>
            </a:r>
            <a:r>
              <a:rPr lang="en-GB" dirty="0" err="1"/>
              <a:t>bandstop</a:t>
            </a:r>
            <a:r>
              <a:rPr lang="en-GB" dirty="0"/>
              <a:t>)</a:t>
            </a:r>
          </a:p>
        </p:txBody>
      </p:sp>
      <p:sp>
        <p:nvSpPr>
          <p:cNvPr id="3" name="Content Placeholder 2">
            <a:extLst>
              <a:ext uri="{FF2B5EF4-FFF2-40B4-BE49-F238E27FC236}">
                <a16:creationId xmlns:a16="http://schemas.microsoft.com/office/drawing/2014/main" id="{0C8AAB24-CCF3-4036-AC93-76438EB036E1}"/>
              </a:ext>
            </a:extLst>
          </p:cNvPr>
          <p:cNvSpPr>
            <a:spLocks noGrp="1"/>
          </p:cNvSpPr>
          <p:nvPr>
            <p:ph idx="1"/>
          </p:nvPr>
        </p:nvSpPr>
        <p:spPr>
          <a:xfrm>
            <a:off x="1143228" y="1613252"/>
            <a:ext cx="1572127" cy="4238105"/>
          </a:xfrm>
        </p:spPr>
        <p:txBody>
          <a:bodyPr/>
          <a:lstStyle/>
          <a:p>
            <a:pPr marL="0" indent="0">
              <a:buNone/>
            </a:pPr>
            <a:r>
              <a:rPr lang="en-GB" dirty="0" err="1"/>
              <a:t>Bandstop</a:t>
            </a:r>
            <a:r>
              <a:rPr lang="en-GB" dirty="0"/>
              <a:t> filter between 25 and 65 </a:t>
            </a:r>
            <a:r>
              <a:rPr lang="en-GB" dirty="0" err="1"/>
              <a:t>mHz</a:t>
            </a:r>
            <a:endParaRPr lang="en-GB" dirty="0"/>
          </a:p>
          <a:p>
            <a:pPr marL="0" indent="0">
              <a:buNone/>
            </a:pPr>
            <a:r>
              <a:rPr lang="en-GB" dirty="0"/>
              <a:t>4</a:t>
            </a:r>
            <a:r>
              <a:rPr lang="en-GB" baseline="30000" dirty="0"/>
              <a:t>th</a:t>
            </a:r>
            <a:r>
              <a:rPr lang="en-GB" dirty="0"/>
              <a:t> order Butterworth (</a:t>
            </a:r>
            <a:r>
              <a:rPr lang="en-GB" dirty="0" err="1"/>
              <a:t>scipy.signal.butter</a:t>
            </a:r>
            <a:r>
              <a:rPr lang="en-GB" dirty="0"/>
              <a:t>)</a:t>
            </a:r>
          </a:p>
          <a:p>
            <a:pPr marL="0" indent="0">
              <a:buNone/>
            </a:pPr>
            <a:endParaRPr lang="en-GB" dirty="0"/>
          </a:p>
        </p:txBody>
      </p:sp>
      <p:pic>
        <p:nvPicPr>
          <p:cNvPr id="7" name="Picture 6">
            <a:extLst>
              <a:ext uri="{FF2B5EF4-FFF2-40B4-BE49-F238E27FC236}">
                <a16:creationId xmlns:a16="http://schemas.microsoft.com/office/drawing/2014/main" id="{8720B424-49B4-4994-B403-76C08A054F45}"/>
              </a:ext>
            </a:extLst>
          </p:cNvPr>
          <p:cNvPicPr>
            <a:picLocks noChangeAspect="1"/>
          </p:cNvPicPr>
          <p:nvPr/>
        </p:nvPicPr>
        <p:blipFill>
          <a:blip r:embed="rId2"/>
          <a:stretch>
            <a:fillRect/>
          </a:stretch>
        </p:blipFill>
        <p:spPr>
          <a:xfrm>
            <a:off x="2651690" y="1678788"/>
            <a:ext cx="3170384" cy="2419362"/>
          </a:xfrm>
          <a:prstGeom prst="rect">
            <a:avLst/>
          </a:prstGeom>
        </p:spPr>
      </p:pic>
      <p:pic>
        <p:nvPicPr>
          <p:cNvPr id="8" name="Picture 7">
            <a:extLst>
              <a:ext uri="{FF2B5EF4-FFF2-40B4-BE49-F238E27FC236}">
                <a16:creationId xmlns:a16="http://schemas.microsoft.com/office/drawing/2014/main" id="{4F91D09A-A8D2-4B41-97B7-FF634594F7FF}"/>
              </a:ext>
            </a:extLst>
          </p:cNvPr>
          <p:cNvPicPr>
            <a:picLocks noChangeAspect="1"/>
          </p:cNvPicPr>
          <p:nvPr/>
        </p:nvPicPr>
        <p:blipFill>
          <a:blip r:embed="rId3"/>
          <a:stretch>
            <a:fillRect/>
          </a:stretch>
        </p:blipFill>
        <p:spPr>
          <a:xfrm>
            <a:off x="5822074" y="1691370"/>
            <a:ext cx="3195076" cy="2419362"/>
          </a:xfrm>
          <a:prstGeom prst="rect">
            <a:avLst/>
          </a:prstGeom>
        </p:spPr>
      </p:pic>
      <p:pic>
        <p:nvPicPr>
          <p:cNvPr id="9" name="Picture 8">
            <a:extLst>
              <a:ext uri="{FF2B5EF4-FFF2-40B4-BE49-F238E27FC236}">
                <a16:creationId xmlns:a16="http://schemas.microsoft.com/office/drawing/2014/main" id="{5F7517B3-2BBB-432C-9FA6-DFC07283861F}"/>
              </a:ext>
            </a:extLst>
          </p:cNvPr>
          <p:cNvPicPr>
            <a:picLocks noChangeAspect="1"/>
          </p:cNvPicPr>
          <p:nvPr/>
        </p:nvPicPr>
        <p:blipFill>
          <a:blip r:embed="rId4"/>
          <a:stretch>
            <a:fillRect/>
          </a:stretch>
        </p:blipFill>
        <p:spPr>
          <a:xfrm>
            <a:off x="5900461" y="4098150"/>
            <a:ext cx="3233147" cy="2419362"/>
          </a:xfrm>
          <a:prstGeom prst="rect">
            <a:avLst/>
          </a:prstGeom>
        </p:spPr>
      </p:pic>
      <p:pic>
        <p:nvPicPr>
          <p:cNvPr id="10" name="Picture 9">
            <a:extLst>
              <a:ext uri="{FF2B5EF4-FFF2-40B4-BE49-F238E27FC236}">
                <a16:creationId xmlns:a16="http://schemas.microsoft.com/office/drawing/2014/main" id="{CFA2DFFA-6922-470C-AAC5-527FD96D0D8C}"/>
              </a:ext>
            </a:extLst>
          </p:cNvPr>
          <p:cNvPicPr>
            <a:picLocks noChangeAspect="1"/>
          </p:cNvPicPr>
          <p:nvPr/>
        </p:nvPicPr>
        <p:blipFill>
          <a:blip r:embed="rId5"/>
          <a:stretch>
            <a:fillRect/>
          </a:stretch>
        </p:blipFill>
        <p:spPr>
          <a:xfrm>
            <a:off x="2671588" y="4098150"/>
            <a:ext cx="3228873" cy="2498726"/>
          </a:xfrm>
          <a:prstGeom prst="rect">
            <a:avLst/>
          </a:prstGeom>
        </p:spPr>
      </p:pic>
      <p:sp>
        <p:nvSpPr>
          <p:cNvPr id="11" name="TextBox 10">
            <a:extLst>
              <a:ext uri="{FF2B5EF4-FFF2-40B4-BE49-F238E27FC236}">
                <a16:creationId xmlns:a16="http://schemas.microsoft.com/office/drawing/2014/main" id="{67BEF76F-FBA7-4A49-BD49-65AB72BD43FE}"/>
              </a:ext>
            </a:extLst>
          </p:cNvPr>
          <p:cNvSpPr txBox="1"/>
          <p:nvPr/>
        </p:nvSpPr>
        <p:spPr>
          <a:xfrm>
            <a:off x="880906" y="4746789"/>
            <a:ext cx="1834449" cy="1754326"/>
          </a:xfrm>
          <a:prstGeom prst="rect">
            <a:avLst/>
          </a:prstGeom>
          <a:noFill/>
        </p:spPr>
        <p:txBody>
          <a:bodyPr wrap="square" rtlCol="0">
            <a:spAutoFit/>
          </a:bodyPr>
          <a:lstStyle/>
          <a:p>
            <a:r>
              <a:rPr lang="en-GB" dirty="0"/>
              <a:t>Filter dip is off from the centre frequency of the peak in the temperature spectrum</a:t>
            </a:r>
          </a:p>
        </p:txBody>
      </p:sp>
      <p:pic>
        <p:nvPicPr>
          <p:cNvPr id="12" name="Picture 11">
            <a:extLst>
              <a:ext uri="{FF2B5EF4-FFF2-40B4-BE49-F238E27FC236}">
                <a16:creationId xmlns:a16="http://schemas.microsoft.com/office/drawing/2014/main" id="{7C7C59B1-6BFA-4701-8F25-091699ADF1B5}"/>
              </a:ext>
            </a:extLst>
          </p:cNvPr>
          <p:cNvPicPr>
            <a:picLocks noChangeAspect="1"/>
          </p:cNvPicPr>
          <p:nvPr/>
        </p:nvPicPr>
        <p:blipFill>
          <a:blip r:embed="rId6"/>
          <a:stretch>
            <a:fillRect/>
          </a:stretch>
        </p:blipFill>
        <p:spPr>
          <a:xfrm>
            <a:off x="8993972" y="1678789"/>
            <a:ext cx="3162975" cy="2419362"/>
          </a:xfrm>
          <a:prstGeom prst="rect">
            <a:avLst/>
          </a:prstGeom>
        </p:spPr>
      </p:pic>
      <p:pic>
        <p:nvPicPr>
          <p:cNvPr id="17" name="Picture 16">
            <a:extLst>
              <a:ext uri="{FF2B5EF4-FFF2-40B4-BE49-F238E27FC236}">
                <a16:creationId xmlns:a16="http://schemas.microsoft.com/office/drawing/2014/main" id="{9F6A9C1D-9C49-45DE-B348-DE84BD96D2E5}"/>
              </a:ext>
            </a:extLst>
          </p:cNvPr>
          <p:cNvPicPr>
            <a:picLocks noChangeAspect="1"/>
          </p:cNvPicPr>
          <p:nvPr/>
        </p:nvPicPr>
        <p:blipFill>
          <a:blip r:embed="rId7"/>
          <a:stretch>
            <a:fillRect/>
          </a:stretch>
        </p:blipFill>
        <p:spPr>
          <a:xfrm>
            <a:off x="9026918" y="4098149"/>
            <a:ext cx="3283153" cy="2402966"/>
          </a:xfrm>
          <a:prstGeom prst="rect">
            <a:avLst/>
          </a:prstGeom>
        </p:spPr>
      </p:pic>
      <p:sp>
        <p:nvSpPr>
          <p:cNvPr id="18" name="TextBox 17">
            <a:extLst>
              <a:ext uri="{FF2B5EF4-FFF2-40B4-BE49-F238E27FC236}">
                <a16:creationId xmlns:a16="http://schemas.microsoft.com/office/drawing/2014/main" id="{7561BB15-6EB0-43C4-B4B4-452571606217}"/>
              </a:ext>
            </a:extLst>
          </p:cNvPr>
          <p:cNvSpPr txBox="1"/>
          <p:nvPr/>
        </p:nvSpPr>
        <p:spPr>
          <a:xfrm>
            <a:off x="8818462" y="356885"/>
            <a:ext cx="3136232" cy="923330"/>
          </a:xfrm>
          <a:prstGeom prst="rect">
            <a:avLst/>
          </a:prstGeom>
          <a:noFill/>
        </p:spPr>
        <p:txBody>
          <a:bodyPr wrap="square" rtlCol="0">
            <a:spAutoFit/>
          </a:bodyPr>
          <a:lstStyle/>
          <a:p>
            <a:r>
              <a:rPr lang="en-GB" dirty="0"/>
              <a:t>Filtering causes weird behaviour in the first part of the measurements</a:t>
            </a:r>
          </a:p>
        </p:txBody>
      </p:sp>
    </p:spTree>
    <p:extLst>
      <p:ext uri="{BB962C8B-B14F-4D97-AF65-F5344CB8AC3E}">
        <p14:creationId xmlns:p14="http://schemas.microsoft.com/office/powerpoint/2010/main" val="76789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917-22F9-4D68-BDE1-A13B9D83D378}"/>
              </a:ext>
            </a:extLst>
          </p:cNvPr>
          <p:cNvSpPr>
            <a:spLocks noGrp="1"/>
          </p:cNvSpPr>
          <p:nvPr>
            <p:ph type="title"/>
          </p:nvPr>
        </p:nvSpPr>
        <p:spPr>
          <a:xfrm>
            <a:off x="1295400" y="196735"/>
            <a:ext cx="9601200" cy="793865"/>
          </a:xfrm>
        </p:spPr>
        <p:txBody>
          <a:bodyPr/>
          <a:lstStyle/>
          <a:p>
            <a:r>
              <a:rPr lang="en-GB" dirty="0"/>
              <a:t>FFT – Actual Filter (high pass)</a:t>
            </a:r>
          </a:p>
        </p:txBody>
      </p:sp>
      <p:sp>
        <p:nvSpPr>
          <p:cNvPr id="3" name="Content Placeholder 2">
            <a:extLst>
              <a:ext uri="{FF2B5EF4-FFF2-40B4-BE49-F238E27FC236}">
                <a16:creationId xmlns:a16="http://schemas.microsoft.com/office/drawing/2014/main" id="{87DA6E08-EE67-4657-9A53-70E47E853FB0}"/>
              </a:ext>
            </a:extLst>
          </p:cNvPr>
          <p:cNvSpPr>
            <a:spLocks noGrp="1"/>
          </p:cNvSpPr>
          <p:nvPr>
            <p:ph idx="1"/>
          </p:nvPr>
        </p:nvSpPr>
        <p:spPr>
          <a:xfrm>
            <a:off x="1070517" y="1551237"/>
            <a:ext cx="1925053" cy="4238105"/>
          </a:xfrm>
        </p:spPr>
        <p:txBody>
          <a:bodyPr>
            <a:normAutofit lnSpcReduction="10000"/>
          </a:bodyPr>
          <a:lstStyle/>
          <a:p>
            <a:pPr marL="0" indent="0">
              <a:buNone/>
            </a:pPr>
            <a:r>
              <a:rPr lang="en-GB" dirty="0"/>
              <a:t>High pass filter of the 4</a:t>
            </a:r>
            <a:r>
              <a:rPr lang="en-GB" baseline="30000" dirty="0"/>
              <a:t>th</a:t>
            </a:r>
            <a:r>
              <a:rPr lang="en-GB" dirty="0"/>
              <a:t> order with f=0.065Hz</a:t>
            </a:r>
          </a:p>
          <a:p>
            <a:pPr marL="0" indent="0">
              <a:buNone/>
            </a:pPr>
            <a:r>
              <a:rPr lang="en-GB" dirty="0"/>
              <a:t>High pass filter gets rid of the change in resistance as well as the constant component</a:t>
            </a:r>
          </a:p>
          <a:p>
            <a:pPr marL="0" indent="0">
              <a:buNone/>
            </a:pPr>
            <a:r>
              <a:rPr lang="en-GB" dirty="0"/>
              <a:t>This makes it impossible to get out the response time</a:t>
            </a:r>
          </a:p>
          <a:p>
            <a:pPr marL="0" indent="0">
              <a:buNone/>
            </a:pPr>
            <a:endParaRPr lang="en-GB" dirty="0"/>
          </a:p>
          <a:p>
            <a:pPr marL="0" indent="0">
              <a:buNone/>
            </a:pPr>
            <a:endParaRPr lang="en-GB" dirty="0"/>
          </a:p>
        </p:txBody>
      </p:sp>
      <p:pic>
        <p:nvPicPr>
          <p:cNvPr id="10" name="Picture 9">
            <a:extLst>
              <a:ext uri="{FF2B5EF4-FFF2-40B4-BE49-F238E27FC236}">
                <a16:creationId xmlns:a16="http://schemas.microsoft.com/office/drawing/2014/main" id="{8028E479-7E70-49E0-84E8-76A68724A94A}"/>
              </a:ext>
            </a:extLst>
          </p:cNvPr>
          <p:cNvPicPr>
            <a:picLocks noChangeAspect="1"/>
          </p:cNvPicPr>
          <p:nvPr/>
        </p:nvPicPr>
        <p:blipFill>
          <a:blip r:embed="rId2"/>
          <a:stretch>
            <a:fillRect/>
          </a:stretch>
        </p:blipFill>
        <p:spPr>
          <a:xfrm>
            <a:off x="3124104" y="1126273"/>
            <a:ext cx="2971896" cy="2302727"/>
          </a:xfrm>
          <a:prstGeom prst="rect">
            <a:avLst/>
          </a:prstGeom>
        </p:spPr>
      </p:pic>
      <p:pic>
        <p:nvPicPr>
          <p:cNvPr id="11" name="Picture 10">
            <a:extLst>
              <a:ext uri="{FF2B5EF4-FFF2-40B4-BE49-F238E27FC236}">
                <a16:creationId xmlns:a16="http://schemas.microsoft.com/office/drawing/2014/main" id="{A4C75C65-66E0-47DF-A1D7-7E75F37D6BB8}"/>
              </a:ext>
            </a:extLst>
          </p:cNvPr>
          <p:cNvPicPr>
            <a:picLocks noChangeAspect="1"/>
          </p:cNvPicPr>
          <p:nvPr/>
        </p:nvPicPr>
        <p:blipFill>
          <a:blip r:embed="rId3"/>
          <a:stretch>
            <a:fillRect/>
          </a:stretch>
        </p:blipFill>
        <p:spPr>
          <a:xfrm>
            <a:off x="6096000" y="1126272"/>
            <a:ext cx="3017891" cy="2302727"/>
          </a:xfrm>
          <a:prstGeom prst="rect">
            <a:avLst/>
          </a:prstGeom>
        </p:spPr>
      </p:pic>
      <p:pic>
        <p:nvPicPr>
          <p:cNvPr id="12" name="Picture 11">
            <a:extLst>
              <a:ext uri="{FF2B5EF4-FFF2-40B4-BE49-F238E27FC236}">
                <a16:creationId xmlns:a16="http://schemas.microsoft.com/office/drawing/2014/main" id="{B9206E9E-302D-42B8-BF78-28F96C03B78A}"/>
              </a:ext>
            </a:extLst>
          </p:cNvPr>
          <p:cNvPicPr>
            <a:picLocks noChangeAspect="1"/>
          </p:cNvPicPr>
          <p:nvPr/>
        </p:nvPicPr>
        <p:blipFill>
          <a:blip r:embed="rId4"/>
          <a:stretch>
            <a:fillRect/>
          </a:stretch>
        </p:blipFill>
        <p:spPr>
          <a:xfrm>
            <a:off x="9113891" y="1126271"/>
            <a:ext cx="2971896" cy="2352750"/>
          </a:xfrm>
          <a:prstGeom prst="rect">
            <a:avLst/>
          </a:prstGeom>
        </p:spPr>
      </p:pic>
      <p:pic>
        <p:nvPicPr>
          <p:cNvPr id="13" name="Picture 12">
            <a:extLst>
              <a:ext uri="{FF2B5EF4-FFF2-40B4-BE49-F238E27FC236}">
                <a16:creationId xmlns:a16="http://schemas.microsoft.com/office/drawing/2014/main" id="{424E63B5-1F53-4CE6-AA97-0FDCC90D6BD5}"/>
              </a:ext>
            </a:extLst>
          </p:cNvPr>
          <p:cNvPicPr>
            <a:picLocks noChangeAspect="1"/>
          </p:cNvPicPr>
          <p:nvPr/>
        </p:nvPicPr>
        <p:blipFill>
          <a:blip r:embed="rId5"/>
          <a:stretch>
            <a:fillRect/>
          </a:stretch>
        </p:blipFill>
        <p:spPr>
          <a:xfrm>
            <a:off x="6001342" y="3428999"/>
            <a:ext cx="3253202" cy="2381429"/>
          </a:xfrm>
          <a:prstGeom prst="rect">
            <a:avLst/>
          </a:prstGeom>
        </p:spPr>
      </p:pic>
      <p:pic>
        <p:nvPicPr>
          <p:cNvPr id="14" name="Picture 13">
            <a:extLst>
              <a:ext uri="{FF2B5EF4-FFF2-40B4-BE49-F238E27FC236}">
                <a16:creationId xmlns:a16="http://schemas.microsoft.com/office/drawing/2014/main" id="{57B4794D-3CAA-4645-BB7C-A129727A5472}"/>
              </a:ext>
            </a:extLst>
          </p:cNvPr>
          <p:cNvPicPr>
            <a:picLocks noChangeAspect="1"/>
          </p:cNvPicPr>
          <p:nvPr/>
        </p:nvPicPr>
        <p:blipFill>
          <a:blip r:embed="rId6"/>
          <a:stretch>
            <a:fillRect/>
          </a:stretch>
        </p:blipFill>
        <p:spPr>
          <a:xfrm>
            <a:off x="9079066" y="3479021"/>
            <a:ext cx="3125944" cy="2381429"/>
          </a:xfrm>
          <a:prstGeom prst="rect">
            <a:avLst/>
          </a:prstGeom>
        </p:spPr>
      </p:pic>
      <p:pic>
        <p:nvPicPr>
          <p:cNvPr id="15" name="Picture 14">
            <a:extLst>
              <a:ext uri="{FF2B5EF4-FFF2-40B4-BE49-F238E27FC236}">
                <a16:creationId xmlns:a16="http://schemas.microsoft.com/office/drawing/2014/main" id="{8E503F84-5338-4DE2-99F9-5B70BD801E7A}"/>
              </a:ext>
            </a:extLst>
          </p:cNvPr>
          <p:cNvPicPr>
            <a:picLocks noChangeAspect="1"/>
          </p:cNvPicPr>
          <p:nvPr/>
        </p:nvPicPr>
        <p:blipFill>
          <a:blip r:embed="rId7"/>
          <a:stretch>
            <a:fillRect/>
          </a:stretch>
        </p:blipFill>
        <p:spPr>
          <a:xfrm>
            <a:off x="2826437" y="3407913"/>
            <a:ext cx="3222240" cy="2381429"/>
          </a:xfrm>
          <a:prstGeom prst="rect">
            <a:avLst/>
          </a:prstGeom>
        </p:spPr>
      </p:pic>
    </p:spTree>
    <p:extLst>
      <p:ext uri="{BB962C8B-B14F-4D97-AF65-F5344CB8AC3E}">
        <p14:creationId xmlns:p14="http://schemas.microsoft.com/office/powerpoint/2010/main" val="806960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72B4-4ED9-4716-9E65-8BCB49DED193}"/>
              </a:ext>
            </a:extLst>
          </p:cNvPr>
          <p:cNvSpPr>
            <a:spLocks noGrp="1"/>
          </p:cNvSpPr>
          <p:nvPr>
            <p:ph type="title"/>
          </p:nvPr>
        </p:nvSpPr>
        <p:spPr>
          <a:xfrm>
            <a:off x="1295400" y="196735"/>
            <a:ext cx="9601200" cy="793865"/>
          </a:xfrm>
        </p:spPr>
        <p:txBody>
          <a:bodyPr/>
          <a:lstStyle/>
          <a:p>
            <a:r>
              <a:rPr lang="en-GB" dirty="0"/>
              <a:t>FFT – Actual Filter (lowpass)</a:t>
            </a:r>
          </a:p>
        </p:txBody>
      </p:sp>
      <p:sp>
        <p:nvSpPr>
          <p:cNvPr id="3" name="Content Placeholder 2">
            <a:extLst>
              <a:ext uri="{FF2B5EF4-FFF2-40B4-BE49-F238E27FC236}">
                <a16:creationId xmlns:a16="http://schemas.microsoft.com/office/drawing/2014/main" id="{1C3DA0E3-7A71-420C-A3C5-90C2B7D09246}"/>
              </a:ext>
            </a:extLst>
          </p:cNvPr>
          <p:cNvSpPr>
            <a:spLocks noGrp="1"/>
          </p:cNvSpPr>
          <p:nvPr>
            <p:ph idx="1"/>
          </p:nvPr>
        </p:nvSpPr>
        <p:spPr>
          <a:xfrm>
            <a:off x="914441" y="1309947"/>
            <a:ext cx="2302042" cy="4238105"/>
          </a:xfrm>
        </p:spPr>
        <p:txBody>
          <a:bodyPr/>
          <a:lstStyle/>
          <a:p>
            <a:pPr marL="0" indent="0">
              <a:buNone/>
            </a:pPr>
            <a:r>
              <a:rPr lang="en-GB" dirty="0"/>
              <a:t>Lowpass Butterworth filter of the 4</a:t>
            </a:r>
            <a:r>
              <a:rPr lang="en-GB" baseline="30000" dirty="0"/>
              <a:t>th</a:t>
            </a:r>
            <a:r>
              <a:rPr lang="en-GB" dirty="0"/>
              <a:t> order with </a:t>
            </a:r>
            <a:r>
              <a:rPr lang="en-GB" dirty="0" err="1"/>
              <a:t>cutoff</a:t>
            </a:r>
            <a:r>
              <a:rPr lang="en-GB" dirty="0"/>
              <a:t> frequency at 0.025 Hz </a:t>
            </a:r>
          </a:p>
          <a:p>
            <a:pPr marL="0" indent="0">
              <a:buNone/>
            </a:pPr>
            <a:r>
              <a:rPr lang="en-GB" dirty="0"/>
              <a:t>Leaves step intact, but significantly slows down the response as it takes out high-f terms</a:t>
            </a:r>
          </a:p>
        </p:txBody>
      </p:sp>
      <p:pic>
        <p:nvPicPr>
          <p:cNvPr id="4" name="Picture 3">
            <a:extLst>
              <a:ext uri="{FF2B5EF4-FFF2-40B4-BE49-F238E27FC236}">
                <a16:creationId xmlns:a16="http://schemas.microsoft.com/office/drawing/2014/main" id="{4B1CA28F-AD90-4E9C-89AB-41B70B2F2ABC}"/>
              </a:ext>
            </a:extLst>
          </p:cNvPr>
          <p:cNvPicPr>
            <a:picLocks noChangeAspect="1"/>
          </p:cNvPicPr>
          <p:nvPr/>
        </p:nvPicPr>
        <p:blipFill>
          <a:blip r:embed="rId2"/>
          <a:stretch>
            <a:fillRect/>
          </a:stretch>
        </p:blipFill>
        <p:spPr>
          <a:xfrm>
            <a:off x="3216483" y="990601"/>
            <a:ext cx="2879517" cy="2151364"/>
          </a:xfrm>
          <a:prstGeom prst="rect">
            <a:avLst/>
          </a:prstGeom>
        </p:spPr>
      </p:pic>
      <p:pic>
        <p:nvPicPr>
          <p:cNvPr id="5" name="Picture 4">
            <a:extLst>
              <a:ext uri="{FF2B5EF4-FFF2-40B4-BE49-F238E27FC236}">
                <a16:creationId xmlns:a16="http://schemas.microsoft.com/office/drawing/2014/main" id="{FECAF259-57E3-45B8-A8F4-E93E56542746}"/>
              </a:ext>
            </a:extLst>
          </p:cNvPr>
          <p:cNvPicPr>
            <a:picLocks noChangeAspect="1"/>
          </p:cNvPicPr>
          <p:nvPr/>
        </p:nvPicPr>
        <p:blipFill>
          <a:blip r:embed="rId3"/>
          <a:stretch>
            <a:fillRect/>
          </a:stretch>
        </p:blipFill>
        <p:spPr>
          <a:xfrm>
            <a:off x="6095999" y="990600"/>
            <a:ext cx="2879517" cy="2175420"/>
          </a:xfrm>
          <a:prstGeom prst="rect">
            <a:avLst/>
          </a:prstGeom>
        </p:spPr>
      </p:pic>
      <p:pic>
        <p:nvPicPr>
          <p:cNvPr id="6" name="Picture 5">
            <a:extLst>
              <a:ext uri="{FF2B5EF4-FFF2-40B4-BE49-F238E27FC236}">
                <a16:creationId xmlns:a16="http://schemas.microsoft.com/office/drawing/2014/main" id="{C6C82041-C8CA-4BCD-B926-B6E93DEAFF1D}"/>
              </a:ext>
            </a:extLst>
          </p:cNvPr>
          <p:cNvPicPr>
            <a:picLocks noChangeAspect="1"/>
          </p:cNvPicPr>
          <p:nvPr/>
        </p:nvPicPr>
        <p:blipFill>
          <a:blip r:embed="rId4"/>
          <a:stretch>
            <a:fillRect/>
          </a:stretch>
        </p:blipFill>
        <p:spPr>
          <a:xfrm>
            <a:off x="3216482" y="3141965"/>
            <a:ext cx="2897264" cy="2175420"/>
          </a:xfrm>
          <a:prstGeom prst="rect">
            <a:avLst/>
          </a:prstGeom>
        </p:spPr>
      </p:pic>
      <p:pic>
        <p:nvPicPr>
          <p:cNvPr id="7" name="Picture 6">
            <a:extLst>
              <a:ext uri="{FF2B5EF4-FFF2-40B4-BE49-F238E27FC236}">
                <a16:creationId xmlns:a16="http://schemas.microsoft.com/office/drawing/2014/main" id="{2FE48FC6-284C-433E-967C-EA9ED58E35E3}"/>
              </a:ext>
            </a:extLst>
          </p:cNvPr>
          <p:cNvPicPr>
            <a:picLocks noChangeAspect="1"/>
          </p:cNvPicPr>
          <p:nvPr/>
        </p:nvPicPr>
        <p:blipFill>
          <a:blip r:embed="rId5"/>
          <a:stretch>
            <a:fillRect/>
          </a:stretch>
        </p:blipFill>
        <p:spPr>
          <a:xfrm>
            <a:off x="8993262" y="990600"/>
            <a:ext cx="2899871" cy="2151365"/>
          </a:xfrm>
          <a:prstGeom prst="rect">
            <a:avLst/>
          </a:prstGeom>
        </p:spPr>
      </p:pic>
      <p:pic>
        <p:nvPicPr>
          <p:cNvPr id="8" name="Picture 7">
            <a:extLst>
              <a:ext uri="{FF2B5EF4-FFF2-40B4-BE49-F238E27FC236}">
                <a16:creationId xmlns:a16="http://schemas.microsoft.com/office/drawing/2014/main" id="{DEAEF798-5E70-4499-B61A-EC6AE6DF9F62}"/>
              </a:ext>
            </a:extLst>
          </p:cNvPr>
          <p:cNvPicPr>
            <a:picLocks noChangeAspect="1"/>
          </p:cNvPicPr>
          <p:nvPr/>
        </p:nvPicPr>
        <p:blipFill>
          <a:blip r:embed="rId6"/>
          <a:stretch>
            <a:fillRect/>
          </a:stretch>
        </p:blipFill>
        <p:spPr>
          <a:xfrm>
            <a:off x="6113746" y="3141965"/>
            <a:ext cx="2873644" cy="2175420"/>
          </a:xfrm>
          <a:prstGeom prst="rect">
            <a:avLst/>
          </a:prstGeom>
        </p:spPr>
      </p:pic>
      <p:pic>
        <p:nvPicPr>
          <p:cNvPr id="9" name="Picture 8">
            <a:extLst>
              <a:ext uri="{FF2B5EF4-FFF2-40B4-BE49-F238E27FC236}">
                <a16:creationId xmlns:a16="http://schemas.microsoft.com/office/drawing/2014/main" id="{18A422FF-E25D-4E12-9BA0-83248C994B23}"/>
              </a:ext>
            </a:extLst>
          </p:cNvPr>
          <p:cNvPicPr>
            <a:picLocks noChangeAspect="1"/>
          </p:cNvPicPr>
          <p:nvPr/>
        </p:nvPicPr>
        <p:blipFill>
          <a:blip r:embed="rId7"/>
          <a:stretch>
            <a:fillRect/>
          </a:stretch>
        </p:blipFill>
        <p:spPr>
          <a:xfrm>
            <a:off x="8975516" y="3141964"/>
            <a:ext cx="3012045" cy="2246271"/>
          </a:xfrm>
          <a:prstGeom prst="rect">
            <a:avLst/>
          </a:prstGeom>
        </p:spPr>
      </p:pic>
      <p:pic>
        <p:nvPicPr>
          <p:cNvPr id="10" name="Picture 9">
            <a:extLst>
              <a:ext uri="{FF2B5EF4-FFF2-40B4-BE49-F238E27FC236}">
                <a16:creationId xmlns:a16="http://schemas.microsoft.com/office/drawing/2014/main" id="{AC244238-D18C-4D5D-B43B-31628AF77696}"/>
              </a:ext>
            </a:extLst>
          </p:cNvPr>
          <p:cNvPicPr>
            <a:picLocks noChangeAspect="1"/>
          </p:cNvPicPr>
          <p:nvPr/>
        </p:nvPicPr>
        <p:blipFill>
          <a:blip r:embed="rId8"/>
          <a:stretch>
            <a:fillRect/>
          </a:stretch>
        </p:blipFill>
        <p:spPr>
          <a:xfrm>
            <a:off x="851322" y="4805191"/>
            <a:ext cx="2382908" cy="1856074"/>
          </a:xfrm>
          <a:prstGeom prst="rect">
            <a:avLst/>
          </a:prstGeom>
        </p:spPr>
      </p:pic>
    </p:spTree>
    <p:extLst>
      <p:ext uri="{BB962C8B-B14F-4D97-AF65-F5344CB8AC3E}">
        <p14:creationId xmlns:p14="http://schemas.microsoft.com/office/powerpoint/2010/main" val="328659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441A-9A1B-4AAF-AF02-3A26186970C1}"/>
              </a:ext>
            </a:extLst>
          </p:cNvPr>
          <p:cNvSpPr>
            <a:spLocks noGrp="1"/>
          </p:cNvSpPr>
          <p:nvPr>
            <p:ph type="title"/>
          </p:nvPr>
        </p:nvSpPr>
        <p:spPr/>
        <p:txBody>
          <a:bodyPr/>
          <a:lstStyle/>
          <a:p>
            <a:r>
              <a:rPr lang="en-GB" dirty="0"/>
              <a:t>End</a:t>
            </a:r>
          </a:p>
        </p:txBody>
      </p:sp>
      <p:sp>
        <p:nvSpPr>
          <p:cNvPr id="3" name="Content Placeholder 2">
            <a:extLst>
              <a:ext uri="{FF2B5EF4-FFF2-40B4-BE49-F238E27FC236}">
                <a16:creationId xmlns:a16="http://schemas.microsoft.com/office/drawing/2014/main" id="{448D5D6E-D9A3-4CC5-9D46-F3EB89C6D7A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3364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91F2739-DA86-4FFF-99A8-960B65251880}"/>
                  </a:ext>
                </a:extLst>
              </p:cNvPr>
              <p:cNvSpPr>
                <a:spLocks noGrp="1"/>
              </p:cNvSpPr>
              <p:nvPr>
                <p:ph type="title"/>
              </p:nvPr>
            </p:nvSpPr>
            <p:spPr/>
            <p:txBody>
              <a:bodyPr>
                <a:normAutofit/>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oMath>
                </a14:m>
                <a:r>
                  <a:rPr lang="en-GB" dirty="0"/>
                  <a:t> and </a:t>
                </a:r>
                <a14:m>
                  <m:oMath xmlns:m="http://schemas.openxmlformats.org/officeDocument/2006/math">
                    <m:r>
                      <m:rPr>
                        <m:sty m:val="p"/>
                      </m:rPr>
                      <a:rPr lang="en-GB" b="0" i="0" smtClean="0">
                        <a:latin typeface="Cambria Math" panose="02040503050406030204" pitchFamily="18" charset="0"/>
                      </a:rPr>
                      <m:t>ΔR</m:t>
                    </m:r>
                  </m:oMath>
                </a14:m>
                <a:r>
                  <a:rPr lang="en-GB" dirty="0"/>
                  <a:t> calculation</a:t>
                </a:r>
              </a:p>
            </p:txBody>
          </p:sp>
        </mc:Choice>
        <mc:Fallback xmlns="">
          <p:sp>
            <p:nvSpPr>
              <p:cNvPr id="2" name="Title 1">
                <a:extLst>
                  <a:ext uri="{FF2B5EF4-FFF2-40B4-BE49-F238E27FC236}">
                    <a16:creationId xmlns:a16="http://schemas.microsoft.com/office/drawing/2014/main" id="{C91F2739-DA86-4FFF-99A8-960B65251880}"/>
                  </a:ext>
                </a:extLst>
              </p:cNvPr>
              <p:cNvSpPr>
                <a:spLocks noGrp="1" noRot="1" noChangeAspect="1" noMove="1" noResize="1" noEditPoints="1" noAdjustHandles="1" noChangeArrowheads="1" noChangeShapeType="1" noTextEdit="1"/>
              </p:cNvSpPr>
              <p:nvPr>
                <p:ph type="title"/>
              </p:nvPr>
            </p:nvSpPr>
            <p:spPr>
              <a:blipFill>
                <a:blip r:embed="rId2"/>
                <a:stretch>
                  <a:fillRect t="-25385" b="-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91FBE3-6FB4-49E8-8CC1-DC8E0D958505}"/>
                  </a:ext>
                </a:extLst>
              </p:cNvPr>
              <p:cNvSpPr>
                <a:spLocks noGrp="1"/>
              </p:cNvSpPr>
              <p:nvPr>
                <p:ph idx="1"/>
              </p:nvPr>
            </p:nvSpPr>
            <p:spPr>
              <a:xfrm>
                <a:off x="1371600" y="1629295"/>
                <a:ext cx="4383024" cy="4238105"/>
              </a:xfrm>
            </p:spPr>
            <p:txBody>
              <a:bodyPr/>
              <a:lstStyle/>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𝑚𝑒𝑎𝑠</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𝑚𝑒𝑎𝑠</m:t>
                                </m:r>
                              </m:sub>
                            </m:sSub>
                          </m:den>
                        </m:f>
                      </m:sup>
                    </m:sSup>
                  </m:oMath>
                </a14:m>
                <a:r>
                  <a:rPr lang="en-GB" b="0" dirty="0"/>
                  <a:t> </a:t>
                </a:r>
              </a:p>
              <a:p>
                <a:pPr marL="0" indent="0">
                  <a:buNone/>
                </a:pPr>
                <a:r>
                  <a:rPr lang="en-GB" dirty="0"/>
                  <a:t>Ranges from 53 to 62 Ohm, which is smaller than the A from the Arrhenius fit, but in the same order of magnitude</a:t>
                </a:r>
                <a:endParaRPr lang="en-GB" b="0" dirty="0"/>
              </a:p>
            </p:txBody>
          </p:sp>
        </mc:Choice>
        <mc:Fallback xmlns="">
          <p:sp>
            <p:nvSpPr>
              <p:cNvPr id="3" name="Content Placeholder 2">
                <a:extLst>
                  <a:ext uri="{FF2B5EF4-FFF2-40B4-BE49-F238E27FC236}">
                    <a16:creationId xmlns:a16="http://schemas.microsoft.com/office/drawing/2014/main" id="{1B91FBE3-6FB4-49E8-8CC1-DC8E0D958505}"/>
                  </a:ext>
                </a:extLst>
              </p:cNvPr>
              <p:cNvSpPr>
                <a:spLocks noGrp="1" noRot="1" noChangeAspect="1" noMove="1" noResize="1" noEditPoints="1" noAdjustHandles="1" noChangeArrowheads="1" noChangeShapeType="1" noTextEdit="1"/>
              </p:cNvSpPr>
              <p:nvPr>
                <p:ph idx="1"/>
              </p:nvPr>
            </p:nvSpPr>
            <p:spPr>
              <a:xfrm>
                <a:off x="1371600" y="1629295"/>
                <a:ext cx="4383024" cy="4238105"/>
              </a:xfrm>
              <a:blipFill>
                <a:blip r:embed="rId3"/>
                <a:stretch>
                  <a:fillRect l="-1391" r="-139"/>
                </a:stretch>
              </a:blipFill>
            </p:spPr>
            <p:txBody>
              <a:bodyPr/>
              <a:lstStyle/>
              <a:p>
                <a:r>
                  <a:rPr lang="en-GB">
                    <a:noFill/>
                  </a:rPr>
                  <a:t> </a:t>
                </a:r>
              </a:p>
            </p:txBody>
          </p:sp>
        </mc:Fallback>
      </mc:AlternateContent>
      <p:pic>
        <p:nvPicPr>
          <p:cNvPr id="6" name="Picture 5" descr="A close up of text on a white background&#10;&#10;Description automatically generated">
            <a:extLst>
              <a:ext uri="{FF2B5EF4-FFF2-40B4-BE49-F238E27FC236}">
                <a16:creationId xmlns:a16="http://schemas.microsoft.com/office/drawing/2014/main" id="{FFDB68A0-EF12-47B1-A08B-1196BEF69FC3}"/>
              </a:ext>
            </a:extLst>
          </p:cNvPr>
          <p:cNvPicPr>
            <a:picLocks noChangeAspect="1"/>
          </p:cNvPicPr>
          <p:nvPr/>
        </p:nvPicPr>
        <p:blipFill>
          <a:blip r:embed="rId4"/>
          <a:stretch>
            <a:fillRect/>
          </a:stretch>
        </p:blipFill>
        <p:spPr>
          <a:xfrm>
            <a:off x="5960552" y="1729635"/>
            <a:ext cx="6047232" cy="4535424"/>
          </a:xfrm>
          <a:prstGeom prst="rect">
            <a:avLst/>
          </a:prstGeom>
        </p:spPr>
      </p:pic>
    </p:spTree>
    <p:extLst>
      <p:ext uri="{BB962C8B-B14F-4D97-AF65-F5344CB8AC3E}">
        <p14:creationId xmlns:p14="http://schemas.microsoft.com/office/powerpoint/2010/main" val="421729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E862-DEDD-4259-81E0-58234EE9511F}"/>
              </a:ext>
            </a:extLst>
          </p:cNvPr>
          <p:cNvSpPr>
            <a:spLocks noGrp="1"/>
          </p:cNvSpPr>
          <p:nvPr>
            <p:ph type="title"/>
          </p:nvPr>
        </p:nvSpPr>
        <p:spPr/>
        <p:txBody>
          <a:bodyPr/>
          <a:lstStyle/>
          <a:p>
            <a:r>
              <a:rPr lang="en-GB" dirty="0"/>
              <a:t>Measurements</a:t>
            </a:r>
          </a:p>
        </p:txBody>
      </p:sp>
      <p:sp>
        <p:nvSpPr>
          <p:cNvPr id="3" name="Content Placeholder 2">
            <a:extLst>
              <a:ext uri="{FF2B5EF4-FFF2-40B4-BE49-F238E27FC236}">
                <a16:creationId xmlns:a16="http://schemas.microsoft.com/office/drawing/2014/main" id="{41F58688-A622-406A-BB40-01227269CC98}"/>
              </a:ext>
            </a:extLst>
          </p:cNvPr>
          <p:cNvSpPr>
            <a:spLocks noGrp="1"/>
          </p:cNvSpPr>
          <p:nvPr>
            <p:ph idx="1"/>
          </p:nvPr>
        </p:nvSpPr>
        <p:spPr/>
        <p:txBody>
          <a:bodyPr/>
          <a:lstStyle/>
          <a:p>
            <a:r>
              <a:rPr lang="en-GB" dirty="0"/>
              <a:t>Hydrogen to Air measurement</a:t>
            </a:r>
          </a:p>
          <a:p>
            <a:pPr lvl="1"/>
            <a:r>
              <a:rPr lang="en-GB" dirty="0"/>
              <a:t>0324_1904_WO3196dev9_H2ToAir</a:t>
            </a:r>
          </a:p>
          <a:p>
            <a:r>
              <a:rPr lang="en-GB" dirty="0"/>
              <a:t>R(T) fit</a:t>
            </a:r>
          </a:p>
          <a:p>
            <a:pPr lvl="1"/>
            <a:r>
              <a:rPr lang="en-GB" dirty="0"/>
              <a:t>0327_1231_WO3196dev9_Tsteps5C_RvsT</a:t>
            </a:r>
          </a:p>
        </p:txBody>
      </p:sp>
    </p:spTree>
    <p:extLst>
      <p:ext uri="{BB962C8B-B14F-4D97-AF65-F5344CB8AC3E}">
        <p14:creationId xmlns:p14="http://schemas.microsoft.com/office/powerpoint/2010/main" val="4248249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36CF-0120-4784-998A-FBE023C9B626}"/>
              </a:ext>
            </a:extLst>
          </p:cNvPr>
          <p:cNvSpPr>
            <a:spLocks noGrp="1"/>
          </p:cNvSpPr>
          <p:nvPr>
            <p:ph type="title"/>
          </p:nvPr>
        </p:nvSpPr>
        <p:spPr/>
        <p:txBody>
          <a:bodyPr/>
          <a:lstStyle/>
          <a:p>
            <a:r>
              <a:rPr lang="en-GB" dirty="0"/>
              <a:t>Correction (2)</a:t>
            </a:r>
          </a:p>
        </p:txBody>
      </p:sp>
      <p:sp>
        <p:nvSpPr>
          <p:cNvPr id="3" name="Content Placeholder 2">
            <a:extLst>
              <a:ext uri="{FF2B5EF4-FFF2-40B4-BE49-F238E27FC236}">
                <a16:creationId xmlns:a16="http://schemas.microsoft.com/office/drawing/2014/main" id="{769E3E2E-A13E-497C-B4D2-4768ACB35878}"/>
              </a:ext>
            </a:extLst>
          </p:cNvPr>
          <p:cNvSpPr>
            <a:spLocks noGrp="1"/>
          </p:cNvSpPr>
          <p:nvPr>
            <p:ph idx="1"/>
          </p:nvPr>
        </p:nvSpPr>
        <p:spPr>
          <a:xfrm>
            <a:off x="1371600" y="1629295"/>
            <a:ext cx="6784848" cy="4238105"/>
          </a:xfrm>
        </p:spPr>
        <p:txBody>
          <a:bodyPr/>
          <a:lstStyle/>
          <a:p>
            <a:r>
              <a:rPr lang="en-GB" dirty="0"/>
              <a:t>Here, the first wobble is zoomed in on, between 280 and 420s</a:t>
            </a:r>
          </a:p>
          <a:p>
            <a:r>
              <a:rPr lang="en-GB" dirty="0"/>
              <a:t>The correction has a peak before the wobble ha</a:t>
            </a:r>
          </a:p>
        </p:txBody>
      </p:sp>
      <p:pic>
        <p:nvPicPr>
          <p:cNvPr id="4" name="Content Placeholder 4" descr="A close up of text on a white background&#10;&#10;Description automatically generated">
            <a:extLst>
              <a:ext uri="{FF2B5EF4-FFF2-40B4-BE49-F238E27FC236}">
                <a16:creationId xmlns:a16="http://schemas.microsoft.com/office/drawing/2014/main" id="{77BA1D63-F4E9-4BFA-8DF9-94B022A8EC48}"/>
              </a:ext>
            </a:extLst>
          </p:cNvPr>
          <p:cNvPicPr>
            <a:picLocks noChangeAspect="1"/>
          </p:cNvPicPr>
          <p:nvPr/>
        </p:nvPicPr>
        <p:blipFill>
          <a:blip r:embed="rId2"/>
          <a:stretch>
            <a:fillRect/>
          </a:stretch>
        </p:blipFill>
        <p:spPr>
          <a:xfrm>
            <a:off x="8306856" y="3294888"/>
            <a:ext cx="3726648" cy="3563112"/>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D3E5C9E9-FBC5-4256-9DAF-5BF55E158D80}"/>
              </a:ext>
            </a:extLst>
          </p:cNvPr>
          <p:cNvPicPr>
            <a:picLocks noChangeAspect="1"/>
          </p:cNvPicPr>
          <p:nvPr/>
        </p:nvPicPr>
        <p:blipFill>
          <a:blip r:embed="rId3"/>
          <a:stretch>
            <a:fillRect/>
          </a:stretch>
        </p:blipFill>
        <p:spPr>
          <a:xfrm>
            <a:off x="8306856" y="0"/>
            <a:ext cx="3726648" cy="3563111"/>
          </a:xfrm>
          <a:prstGeom prst="rect">
            <a:avLst/>
          </a:prstGeom>
        </p:spPr>
      </p:pic>
    </p:spTree>
    <p:extLst>
      <p:ext uri="{BB962C8B-B14F-4D97-AF65-F5344CB8AC3E}">
        <p14:creationId xmlns:p14="http://schemas.microsoft.com/office/powerpoint/2010/main" val="196313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6B25-F937-40C1-A97A-446B5F264F41}"/>
              </a:ext>
            </a:extLst>
          </p:cNvPr>
          <p:cNvSpPr>
            <a:spLocks noGrp="1"/>
          </p:cNvSpPr>
          <p:nvPr>
            <p:ph type="title"/>
          </p:nvPr>
        </p:nvSpPr>
        <p:spPr/>
        <p:txBody>
          <a:bodyPr>
            <a:noAutofit/>
          </a:bodyPr>
          <a:lstStyle/>
          <a:p>
            <a:r>
              <a:rPr lang="en-GB" sz="3600" dirty="0"/>
              <a:t>Dev9 40-100C R(T) fits –only R(T)</a:t>
            </a:r>
          </a:p>
        </p:txBody>
      </p:sp>
      <p:sp>
        <p:nvSpPr>
          <p:cNvPr id="6" name="Rectangle 5">
            <a:extLst>
              <a:ext uri="{FF2B5EF4-FFF2-40B4-BE49-F238E27FC236}">
                <a16:creationId xmlns:a16="http://schemas.microsoft.com/office/drawing/2014/main" id="{5245FFBF-F54A-468A-BA0B-D7A34AA5F0ED}"/>
              </a:ext>
            </a:extLst>
          </p:cNvPr>
          <p:cNvSpPr/>
          <p:nvPr/>
        </p:nvSpPr>
        <p:spPr>
          <a:xfrm>
            <a:off x="1619688" y="1337288"/>
            <a:ext cx="4380623" cy="369332"/>
          </a:xfrm>
          <a:prstGeom prst="rect">
            <a:avLst/>
          </a:prstGeom>
        </p:spPr>
        <p:txBody>
          <a:bodyPr wrap="none">
            <a:spAutoFit/>
          </a:bodyPr>
          <a:lstStyle/>
          <a:p>
            <a:r>
              <a:rPr lang="en-GB" dirty="0"/>
              <a:t>0327_1231_WO3196dev9_Tsteps5C_RvsT</a:t>
            </a:r>
          </a:p>
        </p:txBody>
      </p:sp>
      <p:graphicFrame>
        <p:nvGraphicFramePr>
          <p:cNvPr id="9" name="Table 9">
            <a:extLst>
              <a:ext uri="{FF2B5EF4-FFF2-40B4-BE49-F238E27FC236}">
                <a16:creationId xmlns:a16="http://schemas.microsoft.com/office/drawing/2014/main" id="{B81F249E-6E52-4E9E-831E-19665E03E1FF}"/>
              </a:ext>
            </a:extLst>
          </p:cNvPr>
          <p:cNvGraphicFramePr>
            <a:graphicFrameLocks noGrp="1"/>
          </p:cNvGraphicFramePr>
          <p:nvPr/>
        </p:nvGraphicFramePr>
        <p:xfrm>
          <a:off x="1758556" y="3311207"/>
          <a:ext cx="3819234" cy="1112520"/>
        </p:xfrm>
        <a:graphic>
          <a:graphicData uri="http://schemas.openxmlformats.org/drawingml/2006/table">
            <a:tbl>
              <a:tblPr firstRow="1" bandRow="1">
                <a:tableStyleId>{5C22544A-7EE6-4342-B048-85BDC9FD1C3A}</a:tableStyleId>
              </a:tblPr>
              <a:tblGrid>
                <a:gridCol w="1018032">
                  <a:extLst>
                    <a:ext uri="{9D8B030D-6E8A-4147-A177-3AD203B41FA5}">
                      <a16:colId xmlns:a16="http://schemas.microsoft.com/office/drawing/2014/main" val="3883158832"/>
                    </a:ext>
                  </a:extLst>
                </a:gridCol>
                <a:gridCol w="1052639">
                  <a:extLst>
                    <a:ext uri="{9D8B030D-6E8A-4147-A177-3AD203B41FA5}">
                      <a16:colId xmlns:a16="http://schemas.microsoft.com/office/drawing/2014/main" val="2909664719"/>
                    </a:ext>
                  </a:extLst>
                </a:gridCol>
                <a:gridCol w="1125501">
                  <a:extLst>
                    <a:ext uri="{9D8B030D-6E8A-4147-A177-3AD203B41FA5}">
                      <a16:colId xmlns:a16="http://schemas.microsoft.com/office/drawing/2014/main" val="1929492165"/>
                    </a:ext>
                  </a:extLst>
                </a:gridCol>
                <a:gridCol w="623062">
                  <a:extLst>
                    <a:ext uri="{9D8B030D-6E8A-4147-A177-3AD203B41FA5}">
                      <a16:colId xmlns:a16="http://schemas.microsoft.com/office/drawing/2014/main" val="892499616"/>
                    </a:ext>
                  </a:extLst>
                </a:gridCol>
              </a:tblGrid>
              <a:tr h="370840">
                <a:tc>
                  <a:txBody>
                    <a:bodyPr/>
                    <a:lstStyle/>
                    <a:p>
                      <a:r>
                        <a:rPr lang="en-GB" dirty="0"/>
                        <a:t>Variable</a:t>
                      </a:r>
                    </a:p>
                  </a:txBody>
                  <a:tcPr/>
                </a:tc>
                <a:tc>
                  <a:txBody>
                    <a:bodyPr/>
                    <a:lstStyle/>
                    <a:p>
                      <a:r>
                        <a:rPr lang="en-GB" dirty="0"/>
                        <a:t>Value</a:t>
                      </a:r>
                    </a:p>
                  </a:txBody>
                  <a:tcPr/>
                </a:tc>
                <a:tc>
                  <a:txBody>
                    <a:bodyPr/>
                    <a:lstStyle/>
                    <a:p>
                      <a:r>
                        <a:rPr lang="en-GB" dirty="0"/>
                        <a:t>Std</a:t>
                      </a:r>
                    </a:p>
                  </a:txBody>
                  <a:tcPr/>
                </a:tc>
                <a:tc>
                  <a:txBody>
                    <a:bodyPr/>
                    <a:lstStyle/>
                    <a:p>
                      <a:r>
                        <a:rPr lang="en-GB" dirty="0"/>
                        <a:t>Unit</a:t>
                      </a:r>
                    </a:p>
                  </a:txBody>
                  <a:tcPr/>
                </a:tc>
                <a:extLst>
                  <a:ext uri="{0D108BD9-81ED-4DB2-BD59-A6C34878D82A}">
                    <a16:rowId xmlns:a16="http://schemas.microsoft.com/office/drawing/2014/main" val="7378483"/>
                  </a:ext>
                </a:extLst>
              </a:tr>
              <a:tr h="370840">
                <a:tc>
                  <a:txBody>
                    <a:bodyPr/>
                    <a:lstStyle/>
                    <a:p>
                      <a:r>
                        <a:rPr lang="en-GB" dirty="0"/>
                        <a:t>A</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1.42E+02</a:t>
                      </a:r>
                    </a:p>
                  </a:txBody>
                  <a:tcPr marL="7620" marR="7620" marT="7620" marB="0" anchor="b"/>
                </a:tc>
                <a:tc>
                  <a:txBody>
                    <a:bodyPr/>
                    <a:lstStyle/>
                    <a:p>
                      <a:pPr marL="0" algn="l" defTabSz="914400" rtl="0" eaLnBrk="1" fontAlgn="b" latinLnBrk="0" hangingPunct="1"/>
                      <a:r>
                        <a:rPr lang="en-GB" sz="1800" kern="1200">
                          <a:solidFill>
                            <a:schemeClr val="dk1"/>
                          </a:solidFill>
                          <a:latin typeface="+mn-lt"/>
                          <a:ea typeface="+mn-ea"/>
                          <a:cs typeface="+mn-cs"/>
                        </a:rPr>
                        <a:t>1.94E+01</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906665020"/>
                  </a:ext>
                </a:extLst>
              </a:tr>
              <a:tr h="370840">
                <a:tc>
                  <a:txBody>
                    <a:bodyPr/>
                    <a:lstStyle/>
                    <a:p>
                      <a:r>
                        <a:rPr lang="en-GB" dirty="0" err="1"/>
                        <a:t>Ea</a:t>
                      </a:r>
                      <a:endParaRPr lang="en-GB" dirty="0"/>
                    </a:p>
                  </a:txBody>
                  <a:tcPr/>
                </a:tc>
                <a:tc>
                  <a:txBody>
                    <a:bodyPr/>
                    <a:lstStyle/>
                    <a:p>
                      <a:pPr marL="0" algn="l" defTabSz="914400" rtl="0" eaLnBrk="1" fontAlgn="b" latinLnBrk="0" hangingPunct="1"/>
                      <a:r>
                        <a:rPr lang="en-GB" sz="1800" kern="1200" dirty="0">
                          <a:solidFill>
                            <a:schemeClr val="dk1"/>
                          </a:solidFill>
                          <a:latin typeface="+mn-lt"/>
                          <a:ea typeface="+mn-ea"/>
                          <a:cs typeface="+mn-cs"/>
                        </a:rPr>
                        <a:t>312</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3.82</a:t>
                      </a:r>
                    </a:p>
                  </a:txBody>
                  <a:tcPr marL="7620" marR="7620" marT="7620" marB="0" anchor="b"/>
                </a:tc>
                <a:tc>
                  <a:txBody>
                    <a:bodyPr/>
                    <a:lstStyle/>
                    <a:p>
                      <a:pPr algn="r" fontAlgn="b"/>
                      <a:r>
                        <a:rPr lang="en-GB" sz="1600" b="0" i="0" u="none" strike="noStrike" dirty="0" err="1">
                          <a:solidFill>
                            <a:srgbClr val="000000"/>
                          </a:solidFill>
                          <a:effectLst/>
                          <a:latin typeface="Franklin Gothic Book" panose="020B0503020102020204" pitchFamily="34" charset="0"/>
                        </a:rPr>
                        <a:t>meV</a:t>
                      </a:r>
                      <a:endParaRPr lang="en-GB" sz="16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789288677"/>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6018EA-7643-418C-9690-1058AC485BF9}"/>
                  </a:ext>
                </a:extLst>
              </p:cNvPr>
              <p:cNvSpPr txBox="1"/>
              <p:nvPr/>
            </p:nvSpPr>
            <p:spPr>
              <a:xfrm>
                <a:off x="1619688" y="1893583"/>
                <a:ext cx="3226526" cy="776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𝑅</m:t>
                      </m:r>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rPr>
                        <m:t> </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𝑎</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𝑏</m:t>
                                  </m:r>
                                </m:sub>
                              </m:sSub>
                              <m:r>
                                <a:rPr lang="en-GB" sz="2800" b="0" i="1" smtClean="0">
                                  <a:latin typeface="Cambria Math" panose="02040503050406030204" pitchFamily="18" charset="0"/>
                                </a:rPr>
                                <m:t>𝑇</m:t>
                              </m:r>
                            </m:den>
                          </m:f>
                        </m:sup>
                      </m:sSup>
                    </m:oMath>
                  </m:oMathPara>
                </a14:m>
                <a:endParaRPr lang="en-GB" sz="2800" dirty="0"/>
              </a:p>
            </p:txBody>
          </p:sp>
        </mc:Choice>
        <mc:Fallback xmlns="">
          <p:sp>
            <p:nvSpPr>
              <p:cNvPr id="11" name="TextBox 10">
                <a:extLst>
                  <a:ext uri="{FF2B5EF4-FFF2-40B4-BE49-F238E27FC236}">
                    <a16:creationId xmlns:a16="http://schemas.microsoft.com/office/drawing/2014/main" id="{686018EA-7643-418C-9690-1058AC485BF9}"/>
                  </a:ext>
                </a:extLst>
              </p:cNvPr>
              <p:cNvSpPr txBox="1">
                <a:spLocks noRot="1" noChangeAspect="1" noMove="1" noResize="1" noEditPoints="1" noAdjustHandles="1" noChangeArrowheads="1" noChangeShapeType="1" noTextEdit="1"/>
              </p:cNvSpPr>
              <p:nvPr/>
            </p:nvSpPr>
            <p:spPr>
              <a:xfrm>
                <a:off x="1619688" y="1893583"/>
                <a:ext cx="3226526" cy="776751"/>
              </a:xfrm>
              <a:prstGeom prst="rect">
                <a:avLst/>
              </a:prstGeo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33C1D8BF-4FD2-47A8-A65D-E7CE511CB27C}"/>
              </a:ext>
            </a:extLst>
          </p:cNvPr>
          <p:cNvSpPr txBox="1"/>
          <p:nvPr/>
        </p:nvSpPr>
        <p:spPr>
          <a:xfrm>
            <a:off x="1758556" y="4935894"/>
            <a:ext cx="4337444" cy="646331"/>
          </a:xfrm>
          <a:prstGeom prst="rect">
            <a:avLst/>
          </a:prstGeom>
          <a:noFill/>
        </p:spPr>
        <p:txBody>
          <a:bodyPr wrap="square" rtlCol="0">
            <a:spAutoFit/>
          </a:bodyPr>
          <a:lstStyle/>
          <a:p>
            <a:r>
              <a:rPr lang="en-GB" dirty="0"/>
              <a:t>Fit looks good and </a:t>
            </a:r>
            <a:r>
              <a:rPr lang="en-GB" dirty="0" err="1"/>
              <a:t>Ea</a:t>
            </a:r>
            <a:r>
              <a:rPr lang="en-GB" dirty="0"/>
              <a:t> is in the same range as the value from Giordano</a:t>
            </a:r>
          </a:p>
        </p:txBody>
      </p:sp>
      <p:pic>
        <p:nvPicPr>
          <p:cNvPr id="7" name="Picture 6" descr="A close up of a mans face&#10;&#10;Description automatically generated">
            <a:extLst>
              <a:ext uri="{FF2B5EF4-FFF2-40B4-BE49-F238E27FC236}">
                <a16:creationId xmlns:a16="http://schemas.microsoft.com/office/drawing/2014/main" id="{F346D316-E282-410C-8FF2-AB0A5C9CBEF8}"/>
              </a:ext>
            </a:extLst>
          </p:cNvPr>
          <p:cNvPicPr>
            <a:picLocks noChangeAspect="1"/>
          </p:cNvPicPr>
          <p:nvPr/>
        </p:nvPicPr>
        <p:blipFill>
          <a:blip r:embed="rId3"/>
          <a:stretch>
            <a:fillRect/>
          </a:stretch>
        </p:blipFill>
        <p:spPr>
          <a:xfrm>
            <a:off x="8072258" y="609030"/>
            <a:ext cx="4119742" cy="3089807"/>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6C655EB8-7299-4F8C-9B53-0EE40A5C6B97}"/>
              </a:ext>
            </a:extLst>
          </p:cNvPr>
          <p:cNvPicPr>
            <a:picLocks noChangeAspect="1"/>
          </p:cNvPicPr>
          <p:nvPr/>
        </p:nvPicPr>
        <p:blipFill>
          <a:blip r:embed="rId4"/>
          <a:stretch>
            <a:fillRect/>
          </a:stretch>
        </p:blipFill>
        <p:spPr>
          <a:xfrm>
            <a:off x="8072258" y="3698837"/>
            <a:ext cx="4119742" cy="3089807"/>
          </a:xfrm>
          <a:prstGeom prst="rect">
            <a:avLst/>
          </a:prstGeom>
        </p:spPr>
      </p:pic>
    </p:spTree>
    <p:extLst>
      <p:ext uri="{BB962C8B-B14F-4D97-AF65-F5344CB8AC3E}">
        <p14:creationId xmlns:p14="http://schemas.microsoft.com/office/powerpoint/2010/main" val="67657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CC6E-7C8E-410E-A7B8-9AF5813D1755}"/>
              </a:ext>
            </a:extLst>
          </p:cNvPr>
          <p:cNvSpPr>
            <a:spLocks noGrp="1"/>
          </p:cNvSpPr>
          <p:nvPr>
            <p:ph type="title"/>
          </p:nvPr>
        </p:nvSpPr>
        <p:spPr/>
        <p:txBody>
          <a:bodyPr/>
          <a:lstStyle/>
          <a:p>
            <a:r>
              <a:rPr lang="en-GB" dirty="0"/>
              <a:t>H2toAir measurement</a:t>
            </a:r>
          </a:p>
        </p:txBody>
      </p:sp>
      <p:pic>
        <p:nvPicPr>
          <p:cNvPr id="5" name="Content Placeholder 4" descr="A close up of a map&#10;&#10;Description automatically generated">
            <a:extLst>
              <a:ext uri="{FF2B5EF4-FFF2-40B4-BE49-F238E27FC236}">
                <a16:creationId xmlns:a16="http://schemas.microsoft.com/office/drawing/2014/main" id="{23574732-5766-4FCE-BD10-5BF16A0031AF}"/>
              </a:ext>
            </a:extLst>
          </p:cNvPr>
          <p:cNvPicPr>
            <a:picLocks noGrp="1" noChangeAspect="1"/>
          </p:cNvPicPr>
          <p:nvPr>
            <p:ph idx="1"/>
          </p:nvPr>
        </p:nvPicPr>
        <p:blipFill>
          <a:blip r:embed="rId2"/>
          <a:stretch>
            <a:fillRect/>
          </a:stretch>
        </p:blipFill>
        <p:spPr>
          <a:xfrm>
            <a:off x="7274560" y="301758"/>
            <a:ext cx="4437883" cy="3328412"/>
          </a:xfrm>
        </p:spPr>
      </p:pic>
      <p:pic>
        <p:nvPicPr>
          <p:cNvPr id="7" name="Picture 6" descr="A close up of a map&#10;&#10;Description automatically generated">
            <a:extLst>
              <a:ext uri="{FF2B5EF4-FFF2-40B4-BE49-F238E27FC236}">
                <a16:creationId xmlns:a16="http://schemas.microsoft.com/office/drawing/2014/main" id="{AA29636E-C4B2-4254-96FE-0508FC021E4F}"/>
              </a:ext>
            </a:extLst>
          </p:cNvPr>
          <p:cNvPicPr>
            <a:picLocks noChangeAspect="1"/>
          </p:cNvPicPr>
          <p:nvPr/>
        </p:nvPicPr>
        <p:blipFill>
          <a:blip r:embed="rId3"/>
          <a:stretch>
            <a:fillRect/>
          </a:stretch>
        </p:blipFill>
        <p:spPr>
          <a:xfrm>
            <a:off x="7274560" y="3428999"/>
            <a:ext cx="4437883" cy="3328413"/>
          </a:xfrm>
          <a:prstGeom prst="rect">
            <a:avLst/>
          </a:prstGeom>
        </p:spPr>
      </p:pic>
      <p:sp>
        <p:nvSpPr>
          <p:cNvPr id="8" name="TextBox 7">
            <a:extLst>
              <a:ext uri="{FF2B5EF4-FFF2-40B4-BE49-F238E27FC236}">
                <a16:creationId xmlns:a16="http://schemas.microsoft.com/office/drawing/2014/main" id="{EAC81A76-77BC-43DB-A62F-90A187A56659}"/>
              </a:ext>
            </a:extLst>
          </p:cNvPr>
          <p:cNvSpPr txBox="1"/>
          <p:nvPr/>
        </p:nvSpPr>
        <p:spPr>
          <a:xfrm>
            <a:off x="1548384" y="1479665"/>
            <a:ext cx="4791456" cy="369332"/>
          </a:xfrm>
          <a:prstGeom prst="rect">
            <a:avLst/>
          </a:prstGeom>
          <a:noFill/>
        </p:spPr>
        <p:txBody>
          <a:bodyPr wrap="square" rtlCol="0">
            <a:spAutoFit/>
          </a:bodyPr>
          <a:lstStyle/>
          <a:p>
            <a:r>
              <a:rPr lang="en-GB" dirty="0"/>
              <a:t>0324_1904_WO3196dev9_H2ToAir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60F435-E211-4CAC-88DD-EDADE0FFE4D7}"/>
                  </a:ext>
                </a:extLst>
              </p:cNvPr>
              <p:cNvSpPr txBox="1"/>
              <p:nvPr/>
            </p:nvSpPr>
            <p:spPr>
              <a:xfrm>
                <a:off x="1371600" y="2328672"/>
                <a:ext cx="5138928" cy="3139321"/>
              </a:xfrm>
              <a:prstGeom prst="rect">
                <a:avLst/>
              </a:prstGeom>
              <a:noFill/>
            </p:spPr>
            <p:txBody>
              <a:bodyPr wrap="square" rtlCol="0">
                <a:spAutoFit/>
              </a:bodyPr>
              <a:lstStyle/>
              <a:p>
                <a:r>
                  <a:rPr lang="en-GB" dirty="0"/>
                  <a:t>Temperature change when pressure is changed causes the recovery time to be impossible to determine. The response to air should be a reverse exponent (</a:t>
                </a:r>
                <a14:m>
                  <m:oMath xmlns:m="http://schemas.openxmlformats.org/officeDocument/2006/math">
                    <m:r>
                      <a:rPr lang="en-GB" i="1" dirty="0" smtClean="0">
                        <a:latin typeface="Cambria Math" panose="02040503050406030204" pitchFamily="18" charset="0"/>
                      </a:rPr>
                      <m:t>1−</m:t>
                    </m:r>
                    <m:r>
                      <m:rPr>
                        <m:lit/>
                      </m:rPr>
                      <a:rPr lang="en-GB" b="0" i="1" dirty="0" smtClean="0">
                        <a:latin typeface="Cambria Math" panose="02040503050406030204" pitchFamily="18" charset="0"/>
                      </a:rPr>
                      <m:t> </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𝑒</m:t>
                        </m:r>
                      </m:e>
                      <m:sup>
                        <m:r>
                          <a:rPr lang="en-GB" i="1" dirty="0" smtClean="0">
                            <a:latin typeface="Cambria Math" panose="02040503050406030204" pitchFamily="18" charset="0"/>
                          </a:rPr>
                          <m:t>−</m:t>
                        </m:r>
                        <m:r>
                          <a:rPr lang="en-GB" i="1" dirty="0" smtClean="0">
                            <a:latin typeface="Cambria Math" panose="02040503050406030204" pitchFamily="18" charset="0"/>
                          </a:rPr>
                          <m:t>𝑥</m:t>
                        </m:r>
                      </m:sup>
                    </m:sSup>
                  </m:oMath>
                </a14:m>
                <a:r>
                  <a:rPr lang="en-GB" dirty="0"/>
                  <a:t>), but this is completely obscured by the resistance change due to the temperature changes.</a:t>
                </a:r>
              </a:p>
              <a:p>
                <a:r>
                  <a:rPr lang="en-GB" dirty="0"/>
                  <a:t>This instability in the temperature is caused by the temperature controller not responding properly to the sudden temperature shift, see mass-spring system response to bump</a:t>
                </a:r>
              </a:p>
              <a:p>
                <a:endParaRPr lang="en-GB" dirty="0"/>
              </a:p>
            </p:txBody>
          </p:sp>
        </mc:Choice>
        <mc:Fallback xmlns="">
          <p:sp>
            <p:nvSpPr>
              <p:cNvPr id="9" name="TextBox 8">
                <a:extLst>
                  <a:ext uri="{FF2B5EF4-FFF2-40B4-BE49-F238E27FC236}">
                    <a16:creationId xmlns:a16="http://schemas.microsoft.com/office/drawing/2014/main" id="{7560F435-E211-4CAC-88DD-EDADE0FFE4D7}"/>
                  </a:ext>
                </a:extLst>
              </p:cNvPr>
              <p:cNvSpPr txBox="1">
                <a:spLocks noRot="1" noChangeAspect="1" noMove="1" noResize="1" noEditPoints="1" noAdjustHandles="1" noChangeArrowheads="1" noChangeShapeType="1" noTextEdit="1"/>
              </p:cNvSpPr>
              <p:nvPr/>
            </p:nvSpPr>
            <p:spPr>
              <a:xfrm>
                <a:off x="1371600" y="2328672"/>
                <a:ext cx="5138928" cy="3139321"/>
              </a:xfrm>
              <a:prstGeom prst="rect">
                <a:avLst/>
              </a:prstGeom>
              <a:blipFill>
                <a:blip r:embed="rId4"/>
                <a:stretch>
                  <a:fillRect l="-949" t="-971" r="-830"/>
                </a:stretch>
              </a:blipFill>
            </p:spPr>
            <p:txBody>
              <a:bodyPr/>
              <a:lstStyle/>
              <a:p>
                <a:r>
                  <a:rPr lang="en-GB">
                    <a:noFill/>
                  </a:rPr>
                  <a:t> </a:t>
                </a:r>
              </a:p>
            </p:txBody>
          </p:sp>
        </mc:Fallback>
      </mc:AlternateContent>
    </p:spTree>
    <p:extLst>
      <p:ext uri="{BB962C8B-B14F-4D97-AF65-F5344CB8AC3E}">
        <p14:creationId xmlns:p14="http://schemas.microsoft.com/office/powerpoint/2010/main" val="261418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2595-9965-4367-9FA3-0949EA93287C}"/>
              </a:ext>
            </a:extLst>
          </p:cNvPr>
          <p:cNvSpPr>
            <a:spLocks noGrp="1"/>
          </p:cNvSpPr>
          <p:nvPr>
            <p:ph type="title"/>
          </p:nvPr>
        </p:nvSpPr>
        <p:spPr/>
        <p:txBody>
          <a:bodyPr/>
          <a:lstStyle/>
          <a:p>
            <a:r>
              <a:rPr lang="en-GB" dirty="0"/>
              <a:t>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4ABA21-5C52-48EE-A221-3DA64A00DD57}"/>
                  </a:ext>
                </a:extLst>
              </p:cNvPr>
              <p:cNvSpPr>
                <a:spLocks noGrp="1"/>
              </p:cNvSpPr>
              <p:nvPr>
                <p:ph idx="1"/>
              </p:nvPr>
            </p:nvSpPr>
            <p:spPr>
              <a:xfrm>
                <a:off x="1371600" y="1629295"/>
                <a:ext cx="5668027" cy="4238105"/>
              </a:xfrm>
            </p:spPr>
            <p:txBody>
              <a:bodyPr/>
              <a:lstStyle/>
              <a:p>
                <a:r>
                  <a:rPr lang="en-GB" dirty="0"/>
                  <a:t>Value of R(T) at 65C is different from the value of R for the H2toAir measurement, so the R(T) curve cannot be used as is to correct the wobble</a:t>
                </a:r>
              </a:p>
              <a:p>
                <a:pPr marL="0" indent="0">
                  <a:buNone/>
                </a:pPr>
                <a:r>
                  <a:rPr lang="en-GB" dirty="0"/>
                  <a:t>	6.3MOhm (R(T)) vs 2.6 MOhm (H2toAir)</a:t>
                </a:r>
              </a:p>
              <a:p>
                <a:r>
                  <a:rPr lang="en-GB" dirty="0"/>
                  <a:t>Also the temperature dependent part of the Arrhenius equation (</a:t>
                </a:r>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m:t>
                    </m:r>
                    <m:r>
                      <a:rPr lang="en-GB" b="0" i="1" smtClean="0">
                        <a:latin typeface="Cambria Math" panose="02040503050406030204" pitchFamily="18" charset="0"/>
                      </a:rPr>
                      <m:t>𝐴</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r>
                              <a:rPr lang="en-GB" b="0" i="1" smtClean="0">
                                <a:latin typeface="Cambria Math" panose="02040503050406030204" pitchFamily="18" charset="0"/>
                              </a:rPr>
                              <m:t>𝑇</m:t>
                            </m:r>
                          </m:den>
                        </m:f>
                      </m:sup>
                    </m:sSup>
                  </m:oMath>
                </a14:m>
                <a:r>
                  <a:rPr lang="en-GB" dirty="0"/>
                  <a:t>) cannot be easily taken out to allow for in in-situ fit, </a:t>
                </a:r>
                <a:br>
                  <a:rPr lang="en-GB" dirty="0"/>
                </a:br>
                <a:r>
                  <a:rPr lang="en-GB" dirty="0"/>
                  <a:t>with </a:t>
                </a:r>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r>
                              <a:rPr lang="en-GB" b="0" i="1" smtClean="0">
                                <a:latin typeface="Cambria Math" panose="02040503050406030204" pitchFamily="18" charset="0"/>
                              </a:rPr>
                              <m:t>𝑇</m:t>
                            </m:r>
                          </m:den>
                        </m:f>
                      </m:sup>
                    </m:sSup>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D44ABA21-5C52-48EE-A221-3DA64A00DD57}"/>
                  </a:ext>
                </a:extLst>
              </p:cNvPr>
              <p:cNvSpPr>
                <a:spLocks noGrp="1" noRot="1" noChangeAspect="1" noMove="1" noResize="1" noEditPoints="1" noAdjustHandles="1" noChangeArrowheads="1" noChangeShapeType="1" noTextEdit="1"/>
              </p:cNvSpPr>
              <p:nvPr>
                <p:ph idx="1"/>
              </p:nvPr>
            </p:nvSpPr>
            <p:spPr>
              <a:xfrm>
                <a:off x="1371600" y="1629295"/>
                <a:ext cx="5668027" cy="4238105"/>
              </a:xfrm>
              <a:blipFill>
                <a:blip r:embed="rId2"/>
                <a:stretch>
                  <a:fillRect l="-968" t="-1149"/>
                </a:stretch>
              </a:blipFill>
            </p:spPr>
            <p:txBody>
              <a:bodyPr/>
              <a:lstStyle/>
              <a:p>
                <a:r>
                  <a:rPr lang="en-GB">
                    <a:noFill/>
                  </a:rPr>
                  <a:t> </a:t>
                </a:r>
              </a:p>
            </p:txBody>
          </p:sp>
        </mc:Fallback>
      </mc:AlternateContent>
      <p:pic>
        <p:nvPicPr>
          <p:cNvPr id="4" name="Content Placeholder 4" descr="A close up of a map&#10;&#10;Description automatically generated">
            <a:extLst>
              <a:ext uri="{FF2B5EF4-FFF2-40B4-BE49-F238E27FC236}">
                <a16:creationId xmlns:a16="http://schemas.microsoft.com/office/drawing/2014/main" id="{9FF7482D-46E9-4E13-B125-2A3928687F00}"/>
              </a:ext>
            </a:extLst>
          </p:cNvPr>
          <p:cNvPicPr>
            <a:picLocks noChangeAspect="1"/>
          </p:cNvPicPr>
          <p:nvPr/>
        </p:nvPicPr>
        <p:blipFill>
          <a:blip r:embed="rId3"/>
          <a:stretch>
            <a:fillRect/>
          </a:stretch>
        </p:blipFill>
        <p:spPr>
          <a:xfrm>
            <a:off x="7225792" y="3325374"/>
            <a:ext cx="4437883" cy="3328412"/>
          </a:xfrm>
          <a:prstGeom prst="rect">
            <a:avLst/>
          </a:prstGeom>
        </p:spPr>
      </p:pic>
      <p:pic>
        <p:nvPicPr>
          <p:cNvPr id="5" name="Picture 4" descr="A close up of a mans face&#10;&#10;Description automatically generated">
            <a:extLst>
              <a:ext uri="{FF2B5EF4-FFF2-40B4-BE49-F238E27FC236}">
                <a16:creationId xmlns:a16="http://schemas.microsoft.com/office/drawing/2014/main" id="{6309051E-6E52-4E12-81ED-9E2589E9532A}"/>
              </a:ext>
            </a:extLst>
          </p:cNvPr>
          <p:cNvPicPr>
            <a:picLocks noChangeAspect="1"/>
          </p:cNvPicPr>
          <p:nvPr/>
        </p:nvPicPr>
        <p:blipFill>
          <a:blip r:embed="rId4"/>
          <a:stretch>
            <a:fillRect/>
          </a:stretch>
        </p:blipFill>
        <p:spPr>
          <a:xfrm>
            <a:off x="7225791" y="100587"/>
            <a:ext cx="4437883" cy="3328413"/>
          </a:xfrm>
          <a:prstGeom prst="rect">
            <a:avLst/>
          </a:prstGeom>
        </p:spPr>
      </p:pic>
    </p:spTree>
    <p:extLst>
      <p:ext uri="{BB962C8B-B14F-4D97-AF65-F5344CB8AC3E}">
        <p14:creationId xmlns:p14="http://schemas.microsoft.com/office/powerpoint/2010/main" val="253771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E3F4-EE08-4F50-820A-1E63AECC1579}"/>
              </a:ext>
            </a:extLst>
          </p:cNvPr>
          <p:cNvSpPr>
            <a:spLocks noGrp="1"/>
          </p:cNvSpPr>
          <p:nvPr>
            <p:ph type="title"/>
          </p:nvPr>
        </p:nvSpPr>
        <p:spPr/>
        <p:txBody>
          <a:bodyPr>
            <a:normAutofit fontScale="90000"/>
          </a:bodyPr>
          <a:lstStyle/>
          <a:p>
            <a:r>
              <a:rPr lang="en-GB" dirty="0"/>
              <a:t>Plan to correct temperature wobble H2toAir measurement</a:t>
            </a:r>
            <a:br>
              <a:rPr lang="en-GB" dirty="0"/>
            </a:br>
            <a:endParaRPr lang="en-GB" dirty="0"/>
          </a:p>
        </p:txBody>
      </p:sp>
      <p:sp>
        <p:nvSpPr>
          <p:cNvPr id="3" name="Content Placeholder 2">
            <a:extLst>
              <a:ext uri="{FF2B5EF4-FFF2-40B4-BE49-F238E27FC236}">
                <a16:creationId xmlns:a16="http://schemas.microsoft.com/office/drawing/2014/main" id="{75B7C1F8-FEA6-4476-A827-495025136C13}"/>
              </a:ext>
            </a:extLst>
          </p:cNvPr>
          <p:cNvSpPr>
            <a:spLocks noGrp="1"/>
          </p:cNvSpPr>
          <p:nvPr>
            <p:ph idx="1"/>
          </p:nvPr>
        </p:nvSpPr>
        <p:spPr>
          <a:xfrm>
            <a:off x="1371600" y="1865376"/>
            <a:ext cx="9601200" cy="4002024"/>
          </a:xfrm>
        </p:spPr>
        <p:txBody>
          <a:bodyPr/>
          <a:lstStyle/>
          <a:p>
            <a:pPr marL="457200" indent="-457200">
              <a:buFont typeface="+mj-lt"/>
              <a:buAutoNum type="arabicPeriod"/>
            </a:pPr>
            <a:r>
              <a:rPr lang="en-GB" dirty="0"/>
              <a:t>Assume temperature dependence will be the same across measurements, i.e. </a:t>
            </a:r>
            <a:r>
              <a:rPr lang="en-GB" dirty="0" err="1"/>
              <a:t>Ea</a:t>
            </a:r>
            <a:r>
              <a:rPr lang="en-GB" dirty="0"/>
              <a:t> is constant</a:t>
            </a:r>
          </a:p>
          <a:p>
            <a:pPr marL="457200" indent="-457200">
              <a:buFont typeface="+mj-lt"/>
              <a:buAutoNum type="arabicPeriod"/>
            </a:pPr>
            <a:r>
              <a:rPr lang="en-GB" dirty="0"/>
              <a:t>Use the free A parameter to adjust Arrhenius equation to the correct resistance range for each point of the H2toAir measurement</a:t>
            </a:r>
          </a:p>
          <a:p>
            <a:pPr marL="457200" indent="-457200">
              <a:buFont typeface="+mj-lt"/>
              <a:buAutoNum type="arabicPeriod"/>
            </a:pPr>
            <a:r>
              <a:rPr lang="en-GB" dirty="0"/>
              <a:t>Use the Arrhenius equation to artificially correct the temperature to 65C that the device should have the entire measurement</a:t>
            </a:r>
          </a:p>
          <a:p>
            <a:pPr marL="0" indent="0">
              <a:buNone/>
            </a:pPr>
            <a:endParaRPr lang="en-GB" dirty="0"/>
          </a:p>
        </p:txBody>
      </p:sp>
    </p:spTree>
    <p:extLst>
      <p:ext uri="{BB962C8B-B14F-4D97-AF65-F5344CB8AC3E}">
        <p14:creationId xmlns:p14="http://schemas.microsoft.com/office/powerpoint/2010/main" val="124154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F128B6-8011-4238-82D1-5B378F54965C}"/>
              </a:ext>
            </a:extLst>
          </p:cNvPr>
          <p:cNvPicPr>
            <a:picLocks noChangeAspect="1"/>
          </p:cNvPicPr>
          <p:nvPr/>
        </p:nvPicPr>
        <p:blipFill>
          <a:blip r:embed="rId2"/>
          <a:stretch>
            <a:fillRect/>
          </a:stretch>
        </p:blipFill>
        <p:spPr>
          <a:xfrm>
            <a:off x="5396992" y="2636520"/>
            <a:ext cx="3515360" cy="2636520"/>
          </a:xfrm>
          <a:prstGeom prst="rect">
            <a:avLst/>
          </a:prstGeom>
        </p:spPr>
      </p:pic>
      <p:sp>
        <p:nvSpPr>
          <p:cNvPr id="2" name="Title 1">
            <a:extLst>
              <a:ext uri="{FF2B5EF4-FFF2-40B4-BE49-F238E27FC236}">
                <a16:creationId xmlns:a16="http://schemas.microsoft.com/office/drawing/2014/main" id="{1B354CC2-3601-4941-9C04-598B387FAACA}"/>
              </a:ext>
            </a:extLst>
          </p:cNvPr>
          <p:cNvSpPr>
            <a:spLocks noGrp="1"/>
          </p:cNvSpPr>
          <p:nvPr>
            <p:ph type="title"/>
          </p:nvPr>
        </p:nvSpPr>
        <p:spPr/>
        <p:txBody>
          <a:bodyPr/>
          <a:lstStyle/>
          <a:p>
            <a:r>
              <a:rPr lang="en-GB" dirty="0"/>
              <a:t>Correction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1FE0B9-77D0-4615-98AE-CD1FB72234A7}"/>
                  </a:ext>
                </a:extLst>
              </p:cNvPr>
              <p:cNvSpPr>
                <a:spLocks noGrp="1"/>
              </p:cNvSpPr>
              <p:nvPr>
                <p:ph idx="1"/>
              </p:nvPr>
            </p:nvSpPr>
            <p:spPr>
              <a:xfrm>
                <a:off x="1371600" y="1629295"/>
                <a:ext cx="3891516" cy="4238105"/>
              </a:xfrm>
            </p:spPr>
            <p:txBody>
              <a:bodyPr>
                <a:normAutofit fontScale="92500" lnSpcReduction="10000"/>
              </a:bodyPr>
              <a:lstStyle/>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𝑐𝑜𝑟𝑟𝑒𝑐𝑡𝑒𝑑</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65</m:t>
                                </m:r>
                                <m:r>
                                  <a:rPr lang="en-GB" b="0" i="1" smtClean="0">
                                    <a:latin typeface="Cambria Math" panose="02040503050406030204" pitchFamily="18" charset="0"/>
                                  </a:rPr>
                                  <m:t>𝐶</m:t>
                                </m:r>
                              </m:sub>
                            </m:sSub>
                          </m:den>
                        </m:f>
                      </m:sup>
                    </m:sSup>
                  </m:oMath>
                </a14:m>
                <a:r>
                  <a:rPr lang="en-GB" b="0" dirty="0"/>
                  <a:t> </a:t>
                </a:r>
              </a:p>
              <a:p>
                <a:pPr marL="0" indent="0">
                  <a:buNone/>
                </a:pPr>
                <a14:m>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𝑅</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𝑚𝑒𝑎𝑠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𝑐𝑜𝑟𝑟𝑒𝑐𝑡𝑒𝑑</m:t>
                        </m:r>
                      </m:sub>
                    </m:sSub>
                  </m:oMath>
                </a14:m>
                <a:r>
                  <a:rPr lang="en-GB" b="0" dirty="0"/>
                  <a:t> </a:t>
                </a:r>
              </a:p>
              <a:p>
                <a:r>
                  <a:rPr lang="en-GB" b="0" dirty="0"/>
                  <a:t>Wobble is reduce, but not reduced enough to see the exponential curve underneath</a:t>
                </a:r>
              </a:p>
              <a:p>
                <a:r>
                  <a:rPr lang="en-GB" dirty="0"/>
                  <a:t>Negative peak at 600s is exaggerated by the correction</a:t>
                </a:r>
              </a:p>
              <a:p>
                <a:r>
                  <a:rPr lang="en-GB" dirty="0"/>
                  <a:t>Correction seems to be of the right value, so there must be something else happening here</a:t>
                </a:r>
              </a:p>
              <a:p>
                <a:pPr lvl="1"/>
                <a:r>
                  <a:rPr lang="en-GB" dirty="0"/>
                  <a:t>Look at synchronicity between resistance and temperature peaks?</a:t>
                </a:r>
              </a:p>
              <a:p>
                <a:endParaRPr lang="en-GB" b="0" dirty="0"/>
              </a:p>
            </p:txBody>
          </p:sp>
        </mc:Choice>
        <mc:Fallback xmlns="">
          <p:sp>
            <p:nvSpPr>
              <p:cNvPr id="3" name="Content Placeholder 2">
                <a:extLst>
                  <a:ext uri="{FF2B5EF4-FFF2-40B4-BE49-F238E27FC236}">
                    <a16:creationId xmlns:a16="http://schemas.microsoft.com/office/drawing/2014/main" id="{DC1FE0B9-77D0-4615-98AE-CD1FB72234A7}"/>
                  </a:ext>
                </a:extLst>
              </p:cNvPr>
              <p:cNvSpPr>
                <a:spLocks noGrp="1" noRot="1" noChangeAspect="1" noMove="1" noResize="1" noEditPoints="1" noAdjustHandles="1" noChangeArrowheads="1" noChangeShapeType="1" noTextEdit="1"/>
              </p:cNvSpPr>
              <p:nvPr>
                <p:ph idx="1"/>
              </p:nvPr>
            </p:nvSpPr>
            <p:spPr>
              <a:xfrm>
                <a:off x="1371600" y="1629295"/>
                <a:ext cx="3891516" cy="4238105"/>
              </a:xfrm>
              <a:blipFill>
                <a:blip r:embed="rId3"/>
                <a:stretch>
                  <a:fillRect l="-1254"/>
                </a:stretch>
              </a:blipFill>
            </p:spPr>
            <p:txBody>
              <a:bodyPr/>
              <a:lstStyle/>
              <a:p>
                <a:r>
                  <a:rPr lang="en-GB">
                    <a:noFill/>
                  </a:rPr>
                  <a:t> </a:t>
                </a:r>
              </a:p>
            </p:txBody>
          </p:sp>
        </mc:Fallback>
      </mc:AlternateContent>
      <p:pic>
        <p:nvPicPr>
          <p:cNvPr id="11" name="Picture 10" descr="A close up of text on a white background&#10;&#10;Description automatically generated">
            <a:extLst>
              <a:ext uri="{FF2B5EF4-FFF2-40B4-BE49-F238E27FC236}">
                <a16:creationId xmlns:a16="http://schemas.microsoft.com/office/drawing/2014/main" id="{0CE08197-1D0A-454A-9499-5395CC1EAEF2}"/>
              </a:ext>
            </a:extLst>
          </p:cNvPr>
          <p:cNvPicPr>
            <a:picLocks noChangeAspect="1"/>
          </p:cNvPicPr>
          <p:nvPr/>
        </p:nvPicPr>
        <p:blipFill>
          <a:blip r:embed="rId4"/>
          <a:stretch>
            <a:fillRect/>
          </a:stretch>
        </p:blipFill>
        <p:spPr>
          <a:xfrm>
            <a:off x="5396992" y="13718"/>
            <a:ext cx="3515360" cy="2636520"/>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879D671B-6F15-49BD-ACDF-7414FC6308F7}"/>
              </a:ext>
            </a:extLst>
          </p:cNvPr>
          <p:cNvPicPr>
            <a:picLocks noChangeAspect="1"/>
          </p:cNvPicPr>
          <p:nvPr/>
        </p:nvPicPr>
        <p:blipFill>
          <a:blip r:embed="rId5"/>
          <a:stretch>
            <a:fillRect/>
          </a:stretch>
        </p:blipFill>
        <p:spPr>
          <a:xfrm>
            <a:off x="8640064" y="0"/>
            <a:ext cx="3515360" cy="2636520"/>
          </a:xfrm>
          <a:prstGeom prst="rect">
            <a:avLst/>
          </a:prstGeom>
        </p:spPr>
      </p:pic>
      <p:pic>
        <p:nvPicPr>
          <p:cNvPr id="13" name="Picture 12" descr="A close up of a piece of paper&#10;&#10;Description automatically generated">
            <a:extLst>
              <a:ext uri="{FF2B5EF4-FFF2-40B4-BE49-F238E27FC236}">
                <a16:creationId xmlns:a16="http://schemas.microsoft.com/office/drawing/2014/main" id="{346B1368-C780-4816-959D-084C7DC7C2AD}"/>
              </a:ext>
            </a:extLst>
          </p:cNvPr>
          <p:cNvPicPr>
            <a:picLocks noChangeAspect="1"/>
          </p:cNvPicPr>
          <p:nvPr/>
        </p:nvPicPr>
        <p:blipFill>
          <a:blip r:embed="rId6"/>
          <a:stretch>
            <a:fillRect/>
          </a:stretch>
        </p:blipFill>
        <p:spPr>
          <a:xfrm>
            <a:off x="8676639" y="2636520"/>
            <a:ext cx="3515361" cy="2636521"/>
          </a:xfrm>
          <a:prstGeom prst="rect">
            <a:avLst/>
          </a:prstGeom>
        </p:spPr>
      </p:pic>
    </p:spTree>
    <p:extLst>
      <p:ext uri="{BB962C8B-B14F-4D97-AF65-F5344CB8AC3E}">
        <p14:creationId xmlns:p14="http://schemas.microsoft.com/office/powerpoint/2010/main" val="233531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84C8-4BF9-4CEA-90E3-1AC9F5DEAC00}"/>
              </a:ext>
            </a:extLst>
          </p:cNvPr>
          <p:cNvSpPr>
            <a:spLocks noGrp="1"/>
          </p:cNvSpPr>
          <p:nvPr>
            <p:ph type="title"/>
          </p:nvPr>
        </p:nvSpPr>
        <p:spPr/>
        <p:txBody>
          <a:bodyPr/>
          <a:lstStyle/>
          <a:p>
            <a:r>
              <a:rPr lang="en-GB" dirty="0"/>
              <a:t>Synchronicity </a:t>
            </a:r>
          </a:p>
        </p:txBody>
      </p:sp>
      <p:sp>
        <p:nvSpPr>
          <p:cNvPr id="3" name="Content Placeholder 2">
            <a:extLst>
              <a:ext uri="{FF2B5EF4-FFF2-40B4-BE49-F238E27FC236}">
                <a16:creationId xmlns:a16="http://schemas.microsoft.com/office/drawing/2014/main" id="{1F4EED23-0AB3-48F2-A5CA-8A3E8A526A6A}"/>
              </a:ext>
            </a:extLst>
          </p:cNvPr>
          <p:cNvSpPr>
            <a:spLocks noGrp="1"/>
          </p:cNvSpPr>
          <p:nvPr>
            <p:ph idx="1"/>
          </p:nvPr>
        </p:nvSpPr>
        <p:spPr/>
        <p:txBody>
          <a:bodyPr>
            <a:normAutofit/>
          </a:bodyPr>
          <a:lstStyle/>
          <a:p>
            <a:r>
              <a:rPr lang="en-GB" sz="2400" dirty="0"/>
              <a:t>Check time of first negative temperature peak and first negative resistance peak</a:t>
            </a:r>
          </a:p>
          <a:p>
            <a:pPr lvl="1"/>
            <a:r>
              <a:rPr lang="en-GB" sz="2400" dirty="0"/>
              <a:t>Negative peak as resistance is positively correlated with temperature</a:t>
            </a:r>
          </a:p>
          <a:p>
            <a:r>
              <a:rPr lang="en-GB" sz="2400" dirty="0"/>
              <a:t>If there is an offset between the two, implement this in the correction</a:t>
            </a:r>
          </a:p>
        </p:txBody>
      </p:sp>
    </p:spTree>
    <p:extLst>
      <p:ext uri="{BB962C8B-B14F-4D97-AF65-F5344CB8AC3E}">
        <p14:creationId xmlns:p14="http://schemas.microsoft.com/office/powerpoint/2010/main" val="49048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57B6-305B-4653-A9C2-C52707912E06}"/>
              </a:ext>
            </a:extLst>
          </p:cNvPr>
          <p:cNvSpPr>
            <a:spLocks noGrp="1"/>
          </p:cNvSpPr>
          <p:nvPr>
            <p:ph type="title"/>
          </p:nvPr>
        </p:nvSpPr>
        <p:spPr/>
        <p:txBody>
          <a:bodyPr/>
          <a:lstStyle/>
          <a:p>
            <a:r>
              <a:rPr lang="en-GB" dirty="0"/>
              <a:t>Synchronicity first peak</a:t>
            </a:r>
          </a:p>
        </p:txBody>
      </p:sp>
      <p:pic>
        <p:nvPicPr>
          <p:cNvPr id="4" name="Content Placeholder 3">
            <a:extLst>
              <a:ext uri="{FF2B5EF4-FFF2-40B4-BE49-F238E27FC236}">
                <a16:creationId xmlns:a16="http://schemas.microsoft.com/office/drawing/2014/main" id="{1C85DD0B-8669-4B01-B7A9-2FF75EE73E9A}"/>
              </a:ext>
            </a:extLst>
          </p:cNvPr>
          <p:cNvPicPr>
            <a:picLocks noGrp="1" noChangeAspect="1"/>
          </p:cNvPicPr>
          <p:nvPr>
            <p:ph idx="1"/>
          </p:nvPr>
        </p:nvPicPr>
        <p:blipFill>
          <a:blip r:embed="rId2"/>
          <a:stretch>
            <a:fillRect/>
          </a:stretch>
        </p:blipFill>
        <p:spPr>
          <a:xfrm>
            <a:off x="1371600" y="1479665"/>
            <a:ext cx="3455522" cy="3133531"/>
          </a:xfrm>
          <a:prstGeom prst="rect">
            <a:avLst/>
          </a:prstGeom>
        </p:spPr>
      </p:pic>
      <p:pic>
        <p:nvPicPr>
          <p:cNvPr id="5" name="Picture 4">
            <a:extLst>
              <a:ext uri="{FF2B5EF4-FFF2-40B4-BE49-F238E27FC236}">
                <a16:creationId xmlns:a16="http://schemas.microsoft.com/office/drawing/2014/main" id="{97A89DCC-55E5-401D-BDE9-4AB4D0C8702D}"/>
              </a:ext>
            </a:extLst>
          </p:cNvPr>
          <p:cNvPicPr>
            <a:picLocks noChangeAspect="1"/>
          </p:cNvPicPr>
          <p:nvPr/>
        </p:nvPicPr>
        <p:blipFill>
          <a:blip r:embed="rId3"/>
          <a:stretch>
            <a:fillRect/>
          </a:stretch>
        </p:blipFill>
        <p:spPr>
          <a:xfrm>
            <a:off x="6917013" y="1331931"/>
            <a:ext cx="3653287" cy="3429000"/>
          </a:xfrm>
          <a:prstGeom prst="rect">
            <a:avLst/>
          </a:prstGeom>
        </p:spPr>
      </p:pic>
      <p:sp>
        <p:nvSpPr>
          <p:cNvPr id="6" name="TextBox 5">
            <a:extLst>
              <a:ext uri="{FF2B5EF4-FFF2-40B4-BE49-F238E27FC236}">
                <a16:creationId xmlns:a16="http://schemas.microsoft.com/office/drawing/2014/main" id="{89F78CF5-5DD0-46CE-9208-86F8487AB4FA}"/>
              </a:ext>
            </a:extLst>
          </p:cNvPr>
          <p:cNvSpPr txBox="1"/>
          <p:nvPr/>
        </p:nvSpPr>
        <p:spPr>
          <a:xfrm>
            <a:off x="7167113" y="4954555"/>
            <a:ext cx="3432463" cy="369332"/>
          </a:xfrm>
          <a:prstGeom prst="rect">
            <a:avLst/>
          </a:prstGeom>
          <a:noFill/>
        </p:spPr>
        <p:txBody>
          <a:bodyPr wrap="square" rtlCol="0">
            <a:spAutoFit/>
          </a:bodyPr>
          <a:lstStyle/>
          <a:p>
            <a:r>
              <a:rPr lang="en-GB" dirty="0"/>
              <a:t>First negative peak at 608.5 s</a:t>
            </a:r>
          </a:p>
        </p:txBody>
      </p:sp>
      <p:pic>
        <p:nvPicPr>
          <p:cNvPr id="7" name="Picture 6">
            <a:extLst>
              <a:ext uri="{FF2B5EF4-FFF2-40B4-BE49-F238E27FC236}">
                <a16:creationId xmlns:a16="http://schemas.microsoft.com/office/drawing/2014/main" id="{E46017E0-7DE3-4322-A9C2-3E2E5319289F}"/>
              </a:ext>
            </a:extLst>
          </p:cNvPr>
          <p:cNvPicPr>
            <a:picLocks noChangeAspect="1"/>
          </p:cNvPicPr>
          <p:nvPr/>
        </p:nvPicPr>
        <p:blipFill>
          <a:blip r:embed="rId4"/>
          <a:stretch>
            <a:fillRect/>
          </a:stretch>
        </p:blipFill>
        <p:spPr>
          <a:xfrm>
            <a:off x="10599576" y="2369807"/>
            <a:ext cx="1445703" cy="1353245"/>
          </a:xfrm>
          <a:prstGeom prst="rect">
            <a:avLst/>
          </a:prstGeom>
        </p:spPr>
      </p:pic>
      <p:pic>
        <p:nvPicPr>
          <p:cNvPr id="8" name="Picture 7">
            <a:extLst>
              <a:ext uri="{FF2B5EF4-FFF2-40B4-BE49-F238E27FC236}">
                <a16:creationId xmlns:a16="http://schemas.microsoft.com/office/drawing/2014/main" id="{5CE8D801-2DD4-4443-8904-F818EBD2D347}"/>
              </a:ext>
            </a:extLst>
          </p:cNvPr>
          <p:cNvPicPr>
            <a:picLocks noChangeAspect="1"/>
          </p:cNvPicPr>
          <p:nvPr/>
        </p:nvPicPr>
        <p:blipFill>
          <a:blip r:embed="rId5"/>
          <a:stretch>
            <a:fillRect/>
          </a:stretch>
        </p:blipFill>
        <p:spPr>
          <a:xfrm>
            <a:off x="4827122" y="2273530"/>
            <a:ext cx="2015849" cy="1884531"/>
          </a:xfrm>
          <a:prstGeom prst="rect">
            <a:avLst/>
          </a:prstGeom>
        </p:spPr>
      </p:pic>
      <p:sp>
        <p:nvSpPr>
          <p:cNvPr id="9" name="TextBox 8">
            <a:extLst>
              <a:ext uri="{FF2B5EF4-FFF2-40B4-BE49-F238E27FC236}">
                <a16:creationId xmlns:a16="http://schemas.microsoft.com/office/drawing/2014/main" id="{4D12D1B1-C67D-4302-AD33-71C798CE036D}"/>
              </a:ext>
            </a:extLst>
          </p:cNvPr>
          <p:cNvSpPr txBox="1"/>
          <p:nvPr/>
        </p:nvSpPr>
        <p:spPr>
          <a:xfrm>
            <a:off x="1483567" y="4954555"/>
            <a:ext cx="3343555" cy="1200329"/>
          </a:xfrm>
          <a:prstGeom prst="rect">
            <a:avLst/>
          </a:prstGeom>
          <a:noFill/>
        </p:spPr>
        <p:txBody>
          <a:bodyPr wrap="square" rtlCol="0">
            <a:spAutoFit/>
          </a:bodyPr>
          <a:lstStyle/>
          <a:p>
            <a:r>
              <a:rPr lang="en-GB" dirty="0"/>
              <a:t>Double peak with the second one more pronounced</a:t>
            </a:r>
          </a:p>
          <a:p>
            <a:r>
              <a:rPr lang="en-GB" dirty="0"/>
              <a:t>First at 602.75 s</a:t>
            </a:r>
          </a:p>
          <a:p>
            <a:r>
              <a:rPr lang="en-GB" dirty="0"/>
              <a:t>Second at 604.5 s</a:t>
            </a:r>
          </a:p>
        </p:txBody>
      </p:sp>
      <p:sp>
        <p:nvSpPr>
          <p:cNvPr id="10" name="TextBox 9">
            <a:extLst>
              <a:ext uri="{FF2B5EF4-FFF2-40B4-BE49-F238E27FC236}">
                <a16:creationId xmlns:a16="http://schemas.microsoft.com/office/drawing/2014/main" id="{9545ECDC-8676-464C-9A83-214AFA68345D}"/>
              </a:ext>
            </a:extLst>
          </p:cNvPr>
          <p:cNvSpPr txBox="1"/>
          <p:nvPr/>
        </p:nvSpPr>
        <p:spPr>
          <a:xfrm>
            <a:off x="5290457" y="5598367"/>
            <a:ext cx="3144416" cy="923330"/>
          </a:xfrm>
          <a:prstGeom prst="rect">
            <a:avLst/>
          </a:prstGeom>
          <a:noFill/>
        </p:spPr>
        <p:txBody>
          <a:bodyPr wrap="square" rtlCol="0">
            <a:spAutoFit/>
          </a:bodyPr>
          <a:lstStyle/>
          <a:p>
            <a:r>
              <a:rPr lang="en-GB" dirty="0"/>
              <a:t>So there is a time shift between the peaks of at least 4 seconds</a:t>
            </a:r>
          </a:p>
        </p:txBody>
      </p:sp>
    </p:spTree>
    <p:extLst>
      <p:ext uri="{BB962C8B-B14F-4D97-AF65-F5344CB8AC3E}">
        <p14:creationId xmlns:p14="http://schemas.microsoft.com/office/powerpoint/2010/main" val="3040715953"/>
      </p:ext>
    </p:extLst>
  </p:cSld>
  <p:clrMapOvr>
    <a:masterClrMapping/>
  </p:clrMapOvr>
</p:sld>
</file>

<file path=ppt/theme/theme1.xml><?xml version="1.0" encoding="utf-8"?>
<a:theme xmlns:a="http://schemas.openxmlformats.org/drawingml/2006/main" name="Bijsnijden">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889B877-997B-4309-AD43-37FCEE1D11C1}" vid="{93439505-42B9-498A-B71D-7CBD288365BB}"/>
    </a:ext>
  </a:extLst>
</a:theme>
</file>

<file path=docProps/app.xml><?xml version="1.0" encoding="utf-8"?>
<Properties xmlns="http://schemas.openxmlformats.org/officeDocument/2006/extended-properties" xmlns:vt="http://schemas.openxmlformats.org/officeDocument/2006/docPropsVTypes">
  <Template>Bijnsnijden_aangepast</Template>
  <TotalTime>5468</TotalTime>
  <Words>1004</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Cambria Math</vt:lpstr>
      <vt:lpstr>Franklin Gothic Book</vt:lpstr>
      <vt:lpstr>Bijsnijden</vt:lpstr>
      <vt:lpstr>R(T) correction WO3196 Device 9</vt:lpstr>
      <vt:lpstr>Measurements</vt:lpstr>
      <vt:lpstr>Dev9 40-100C R(T) fits –only R(T)</vt:lpstr>
      <vt:lpstr>H2toAir measurement</vt:lpstr>
      <vt:lpstr>Problem</vt:lpstr>
      <vt:lpstr>Plan to correct temperature wobble H2toAir measurement </vt:lpstr>
      <vt:lpstr>Correction (1)</vt:lpstr>
      <vt:lpstr>Synchronicity </vt:lpstr>
      <vt:lpstr>Synchronicity first peak</vt:lpstr>
      <vt:lpstr>Correction with time shift</vt:lpstr>
      <vt:lpstr>FFT Correction</vt:lpstr>
      <vt:lpstr>FFT Results</vt:lpstr>
      <vt:lpstr>FT of response to air</vt:lpstr>
      <vt:lpstr>FFT Correction – Subtract Gaussian</vt:lpstr>
      <vt:lpstr>FFT – Actual Filter (bandstop)</vt:lpstr>
      <vt:lpstr>FFT – Actual Filter (high pass)</vt:lpstr>
      <vt:lpstr>FFT – Actual Filter (lowpass)</vt:lpstr>
      <vt:lpstr>End</vt:lpstr>
      <vt:lpstr>R_0 and ΔR calculation</vt:lpstr>
      <vt:lpstr>Correction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 correction WO3196 Device 9</dc:title>
  <dc:creator>Rich</dc:creator>
  <cp:lastModifiedBy>Rijk Hogenbirk</cp:lastModifiedBy>
  <cp:revision>35</cp:revision>
  <dcterms:created xsi:type="dcterms:W3CDTF">2020-04-17T13:54:17Z</dcterms:created>
  <dcterms:modified xsi:type="dcterms:W3CDTF">2020-05-08T15:28:44Z</dcterms:modified>
</cp:coreProperties>
</file>