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6D13-8654-495E-BDBF-2B5FB75BB8FA}"/>
              </a:ext>
            </a:extLst>
          </p:cNvPr>
          <p:cNvSpPr>
            <a:spLocks noGrp="1"/>
          </p:cNvSpPr>
          <p:nvPr>
            <p:ph type="ctrTitle"/>
          </p:nvPr>
        </p:nvSpPr>
        <p:spPr>
          <a:xfrm>
            <a:off x="1915385" y="2213756"/>
            <a:ext cx="8361229" cy="2098226"/>
          </a:xfrm>
        </p:spPr>
        <p:txBody>
          <a:bodyPr/>
          <a:lstStyle/>
          <a:p>
            <a:r>
              <a:rPr lang="en-GB" dirty="0"/>
              <a:t>Expansion temperature measurements</a:t>
            </a:r>
          </a:p>
        </p:txBody>
      </p:sp>
      <p:sp>
        <p:nvSpPr>
          <p:cNvPr id="3" name="Subtitle 2">
            <a:extLst>
              <a:ext uri="{FF2B5EF4-FFF2-40B4-BE49-F238E27FC236}">
                <a16:creationId xmlns:a16="http://schemas.microsoft.com/office/drawing/2014/main" id="{B66B656D-E92F-4879-80F1-5DFBAEE57C50}"/>
              </a:ext>
            </a:extLst>
          </p:cNvPr>
          <p:cNvSpPr>
            <a:spLocks noGrp="1"/>
          </p:cNvSpPr>
          <p:nvPr>
            <p:ph type="subTitle" idx="1"/>
          </p:nvPr>
        </p:nvSpPr>
        <p:spPr>
          <a:xfrm>
            <a:off x="2680163" y="4381581"/>
            <a:ext cx="6831673" cy="1086237"/>
          </a:xfrm>
        </p:spPr>
        <p:txBody>
          <a:bodyPr/>
          <a:lstStyle/>
          <a:p>
            <a:r>
              <a:rPr lang="en-GB" dirty="0" err="1"/>
              <a:t>Rijk</a:t>
            </a:r>
            <a:r>
              <a:rPr lang="en-GB" dirty="0"/>
              <a:t> </a:t>
            </a:r>
            <a:r>
              <a:rPr lang="en-GB" dirty="0" err="1"/>
              <a:t>Hogenbirk</a:t>
            </a:r>
            <a:endParaRPr lang="en-GB" dirty="0"/>
          </a:p>
          <a:p>
            <a:r>
              <a:rPr lang="en-GB" dirty="0"/>
              <a:t>05/12/2019</a:t>
            </a:r>
          </a:p>
        </p:txBody>
      </p:sp>
    </p:spTree>
    <p:extLst>
      <p:ext uri="{BB962C8B-B14F-4D97-AF65-F5344CB8AC3E}">
        <p14:creationId xmlns:p14="http://schemas.microsoft.com/office/powerpoint/2010/main" val="3924822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EF99-E896-419C-935D-80A00512748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08C3889F-D8ED-4E47-B01C-902EDDD2968E}"/>
              </a:ext>
            </a:extLst>
          </p:cNvPr>
          <p:cNvSpPr>
            <a:spLocks noGrp="1"/>
          </p:cNvSpPr>
          <p:nvPr>
            <p:ph idx="1"/>
          </p:nvPr>
        </p:nvSpPr>
        <p:spPr>
          <a:xfrm>
            <a:off x="1371600" y="1552353"/>
            <a:ext cx="9601200" cy="5124893"/>
          </a:xfrm>
        </p:spPr>
        <p:txBody>
          <a:bodyPr>
            <a:normAutofit lnSpcReduction="10000"/>
          </a:bodyPr>
          <a:lstStyle/>
          <a:p>
            <a:pPr>
              <a:spcBef>
                <a:spcPts val="0"/>
              </a:spcBef>
            </a:pPr>
            <a:r>
              <a:rPr lang="en-GB" dirty="0"/>
              <a:t>After the first expansion measurements, where the pressure in the main chamber is measured after prepping the hydrogen and air chambers with a certain pressure and expanding that gas into the mixing and main chamber, I tried calculate the unknown volumes (</a:t>
            </a:r>
            <a:r>
              <a:rPr lang="en-GB" dirty="0" err="1"/>
              <a:t>Vpc</a:t>
            </a:r>
            <a:r>
              <a:rPr lang="en-GB" dirty="0"/>
              <a:t> and </a:t>
            </a:r>
            <a:r>
              <a:rPr lang="en-GB" dirty="0" err="1"/>
              <a:t>Vvalve</a:t>
            </a:r>
            <a:r>
              <a:rPr lang="en-GB" dirty="0"/>
              <a:t>), but one of them (</a:t>
            </a:r>
            <a:r>
              <a:rPr lang="en-GB" dirty="0" err="1"/>
              <a:t>Vvalve</a:t>
            </a:r>
            <a:r>
              <a:rPr lang="en-GB" dirty="0"/>
              <a:t>) turned out negative.</a:t>
            </a:r>
          </a:p>
          <a:p>
            <a:pPr marL="0" indent="0">
              <a:spcBef>
                <a:spcPts val="0"/>
              </a:spcBef>
              <a:buNone/>
            </a:pPr>
            <a:r>
              <a:rPr lang="en-GB" dirty="0"/>
              <a:t>	The values themselves seemed reasonable though </a:t>
            </a:r>
          </a:p>
          <a:p>
            <a:pPr marL="0" indent="0">
              <a:spcBef>
                <a:spcPts val="0"/>
              </a:spcBef>
              <a:buNone/>
            </a:pPr>
            <a:r>
              <a:rPr lang="en-GB" dirty="0"/>
              <a:t>	</a:t>
            </a:r>
            <a:r>
              <a:rPr lang="en-GB" dirty="0" err="1"/>
              <a:t>Vvalve</a:t>
            </a:r>
            <a:r>
              <a:rPr lang="en-GB" dirty="0"/>
              <a:t> = -0.215L and </a:t>
            </a:r>
            <a:r>
              <a:rPr lang="en-GB" dirty="0" err="1"/>
              <a:t>Vpc</a:t>
            </a:r>
            <a:r>
              <a:rPr lang="en-GB" dirty="0"/>
              <a:t> = 0.422L</a:t>
            </a:r>
          </a:p>
          <a:p>
            <a:r>
              <a:rPr lang="en-GB" dirty="0"/>
              <a:t>For this calculation I used that PV=constant, but this is only the case if the temperature of the gas is conserved. But as the temperature of expanding gas decreases, this cannot be used. But if the temperature of the expanded gas is measured, then this can be taken into account and the unknown volumes can be calculated.</a:t>
            </a:r>
          </a:p>
          <a:p>
            <a:r>
              <a:rPr lang="en-GB" dirty="0"/>
              <a:t>Therefore I put a Pt1000 in a chamber (with a </a:t>
            </a:r>
            <a:r>
              <a:rPr lang="en-GB" b="1" dirty="0"/>
              <a:t>different</a:t>
            </a:r>
            <a:r>
              <a:rPr lang="en-GB" dirty="0"/>
              <a:t> volume from the main chamber) to measure this temperature.</a:t>
            </a:r>
          </a:p>
          <a:p>
            <a:r>
              <a:rPr lang="en-GB" dirty="0"/>
              <a:t>The first slide shows an expansion measurement as performed before, the second and third slides show measurements that simply let air into the vacuum pumped chamber. Pt1000 is measured with the Lakeshore TC</a:t>
            </a:r>
          </a:p>
        </p:txBody>
      </p:sp>
    </p:spTree>
    <p:extLst>
      <p:ext uri="{BB962C8B-B14F-4D97-AF65-F5344CB8AC3E}">
        <p14:creationId xmlns:p14="http://schemas.microsoft.com/office/powerpoint/2010/main" val="3960263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28880F0F-1E00-4B84-93A1-6E31C795C273}"/>
              </a:ext>
            </a:extLst>
          </p:cNvPr>
          <p:cNvPicPr>
            <a:picLocks noChangeAspect="1"/>
          </p:cNvPicPr>
          <p:nvPr/>
        </p:nvPicPr>
        <p:blipFill>
          <a:blip r:embed="rId2"/>
          <a:stretch>
            <a:fillRect/>
          </a:stretch>
        </p:blipFill>
        <p:spPr>
          <a:xfrm>
            <a:off x="902964" y="1234436"/>
            <a:ext cx="5852172" cy="4389129"/>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664A6408-5939-475C-87C7-B522254B25CF}"/>
              </a:ext>
            </a:extLst>
          </p:cNvPr>
          <p:cNvPicPr>
            <a:picLocks noChangeAspect="1"/>
          </p:cNvPicPr>
          <p:nvPr/>
        </p:nvPicPr>
        <p:blipFill>
          <a:blip r:embed="rId3"/>
          <a:stretch>
            <a:fillRect/>
          </a:stretch>
        </p:blipFill>
        <p:spPr>
          <a:xfrm>
            <a:off x="6339828" y="1234435"/>
            <a:ext cx="5852172" cy="4389129"/>
          </a:xfrm>
          <a:prstGeom prst="rect">
            <a:avLst/>
          </a:prstGeom>
        </p:spPr>
      </p:pic>
      <p:sp>
        <p:nvSpPr>
          <p:cNvPr id="6" name="TextBox 5">
            <a:extLst>
              <a:ext uri="{FF2B5EF4-FFF2-40B4-BE49-F238E27FC236}">
                <a16:creationId xmlns:a16="http://schemas.microsoft.com/office/drawing/2014/main" id="{996E30DD-17C9-4B9A-A5D9-82798B46AFA0}"/>
              </a:ext>
            </a:extLst>
          </p:cNvPr>
          <p:cNvSpPr txBox="1"/>
          <p:nvPr/>
        </p:nvSpPr>
        <p:spPr>
          <a:xfrm>
            <a:off x="2569535" y="346501"/>
            <a:ext cx="7867650" cy="830997"/>
          </a:xfrm>
          <a:prstGeom prst="rect">
            <a:avLst/>
          </a:prstGeom>
          <a:noFill/>
        </p:spPr>
        <p:txBody>
          <a:bodyPr wrap="square" rtlCol="0">
            <a:spAutoFit/>
          </a:bodyPr>
          <a:lstStyle/>
          <a:p>
            <a:r>
              <a:rPr lang="en-GB" sz="4800" dirty="0">
                <a:latin typeface="+mj-lt"/>
              </a:rPr>
              <a:t>Expansion into Main chamber</a:t>
            </a:r>
          </a:p>
        </p:txBody>
      </p:sp>
      <p:sp>
        <p:nvSpPr>
          <p:cNvPr id="7" name="TextBox 6">
            <a:extLst>
              <a:ext uri="{FF2B5EF4-FFF2-40B4-BE49-F238E27FC236}">
                <a16:creationId xmlns:a16="http://schemas.microsoft.com/office/drawing/2014/main" id="{97D2F678-CDFE-4B99-8016-8969AFE16588}"/>
              </a:ext>
            </a:extLst>
          </p:cNvPr>
          <p:cNvSpPr txBox="1"/>
          <p:nvPr/>
        </p:nvSpPr>
        <p:spPr>
          <a:xfrm>
            <a:off x="902964" y="5644828"/>
            <a:ext cx="10590831" cy="923330"/>
          </a:xfrm>
          <a:prstGeom prst="rect">
            <a:avLst/>
          </a:prstGeom>
          <a:noFill/>
        </p:spPr>
        <p:txBody>
          <a:bodyPr wrap="square" rtlCol="0">
            <a:spAutoFit/>
          </a:bodyPr>
          <a:lstStyle/>
          <a:p>
            <a:r>
              <a:rPr lang="en-GB" dirty="0"/>
              <a:t>Temperature briefly drops when vacuum is applied, then heats up when air enters the chamber and finally slowly lowers again. Might be because the chamber walls are colder than the air (?) and the Pt1000 makes contact with the wall. </a:t>
            </a:r>
          </a:p>
        </p:txBody>
      </p:sp>
      <p:sp>
        <p:nvSpPr>
          <p:cNvPr id="2" name="TextBox 1">
            <a:extLst>
              <a:ext uri="{FF2B5EF4-FFF2-40B4-BE49-F238E27FC236}">
                <a16:creationId xmlns:a16="http://schemas.microsoft.com/office/drawing/2014/main" id="{25C86120-8855-4593-8714-CAC62C7B3D4E}"/>
              </a:ext>
            </a:extLst>
          </p:cNvPr>
          <p:cNvSpPr txBox="1"/>
          <p:nvPr/>
        </p:nvSpPr>
        <p:spPr>
          <a:xfrm>
            <a:off x="8410353" y="6485860"/>
            <a:ext cx="3781647" cy="276999"/>
          </a:xfrm>
          <a:prstGeom prst="rect">
            <a:avLst/>
          </a:prstGeom>
          <a:noFill/>
        </p:spPr>
        <p:txBody>
          <a:bodyPr wrap="square" rtlCol="0">
            <a:spAutoFit/>
          </a:bodyPr>
          <a:lstStyle/>
          <a:p>
            <a:r>
              <a:rPr lang="en-GB" sz="1200" dirty="0"/>
              <a:t>1205_1404_expansiontemp_test_static</a:t>
            </a:r>
          </a:p>
        </p:txBody>
      </p:sp>
    </p:spTree>
    <p:extLst>
      <p:ext uri="{BB962C8B-B14F-4D97-AF65-F5344CB8AC3E}">
        <p14:creationId xmlns:p14="http://schemas.microsoft.com/office/powerpoint/2010/main" val="77587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A985D7A-3F86-48D4-8D59-069DD25DDBE8}"/>
              </a:ext>
            </a:extLst>
          </p:cNvPr>
          <p:cNvPicPr>
            <a:picLocks noChangeAspect="1"/>
          </p:cNvPicPr>
          <p:nvPr/>
        </p:nvPicPr>
        <p:blipFill>
          <a:blip r:embed="rId2"/>
          <a:stretch>
            <a:fillRect/>
          </a:stretch>
        </p:blipFill>
        <p:spPr>
          <a:xfrm>
            <a:off x="864864" y="1847850"/>
            <a:ext cx="5008885" cy="375666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E2A1111-DD3C-4496-84CB-FD88968C6757}"/>
              </a:ext>
            </a:extLst>
          </p:cNvPr>
          <p:cNvPicPr>
            <a:picLocks noChangeAspect="1"/>
          </p:cNvPicPr>
          <p:nvPr/>
        </p:nvPicPr>
        <p:blipFill>
          <a:blip r:embed="rId3"/>
          <a:stretch>
            <a:fillRect/>
          </a:stretch>
        </p:blipFill>
        <p:spPr>
          <a:xfrm>
            <a:off x="5873749" y="1847851"/>
            <a:ext cx="5008885" cy="3756664"/>
          </a:xfrm>
          <a:prstGeom prst="rect">
            <a:avLst/>
          </a:prstGeom>
        </p:spPr>
      </p:pic>
      <p:sp>
        <p:nvSpPr>
          <p:cNvPr id="7" name="TextBox 6">
            <a:extLst>
              <a:ext uri="{FF2B5EF4-FFF2-40B4-BE49-F238E27FC236}">
                <a16:creationId xmlns:a16="http://schemas.microsoft.com/office/drawing/2014/main" id="{FB6EEDAD-C7D8-4503-9584-C2F32500A0C8}"/>
              </a:ext>
            </a:extLst>
          </p:cNvPr>
          <p:cNvSpPr txBox="1"/>
          <p:nvPr/>
        </p:nvSpPr>
        <p:spPr>
          <a:xfrm>
            <a:off x="2305050" y="607154"/>
            <a:ext cx="8134350" cy="646331"/>
          </a:xfrm>
          <a:prstGeom prst="rect">
            <a:avLst/>
          </a:prstGeom>
          <a:noFill/>
        </p:spPr>
        <p:txBody>
          <a:bodyPr wrap="square" rtlCol="0">
            <a:spAutoFit/>
          </a:bodyPr>
          <a:lstStyle/>
          <a:p>
            <a:r>
              <a:rPr lang="en-GB" sz="3600" dirty="0">
                <a:latin typeface="+mj-lt"/>
              </a:rPr>
              <a:t>Letting in Air into chamber from vacuum</a:t>
            </a:r>
          </a:p>
        </p:txBody>
      </p:sp>
      <p:sp>
        <p:nvSpPr>
          <p:cNvPr id="2" name="TextBox 1">
            <a:extLst>
              <a:ext uri="{FF2B5EF4-FFF2-40B4-BE49-F238E27FC236}">
                <a16:creationId xmlns:a16="http://schemas.microsoft.com/office/drawing/2014/main" id="{7F4714B5-EAD7-4F8A-AC84-42553CAA8CF7}"/>
              </a:ext>
            </a:extLst>
          </p:cNvPr>
          <p:cNvSpPr txBox="1"/>
          <p:nvPr/>
        </p:nvSpPr>
        <p:spPr>
          <a:xfrm>
            <a:off x="4614530" y="6007395"/>
            <a:ext cx="4896277" cy="369332"/>
          </a:xfrm>
          <a:prstGeom prst="rect">
            <a:avLst/>
          </a:prstGeom>
          <a:noFill/>
        </p:spPr>
        <p:txBody>
          <a:bodyPr wrap="none" rtlCol="0">
            <a:spAutoFit/>
          </a:bodyPr>
          <a:lstStyle/>
          <a:p>
            <a:r>
              <a:rPr lang="en-GB" dirty="0"/>
              <a:t>1205_1532_expansion_temp_test_increaseP_2</a:t>
            </a:r>
          </a:p>
        </p:txBody>
      </p:sp>
    </p:spTree>
    <p:extLst>
      <p:ext uri="{BB962C8B-B14F-4D97-AF65-F5344CB8AC3E}">
        <p14:creationId xmlns:p14="http://schemas.microsoft.com/office/powerpoint/2010/main" val="1135531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88C4D4A0-159E-4863-AF6A-B44B9922DBF2}"/>
              </a:ext>
            </a:extLst>
          </p:cNvPr>
          <p:cNvPicPr>
            <a:picLocks noChangeAspect="1"/>
          </p:cNvPicPr>
          <p:nvPr/>
        </p:nvPicPr>
        <p:blipFill>
          <a:blip r:embed="rId2"/>
          <a:stretch>
            <a:fillRect/>
          </a:stretch>
        </p:blipFill>
        <p:spPr>
          <a:xfrm>
            <a:off x="930431" y="899329"/>
            <a:ext cx="5852172" cy="4389129"/>
          </a:xfrm>
          <a:prstGeom prst="rect">
            <a:avLst/>
          </a:prstGeom>
        </p:spPr>
      </p:pic>
      <p:sp>
        <p:nvSpPr>
          <p:cNvPr id="9" name="TextBox 8">
            <a:extLst>
              <a:ext uri="{FF2B5EF4-FFF2-40B4-BE49-F238E27FC236}">
                <a16:creationId xmlns:a16="http://schemas.microsoft.com/office/drawing/2014/main" id="{5DA39AD9-6B2C-4877-B1CE-9D4DCC94389E}"/>
              </a:ext>
            </a:extLst>
          </p:cNvPr>
          <p:cNvSpPr txBox="1"/>
          <p:nvPr/>
        </p:nvSpPr>
        <p:spPr>
          <a:xfrm>
            <a:off x="3335522" y="129888"/>
            <a:ext cx="5852172" cy="769441"/>
          </a:xfrm>
          <a:prstGeom prst="rect">
            <a:avLst/>
          </a:prstGeom>
          <a:noFill/>
        </p:spPr>
        <p:txBody>
          <a:bodyPr wrap="square" rtlCol="0">
            <a:spAutoFit/>
          </a:bodyPr>
          <a:lstStyle/>
          <a:p>
            <a:r>
              <a:rPr lang="en-GB" sz="4400" dirty="0">
                <a:latin typeface="+mj-lt"/>
              </a:rPr>
              <a:t>Letting in Air in steps</a:t>
            </a:r>
          </a:p>
        </p:txBody>
      </p:sp>
      <p:pic>
        <p:nvPicPr>
          <p:cNvPr id="5" name="Picture 4" descr="A screenshot of a cell phone&#10;&#10;Description automatically generated">
            <a:extLst>
              <a:ext uri="{FF2B5EF4-FFF2-40B4-BE49-F238E27FC236}">
                <a16:creationId xmlns:a16="http://schemas.microsoft.com/office/drawing/2014/main" id="{EFEE9014-FFD8-4687-BB73-0EAC95261322}"/>
              </a:ext>
            </a:extLst>
          </p:cNvPr>
          <p:cNvPicPr>
            <a:picLocks noChangeAspect="1"/>
          </p:cNvPicPr>
          <p:nvPr/>
        </p:nvPicPr>
        <p:blipFill>
          <a:blip r:embed="rId3"/>
          <a:stretch>
            <a:fillRect/>
          </a:stretch>
        </p:blipFill>
        <p:spPr>
          <a:xfrm>
            <a:off x="6339828" y="899329"/>
            <a:ext cx="5852172" cy="4389129"/>
          </a:xfrm>
          <a:prstGeom prst="rect">
            <a:avLst/>
          </a:prstGeom>
        </p:spPr>
      </p:pic>
      <p:sp>
        <p:nvSpPr>
          <p:cNvPr id="2" name="TextBox 1">
            <a:extLst>
              <a:ext uri="{FF2B5EF4-FFF2-40B4-BE49-F238E27FC236}">
                <a16:creationId xmlns:a16="http://schemas.microsoft.com/office/drawing/2014/main" id="{F307D72D-2BAF-4AAA-A8CD-C42219DF8009}"/>
              </a:ext>
            </a:extLst>
          </p:cNvPr>
          <p:cNvSpPr txBox="1"/>
          <p:nvPr/>
        </p:nvSpPr>
        <p:spPr>
          <a:xfrm>
            <a:off x="3710763" y="5592726"/>
            <a:ext cx="4638065" cy="369332"/>
          </a:xfrm>
          <a:prstGeom prst="rect">
            <a:avLst/>
          </a:prstGeom>
          <a:noFill/>
        </p:spPr>
        <p:txBody>
          <a:bodyPr wrap="none" rtlCol="0">
            <a:spAutoFit/>
          </a:bodyPr>
          <a:lstStyle/>
          <a:p>
            <a:r>
              <a:rPr lang="en-GB" dirty="0"/>
              <a:t>1205_1521_expansion_temp_test_increaseP</a:t>
            </a:r>
          </a:p>
        </p:txBody>
      </p:sp>
    </p:spTree>
    <p:extLst>
      <p:ext uri="{BB962C8B-B14F-4D97-AF65-F5344CB8AC3E}">
        <p14:creationId xmlns:p14="http://schemas.microsoft.com/office/powerpoint/2010/main" val="356376578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306</TotalTime>
  <Words>291</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Franklin Gothic Book</vt:lpstr>
      <vt:lpstr>Crop</vt:lpstr>
      <vt:lpstr>Expansion temperature measurements</vt:lpstr>
      <vt:lpstr>Content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dc:creator>
  <cp:lastModifiedBy>Rich</cp:lastModifiedBy>
  <cp:revision>9</cp:revision>
  <dcterms:created xsi:type="dcterms:W3CDTF">2019-12-09T09:53:28Z</dcterms:created>
  <dcterms:modified xsi:type="dcterms:W3CDTF">2019-12-10T10:49:45Z</dcterms:modified>
</cp:coreProperties>
</file>