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2462-4843-4C86-BEA1-AC2056B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BD837-B44A-4067-96A3-4DC10D81B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E223-CA88-4F31-8B20-92485479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8D21-55F6-4398-AD1B-1DC44E5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5728-C1E8-40D1-AFB7-09ADE67B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1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01FE-6590-413E-AEDD-EFC736A3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DF667-82D8-40DA-85C1-E8A41865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AC83-DE0E-429C-8F0E-AF20F28A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528F-EE0A-4B6B-800D-87DF8D47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333-6CC3-4ED2-AD3B-120D9089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5C4EB-72B2-4D8C-B637-CA7B22136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8898-1244-447D-A82B-46877032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7B3C-FA74-4924-BB6D-721C32F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1CD8-AF7B-4E1F-B8EF-98459325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BFDA-1AD2-40FA-95C6-DCA66A9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3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C31F-8895-4E5F-94B2-4C81EC85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3D68-63C1-4E36-9921-11A829F8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38A7-9707-42F0-88D5-2ABB01ED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680F-6A0E-4230-9D3B-AAABA210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6532-3F61-449D-9CB3-994BB0E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8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4364-98DC-4535-B7CB-7A20B186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E4F6-7914-469F-A2FB-AC3A2A5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97B5-9CD2-4E53-A166-5F3C7762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89AD-7ECC-4EA1-8FC5-8C7D3D1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C6B9-DDC8-48F2-9CB4-FA9ACD6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A2C1-C5FE-4F37-A7E8-EF9F3F6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F7B0-00E2-4CE8-9458-CD8D306E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AE992-1C79-4694-BA5A-6DB339BF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0C3C-B70C-42CF-99DE-BB2231B7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DFCC-2C57-4A19-8600-15C2E2D0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AF6C-FAB7-409B-84A8-DD12A924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CB7-B40E-48FE-B992-8A1C706E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1C9D-81FC-4819-BE1E-EE3046E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83CF-130E-4F2C-978B-2A558DEE4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DCD8-2190-413F-9246-5C4CA688A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F32F5-7BC1-4C2F-AD0B-C9577819D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1D0A5-03DC-4D22-91DB-335C76F8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84D8B-5990-4268-9D7D-0033784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3D2B6-5D37-4C7C-A883-0B879F3C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A443-67FB-4638-924F-02C92180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BFFF-25C5-4362-903C-16D6D00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1F8E8-615F-4360-BB59-303FBBE3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ED9E-53AF-4C49-8804-E1616E75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3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4C7B-CA44-4B35-B171-6FC2C7DD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26091-43A6-4C78-815B-3F460260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D4E2-5227-436E-A5CF-990B074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F85E-6027-4F5B-9B35-03B8515E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73FC-20FB-4B6E-BB2E-30C6D3F6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490C-CF30-4CAC-8B2B-A3A9681C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CDAF-3739-4EF3-BA1A-E6CB52F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30B4-6D30-40E3-A836-53323BB4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80DC-AE6C-4C41-813C-5C5970FD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7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C757-3685-4D9E-AE4B-51CE4C92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367FF-6757-47AE-973B-684F1257A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150CD-D3D5-40B4-84AE-51ECC46B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F10D-9BF4-4949-BDA2-DC15112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A9119-78D7-4107-B2C9-A0138717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62F6-0651-4C45-9BB0-DE636287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F1C22-FD80-45F6-A46C-FDC5D868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04F04-E228-4737-AF79-4F465A02B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2BDE-AEB6-4B56-94CA-CE5B7143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B53C-CF65-445E-AAEA-F5D4E662F28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93E9-2E0F-4067-8CA9-0839F6C6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B902-27BC-45CC-8AE7-133B98C89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B734-F44B-498B-8A3B-EE8393161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1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F449-C7CA-405B-AEEC-B494693B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Coax vs USB noise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5F51-3A9F-4808-B1D9-E75D5253A510}"/>
              </a:ext>
            </a:extLst>
          </p:cNvPr>
          <p:cNvSpPr/>
          <p:nvPr/>
        </p:nvSpPr>
        <p:spPr>
          <a:xfrm>
            <a:off x="685665" y="1237532"/>
            <a:ext cx="34501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USB</a:t>
            </a:r>
          </a:p>
          <a:p>
            <a:r>
              <a:rPr lang="en-GB" sz="1200" dirty="0"/>
              <a:t>1028_0950_wo3189_r1234</a:t>
            </a:r>
          </a:p>
          <a:p>
            <a:r>
              <a:rPr lang="en-GB" sz="1200" dirty="0"/>
              <a:t>Measurement used to get resistivity of WO3 in </a:t>
            </a:r>
            <a:r>
              <a:rPr lang="en-GB" sz="1200" dirty="0" err="1"/>
              <a:t>vdP</a:t>
            </a:r>
            <a:endParaRPr lang="en-GB" sz="1200" dirty="0"/>
          </a:p>
          <a:p>
            <a:r>
              <a:rPr lang="en-GB" sz="1200" dirty="0"/>
              <a:t>Voltage sourced</a:t>
            </a:r>
          </a:p>
          <a:p>
            <a:r>
              <a:rPr lang="en-GB" sz="1200" dirty="0"/>
              <a:t>Probably measured in 2wire mode</a:t>
            </a:r>
          </a:p>
          <a:p>
            <a:r>
              <a:rPr lang="en-GB" sz="1200" dirty="0"/>
              <a:t>setpoint = 25</a:t>
            </a:r>
          </a:p>
          <a:p>
            <a:r>
              <a:rPr lang="en-GB" sz="1200" dirty="0" err="1"/>
              <a:t>sample_rate</a:t>
            </a:r>
            <a:r>
              <a:rPr lang="en-GB" sz="1200" dirty="0"/>
              <a:t> = 1</a:t>
            </a:r>
          </a:p>
          <a:p>
            <a:r>
              <a:rPr lang="en-GB" sz="1200" dirty="0" err="1"/>
              <a:t>source_volt</a:t>
            </a:r>
            <a:r>
              <a:rPr lang="en-GB" sz="1200" dirty="0"/>
              <a:t> = 1E2</a:t>
            </a:r>
          </a:p>
          <a:p>
            <a:r>
              <a:rPr lang="en-GB" sz="1200" dirty="0" err="1"/>
              <a:t>limit_current</a:t>
            </a:r>
            <a:r>
              <a:rPr lang="en-GB" sz="1200" dirty="0"/>
              <a:t> = 1E-7</a:t>
            </a:r>
          </a:p>
          <a:p>
            <a:endParaRPr lang="en-GB" sz="1200" dirty="0"/>
          </a:p>
          <a:p>
            <a:r>
              <a:rPr lang="en-GB" sz="1200" dirty="0"/>
              <a:t>R = 3.92E+07 with std 2.81E+05 </a:t>
            </a:r>
          </a:p>
          <a:p>
            <a:r>
              <a:rPr lang="en-GB" sz="1200" dirty="0"/>
              <a:t>I = 2.55E-09 with std 1.84E-11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2A2424-96AF-4D3C-A88F-87638FB5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72" y="1352712"/>
            <a:ext cx="3124625" cy="234346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852DCE-0D83-4A64-A444-4189DC99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92" y="1608890"/>
            <a:ext cx="2304978" cy="17287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DB473-60A4-4137-BAD2-DAF1D5AF9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70" y="1272339"/>
            <a:ext cx="2700130" cy="20250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764E0-2B68-4709-AC67-58ACF092F312}"/>
              </a:ext>
            </a:extLst>
          </p:cNvPr>
          <p:cNvSpPr txBox="1"/>
          <p:nvPr/>
        </p:nvSpPr>
        <p:spPr>
          <a:xfrm>
            <a:off x="569751" y="5704514"/>
            <a:ext cx="922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between voltage sourced USB measurement of WO3189 and voltage sourced COAX measurement of WO3196</a:t>
            </a:r>
          </a:p>
          <a:p>
            <a:r>
              <a:rPr lang="en-GB" dirty="0"/>
              <a:t>The current noise of both measurements is the same despite the cable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C8196-E7BD-4891-84DB-C634B1016843}"/>
              </a:ext>
            </a:extLst>
          </p:cNvPr>
          <p:cNvSpPr txBox="1"/>
          <p:nvPr/>
        </p:nvSpPr>
        <p:spPr>
          <a:xfrm>
            <a:off x="569752" y="3607943"/>
            <a:ext cx="473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COAX</a:t>
            </a:r>
          </a:p>
          <a:p>
            <a:r>
              <a:rPr lang="pt-BR" sz="1200" dirty="0"/>
              <a:t>1231_1431_wo3196_r13_toprow</a:t>
            </a:r>
          </a:p>
          <a:p>
            <a:endParaRPr lang="pt-BR" sz="1200" dirty="0"/>
          </a:p>
          <a:p>
            <a:r>
              <a:rPr lang="en-GB" sz="1200" dirty="0"/>
              <a:t>Temperature setpoint is 25 C</a:t>
            </a:r>
          </a:p>
          <a:p>
            <a:r>
              <a:rPr lang="en-GB" sz="1200" dirty="0"/>
              <a:t>Sample rate is 1 Hz</a:t>
            </a:r>
          </a:p>
          <a:p>
            <a:r>
              <a:rPr lang="en-GB" sz="1200" dirty="0"/>
              <a:t>Measurement time is 300 s</a:t>
            </a:r>
          </a:p>
          <a:p>
            <a:r>
              <a:rPr lang="en-GB" sz="1200" dirty="0"/>
              <a:t>Source voltage is 1.0 V</a:t>
            </a:r>
          </a:p>
          <a:p>
            <a:r>
              <a:rPr lang="en-GB" sz="1200" dirty="0"/>
              <a:t>Limit current starts at 1.5e-08 A</a:t>
            </a:r>
          </a:p>
          <a:p>
            <a:r>
              <a:rPr lang="en-GB" sz="1200" dirty="0"/>
              <a:t>Mean resistance is 1.36E+08 with std 1.02E+06</a:t>
            </a:r>
          </a:p>
          <a:p>
            <a:r>
              <a:rPr lang="en-GB" sz="1200" dirty="0"/>
              <a:t>Mean voltage is 7.36E-09 with std 5.5002E-11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0236A-12C4-4D8E-A1FE-6FE8DBC2A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99" y="3691607"/>
            <a:ext cx="2645761" cy="1984321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3D69F0-4AA3-4E7D-994F-D8C30373B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79" y="3607943"/>
            <a:ext cx="2531729" cy="1898797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00CE79-62BE-4A08-AA01-20D689693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6" y="3709611"/>
            <a:ext cx="2440420" cy="18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4676-5430-44FE-AA3B-2A1236FD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Coax without feedthrough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0245F4-9B0D-48C9-B47E-928A90324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87387"/>
              </p:ext>
            </p:extLst>
          </p:nvPr>
        </p:nvGraphicFramePr>
        <p:xfrm>
          <a:off x="838200" y="1440554"/>
          <a:ext cx="853439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960">
                  <a:extLst>
                    <a:ext uri="{9D8B030D-6E8A-4147-A177-3AD203B41FA5}">
                      <a16:colId xmlns:a16="http://schemas.microsoft.com/office/drawing/2014/main" val="1563659587"/>
                    </a:ext>
                  </a:extLst>
                </a:gridCol>
                <a:gridCol w="291774">
                  <a:extLst>
                    <a:ext uri="{9D8B030D-6E8A-4147-A177-3AD203B41FA5}">
                      <a16:colId xmlns:a16="http://schemas.microsoft.com/office/drawing/2014/main" val="1777297493"/>
                    </a:ext>
                  </a:extLst>
                </a:gridCol>
                <a:gridCol w="1623788">
                  <a:extLst>
                    <a:ext uri="{9D8B030D-6E8A-4147-A177-3AD203B41FA5}">
                      <a16:colId xmlns:a16="http://schemas.microsoft.com/office/drawing/2014/main" val="4121078856"/>
                    </a:ext>
                  </a:extLst>
                </a:gridCol>
                <a:gridCol w="1893362">
                  <a:extLst>
                    <a:ext uri="{9D8B030D-6E8A-4147-A177-3AD203B41FA5}">
                      <a16:colId xmlns:a16="http://schemas.microsoft.com/office/drawing/2014/main" val="2692077841"/>
                    </a:ext>
                  </a:extLst>
                </a:gridCol>
                <a:gridCol w="1056096">
                  <a:extLst>
                    <a:ext uri="{9D8B030D-6E8A-4147-A177-3AD203B41FA5}">
                      <a16:colId xmlns:a16="http://schemas.microsoft.com/office/drawing/2014/main" val="1456828105"/>
                    </a:ext>
                  </a:extLst>
                </a:gridCol>
                <a:gridCol w="1056096">
                  <a:extLst>
                    <a:ext uri="{9D8B030D-6E8A-4147-A177-3AD203B41FA5}">
                      <a16:colId xmlns:a16="http://schemas.microsoft.com/office/drawing/2014/main" val="2075829466"/>
                    </a:ext>
                  </a:extLst>
                </a:gridCol>
                <a:gridCol w="875323">
                  <a:extLst>
                    <a:ext uri="{9D8B030D-6E8A-4147-A177-3AD203B41FA5}">
                      <a16:colId xmlns:a16="http://schemas.microsoft.com/office/drawing/2014/main" val="13513560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Measurements on 20191216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rate 1 Hz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Outside main chamber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065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 or 4 point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#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Setup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Absolute mean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37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Simple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2_1_Simple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3.38E+07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3.38E+07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5.00E+05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387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4_2_Positive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3.35E+07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3.35E+07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4.53E+05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07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Negative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4_3_Negative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-3.36E+07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3.36E+07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2.17E+04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510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2_4_Ground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3.30E+07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3.30E+07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3.69E+05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03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common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4_5_Positive common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-6.71E+06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6.71E+06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4.44E+05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474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sense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4_5_Positive sense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-7.13E+06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7.13E+06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1.40E+05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54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Positive force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4_6_Positive force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3.33E+07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3.33E+07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2.67E+05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934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Negative common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4_9_Negative common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-4.04E+07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4.04E+07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5.60E+04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38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Negative sense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4_7_Negative sense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-4.04E+07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4.04E+07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1.90E+04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112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Negative force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4_8_Negative force ground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-3.36E+07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3.36E+07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4.31E+04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28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75432A-F0EF-4C28-B824-BEDDE1CF54A2}"/>
              </a:ext>
            </a:extLst>
          </p:cNvPr>
          <p:cNvSpPr txBox="1"/>
          <p:nvPr/>
        </p:nvSpPr>
        <p:spPr>
          <a:xfrm>
            <a:off x="838200" y="3726554"/>
            <a:ext cx="9547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first glance these measurements appear to have less noise than the previous, but the data here is only from the resistance data. So the reduced noise may come from a higher source current, the std of the voltage data should be conclusive.</a:t>
            </a:r>
          </a:p>
          <a:p>
            <a:r>
              <a:rPr lang="en-GB" dirty="0"/>
              <a:t>As seen above, the std of the voltage data is simply lower than the other measurements.</a:t>
            </a:r>
          </a:p>
          <a:p>
            <a:r>
              <a:rPr lang="en-GB" dirty="0"/>
              <a:t>Also, the source current is 100 </a:t>
            </a:r>
            <a:r>
              <a:rPr lang="en-GB" dirty="0" err="1"/>
              <a:t>nA</a:t>
            </a:r>
            <a:r>
              <a:rPr lang="en-GB" dirty="0"/>
              <a:t> here, which is the same for the other 33MOhm measurements.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5446F-B3A6-41D9-A539-1C2B2B75AAF2}"/>
              </a:ext>
            </a:extLst>
          </p:cNvPr>
          <p:cNvSpPr/>
          <p:nvPr/>
        </p:nvSpPr>
        <p:spPr>
          <a:xfrm>
            <a:off x="7297723" y="704740"/>
            <a:ext cx="4393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Measurement config #3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Mean voltage is -3.36E+00</a:t>
            </a:r>
            <a:r>
              <a:rPr lang="en-GB" dirty="0"/>
              <a:t> with std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2.94E-03</a:t>
            </a:r>
            <a:r>
              <a:rPr lang="en-GB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CCF4D-0442-4D9F-98EE-1D1998B73C62}"/>
              </a:ext>
            </a:extLst>
          </p:cNvPr>
          <p:cNvSpPr txBox="1"/>
          <p:nvPr/>
        </p:nvSpPr>
        <p:spPr>
          <a:xfrm>
            <a:off x="0" y="5229979"/>
            <a:ext cx="1243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difference between these measurements and the ones with the feedthrough is that this setup uses two cables and the feedthrough one has 4 cables.</a:t>
            </a:r>
          </a:p>
          <a:p>
            <a:r>
              <a:rPr lang="en-GB" dirty="0"/>
              <a:t>With two cables the outsides of the cables are connected to the negative ports, but with 4 wires the outsides are connected to the ground of the grid</a:t>
            </a:r>
          </a:p>
        </p:txBody>
      </p:sp>
    </p:spTree>
    <p:extLst>
      <p:ext uri="{BB962C8B-B14F-4D97-AF65-F5344CB8AC3E}">
        <p14:creationId xmlns:p14="http://schemas.microsoft.com/office/powerpoint/2010/main" val="15670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499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Coax vs USB noise performance</vt:lpstr>
      <vt:lpstr>Coax without feedthrough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Coax vs USB noise performance</dc:title>
  <dc:creator>Rich</dc:creator>
  <cp:lastModifiedBy>Rich</cp:lastModifiedBy>
  <cp:revision>6</cp:revision>
  <dcterms:created xsi:type="dcterms:W3CDTF">2020-01-10T13:15:12Z</dcterms:created>
  <dcterms:modified xsi:type="dcterms:W3CDTF">2020-01-10T14:08:08Z</dcterms:modified>
</cp:coreProperties>
</file>