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57"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1D7B-7314-4535-8812-58CC1CDC2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43F8EF-3EBD-4BB9-84E7-DDE7D9ACA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61C8E9-01A6-4F35-8C3D-91F007F674A9}"/>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5" name="Footer Placeholder 4">
            <a:extLst>
              <a:ext uri="{FF2B5EF4-FFF2-40B4-BE49-F238E27FC236}">
                <a16:creationId xmlns:a16="http://schemas.microsoft.com/office/drawing/2014/main" id="{8F90B45F-1061-4070-9D0C-101201B49D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67515D-8D04-4036-A44F-3E092640E88C}"/>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560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7198-5B0E-4BFB-85A3-4BEBE3CB8A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FBB8FF-63CC-482D-9383-A521E2761E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2A6D81-7B68-4690-88D0-986FC72A15E0}"/>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5" name="Footer Placeholder 4">
            <a:extLst>
              <a:ext uri="{FF2B5EF4-FFF2-40B4-BE49-F238E27FC236}">
                <a16:creationId xmlns:a16="http://schemas.microsoft.com/office/drawing/2014/main" id="{0F1DB7EB-674A-4D98-9533-719899E60B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18570C-BCFD-49C1-9767-762DB944A632}"/>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11868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4DBABE-7BD1-4D59-9A8D-8182473BA9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1F402C-AE7D-4ACA-83CE-01292C0B99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F7542F-3FE9-4F87-89A2-FC61C6686E87}"/>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5" name="Footer Placeholder 4">
            <a:extLst>
              <a:ext uri="{FF2B5EF4-FFF2-40B4-BE49-F238E27FC236}">
                <a16:creationId xmlns:a16="http://schemas.microsoft.com/office/drawing/2014/main" id="{946AC789-68A1-4DFB-8D9C-CB053CB863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A61E37-538D-4308-BEC5-8485CFA97454}"/>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19920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D419-821D-4B71-BC59-086AFCD53A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EDA551-B361-45BC-915C-BCDE44136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DCFA9F-A2F3-475E-AC25-79EB0B46E9F2}"/>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5" name="Footer Placeholder 4">
            <a:extLst>
              <a:ext uri="{FF2B5EF4-FFF2-40B4-BE49-F238E27FC236}">
                <a16:creationId xmlns:a16="http://schemas.microsoft.com/office/drawing/2014/main" id="{1F26AAAF-1B7A-4B94-9A94-7D6F672CF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FE11B1-D9B8-4529-B333-534920A29479}"/>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238911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29AB-E9AA-40DA-BC54-A2565D71B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7A4D57C-B28A-4F56-80A0-950F0EB66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B4CCCE-EDAF-4589-9EEB-06E6D963F003}"/>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5" name="Footer Placeholder 4">
            <a:extLst>
              <a:ext uri="{FF2B5EF4-FFF2-40B4-BE49-F238E27FC236}">
                <a16:creationId xmlns:a16="http://schemas.microsoft.com/office/drawing/2014/main" id="{8FBCEDEB-DFCA-4DEC-8697-ED9FDB2666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4B64EA-5A97-424A-BC50-DBDF86457726}"/>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263769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1708-8C5B-4134-9BEA-93C9ADFEF1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F23FCD-E104-4600-856C-BC19D7035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5B2B37F-0FAB-429A-8048-62A5DAF6A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5FB1147-AF49-40F3-A246-B3A0BEB6FBF3}"/>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6" name="Footer Placeholder 5">
            <a:extLst>
              <a:ext uri="{FF2B5EF4-FFF2-40B4-BE49-F238E27FC236}">
                <a16:creationId xmlns:a16="http://schemas.microsoft.com/office/drawing/2014/main" id="{26674F02-63EB-4286-B65E-5F7BE4B987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BE95FB-6D49-4C85-BB3D-EAD61DCFDCAB}"/>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188216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BF2F-DDBA-439C-A7AD-E7FD44FA41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1542BE-248A-46AA-883F-26DB003C1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55CB4-07DD-497D-BC08-B9108A683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9A6AC41-C714-4189-9EF2-335260F30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6899F-3484-4732-B429-C19A90191C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1AFC373-F515-4717-973C-2F324249BA81}"/>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8" name="Footer Placeholder 7">
            <a:extLst>
              <a:ext uri="{FF2B5EF4-FFF2-40B4-BE49-F238E27FC236}">
                <a16:creationId xmlns:a16="http://schemas.microsoft.com/office/drawing/2014/main" id="{F47A4BC6-DE16-415B-9D0C-C612CE8217B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B03C2F-577C-46CC-B70C-EF6CE421C09A}"/>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45713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2D27-1D69-4E6F-8B3C-4B6482D2E84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C991787-139E-4A8B-9457-BDD2E46E1143}"/>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4" name="Footer Placeholder 3">
            <a:extLst>
              <a:ext uri="{FF2B5EF4-FFF2-40B4-BE49-F238E27FC236}">
                <a16:creationId xmlns:a16="http://schemas.microsoft.com/office/drawing/2014/main" id="{5C98EA24-6320-4BE4-B07B-DAAE192BD01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BF3C63-8485-4DB7-9E4A-B16FAC7782DF}"/>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62820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2EB300-5B72-44F7-AA1E-D70C979C8533}"/>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3" name="Footer Placeholder 2">
            <a:extLst>
              <a:ext uri="{FF2B5EF4-FFF2-40B4-BE49-F238E27FC236}">
                <a16:creationId xmlns:a16="http://schemas.microsoft.com/office/drawing/2014/main" id="{D91BFC00-1E19-40A7-B1AA-88D92BC87C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1F8A72-212A-480A-A463-DE0E90402811}"/>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163816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8DE5-B978-476D-B5D3-5D5B1923E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95FB1F2-1847-43B9-83FC-BD87B14CB0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A61EA36-C8C0-49B0-B9F1-37D583C61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F1C93-D274-4C17-9CC6-9530FB3461C8}"/>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6" name="Footer Placeholder 5">
            <a:extLst>
              <a:ext uri="{FF2B5EF4-FFF2-40B4-BE49-F238E27FC236}">
                <a16:creationId xmlns:a16="http://schemas.microsoft.com/office/drawing/2014/main" id="{7C6F9898-9940-4C2C-B008-914EF88027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3B1BED-84D6-4496-A445-024C9780828E}"/>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192063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EF2B-BE4E-4599-AADE-8F4A85D13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E202C8-D159-4CF1-9E25-065020E42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5B68A0-517C-49FA-B5E3-ED4C8B8AA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4EB56-5277-46E2-910C-678C76BF4751}"/>
              </a:ext>
            </a:extLst>
          </p:cNvPr>
          <p:cNvSpPr>
            <a:spLocks noGrp="1"/>
          </p:cNvSpPr>
          <p:nvPr>
            <p:ph type="dt" sz="half" idx="10"/>
          </p:nvPr>
        </p:nvSpPr>
        <p:spPr/>
        <p:txBody>
          <a:bodyPr/>
          <a:lstStyle/>
          <a:p>
            <a:fld id="{7FDBE400-6E02-4749-BD03-B78ABD40E59E}" type="datetimeFigureOut">
              <a:rPr lang="en-GB" smtClean="0"/>
              <a:t>10/01/2020</a:t>
            </a:fld>
            <a:endParaRPr lang="en-GB"/>
          </a:p>
        </p:txBody>
      </p:sp>
      <p:sp>
        <p:nvSpPr>
          <p:cNvPr id="6" name="Footer Placeholder 5">
            <a:extLst>
              <a:ext uri="{FF2B5EF4-FFF2-40B4-BE49-F238E27FC236}">
                <a16:creationId xmlns:a16="http://schemas.microsoft.com/office/drawing/2014/main" id="{0F20013F-0A55-4B54-BFD3-E713999F35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B6C4D8-67D8-4BFD-A064-06AFDF57741C}"/>
              </a:ext>
            </a:extLst>
          </p:cNvPr>
          <p:cNvSpPr>
            <a:spLocks noGrp="1"/>
          </p:cNvSpPr>
          <p:nvPr>
            <p:ph type="sldNum" sz="quarter" idx="12"/>
          </p:nvPr>
        </p:nvSpPr>
        <p:spPr/>
        <p:txBody>
          <a:bodyPr/>
          <a:lstStyle/>
          <a:p>
            <a:fld id="{302A588F-EB91-4A63-83DE-1F736398EDF7}" type="slidenum">
              <a:rPr lang="en-GB" smtClean="0"/>
              <a:t>‹#›</a:t>
            </a:fld>
            <a:endParaRPr lang="en-GB"/>
          </a:p>
        </p:txBody>
      </p:sp>
    </p:spTree>
    <p:extLst>
      <p:ext uri="{BB962C8B-B14F-4D97-AF65-F5344CB8AC3E}">
        <p14:creationId xmlns:p14="http://schemas.microsoft.com/office/powerpoint/2010/main" val="385526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8AB6C6-FCA2-46C6-9681-1DD5F3D5F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B31594-9402-4A17-B031-FE4135B612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1C7ABF-3B34-4767-92CE-D23EC4D6C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BE400-6E02-4749-BD03-B78ABD40E59E}" type="datetimeFigureOut">
              <a:rPr lang="en-GB" smtClean="0"/>
              <a:t>10/01/2020</a:t>
            </a:fld>
            <a:endParaRPr lang="en-GB"/>
          </a:p>
        </p:txBody>
      </p:sp>
      <p:sp>
        <p:nvSpPr>
          <p:cNvPr id="5" name="Footer Placeholder 4">
            <a:extLst>
              <a:ext uri="{FF2B5EF4-FFF2-40B4-BE49-F238E27FC236}">
                <a16:creationId xmlns:a16="http://schemas.microsoft.com/office/drawing/2014/main" id="{F22177D2-2CDE-402C-BF79-D6CCED553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B8E2E0-4C7B-4DE1-8B83-55D68754C3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A588F-EB91-4A63-83DE-1F736398EDF7}" type="slidenum">
              <a:rPr lang="en-GB" smtClean="0"/>
              <a:t>‹#›</a:t>
            </a:fld>
            <a:endParaRPr lang="en-GB"/>
          </a:p>
        </p:txBody>
      </p:sp>
    </p:spTree>
    <p:extLst>
      <p:ext uri="{BB962C8B-B14F-4D97-AF65-F5344CB8AC3E}">
        <p14:creationId xmlns:p14="http://schemas.microsoft.com/office/powerpoint/2010/main" val="303021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BE5F-8C3F-4CBA-A0F0-C9099D863C2E}"/>
              </a:ext>
            </a:extLst>
          </p:cNvPr>
          <p:cNvSpPr>
            <a:spLocks noGrp="1"/>
          </p:cNvSpPr>
          <p:nvPr>
            <p:ph type="title"/>
          </p:nvPr>
        </p:nvSpPr>
        <p:spPr/>
        <p:txBody>
          <a:bodyPr/>
          <a:lstStyle/>
          <a:p>
            <a:r>
              <a:rPr lang="en-GB" dirty="0"/>
              <a:t>33MOhm – noise measurement</a:t>
            </a:r>
          </a:p>
        </p:txBody>
      </p:sp>
      <p:sp>
        <p:nvSpPr>
          <p:cNvPr id="3" name="Content Placeholder 2">
            <a:extLst>
              <a:ext uri="{FF2B5EF4-FFF2-40B4-BE49-F238E27FC236}">
                <a16:creationId xmlns:a16="http://schemas.microsoft.com/office/drawing/2014/main" id="{FFC80EE0-E207-48DB-97DD-402CC1CB9EE8}"/>
              </a:ext>
            </a:extLst>
          </p:cNvPr>
          <p:cNvSpPr>
            <a:spLocks noGrp="1"/>
          </p:cNvSpPr>
          <p:nvPr>
            <p:ph idx="1"/>
          </p:nvPr>
        </p:nvSpPr>
        <p:spPr/>
        <p:txBody>
          <a:bodyPr>
            <a:normAutofit lnSpcReduction="10000"/>
          </a:bodyPr>
          <a:lstStyle/>
          <a:p>
            <a:r>
              <a:rPr lang="en-GB" dirty="0"/>
              <a:t>Date: 06012020 and 09012020</a:t>
            </a:r>
          </a:p>
          <a:p>
            <a:r>
              <a:rPr lang="en-GB" dirty="0"/>
              <a:t>Different measurement configurations</a:t>
            </a:r>
          </a:p>
          <a:p>
            <a:r>
              <a:rPr lang="en-GB" dirty="0"/>
              <a:t>Inside and outside the chamber (not main chamber)</a:t>
            </a:r>
          </a:p>
          <a:p>
            <a:r>
              <a:rPr lang="en-GB" dirty="0"/>
              <a:t>Increased source current</a:t>
            </a:r>
          </a:p>
          <a:p>
            <a:r>
              <a:rPr lang="en-GB" dirty="0"/>
              <a:t>Do the measurement circumstances matter?</a:t>
            </a:r>
          </a:p>
          <a:p>
            <a:pPr lvl="1"/>
            <a:r>
              <a:rPr lang="en-GB" dirty="0"/>
              <a:t>Does the noise come from the voltage measurement as before?</a:t>
            </a:r>
          </a:p>
          <a:p>
            <a:pPr lvl="1"/>
            <a:r>
              <a:rPr lang="en-GB" dirty="0"/>
              <a:t>Does the noise decrease when the DUT is inside the chamber?</a:t>
            </a:r>
          </a:p>
          <a:p>
            <a:pPr lvl="1"/>
            <a:r>
              <a:rPr lang="en-GB" dirty="0"/>
              <a:t>Does an increased source current lead to less noise in the absolute sense, not percentagewise? </a:t>
            </a:r>
          </a:p>
          <a:p>
            <a:pPr lvl="1"/>
            <a:r>
              <a:rPr lang="en-GB" dirty="0"/>
              <a:t>Does the noise decrease when negative voltage is measured? </a:t>
            </a:r>
          </a:p>
        </p:txBody>
      </p:sp>
    </p:spTree>
    <p:extLst>
      <p:ext uri="{BB962C8B-B14F-4D97-AF65-F5344CB8AC3E}">
        <p14:creationId xmlns:p14="http://schemas.microsoft.com/office/powerpoint/2010/main" val="330360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2A3D-245B-4E07-AA1B-37A16AE5E29A}"/>
              </a:ext>
            </a:extLst>
          </p:cNvPr>
          <p:cNvSpPr>
            <a:spLocks noGrp="1"/>
          </p:cNvSpPr>
          <p:nvPr>
            <p:ph type="title"/>
          </p:nvPr>
        </p:nvSpPr>
        <p:spPr>
          <a:xfrm>
            <a:off x="838200" y="365126"/>
            <a:ext cx="10515600" cy="778334"/>
          </a:xfrm>
        </p:spPr>
        <p:txBody>
          <a:bodyPr>
            <a:normAutofit/>
          </a:bodyPr>
          <a:lstStyle/>
          <a:p>
            <a:r>
              <a:rPr lang="en-GB" sz="3200" dirty="0"/>
              <a:t>33MOhm – Inside / Outside</a:t>
            </a:r>
          </a:p>
        </p:txBody>
      </p:sp>
      <p:sp>
        <p:nvSpPr>
          <p:cNvPr id="3" name="Content Placeholder 2">
            <a:extLst>
              <a:ext uri="{FF2B5EF4-FFF2-40B4-BE49-F238E27FC236}">
                <a16:creationId xmlns:a16="http://schemas.microsoft.com/office/drawing/2014/main" id="{CD229C42-C110-459C-9194-7A83F08ED2BB}"/>
              </a:ext>
            </a:extLst>
          </p:cNvPr>
          <p:cNvSpPr>
            <a:spLocks noGrp="1"/>
          </p:cNvSpPr>
          <p:nvPr>
            <p:ph idx="1"/>
          </p:nvPr>
        </p:nvSpPr>
        <p:spPr>
          <a:xfrm>
            <a:off x="838200" y="1448121"/>
            <a:ext cx="3314350" cy="1387357"/>
          </a:xfrm>
        </p:spPr>
        <p:txBody>
          <a:bodyPr>
            <a:normAutofit/>
          </a:bodyPr>
          <a:lstStyle/>
          <a:p>
            <a:pPr marL="0" indent="0">
              <a:spcBef>
                <a:spcPts val="0"/>
              </a:spcBef>
              <a:buNone/>
            </a:pPr>
            <a:r>
              <a:rPr lang="en-GB" sz="1000" dirty="0"/>
              <a:t>0109_1835_33MOhm_forward_inside</a:t>
            </a:r>
          </a:p>
          <a:p>
            <a:pPr marL="0" indent="0">
              <a:spcBef>
                <a:spcPts val="0"/>
              </a:spcBef>
              <a:buNone/>
            </a:pPr>
            <a:r>
              <a:rPr lang="en-GB" sz="1000" dirty="0"/>
              <a:t>Measurement is done with current sourcing</a:t>
            </a:r>
          </a:p>
          <a:p>
            <a:pPr marL="0" indent="0">
              <a:spcBef>
                <a:spcPts val="0"/>
              </a:spcBef>
              <a:buNone/>
            </a:pPr>
            <a:r>
              <a:rPr lang="en-GB" sz="1000" dirty="0"/>
              <a:t>Sample rate is 20 Hz</a:t>
            </a:r>
          </a:p>
          <a:p>
            <a:pPr marL="0" indent="0">
              <a:spcBef>
                <a:spcPts val="0"/>
              </a:spcBef>
              <a:buNone/>
            </a:pPr>
            <a:r>
              <a:rPr lang="en-GB" sz="1000" dirty="0"/>
              <a:t>Measurement time is 60 s</a:t>
            </a:r>
          </a:p>
          <a:p>
            <a:pPr marL="0" indent="0">
              <a:spcBef>
                <a:spcPts val="0"/>
              </a:spcBef>
              <a:buNone/>
            </a:pPr>
            <a:r>
              <a:rPr lang="en-GB" sz="1000" dirty="0"/>
              <a:t>Source current is 1e-07 A</a:t>
            </a:r>
          </a:p>
          <a:p>
            <a:pPr marL="0" indent="0">
              <a:spcBef>
                <a:spcPts val="0"/>
              </a:spcBef>
              <a:buNone/>
            </a:pPr>
            <a:r>
              <a:rPr lang="en-GB" sz="1000" dirty="0"/>
              <a:t>Limit voltage starts at 10.0 V</a:t>
            </a:r>
          </a:p>
          <a:p>
            <a:pPr marL="0" indent="0">
              <a:spcBef>
                <a:spcPts val="0"/>
              </a:spcBef>
              <a:buNone/>
            </a:pPr>
            <a:r>
              <a:rPr lang="en-GB" sz="1000" dirty="0"/>
              <a:t>Mean resistance is 2.979374e+07 with std 1.581395e+05</a:t>
            </a:r>
          </a:p>
          <a:p>
            <a:pPr marL="0" indent="0">
              <a:spcBef>
                <a:spcPts val="0"/>
              </a:spcBef>
              <a:buNone/>
            </a:pPr>
            <a:r>
              <a:rPr lang="en-GB" sz="1000" dirty="0"/>
              <a:t>Mean voltage is 2.979317e+00 with std </a:t>
            </a:r>
            <a:r>
              <a:rPr lang="en-GB" sz="1000" b="1" dirty="0"/>
              <a:t>1.412592e-02</a:t>
            </a:r>
          </a:p>
          <a:p>
            <a:pPr marL="0" indent="0">
              <a:spcBef>
                <a:spcPts val="0"/>
              </a:spcBef>
              <a:buNone/>
            </a:pPr>
            <a:r>
              <a:rPr lang="en-GB" sz="1000" dirty="0"/>
              <a:t>Mean current is 9.999841e-08 with std 6.793682e-11</a:t>
            </a:r>
          </a:p>
        </p:txBody>
      </p:sp>
      <p:pic>
        <p:nvPicPr>
          <p:cNvPr id="5" name="Picture 4" descr="A screenshot of a cell phone&#10;&#10;Description automatically generated">
            <a:extLst>
              <a:ext uri="{FF2B5EF4-FFF2-40B4-BE49-F238E27FC236}">
                <a16:creationId xmlns:a16="http://schemas.microsoft.com/office/drawing/2014/main" id="{636C5737-D78E-4AD0-9EE1-0C3DCCAC0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087" y="943600"/>
            <a:ext cx="3143813" cy="2357860"/>
          </a:xfrm>
          <a:prstGeom prst="rect">
            <a:avLst/>
          </a:prstGeom>
        </p:spPr>
      </p:pic>
      <p:pic>
        <p:nvPicPr>
          <p:cNvPr id="7" name="Picture 6" descr="A close up of a logo&#10;&#10;Description automatically generated">
            <a:extLst>
              <a:ext uri="{FF2B5EF4-FFF2-40B4-BE49-F238E27FC236}">
                <a16:creationId xmlns:a16="http://schemas.microsoft.com/office/drawing/2014/main" id="{F83A4B71-DA25-40CA-B0F9-D6B2E26D3891}"/>
              </a:ext>
            </a:extLst>
          </p:cNvPr>
          <p:cNvPicPr>
            <a:picLocks noChangeAspect="1"/>
          </p:cNvPicPr>
          <p:nvPr/>
        </p:nvPicPr>
        <p:blipFill rotWithShape="1">
          <a:blip r:embed="rId3">
            <a:extLst>
              <a:ext uri="{28A0092B-C50C-407E-A947-70E740481C1C}">
                <a14:useLocalDpi xmlns:a14="http://schemas.microsoft.com/office/drawing/2010/main" val="0"/>
              </a:ext>
            </a:extLst>
          </a:blip>
          <a:srcRect r="6544"/>
          <a:stretch/>
        </p:blipFill>
        <p:spPr>
          <a:xfrm>
            <a:off x="7466900" y="1112691"/>
            <a:ext cx="2938071" cy="2357860"/>
          </a:xfrm>
          <a:prstGeom prst="rect">
            <a:avLst/>
          </a:prstGeom>
        </p:spPr>
      </p:pic>
      <p:pic>
        <p:nvPicPr>
          <p:cNvPr id="9" name="Picture 8" descr="A picture containing comb, bird&#10;&#10;Description automatically generated">
            <a:extLst>
              <a:ext uri="{FF2B5EF4-FFF2-40B4-BE49-F238E27FC236}">
                <a16:creationId xmlns:a16="http://schemas.microsoft.com/office/drawing/2014/main" id="{1C22F0A6-EA38-4F88-96F1-AB8DA1A4E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792" y="3427852"/>
            <a:ext cx="3270441" cy="2452830"/>
          </a:xfrm>
          <a:prstGeom prst="rect">
            <a:avLst/>
          </a:prstGeom>
        </p:spPr>
      </p:pic>
      <p:sp>
        <p:nvSpPr>
          <p:cNvPr id="10" name="Rectangle 9">
            <a:extLst>
              <a:ext uri="{FF2B5EF4-FFF2-40B4-BE49-F238E27FC236}">
                <a16:creationId xmlns:a16="http://schemas.microsoft.com/office/drawing/2014/main" id="{84B7BC7F-0DB6-45C9-97BB-405887C36928}"/>
              </a:ext>
            </a:extLst>
          </p:cNvPr>
          <p:cNvSpPr/>
          <p:nvPr/>
        </p:nvSpPr>
        <p:spPr>
          <a:xfrm>
            <a:off x="838200" y="4133269"/>
            <a:ext cx="3842158" cy="1477328"/>
          </a:xfrm>
          <a:prstGeom prst="rect">
            <a:avLst/>
          </a:prstGeom>
        </p:spPr>
        <p:txBody>
          <a:bodyPr wrap="square">
            <a:spAutoFit/>
          </a:bodyPr>
          <a:lstStyle/>
          <a:p>
            <a:r>
              <a:rPr lang="en-GB" sz="900" dirty="0"/>
              <a:t>0109_1840_33MOhm_forward_outside</a:t>
            </a:r>
          </a:p>
          <a:p>
            <a:endParaRPr lang="en-GB" sz="900" dirty="0"/>
          </a:p>
          <a:p>
            <a:r>
              <a:rPr lang="en-GB" sz="900" dirty="0"/>
              <a:t>Measurement is done with current sourcing</a:t>
            </a:r>
          </a:p>
          <a:p>
            <a:r>
              <a:rPr lang="en-GB" sz="900" dirty="0"/>
              <a:t>Sample rate is 20 Hz</a:t>
            </a:r>
          </a:p>
          <a:p>
            <a:r>
              <a:rPr lang="en-GB" sz="900" dirty="0"/>
              <a:t>Measurement time is 60 s</a:t>
            </a:r>
          </a:p>
          <a:p>
            <a:r>
              <a:rPr lang="en-GB" sz="900" dirty="0"/>
              <a:t>Source current is 1e-07 A</a:t>
            </a:r>
          </a:p>
          <a:p>
            <a:r>
              <a:rPr lang="en-GB" sz="900" dirty="0"/>
              <a:t>Limit voltage starts at 10.0 V</a:t>
            </a:r>
          </a:p>
          <a:p>
            <a:r>
              <a:rPr lang="en-GB" sz="900" dirty="0"/>
              <a:t>Mean resistance is 3.017038e+07 with std 2.012205e+05</a:t>
            </a:r>
          </a:p>
          <a:p>
            <a:r>
              <a:rPr lang="en-GB" sz="900" dirty="0"/>
              <a:t>Mean voltage is 3.016969e+00 with std </a:t>
            </a:r>
            <a:r>
              <a:rPr lang="en-GB" sz="900" b="1" dirty="0"/>
              <a:t>1.875031e-02</a:t>
            </a:r>
          </a:p>
          <a:p>
            <a:r>
              <a:rPr lang="en-GB" sz="900" dirty="0"/>
              <a:t>Mean current is 9.999802e-08 with std 7.089560e-11</a:t>
            </a:r>
          </a:p>
        </p:txBody>
      </p:sp>
      <p:pic>
        <p:nvPicPr>
          <p:cNvPr id="12" name="Picture 11" descr="A picture containing comb, bird&#10;&#10;Description automatically generated">
            <a:extLst>
              <a:ext uri="{FF2B5EF4-FFF2-40B4-BE49-F238E27FC236}">
                <a16:creationId xmlns:a16="http://schemas.microsoft.com/office/drawing/2014/main" id="{BCE62A0D-6247-4B4B-BED6-B902FBF815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2550" y="3261528"/>
            <a:ext cx="3594408" cy="2695806"/>
          </a:xfrm>
          <a:prstGeom prst="rect">
            <a:avLst/>
          </a:prstGeom>
        </p:spPr>
      </p:pic>
      <p:sp>
        <p:nvSpPr>
          <p:cNvPr id="13" name="TextBox 12">
            <a:extLst>
              <a:ext uri="{FF2B5EF4-FFF2-40B4-BE49-F238E27FC236}">
                <a16:creationId xmlns:a16="http://schemas.microsoft.com/office/drawing/2014/main" id="{30BE6D50-7C8B-4BCA-AFED-7AB5D999CBE9}"/>
              </a:ext>
            </a:extLst>
          </p:cNvPr>
          <p:cNvSpPr txBox="1"/>
          <p:nvPr/>
        </p:nvSpPr>
        <p:spPr>
          <a:xfrm>
            <a:off x="964734" y="6031684"/>
            <a:ext cx="7860484" cy="646331"/>
          </a:xfrm>
          <a:prstGeom prst="rect">
            <a:avLst/>
          </a:prstGeom>
          <a:noFill/>
        </p:spPr>
        <p:txBody>
          <a:bodyPr wrap="square" rtlCol="0">
            <a:spAutoFit/>
          </a:bodyPr>
          <a:lstStyle/>
          <a:p>
            <a:r>
              <a:rPr lang="en-GB" dirty="0"/>
              <a:t>Slight decrease in noise when DUT is inside the chamber, so most of the noise is coming from the outside wires (as the chamber is grounded – Faraday cage)</a:t>
            </a:r>
          </a:p>
        </p:txBody>
      </p:sp>
    </p:spTree>
    <p:extLst>
      <p:ext uri="{BB962C8B-B14F-4D97-AF65-F5344CB8AC3E}">
        <p14:creationId xmlns:p14="http://schemas.microsoft.com/office/powerpoint/2010/main" val="383285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81E6-1D53-4804-85EA-56D2D4CCEBD8}"/>
              </a:ext>
            </a:extLst>
          </p:cNvPr>
          <p:cNvSpPr>
            <a:spLocks noGrp="1"/>
          </p:cNvSpPr>
          <p:nvPr>
            <p:ph type="title"/>
          </p:nvPr>
        </p:nvSpPr>
        <p:spPr>
          <a:xfrm>
            <a:off x="838200" y="221152"/>
            <a:ext cx="10515600" cy="750611"/>
          </a:xfrm>
        </p:spPr>
        <p:txBody>
          <a:bodyPr/>
          <a:lstStyle/>
          <a:p>
            <a:r>
              <a:rPr lang="en-GB" dirty="0"/>
              <a:t>33MOhm – Forward / Backward</a:t>
            </a:r>
          </a:p>
        </p:txBody>
      </p:sp>
      <p:pic>
        <p:nvPicPr>
          <p:cNvPr id="5" name="Content Placeholder 4" descr="A screenshot of a cell phone&#10;&#10;Description automatically generated">
            <a:extLst>
              <a:ext uri="{FF2B5EF4-FFF2-40B4-BE49-F238E27FC236}">
                <a16:creationId xmlns:a16="http://schemas.microsoft.com/office/drawing/2014/main" id="{975B069E-5326-4704-A9C7-488D0F4743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9067" y="3398109"/>
            <a:ext cx="3154260" cy="2365695"/>
          </a:xfrm>
        </p:spPr>
      </p:pic>
      <p:pic>
        <p:nvPicPr>
          <p:cNvPr id="7" name="Picture 6" descr="A screenshot of a cell phone&#10;&#10;Description automatically generated">
            <a:extLst>
              <a:ext uri="{FF2B5EF4-FFF2-40B4-BE49-F238E27FC236}">
                <a16:creationId xmlns:a16="http://schemas.microsoft.com/office/drawing/2014/main" id="{289DE84F-14AC-4EF9-8F2D-25CB50CBD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686" y="3959743"/>
            <a:ext cx="1926471" cy="144485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FBA60E8-8553-4176-9B7F-89F26984A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7367" y="4005386"/>
            <a:ext cx="1804757" cy="1353568"/>
          </a:xfrm>
          <a:prstGeom prst="rect">
            <a:avLst/>
          </a:prstGeom>
        </p:spPr>
      </p:pic>
      <p:sp>
        <p:nvSpPr>
          <p:cNvPr id="10" name="Rectangle 9">
            <a:extLst>
              <a:ext uri="{FF2B5EF4-FFF2-40B4-BE49-F238E27FC236}">
                <a16:creationId xmlns:a16="http://schemas.microsoft.com/office/drawing/2014/main" id="{19766AE1-C972-4AB1-B0DC-486882B2AC32}"/>
              </a:ext>
            </a:extLst>
          </p:cNvPr>
          <p:cNvSpPr/>
          <p:nvPr/>
        </p:nvSpPr>
        <p:spPr>
          <a:xfrm>
            <a:off x="399213" y="3398109"/>
            <a:ext cx="6096000" cy="1938992"/>
          </a:xfrm>
          <a:prstGeom prst="rect">
            <a:avLst/>
          </a:prstGeom>
        </p:spPr>
        <p:txBody>
          <a:bodyPr>
            <a:spAutoFit/>
          </a:bodyPr>
          <a:lstStyle/>
          <a:p>
            <a:r>
              <a:rPr lang="en-GB" sz="1200" dirty="0"/>
              <a:t>0109_1843_33MOhm_backward_outside</a:t>
            </a:r>
          </a:p>
          <a:p>
            <a:endParaRPr lang="en-GB" sz="1200" dirty="0"/>
          </a:p>
          <a:p>
            <a:r>
              <a:rPr lang="en-GB" sz="1200" dirty="0"/>
              <a:t>Measurement is done with current sourcing</a:t>
            </a:r>
          </a:p>
          <a:p>
            <a:r>
              <a:rPr lang="en-GB" sz="1200" dirty="0"/>
              <a:t>Sample rate is 20 Hz</a:t>
            </a:r>
          </a:p>
          <a:p>
            <a:r>
              <a:rPr lang="en-GB" sz="1200" dirty="0"/>
              <a:t>Measurement time is 60 s</a:t>
            </a:r>
          </a:p>
          <a:p>
            <a:r>
              <a:rPr lang="en-GB" sz="1200" dirty="0"/>
              <a:t>Source current is 1e-07 A</a:t>
            </a:r>
          </a:p>
          <a:p>
            <a:r>
              <a:rPr lang="en-GB" sz="1200" dirty="0"/>
              <a:t>Limit voltage starts at 10.0 V</a:t>
            </a:r>
          </a:p>
          <a:p>
            <a:r>
              <a:rPr lang="en-GB" sz="1200" dirty="0"/>
              <a:t>Mean resistance is -3.078391e+07 with std 2.506476e+04</a:t>
            </a:r>
          </a:p>
          <a:p>
            <a:r>
              <a:rPr lang="en-GB" sz="1200" dirty="0"/>
              <a:t>Mean voltage is -3.078322e+00 with std 2.419807e-03</a:t>
            </a:r>
          </a:p>
          <a:p>
            <a:r>
              <a:rPr lang="en-GB" sz="1200" dirty="0"/>
              <a:t>Mean current is 9.999775e-08 with std 7.145656e-12</a:t>
            </a:r>
          </a:p>
        </p:txBody>
      </p:sp>
      <p:sp>
        <p:nvSpPr>
          <p:cNvPr id="11" name="Rectangle 10">
            <a:extLst>
              <a:ext uri="{FF2B5EF4-FFF2-40B4-BE49-F238E27FC236}">
                <a16:creationId xmlns:a16="http://schemas.microsoft.com/office/drawing/2014/main" id="{0AB10942-3D9D-47F3-8A66-D7A9E5950C92}"/>
              </a:ext>
            </a:extLst>
          </p:cNvPr>
          <p:cNvSpPr/>
          <p:nvPr/>
        </p:nvSpPr>
        <p:spPr>
          <a:xfrm>
            <a:off x="338356" y="1249394"/>
            <a:ext cx="6096000" cy="1938992"/>
          </a:xfrm>
          <a:prstGeom prst="rect">
            <a:avLst/>
          </a:prstGeom>
        </p:spPr>
        <p:txBody>
          <a:bodyPr>
            <a:spAutoFit/>
          </a:bodyPr>
          <a:lstStyle/>
          <a:p>
            <a:r>
              <a:rPr lang="en-GB" sz="1200" dirty="0"/>
              <a:t>0109_1840_33MOhm_forward_outside</a:t>
            </a:r>
          </a:p>
          <a:p>
            <a:endParaRPr lang="en-GB" sz="1200" dirty="0"/>
          </a:p>
          <a:p>
            <a:r>
              <a:rPr lang="en-GB" sz="1200" dirty="0"/>
              <a:t>Measurement is done with current sourcing</a:t>
            </a:r>
          </a:p>
          <a:p>
            <a:r>
              <a:rPr lang="en-GB" sz="1200" dirty="0"/>
              <a:t>Sample rate is 20 Hz</a:t>
            </a:r>
          </a:p>
          <a:p>
            <a:r>
              <a:rPr lang="en-GB" sz="1200" dirty="0"/>
              <a:t>Measurement time is 60 s</a:t>
            </a:r>
          </a:p>
          <a:p>
            <a:r>
              <a:rPr lang="en-GB" sz="1200" dirty="0"/>
              <a:t>Source current is 1e-07 A</a:t>
            </a:r>
          </a:p>
          <a:p>
            <a:r>
              <a:rPr lang="en-GB" sz="1200" dirty="0"/>
              <a:t>Limit voltage starts at 10.0 V</a:t>
            </a:r>
          </a:p>
          <a:p>
            <a:r>
              <a:rPr lang="en-GB" sz="1200" dirty="0"/>
              <a:t>Mean resistance is 3.017038e+07 with std 2.012205e+05</a:t>
            </a:r>
          </a:p>
          <a:p>
            <a:r>
              <a:rPr lang="en-GB" sz="1200" dirty="0"/>
              <a:t>Mean voltage is 3.016969e+00 with std 1.875031e-02</a:t>
            </a:r>
          </a:p>
          <a:p>
            <a:r>
              <a:rPr lang="en-GB" sz="1200" dirty="0"/>
              <a:t>Mean current is 9.999802e-08 with std 7.089560e-11</a:t>
            </a:r>
          </a:p>
        </p:txBody>
      </p:sp>
      <p:pic>
        <p:nvPicPr>
          <p:cNvPr id="13" name="Picture 12" descr="A close up of a logo&#10;&#10;Description automatically generated">
            <a:extLst>
              <a:ext uri="{FF2B5EF4-FFF2-40B4-BE49-F238E27FC236}">
                <a16:creationId xmlns:a16="http://schemas.microsoft.com/office/drawing/2014/main" id="{A18ED4EE-81FA-44D7-B913-007DAC9D04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8749" y="375163"/>
            <a:ext cx="2050833" cy="1538125"/>
          </a:xfrm>
          <a:prstGeom prst="rect">
            <a:avLst/>
          </a:prstGeom>
        </p:spPr>
      </p:pic>
      <p:pic>
        <p:nvPicPr>
          <p:cNvPr id="15" name="Picture 14" descr="A picture containing comb, bird&#10;&#10;Description automatically generated">
            <a:extLst>
              <a:ext uri="{FF2B5EF4-FFF2-40B4-BE49-F238E27FC236}">
                <a16:creationId xmlns:a16="http://schemas.microsoft.com/office/drawing/2014/main" id="{32F35E80-AA6F-4890-96DC-D413F731AC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98749" y="1996311"/>
            <a:ext cx="2058098" cy="1543574"/>
          </a:xfrm>
          <a:prstGeom prst="rect">
            <a:avLst/>
          </a:prstGeom>
        </p:spPr>
      </p:pic>
      <p:pic>
        <p:nvPicPr>
          <p:cNvPr id="17" name="Picture 16" descr="A picture containing comb, bird&#10;&#10;Description automatically generated">
            <a:extLst>
              <a:ext uri="{FF2B5EF4-FFF2-40B4-BE49-F238E27FC236}">
                <a16:creationId xmlns:a16="http://schemas.microsoft.com/office/drawing/2014/main" id="{AD6C6112-9514-4EB4-8F16-0154F347D5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3426" y="971763"/>
            <a:ext cx="3154260" cy="2365695"/>
          </a:xfrm>
          <a:prstGeom prst="rect">
            <a:avLst/>
          </a:prstGeom>
        </p:spPr>
      </p:pic>
      <p:sp>
        <p:nvSpPr>
          <p:cNvPr id="18" name="TextBox 17">
            <a:extLst>
              <a:ext uri="{FF2B5EF4-FFF2-40B4-BE49-F238E27FC236}">
                <a16:creationId xmlns:a16="http://schemas.microsoft.com/office/drawing/2014/main" id="{137987FF-32E9-4DDB-BAF0-3B30ECE041EB}"/>
              </a:ext>
            </a:extLst>
          </p:cNvPr>
          <p:cNvSpPr txBox="1"/>
          <p:nvPr/>
        </p:nvSpPr>
        <p:spPr>
          <a:xfrm>
            <a:off x="486561" y="5824455"/>
            <a:ext cx="10729520" cy="923330"/>
          </a:xfrm>
          <a:prstGeom prst="rect">
            <a:avLst/>
          </a:prstGeom>
          <a:noFill/>
        </p:spPr>
        <p:txBody>
          <a:bodyPr wrap="square" rtlCol="0">
            <a:spAutoFit/>
          </a:bodyPr>
          <a:lstStyle/>
          <a:p>
            <a:r>
              <a:rPr lang="en-GB" dirty="0"/>
              <a:t>Backward sensing has factor 10 lower noise on the voltage, so it seems like this configuration should result in lower noise also when applied to other devices, but this is not the case as for WO3196 this was tried, but it made no difference in terms of the voltage noise</a:t>
            </a:r>
          </a:p>
        </p:txBody>
      </p:sp>
    </p:spTree>
    <p:extLst>
      <p:ext uri="{BB962C8B-B14F-4D97-AF65-F5344CB8AC3E}">
        <p14:creationId xmlns:p14="http://schemas.microsoft.com/office/powerpoint/2010/main" val="69047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1E90-AC9A-44E2-A294-433D23F9DEAE}"/>
              </a:ext>
            </a:extLst>
          </p:cNvPr>
          <p:cNvSpPr>
            <a:spLocks noGrp="1"/>
          </p:cNvSpPr>
          <p:nvPr>
            <p:ph type="title"/>
          </p:nvPr>
        </p:nvSpPr>
        <p:spPr/>
        <p:txBody>
          <a:bodyPr/>
          <a:lstStyle/>
          <a:p>
            <a:r>
              <a:rPr lang="en-GB" dirty="0"/>
              <a:t>33MOhm – Source current variation</a:t>
            </a:r>
          </a:p>
        </p:txBody>
      </p:sp>
      <p:sp>
        <p:nvSpPr>
          <p:cNvPr id="3" name="Content Placeholder 2">
            <a:extLst>
              <a:ext uri="{FF2B5EF4-FFF2-40B4-BE49-F238E27FC236}">
                <a16:creationId xmlns:a16="http://schemas.microsoft.com/office/drawing/2014/main" id="{BBA44469-72D9-41BB-9A08-DF9C7A9BF65C}"/>
              </a:ext>
            </a:extLst>
          </p:cNvPr>
          <p:cNvSpPr>
            <a:spLocks noGrp="1"/>
          </p:cNvSpPr>
          <p:nvPr>
            <p:ph idx="1"/>
          </p:nvPr>
        </p:nvSpPr>
        <p:spPr>
          <a:xfrm>
            <a:off x="0" y="2075313"/>
            <a:ext cx="3850547" cy="1160856"/>
          </a:xfrm>
        </p:spPr>
        <p:txBody>
          <a:bodyPr>
            <a:normAutofit fontScale="40000" lnSpcReduction="20000"/>
          </a:bodyPr>
          <a:lstStyle/>
          <a:p>
            <a:pPr marL="0" indent="0">
              <a:spcBef>
                <a:spcPts val="0"/>
              </a:spcBef>
              <a:buNone/>
            </a:pPr>
            <a:r>
              <a:rPr lang="en-GB" sz="3100" dirty="0"/>
              <a:t>0106_1838_33MOhm_inside_highersource</a:t>
            </a:r>
          </a:p>
          <a:p>
            <a:pPr marL="0" indent="0">
              <a:spcBef>
                <a:spcPts val="0"/>
              </a:spcBef>
              <a:buNone/>
            </a:pPr>
            <a:r>
              <a:rPr lang="en-GB" sz="3100" dirty="0"/>
              <a:t>Sample rate is 10 Hz</a:t>
            </a:r>
          </a:p>
          <a:p>
            <a:pPr marL="0" indent="0">
              <a:spcBef>
                <a:spcPts val="0"/>
              </a:spcBef>
              <a:buNone/>
            </a:pPr>
            <a:r>
              <a:rPr lang="en-GB" sz="3100" dirty="0"/>
              <a:t>Measurement time is 600 s</a:t>
            </a:r>
          </a:p>
          <a:p>
            <a:pPr marL="0" indent="0">
              <a:spcBef>
                <a:spcPts val="0"/>
              </a:spcBef>
              <a:buNone/>
            </a:pPr>
            <a:r>
              <a:rPr lang="en-GB" sz="3100" dirty="0"/>
              <a:t>Source current is 1e-07 A</a:t>
            </a:r>
          </a:p>
          <a:p>
            <a:pPr marL="0" indent="0">
              <a:spcBef>
                <a:spcPts val="0"/>
              </a:spcBef>
              <a:buNone/>
            </a:pPr>
            <a:r>
              <a:rPr lang="en-GB" sz="3100" dirty="0"/>
              <a:t>Limit voltage starts at 10.0 V</a:t>
            </a:r>
          </a:p>
          <a:p>
            <a:pPr marL="0" indent="0">
              <a:spcBef>
                <a:spcPts val="0"/>
              </a:spcBef>
              <a:buNone/>
            </a:pPr>
            <a:r>
              <a:rPr lang="en-GB" sz="3100" dirty="0"/>
              <a:t>Mean resistance is 3.302303e+07 with std 1.810187e+05</a:t>
            </a:r>
          </a:p>
          <a:p>
            <a:pPr marL="0" indent="0">
              <a:spcBef>
                <a:spcPts val="0"/>
              </a:spcBef>
              <a:buNone/>
            </a:pPr>
            <a:r>
              <a:rPr lang="en-GB" sz="3100" dirty="0"/>
              <a:t>Mean voltage is 3.302002e+00 with std 1.619875e-02</a:t>
            </a:r>
          </a:p>
          <a:p>
            <a:pPr marL="0" indent="0">
              <a:spcBef>
                <a:spcPts val="0"/>
              </a:spcBef>
              <a:buNone/>
            </a:pPr>
            <a:r>
              <a:rPr lang="en-GB" sz="3100" dirty="0"/>
              <a:t>Mean current is 9.999122e-08 with std 6.782057e-11</a:t>
            </a:r>
          </a:p>
          <a:p>
            <a:endParaRPr lang="en-GB" dirty="0"/>
          </a:p>
        </p:txBody>
      </p:sp>
      <p:pic>
        <p:nvPicPr>
          <p:cNvPr id="5" name="Picture 4" descr="A screenshot of a cell phone&#10;&#10;Description automatically generated">
            <a:extLst>
              <a:ext uri="{FF2B5EF4-FFF2-40B4-BE49-F238E27FC236}">
                <a16:creationId xmlns:a16="http://schemas.microsoft.com/office/drawing/2014/main" id="{663DF2EA-A52F-4118-BE4B-CC2B1002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939" y="1595160"/>
            <a:ext cx="2828215" cy="212116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B7AA8F9-9446-4EE4-BCCA-050986EE5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360" y="1595160"/>
            <a:ext cx="3079640" cy="230973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F85D4066-989A-4F2D-8FDD-E88677ADF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0992" y="1631778"/>
            <a:ext cx="2883373" cy="2162530"/>
          </a:xfrm>
          <a:prstGeom prst="rect">
            <a:avLst/>
          </a:prstGeom>
        </p:spPr>
      </p:pic>
      <p:sp>
        <p:nvSpPr>
          <p:cNvPr id="10" name="Content Placeholder 2">
            <a:extLst>
              <a:ext uri="{FF2B5EF4-FFF2-40B4-BE49-F238E27FC236}">
                <a16:creationId xmlns:a16="http://schemas.microsoft.com/office/drawing/2014/main" id="{76A7262F-0845-4A12-A98D-AEA583F02722}"/>
              </a:ext>
            </a:extLst>
          </p:cNvPr>
          <p:cNvSpPr txBox="1">
            <a:spLocks/>
          </p:cNvSpPr>
          <p:nvPr/>
        </p:nvSpPr>
        <p:spPr>
          <a:xfrm>
            <a:off x="38433" y="4101984"/>
            <a:ext cx="3850547" cy="116085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3100" dirty="0"/>
              <a:t>0106_1820_33MOhm_inside</a:t>
            </a:r>
          </a:p>
          <a:p>
            <a:pPr marL="0" indent="0">
              <a:spcBef>
                <a:spcPts val="0"/>
              </a:spcBef>
              <a:buNone/>
            </a:pPr>
            <a:r>
              <a:rPr lang="en-GB" sz="3100" dirty="0"/>
              <a:t>Sample rate is 10 Hz</a:t>
            </a:r>
          </a:p>
          <a:p>
            <a:pPr marL="0" indent="0">
              <a:spcBef>
                <a:spcPts val="0"/>
              </a:spcBef>
              <a:buNone/>
            </a:pPr>
            <a:r>
              <a:rPr lang="en-GB" sz="3100" dirty="0"/>
              <a:t>Measurement time is 600 s</a:t>
            </a:r>
          </a:p>
          <a:p>
            <a:pPr marL="0" indent="0">
              <a:spcBef>
                <a:spcPts val="0"/>
              </a:spcBef>
              <a:buNone/>
            </a:pPr>
            <a:r>
              <a:rPr lang="en-GB" sz="3100" dirty="0"/>
              <a:t>Source current is 1e-08 A</a:t>
            </a:r>
          </a:p>
          <a:p>
            <a:pPr marL="0" indent="0">
              <a:spcBef>
                <a:spcPts val="0"/>
              </a:spcBef>
              <a:buNone/>
            </a:pPr>
            <a:r>
              <a:rPr lang="en-GB" sz="3100" dirty="0"/>
              <a:t>Limit voltage starts at 1.0 V</a:t>
            </a:r>
          </a:p>
          <a:p>
            <a:pPr marL="0" indent="0">
              <a:spcBef>
                <a:spcPts val="0"/>
              </a:spcBef>
              <a:buNone/>
            </a:pPr>
            <a:r>
              <a:rPr lang="en-GB" sz="3100" dirty="0"/>
              <a:t>Mean resistance is 3.023224e+07 with std 1.537301e+06</a:t>
            </a:r>
          </a:p>
          <a:p>
            <a:pPr marL="0" indent="0">
              <a:spcBef>
                <a:spcPts val="0"/>
              </a:spcBef>
              <a:buNone/>
            </a:pPr>
            <a:r>
              <a:rPr lang="en-GB" sz="3100" dirty="0"/>
              <a:t>Mean voltage is 3.022526e-01 with std 1.370331e-02</a:t>
            </a:r>
          </a:p>
          <a:p>
            <a:pPr marL="0" indent="0">
              <a:spcBef>
                <a:spcPts val="0"/>
              </a:spcBef>
              <a:buNone/>
            </a:pPr>
            <a:r>
              <a:rPr lang="en-GB" sz="3100" dirty="0"/>
              <a:t>Mean current is 1.000056e-08 with std 6.976061e-11</a:t>
            </a:r>
          </a:p>
          <a:p>
            <a:endParaRPr lang="en-GB" dirty="0"/>
          </a:p>
        </p:txBody>
      </p:sp>
      <p:pic>
        <p:nvPicPr>
          <p:cNvPr id="13" name="Picture 12" descr="A screenshot of a cell phone&#10;&#10;Description automatically generated">
            <a:extLst>
              <a:ext uri="{FF2B5EF4-FFF2-40B4-BE49-F238E27FC236}">
                <a16:creationId xmlns:a16="http://schemas.microsoft.com/office/drawing/2014/main" id="{22F5E538-6037-46B5-902B-4C0471C20F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939" y="3726435"/>
            <a:ext cx="2883373" cy="216253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5428685D-7DDE-4DE6-B9D1-045CB6D8C9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7517" y="3794308"/>
            <a:ext cx="2986049" cy="2239537"/>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5BA20877-75B7-4E3D-BC8A-D8E679315D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7925" y="3909615"/>
            <a:ext cx="2529505" cy="1897129"/>
          </a:xfrm>
          <a:prstGeom prst="rect">
            <a:avLst/>
          </a:prstGeom>
        </p:spPr>
      </p:pic>
      <p:sp>
        <p:nvSpPr>
          <p:cNvPr id="18" name="TextBox 17">
            <a:extLst>
              <a:ext uri="{FF2B5EF4-FFF2-40B4-BE49-F238E27FC236}">
                <a16:creationId xmlns:a16="http://schemas.microsoft.com/office/drawing/2014/main" id="{CF42A4BD-02AD-45AF-9A92-12F082CFFB26}"/>
              </a:ext>
            </a:extLst>
          </p:cNvPr>
          <p:cNvSpPr txBox="1"/>
          <p:nvPr/>
        </p:nvSpPr>
        <p:spPr>
          <a:xfrm>
            <a:off x="38432" y="5985845"/>
            <a:ext cx="12153567" cy="584775"/>
          </a:xfrm>
          <a:prstGeom prst="rect">
            <a:avLst/>
          </a:prstGeom>
          <a:noFill/>
        </p:spPr>
        <p:txBody>
          <a:bodyPr wrap="square" rtlCol="0">
            <a:spAutoFit/>
          </a:bodyPr>
          <a:lstStyle/>
          <a:p>
            <a:r>
              <a:rPr lang="en-GB" sz="1600" dirty="0"/>
              <a:t>Voltage noise has the same amplitude in both case, but due to the different mean value the measurement with the higher source current has less noise compared to the mean voltage value and is therefore more accurate when measuring the resistance</a:t>
            </a:r>
          </a:p>
        </p:txBody>
      </p:sp>
    </p:spTree>
    <p:extLst>
      <p:ext uri="{BB962C8B-B14F-4D97-AF65-F5344CB8AC3E}">
        <p14:creationId xmlns:p14="http://schemas.microsoft.com/office/powerpoint/2010/main" val="10329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90A0-825D-419C-BB43-284172F188D7}"/>
              </a:ext>
            </a:extLst>
          </p:cNvPr>
          <p:cNvSpPr>
            <a:spLocks noGrp="1"/>
          </p:cNvSpPr>
          <p:nvPr>
            <p:ph type="title"/>
          </p:nvPr>
        </p:nvSpPr>
        <p:spPr/>
        <p:txBody>
          <a:bodyPr/>
          <a:lstStyle/>
          <a:p>
            <a:r>
              <a:rPr lang="en-GB" dirty="0"/>
              <a:t>33MOhm – high sample rate	</a:t>
            </a:r>
          </a:p>
        </p:txBody>
      </p:sp>
      <p:sp>
        <p:nvSpPr>
          <p:cNvPr id="3" name="Content Placeholder 2">
            <a:extLst>
              <a:ext uri="{FF2B5EF4-FFF2-40B4-BE49-F238E27FC236}">
                <a16:creationId xmlns:a16="http://schemas.microsoft.com/office/drawing/2014/main" id="{6108308D-B442-4085-B55E-55FCE8527A38}"/>
              </a:ext>
            </a:extLst>
          </p:cNvPr>
          <p:cNvSpPr>
            <a:spLocks noGrp="1"/>
          </p:cNvSpPr>
          <p:nvPr>
            <p:ph idx="1"/>
          </p:nvPr>
        </p:nvSpPr>
        <p:spPr/>
        <p:txBody>
          <a:bodyPr/>
          <a:lstStyle/>
          <a:p>
            <a:r>
              <a:rPr lang="en-GB" dirty="0"/>
              <a:t>Date: 01072020</a:t>
            </a:r>
          </a:p>
          <a:p>
            <a:r>
              <a:rPr lang="en-GB" dirty="0"/>
              <a:t>Sample rate achieved? 57Hz</a:t>
            </a:r>
          </a:p>
          <a:p>
            <a:r>
              <a:rPr lang="en-GB" dirty="0"/>
              <a:t>How much noise? Still </a:t>
            </a:r>
            <a:r>
              <a:rPr lang="en-GB" dirty="0" err="1"/>
              <a:t>Vstd</a:t>
            </a:r>
            <a:r>
              <a:rPr lang="en-GB" dirty="0"/>
              <a:t> of ~1E-2</a:t>
            </a:r>
          </a:p>
          <a:p>
            <a:r>
              <a:rPr lang="en-GB" dirty="0"/>
              <a:t>FFT results</a:t>
            </a:r>
          </a:p>
        </p:txBody>
      </p:sp>
    </p:spTree>
    <p:extLst>
      <p:ext uri="{BB962C8B-B14F-4D97-AF65-F5344CB8AC3E}">
        <p14:creationId xmlns:p14="http://schemas.microsoft.com/office/powerpoint/2010/main" val="290589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2AD1-B534-4E8E-9D14-81B45CA1B116}"/>
              </a:ext>
            </a:extLst>
          </p:cNvPr>
          <p:cNvSpPr>
            <a:spLocks noGrp="1"/>
          </p:cNvSpPr>
          <p:nvPr>
            <p:ph type="title"/>
          </p:nvPr>
        </p:nvSpPr>
        <p:spPr>
          <a:xfrm>
            <a:off x="838200" y="-43739"/>
            <a:ext cx="10515600" cy="1325563"/>
          </a:xfrm>
        </p:spPr>
        <p:txBody>
          <a:bodyPr/>
          <a:lstStyle/>
          <a:p>
            <a:r>
              <a:rPr lang="en-GB" dirty="0"/>
              <a:t>33MOhm – 2 vs 4 wire mode (forward)</a:t>
            </a:r>
          </a:p>
        </p:txBody>
      </p:sp>
      <p:sp>
        <p:nvSpPr>
          <p:cNvPr id="4" name="Rectangle 3">
            <a:extLst>
              <a:ext uri="{FF2B5EF4-FFF2-40B4-BE49-F238E27FC236}">
                <a16:creationId xmlns:a16="http://schemas.microsoft.com/office/drawing/2014/main" id="{35F8370D-A49B-4238-A3EF-B22A3D7C7F2E}"/>
              </a:ext>
            </a:extLst>
          </p:cNvPr>
          <p:cNvSpPr/>
          <p:nvPr/>
        </p:nvSpPr>
        <p:spPr>
          <a:xfrm>
            <a:off x="175470" y="1178016"/>
            <a:ext cx="3658299" cy="1938992"/>
          </a:xfrm>
          <a:prstGeom prst="rect">
            <a:avLst/>
          </a:prstGeom>
        </p:spPr>
        <p:txBody>
          <a:bodyPr wrap="square">
            <a:spAutoFit/>
          </a:bodyPr>
          <a:lstStyle/>
          <a:p>
            <a:r>
              <a:rPr lang="en-GB" sz="1200" dirty="0"/>
              <a:t>0107_1745_33MOhm_highsamplerate</a:t>
            </a:r>
          </a:p>
          <a:p>
            <a:endParaRPr lang="en-GB" sz="1200" dirty="0"/>
          </a:p>
          <a:p>
            <a:r>
              <a:rPr lang="en-GB" sz="1200" dirty="0"/>
              <a:t>Sample rate is 200 Hz</a:t>
            </a:r>
          </a:p>
          <a:p>
            <a:r>
              <a:rPr lang="en-GB" sz="1200" dirty="0"/>
              <a:t>Measurement time is 60 s</a:t>
            </a:r>
          </a:p>
          <a:p>
            <a:r>
              <a:rPr lang="en-GB" sz="1200" dirty="0"/>
              <a:t>Source current is 1e-07 A</a:t>
            </a:r>
          </a:p>
          <a:p>
            <a:r>
              <a:rPr lang="en-GB" sz="1200" dirty="0"/>
              <a:t>Limit voltage starts at 10.0 V</a:t>
            </a:r>
          </a:p>
          <a:p>
            <a:r>
              <a:rPr lang="en-GB" sz="1200" dirty="0"/>
              <a:t>Mean resistance is 3.264955e+07 with std 1.322039e+05</a:t>
            </a:r>
          </a:p>
          <a:p>
            <a:r>
              <a:rPr lang="en-GB" sz="1200" dirty="0"/>
              <a:t>Mean voltage is 3.264952e+00 with std 1.156368e-02</a:t>
            </a:r>
          </a:p>
          <a:p>
            <a:r>
              <a:rPr lang="en-GB" sz="1200" dirty="0"/>
              <a:t>Mean current is 1.000001e-07 with std 6.029478e-11</a:t>
            </a:r>
          </a:p>
        </p:txBody>
      </p:sp>
      <p:pic>
        <p:nvPicPr>
          <p:cNvPr id="6" name="Picture 5" descr="A screenshot of a cell phone&#10;&#10;Description automatically generated">
            <a:extLst>
              <a:ext uri="{FF2B5EF4-FFF2-40B4-BE49-F238E27FC236}">
                <a16:creationId xmlns:a16="http://schemas.microsoft.com/office/drawing/2014/main" id="{8A3464DE-B459-4CD4-949E-D4D58F0A2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045" y="864097"/>
            <a:ext cx="3560852" cy="267063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F8A8A7B-B6BD-4313-A341-6205C4265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233" y="1393665"/>
            <a:ext cx="2397579" cy="1798184"/>
          </a:xfrm>
          <a:prstGeom prst="rect">
            <a:avLst/>
          </a:prstGeom>
        </p:spPr>
      </p:pic>
      <p:pic>
        <p:nvPicPr>
          <p:cNvPr id="10" name="Picture 9" descr="A picture containing clock&#10;&#10;Description automatically generated">
            <a:extLst>
              <a:ext uri="{FF2B5EF4-FFF2-40B4-BE49-F238E27FC236}">
                <a16:creationId xmlns:a16="http://schemas.microsoft.com/office/drawing/2014/main" id="{7F43DBF7-B458-4FE0-8018-9E70AB0654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2996" y="1488884"/>
            <a:ext cx="2270620" cy="1702965"/>
          </a:xfrm>
          <a:prstGeom prst="rect">
            <a:avLst/>
          </a:prstGeom>
        </p:spPr>
      </p:pic>
      <p:sp>
        <p:nvSpPr>
          <p:cNvPr id="11" name="Rectangle 10">
            <a:extLst>
              <a:ext uri="{FF2B5EF4-FFF2-40B4-BE49-F238E27FC236}">
                <a16:creationId xmlns:a16="http://schemas.microsoft.com/office/drawing/2014/main" id="{6639E468-CD34-48FF-B1D3-17CE7B9F5A5D}"/>
              </a:ext>
            </a:extLst>
          </p:cNvPr>
          <p:cNvSpPr/>
          <p:nvPr/>
        </p:nvSpPr>
        <p:spPr>
          <a:xfrm>
            <a:off x="175470" y="3646638"/>
            <a:ext cx="3733800" cy="1754326"/>
          </a:xfrm>
          <a:prstGeom prst="rect">
            <a:avLst/>
          </a:prstGeom>
        </p:spPr>
        <p:txBody>
          <a:bodyPr wrap="square">
            <a:spAutoFit/>
          </a:bodyPr>
          <a:lstStyle/>
          <a:p>
            <a:r>
              <a:rPr lang="en-GB" sz="1200" dirty="0"/>
              <a:t>0107_1748_33MOhm_highsamplerate_2wire_log</a:t>
            </a:r>
          </a:p>
          <a:p>
            <a:endParaRPr lang="en-GB" sz="1200" dirty="0"/>
          </a:p>
          <a:p>
            <a:r>
              <a:rPr lang="en-GB" sz="1200" dirty="0"/>
              <a:t>Sample rate is 200 Hz</a:t>
            </a:r>
          </a:p>
          <a:p>
            <a:r>
              <a:rPr lang="en-GB" sz="1200" dirty="0"/>
              <a:t>Measurement time is 60 s</a:t>
            </a:r>
          </a:p>
          <a:p>
            <a:r>
              <a:rPr lang="en-GB" sz="1200" dirty="0"/>
              <a:t>Source current is 1e-07 A</a:t>
            </a:r>
          </a:p>
          <a:p>
            <a:r>
              <a:rPr lang="en-GB" sz="1200" dirty="0"/>
              <a:t>Limit voltage starts at 10.0 V</a:t>
            </a:r>
          </a:p>
          <a:p>
            <a:r>
              <a:rPr lang="en-GB" sz="1200" dirty="0"/>
              <a:t>Mean resistance is 3.277222e+07 with std 1.317805e+05</a:t>
            </a:r>
          </a:p>
          <a:p>
            <a:r>
              <a:rPr lang="en-GB" sz="1200" dirty="0"/>
              <a:t>Mean voltage is 3.277198e+00 with std 1.150702e-02</a:t>
            </a:r>
          </a:p>
          <a:p>
            <a:r>
              <a:rPr lang="en-GB" sz="1200" dirty="0"/>
              <a:t>Mean current is 9.999947e-08 with std 6.061577e-11</a:t>
            </a:r>
          </a:p>
        </p:txBody>
      </p:sp>
      <p:pic>
        <p:nvPicPr>
          <p:cNvPr id="13" name="Picture 12" descr="A screenshot of a social media post&#10;&#10;Description automatically generated">
            <a:extLst>
              <a:ext uri="{FF2B5EF4-FFF2-40B4-BE49-F238E27FC236}">
                <a16:creationId xmlns:a16="http://schemas.microsoft.com/office/drawing/2014/main" id="{9B979E23-FF64-4319-8187-94A49DC46D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7934" y="3534736"/>
            <a:ext cx="3476963" cy="2607723"/>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69FD62D1-8563-421A-A572-A92C33BAF2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0735" y="4092622"/>
            <a:ext cx="2397578" cy="1798184"/>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012E6037-69FD-4F89-B66D-85980F371F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11203" y="3936001"/>
            <a:ext cx="2705327" cy="2028995"/>
          </a:xfrm>
          <a:prstGeom prst="rect">
            <a:avLst/>
          </a:prstGeom>
        </p:spPr>
      </p:pic>
      <p:sp>
        <p:nvSpPr>
          <p:cNvPr id="33" name="TextBox 32">
            <a:extLst>
              <a:ext uri="{FF2B5EF4-FFF2-40B4-BE49-F238E27FC236}">
                <a16:creationId xmlns:a16="http://schemas.microsoft.com/office/drawing/2014/main" id="{94A6DDFF-95A8-4555-85CF-DDA4777F7CB0}"/>
              </a:ext>
            </a:extLst>
          </p:cNvPr>
          <p:cNvSpPr txBox="1"/>
          <p:nvPr/>
        </p:nvSpPr>
        <p:spPr>
          <a:xfrm>
            <a:off x="18176" y="6145248"/>
            <a:ext cx="12155647" cy="646331"/>
          </a:xfrm>
          <a:prstGeom prst="rect">
            <a:avLst/>
          </a:prstGeom>
          <a:noFill/>
        </p:spPr>
        <p:txBody>
          <a:bodyPr wrap="square" rtlCol="0">
            <a:spAutoFit/>
          </a:bodyPr>
          <a:lstStyle/>
          <a:p>
            <a:r>
              <a:rPr lang="en-GB" dirty="0"/>
              <a:t>Setting the SM to 4 wire setting does not seem to matter for the forward configuration. For the backward configuration it matters as it does not measure negative voltage if not set to 4 wire, but have no measurement data to support this</a:t>
            </a:r>
          </a:p>
        </p:txBody>
      </p:sp>
    </p:spTree>
    <p:extLst>
      <p:ext uri="{BB962C8B-B14F-4D97-AF65-F5344CB8AC3E}">
        <p14:creationId xmlns:p14="http://schemas.microsoft.com/office/powerpoint/2010/main" val="375857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4ABB-17C1-4D33-B02E-DA318728ED6B}"/>
              </a:ext>
            </a:extLst>
          </p:cNvPr>
          <p:cNvSpPr>
            <a:spLocks noGrp="1"/>
          </p:cNvSpPr>
          <p:nvPr>
            <p:ph type="title"/>
          </p:nvPr>
        </p:nvSpPr>
        <p:spPr>
          <a:xfrm>
            <a:off x="838200" y="163789"/>
            <a:ext cx="10515600" cy="800945"/>
          </a:xfrm>
        </p:spPr>
        <p:txBody>
          <a:bodyPr/>
          <a:lstStyle/>
          <a:p>
            <a:r>
              <a:rPr lang="en-GB" dirty="0"/>
              <a:t>33MOhm – high sample rate + FFT	</a:t>
            </a:r>
          </a:p>
        </p:txBody>
      </p:sp>
      <p:pic>
        <p:nvPicPr>
          <p:cNvPr id="4" name="Picture 3" descr="A screenshot of a cell phone&#10;&#10;Description automatically generated">
            <a:extLst>
              <a:ext uri="{FF2B5EF4-FFF2-40B4-BE49-F238E27FC236}">
                <a16:creationId xmlns:a16="http://schemas.microsoft.com/office/drawing/2014/main" id="{5C06FE10-B522-4463-9B22-353F6C011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233" y="1393665"/>
            <a:ext cx="2397579" cy="1798184"/>
          </a:xfrm>
          <a:prstGeom prst="rect">
            <a:avLst/>
          </a:prstGeom>
        </p:spPr>
      </p:pic>
      <p:pic>
        <p:nvPicPr>
          <p:cNvPr id="5" name="Picture 4" descr="A picture containing clock&#10;&#10;Description automatically generated">
            <a:extLst>
              <a:ext uri="{FF2B5EF4-FFF2-40B4-BE49-F238E27FC236}">
                <a16:creationId xmlns:a16="http://schemas.microsoft.com/office/drawing/2014/main" id="{E4087B25-5DA3-4A33-A31C-7400BF63C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996" y="1488884"/>
            <a:ext cx="2270620" cy="1702965"/>
          </a:xfrm>
          <a:prstGeom prst="rect">
            <a:avLst/>
          </a:prstGeom>
        </p:spPr>
      </p:pic>
      <p:sp>
        <p:nvSpPr>
          <p:cNvPr id="6" name="Rectangle 5">
            <a:extLst>
              <a:ext uri="{FF2B5EF4-FFF2-40B4-BE49-F238E27FC236}">
                <a16:creationId xmlns:a16="http://schemas.microsoft.com/office/drawing/2014/main" id="{8560B492-ADAB-4108-860A-9A1ADC91DD33}"/>
              </a:ext>
            </a:extLst>
          </p:cNvPr>
          <p:cNvSpPr/>
          <p:nvPr/>
        </p:nvSpPr>
        <p:spPr>
          <a:xfrm>
            <a:off x="167917" y="1146558"/>
            <a:ext cx="3658299" cy="1938992"/>
          </a:xfrm>
          <a:prstGeom prst="rect">
            <a:avLst/>
          </a:prstGeom>
        </p:spPr>
        <p:txBody>
          <a:bodyPr wrap="square">
            <a:spAutoFit/>
          </a:bodyPr>
          <a:lstStyle/>
          <a:p>
            <a:r>
              <a:rPr lang="en-GB" sz="1200" dirty="0"/>
              <a:t>0107_1745_33MOhm_highsamplerate</a:t>
            </a:r>
          </a:p>
          <a:p>
            <a:endParaRPr lang="en-GB" sz="1200" dirty="0"/>
          </a:p>
          <a:p>
            <a:r>
              <a:rPr lang="en-GB" sz="1200" dirty="0"/>
              <a:t>Sample rate is 200 Hz</a:t>
            </a:r>
          </a:p>
          <a:p>
            <a:r>
              <a:rPr lang="en-GB" sz="1200" dirty="0"/>
              <a:t>Measurement time is 60 s</a:t>
            </a:r>
          </a:p>
          <a:p>
            <a:r>
              <a:rPr lang="en-GB" sz="1200" dirty="0"/>
              <a:t>Source current is 1e-07 A</a:t>
            </a:r>
          </a:p>
          <a:p>
            <a:r>
              <a:rPr lang="en-GB" sz="1200" dirty="0"/>
              <a:t>Limit voltage starts at 10.0 V</a:t>
            </a:r>
          </a:p>
          <a:p>
            <a:r>
              <a:rPr lang="en-GB" sz="1200" dirty="0"/>
              <a:t>Mean resistance is 3.264955e+07 with std 1.322039e+05</a:t>
            </a:r>
          </a:p>
          <a:p>
            <a:r>
              <a:rPr lang="en-GB" sz="1200" dirty="0"/>
              <a:t>Mean voltage is 3.264952e+00 with std 1.156368e-02</a:t>
            </a:r>
          </a:p>
          <a:p>
            <a:r>
              <a:rPr lang="en-GB" sz="1200" dirty="0"/>
              <a:t>Mean current is 1.000001e-07 with std 6.029478e-11</a:t>
            </a:r>
          </a:p>
        </p:txBody>
      </p:sp>
      <p:pic>
        <p:nvPicPr>
          <p:cNvPr id="7" name="Picture 6" descr="A screenshot of a cell phone&#10;&#10;Description automatically generated">
            <a:extLst>
              <a:ext uri="{FF2B5EF4-FFF2-40B4-BE49-F238E27FC236}">
                <a16:creationId xmlns:a16="http://schemas.microsoft.com/office/drawing/2014/main" id="{3C8189A9-75A1-43AD-B94E-403F9757E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492" y="832639"/>
            <a:ext cx="3560852" cy="2670639"/>
          </a:xfrm>
          <a:prstGeom prst="rect">
            <a:avLst/>
          </a:prstGeom>
        </p:spPr>
      </p:pic>
      <p:sp>
        <p:nvSpPr>
          <p:cNvPr id="8" name="TextBox 7">
            <a:extLst>
              <a:ext uri="{FF2B5EF4-FFF2-40B4-BE49-F238E27FC236}">
                <a16:creationId xmlns:a16="http://schemas.microsoft.com/office/drawing/2014/main" id="{FF772255-CA26-489A-A4CE-4B875885A55A}"/>
              </a:ext>
            </a:extLst>
          </p:cNvPr>
          <p:cNvSpPr txBox="1"/>
          <p:nvPr/>
        </p:nvSpPr>
        <p:spPr>
          <a:xfrm>
            <a:off x="478172" y="3503278"/>
            <a:ext cx="6425967" cy="1477328"/>
          </a:xfrm>
          <a:prstGeom prst="rect">
            <a:avLst/>
          </a:prstGeom>
          <a:noFill/>
        </p:spPr>
        <p:txBody>
          <a:bodyPr wrap="square" rtlCol="0">
            <a:spAutoFit/>
          </a:bodyPr>
          <a:lstStyle/>
          <a:p>
            <a:r>
              <a:rPr lang="en-GB" dirty="0"/>
              <a:t>The average time between samples is 1.729E-02 with std 3.65E-03, the average sample rate is thus 57.83 Hz. This means that it is not possible to see if the noise comes from the electricity network which operates at 60 Hz. For this a sample rate of at least 120 Hz is needed.</a:t>
            </a:r>
          </a:p>
        </p:txBody>
      </p:sp>
      <p:pic>
        <p:nvPicPr>
          <p:cNvPr id="10" name="Picture 9" descr="A screenshot of a cell phone&#10;&#10;Description automatically generated">
            <a:extLst>
              <a:ext uri="{FF2B5EF4-FFF2-40B4-BE49-F238E27FC236}">
                <a16:creationId xmlns:a16="http://schemas.microsoft.com/office/drawing/2014/main" id="{9F91037F-017A-4438-BC45-6BC384B53D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8172" y="3354450"/>
            <a:ext cx="4336417" cy="3252312"/>
          </a:xfrm>
          <a:prstGeom prst="rect">
            <a:avLst/>
          </a:prstGeom>
        </p:spPr>
      </p:pic>
      <p:sp>
        <p:nvSpPr>
          <p:cNvPr id="11" name="TextBox 10">
            <a:extLst>
              <a:ext uri="{FF2B5EF4-FFF2-40B4-BE49-F238E27FC236}">
                <a16:creationId xmlns:a16="http://schemas.microsoft.com/office/drawing/2014/main" id="{1963EA50-FF40-4D79-9ABF-EB127BE0B03B}"/>
              </a:ext>
            </a:extLst>
          </p:cNvPr>
          <p:cNvSpPr txBox="1"/>
          <p:nvPr/>
        </p:nvSpPr>
        <p:spPr>
          <a:xfrm>
            <a:off x="478172" y="5100506"/>
            <a:ext cx="6342078" cy="1754326"/>
          </a:xfrm>
          <a:prstGeom prst="rect">
            <a:avLst/>
          </a:prstGeom>
          <a:noFill/>
        </p:spPr>
        <p:txBody>
          <a:bodyPr wrap="square" rtlCol="0">
            <a:spAutoFit/>
          </a:bodyPr>
          <a:lstStyle/>
          <a:p>
            <a:r>
              <a:rPr lang="en-GB" dirty="0"/>
              <a:t>The FFT to the right is from the resistance data.</a:t>
            </a:r>
          </a:p>
          <a:p>
            <a:r>
              <a:rPr lang="en-GB" dirty="0"/>
              <a:t>The x-axis is in Hz, but not exactly as the time between samples is not constant, but for the FFT this is assumed anyway. To take this into account would be far too much work for little result, as it requires recreating the data with </a:t>
            </a:r>
            <a:r>
              <a:rPr lang="en-GB" dirty="0" err="1"/>
              <a:t>f.e</a:t>
            </a:r>
            <a:r>
              <a:rPr lang="en-GB" dirty="0"/>
              <a:t>. splines so it can be </a:t>
            </a:r>
            <a:r>
              <a:rPr lang="en-GB" dirty="0" err="1"/>
              <a:t>supersampled</a:t>
            </a:r>
            <a:r>
              <a:rPr lang="en-GB" dirty="0"/>
              <a:t>. But this won’t show if the 60 Hz anyway</a:t>
            </a:r>
          </a:p>
        </p:txBody>
      </p:sp>
    </p:spTree>
    <p:extLst>
      <p:ext uri="{BB962C8B-B14F-4D97-AF65-F5344CB8AC3E}">
        <p14:creationId xmlns:p14="http://schemas.microsoft.com/office/powerpoint/2010/main" val="2998680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944</Words>
  <Application>Microsoft Office PowerPoint</Application>
  <PresentationFormat>Widescreen</PresentationFormat>
  <Paragraphs>109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33MOhm – noise measurement</vt:lpstr>
      <vt:lpstr>33MOhm – Inside / Outside</vt:lpstr>
      <vt:lpstr>33MOhm – Forward / Backward</vt:lpstr>
      <vt:lpstr>33MOhm – Source current variation</vt:lpstr>
      <vt:lpstr>33MOhm – high sample rate </vt:lpstr>
      <vt:lpstr>33MOhm – 2 vs 4 wire mode (forward)</vt:lpstr>
      <vt:lpstr>33MOhm – high sample rate + FFT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33MOhm – noise measurement</dc:title>
  <dc:creator>Rich</dc:creator>
  <cp:lastModifiedBy>Rich</cp:lastModifiedBy>
  <cp:revision>12</cp:revision>
  <dcterms:created xsi:type="dcterms:W3CDTF">2020-01-10T10:30:00Z</dcterms:created>
  <dcterms:modified xsi:type="dcterms:W3CDTF">2020-01-10T19:29:48Z</dcterms:modified>
</cp:coreProperties>
</file>