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2" r:id="rId4"/>
    <p:sldId id="271" r:id="rId5"/>
    <p:sldId id="269" r:id="rId6"/>
    <p:sldId id="275" r:id="rId7"/>
    <p:sldId id="270" r:id="rId8"/>
    <p:sldId id="276" r:id="rId9"/>
    <p:sldId id="262" r:id="rId10"/>
    <p:sldId id="277" r:id="rId11"/>
    <p:sldId id="280" r:id="rId12"/>
    <p:sldId id="264" r:id="rId13"/>
    <p:sldId id="266" r:id="rId14"/>
    <p:sldId id="278"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4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3865"/>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629295"/>
            <a:ext cx="9601200" cy="42381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180112-7506-49E7-A55D-CA48E495655A}"/>
              </a:ext>
            </a:extLst>
          </p:cNvPr>
          <p:cNvSpPr>
            <a:spLocks noGrp="1"/>
          </p:cNvSpPr>
          <p:nvPr>
            <p:ph type="ctrTitle"/>
          </p:nvPr>
        </p:nvSpPr>
        <p:spPr>
          <a:xfrm>
            <a:off x="1915127" y="1330774"/>
            <a:ext cx="8361229" cy="2098226"/>
          </a:xfrm>
        </p:spPr>
        <p:txBody>
          <a:bodyPr/>
          <a:lstStyle/>
          <a:p>
            <a:r>
              <a:rPr lang="en-GB" sz="5400" dirty="0"/>
              <a:t>R(T)</a:t>
            </a:r>
            <a:br>
              <a:rPr lang="en-GB" sz="5400" dirty="0"/>
            </a:br>
            <a:r>
              <a:rPr lang="en-GB" sz="5400" dirty="0"/>
              <a:t>WO3196 Device 9 and 1</a:t>
            </a:r>
          </a:p>
        </p:txBody>
      </p:sp>
      <p:sp>
        <p:nvSpPr>
          <p:cNvPr id="3" name="Ondertitel 2">
            <a:extLst>
              <a:ext uri="{FF2B5EF4-FFF2-40B4-BE49-F238E27FC236}">
                <a16:creationId xmlns:a16="http://schemas.microsoft.com/office/drawing/2014/main" id="{FD22FB31-6537-4396-B431-95804367C3B7}"/>
              </a:ext>
            </a:extLst>
          </p:cNvPr>
          <p:cNvSpPr>
            <a:spLocks noGrp="1"/>
          </p:cNvSpPr>
          <p:nvPr>
            <p:ph type="subTitle" idx="1"/>
          </p:nvPr>
        </p:nvSpPr>
        <p:spPr/>
        <p:txBody>
          <a:bodyPr/>
          <a:lstStyle/>
          <a:p>
            <a:r>
              <a:rPr lang="en-GB" dirty="0" err="1"/>
              <a:t>Rijk</a:t>
            </a:r>
            <a:r>
              <a:rPr lang="en-GB" dirty="0"/>
              <a:t> </a:t>
            </a:r>
            <a:r>
              <a:rPr lang="en-GB" dirty="0" err="1"/>
              <a:t>Hogenbirk</a:t>
            </a:r>
            <a:endParaRPr lang="en-GB" dirty="0"/>
          </a:p>
          <a:p>
            <a:r>
              <a:rPr lang="en-GB" dirty="0"/>
              <a:t>10/04/2020</a:t>
            </a:r>
          </a:p>
        </p:txBody>
      </p:sp>
    </p:spTree>
    <p:extLst>
      <p:ext uri="{BB962C8B-B14F-4D97-AF65-F5344CB8AC3E}">
        <p14:creationId xmlns:p14="http://schemas.microsoft.com/office/powerpoint/2010/main" val="403039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p:txBody>
          <a:bodyPr>
            <a:noAutofit/>
          </a:bodyPr>
          <a:lstStyle/>
          <a:p>
            <a:r>
              <a:rPr lang="en-GB" sz="3600" dirty="0"/>
              <a:t>Dev9 40-100C R(T) fits –only R(T)</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4380623" cy="369332"/>
          </a:xfrm>
          <a:prstGeom prst="rect">
            <a:avLst/>
          </a:prstGeom>
        </p:spPr>
        <p:txBody>
          <a:bodyPr wrap="none">
            <a:spAutoFit/>
          </a:bodyPr>
          <a:lstStyle/>
          <a:p>
            <a:r>
              <a:rPr lang="en-GB" dirty="0"/>
              <a:t>0327_1231_WO3196dev9_Tsteps5C_RvsT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extLst>
              <p:ext uri="{D42A27DB-BD31-4B8C-83A1-F6EECF244321}">
                <p14:modId xmlns:p14="http://schemas.microsoft.com/office/powerpoint/2010/main" val="3799691432"/>
              </p:ext>
            </p:extLst>
          </p:nvPr>
        </p:nvGraphicFramePr>
        <p:xfrm>
          <a:off x="1758556" y="3311207"/>
          <a:ext cx="3819234" cy="111252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052639">
                  <a:extLst>
                    <a:ext uri="{9D8B030D-6E8A-4147-A177-3AD203B41FA5}">
                      <a16:colId xmlns:a16="http://schemas.microsoft.com/office/drawing/2014/main" val="2909664719"/>
                    </a:ext>
                  </a:extLst>
                </a:gridCol>
                <a:gridCol w="1125501">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1.42E+02</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1.94E+01</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312</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3.82</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33C1D8BF-4FD2-47A8-A65D-E7CE511CB27C}"/>
              </a:ext>
            </a:extLst>
          </p:cNvPr>
          <p:cNvSpPr txBox="1"/>
          <p:nvPr/>
        </p:nvSpPr>
        <p:spPr>
          <a:xfrm>
            <a:off x="1758556" y="4935894"/>
            <a:ext cx="4337444" cy="646331"/>
          </a:xfrm>
          <a:prstGeom prst="rect">
            <a:avLst/>
          </a:prstGeom>
          <a:noFill/>
        </p:spPr>
        <p:txBody>
          <a:bodyPr wrap="square" rtlCol="0">
            <a:spAutoFit/>
          </a:bodyPr>
          <a:lstStyle/>
          <a:p>
            <a:r>
              <a:rPr lang="en-GB" dirty="0"/>
              <a:t>Fit looks good and </a:t>
            </a:r>
            <a:r>
              <a:rPr lang="en-GB" dirty="0" err="1"/>
              <a:t>Ea</a:t>
            </a:r>
            <a:r>
              <a:rPr lang="en-GB" dirty="0"/>
              <a:t> is in the same range as the value from Giordano</a:t>
            </a:r>
          </a:p>
        </p:txBody>
      </p:sp>
      <p:pic>
        <p:nvPicPr>
          <p:cNvPr id="7" name="Picture 6" descr="A close up of a mans face&#10;&#10;Description automatically generated">
            <a:extLst>
              <a:ext uri="{FF2B5EF4-FFF2-40B4-BE49-F238E27FC236}">
                <a16:creationId xmlns:a16="http://schemas.microsoft.com/office/drawing/2014/main" id="{F346D316-E282-410C-8FF2-AB0A5C9CBEF8}"/>
              </a:ext>
            </a:extLst>
          </p:cNvPr>
          <p:cNvPicPr>
            <a:picLocks noChangeAspect="1"/>
          </p:cNvPicPr>
          <p:nvPr/>
        </p:nvPicPr>
        <p:blipFill>
          <a:blip r:embed="rId3"/>
          <a:stretch>
            <a:fillRect/>
          </a:stretch>
        </p:blipFill>
        <p:spPr>
          <a:xfrm>
            <a:off x="8072258" y="609030"/>
            <a:ext cx="4119742" cy="3089807"/>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C655EB8-7299-4F8C-9B53-0EE40A5C6B97}"/>
              </a:ext>
            </a:extLst>
          </p:cNvPr>
          <p:cNvPicPr>
            <a:picLocks noChangeAspect="1"/>
          </p:cNvPicPr>
          <p:nvPr/>
        </p:nvPicPr>
        <p:blipFill>
          <a:blip r:embed="rId4"/>
          <a:stretch>
            <a:fillRect/>
          </a:stretch>
        </p:blipFill>
        <p:spPr>
          <a:xfrm>
            <a:off x="8072258" y="3698837"/>
            <a:ext cx="4119742" cy="3089807"/>
          </a:xfrm>
          <a:prstGeom prst="rect">
            <a:avLst/>
          </a:prstGeom>
        </p:spPr>
      </p:pic>
    </p:spTree>
    <p:extLst>
      <p:ext uri="{BB962C8B-B14F-4D97-AF65-F5344CB8AC3E}">
        <p14:creationId xmlns:p14="http://schemas.microsoft.com/office/powerpoint/2010/main" val="67657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a:xfrm>
            <a:off x="1295400" y="505773"/>
            <a:ext cx="9601200" cy="793865"/>
          </a:xfrm>
        </p:spPr>
        <p:txBody>
          <a:bodyPr>
            <a:noAutofit/>
          </a:bodyPr>
          <a:lstStyle/>
          <a:p>
            <a:r>
              <a:rPr lang="en-GB" sz="3600" dirty="0"/>
              <a:t>Device 9 60-70C R(T) fits –only R(T)</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5079147" cy="369332"/>
          </a:xfrm>
          <a:prstGeom prst="rect">
            <a:avLst/>
          </a:prstGeom>
        </p:spPr>
        <p:txBody>
          <a:bodyPr wrap="none">
            <a:spAutoFit/>
          </a:bodyPr>
          <a:lstStyle/>
          <a:p>
            <a:r>
              <a:rPr lang="en-GB" dirty="0"/>
              <a:t>0330_1222_WO3196dev9_Tsteps05C_long_RvsT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extLst>
              <p:ext uri="{D42A27DB-BD31-4B8C-83A1-F6EECF244321}">
                <p14:modId xmlns:p14="http://schemas.microsoft.com/office/powerpoint/2010/main" val="508074600"/>
              </p:ext>
            </p:extLst>
          </p:nvPr>
        </p:nvGraphicFramePr>
        <p:xfrm>
          <a:off x="1758556" y="3311207"/>
          <a:ext cx="3819234" cy="111252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052639">
                  <a:extLst>
                    <a:ext uri="{9D8B030D-6E8A-4147-A177-3AD203B41FA5}">
                      <a16:colId xmlns:a16="http://schemas.microsoft.com/office/drawing/2014/main" val="2909664719"/>
                    </a:ext>
                  </a:extLst>
                </a:gridCol>
                <a:gridCol w="1125501">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1.73E+00</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1.48E+00</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447</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24.9</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33C1D8BF-4FD2-47A8-A65D-E7CE511CB27C}"/>
              </a:ext>
            </a:extLst>
          </p:cNvPr>
          <p:cNvSpPr txBox="1"/>
          <p:nvPr/>
        </p:nvSpPr>
        <p:spPr>
          <a:xfrm>
            <a:off x="1758556" y="4935894"/>
            <a:ext cx="4337444" cy="1200329"/>
          </a:xfrm>
          <a:prstGeom prst="rect">
            <a:avLst/>
          </a:prstGeom>
          <a:noFill/>
        </p:spPr>
        <p:txBody>
          <a:bodyPr wrap="square" rtlCol="0">
            <a:spAutoFit/>
          </a:bodyPr>
          <a:lstStyle/>
          <a:p>
            <a:r>
              <a:rPr lang="en-GB" dirty="0"/>
              <a:t>Zoomed in version of the 20-100C measurement</a:t>
            </a:r>
          </a:p>
          <a:p>
            <a:r>
              <a:rPr lang="en-GB" dirty="0"/>
              <a:t>Similar values to that measurement, but the fit itself is quite bad </a:t>
            </a:r>
          </a:p>
        </p:txBody>
      </p:sp>
      <p:pic>
        <p:nvPicPr>
          <p:cNvPr id="4" name="Picture 3" descr="A close up of a map&#10;&#10;Description automatically generated">
            <a:extLst>
              <a:ext uri="{FF2B5EF4-FFF2-40B4-BE49-F238E27FC236}">
                <a16:creationId xmlns:a16="http://schemas.microsoft.com/office/drawing/2014/main" id="{9075146B-1DD9-40D3-BBDA-CCDEC9DBAE47}"/>
              </a:ext>
            </a:extLst>
          </p:cNvPr>
          <p:cNvPicPr>
            <a:picLocks noChangeAspect="1"/>
          </p:cNvPicPr>
          <p:nvPr/>
        </p:nvPicPr>
        <p:blipFill>
          <a:blip r:embed="rId3"/>
          <a:stretch>
            <a:fillRect/>
          </a:stretch>
        </p:blipFill>
        <p:spPr>
          <a:xfrm>
            <a:off x="8161361" y="951721"/>
            <a:ext cx="3641246" cy="2730935"/>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67F74BC6-4B5F-4918-B866-DCBBCD296907}"/>
              </a:ext>
            </a:extLst>
          </p:cNvPr>
          <p:cNvPicPr>
            <a:picLocks noChangeAspect="1"/>
          </p:cNvPicPr>
          <p:nvPr/>
        </p:nvPicPr>
        <p:blipFill>
          <a:blip r:embed="rId4"/>
          <a:stretch>
            <a:fillRect/>
          </a:stretch>
        </p:blipFill>
        <p:spPr>
          <a:xfrm>
            <a:off x="8161361" y="3682656"/>
            <a:ext cx="3641247" cy="2730935"/>
          </a:xfrm>
          <a:prstGeom prst="rect">
            <a:avLst/>
          </a:prstGeom>
        </p:spPr>
      </p:pic>
    </p:spTree>
    <p:extLst>
      <p:ext uri="{BB962C8B-B14F-4D97-AF65-F5344CB8AC3E}">
        <p14:creationId xmlns:p14="http://schemas.microsoft.com/office/powerpoint/2010/main" val="48275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6F1D-E1A4-4BC6-8E4B-F0BCF6EF70AF}"/>
              </a:ext>
            </a:extLst>
          </p:cNvPr>
          <p:cNvSpPr>
            <a:spLocks noGrp="1"/>
          </p:cNvSpPr>
          <p:nvPr>
            <p:ph type="title"/>
          </p:nvPr>
        </p:nvSpPr>
        <p:spPr/>
        <p:txBody>
          <a:bodyPr/>
          <a:lstStyle/>
          <a:p>
            <a:r>
              <a:rPr lang="en-GB" dirty="0"/>
              <a:t>Semiconductor R(T) theory - own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3CB8B3-43EA-48FD-A8FA-3B3E682BD5AD}"/>
                  </a:ext>
                </a:extLst>
              </p:cNvPr>
              <p:cNvSpPr>
                <a:spLocks noGrp="1"/>
              </p:cNvSpPr>
              <p:nvPr>
                <p:ph idx="1"/>
              </p:nvPr>
            </p:nvSpPr>
            <p:spPr/>
            <p:txBody>
              <a:bodyPr/>
              <a:lstStyle/>
              <a:p>
                <a:r>
                  <a:rPr lang="en-GB" dirty="0"/>
                  <a:t>Conductance as a function of carrier density (assuming electron only conduction)</a:t>
                </a:r>
                <a:br>
                  <a:rPr lang="en-GB" dirty="0"/>
                </a:br>
                <a14:m>
                  <m:oMath xmlns:m="http://schemas.openxmlformats.org/officeDocument/2006/math">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m:t>
                    </m:r>
                    <m:r>
                      <a:rPr lang="en-GB" b="0" i="1" smtClean="0">
                        <a:latin typeface="Cambria Math" panose="02040503050406030204" pitchFamily="18" charset="0"/>
                      </a:rPr>
                      <m:t>𝑞</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r>
                          <a:rPr lang="en-GB" b="0" i="1" smtClean="0">
                            <a:latin typeface="Cambria Math" panose="02040503050406030204" pitchFamily="18" charset="0"/>
                          </a:rPr>
                          <m:t>𝑒</m:t>
                        </m:r>
                      </m:sub>
                    </m:sSub>
                  </m:oMath>
                </a14:m>
                <a:endParaRPr lang="en-GB" b="0" dirty="0"/>
              </a:p>
              <a:p>
                <a:r>
                  <a:rPr lang="en-GB" dirty="0"/>
                  <a:t>Carrier density dependence from thermal excitation</a:t>
                </a:r>
                <a:br>
                  <a:rPr lang="en-GB" dirty="0"/>
                </a:b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𝐹𝐷</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r>
                                  <a:rPr lang="en-GB" b="0" i="1" smtClean="0">
                                    <a:latin typeface="Cambria Math" panose="02040503050406030204" pitchFamily="18" charset="0"/>
                                  </a:rPr>
                                  <m:t>𝐸</m:t>
                                </m:r>
                                <m:r>
                                  <a:rPr lang="en-GB" b="0" i="1" smtClean="0">
                                    <a:latin typeface="Cambria Math" panose="02040503050406030204" pitchFamily="18" charset="0"/>
                                  </a:rPr>
                                  <m:t>−</m:t>
                                </m:r>
                                <m:r>
                                  <a:rPr lang="en-GB" b="0" i="1" smtClean="0">
                                    <a:latin typeface="Cambria Math" panose="02040503050406030204" pitchFamily="18" charset="0"/>
                                  </a:rPr>
                                  <m:t>𝜇</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r>
                          <a:rPr lang="en-GB" b="0" i="1" smtClean="0">
                            <a:latin typeface="Cambria Math" panose="02040503050406030204" pitchFamily="18" charset="0"/>
                          </a:rPr>
                          <m:t>+1</m:t>
                        </m:r>
                      </m:den>
                    </m:f>
                  </m:oMath>
                </a14:m>
                <a:br>
                  <a:rPr lang="en-GB" b="0" dirty="0"/>
                </a:br>
                <a:r>
                  <a:rPr lang="en-GB" b="0" dirty="0"/>
                  <a:t>Where E - </a:t>
                </a:r>
                <a14:m>
                  <m:oMath xmlns:m="http://schemas.openxmlformats.org/officeDocument/2006/math">
                    <m:r>
                      <a:rPr lang="en-GB" b="0" i="1" smtClean="0">
                        <a:latin typeface="Cambria Math" panose="02040503050406030204" pitchFamily="18" charset="0"/>
                      </a:rPr>
                      <m:t>𝜇</m:t>
                    </m:r>
                  </m:oMath>
                </a14:m>
                <a:r>
                  <a:rPr lang="en-GB" b="0" dirty="0"/>
                  <a:t> is the difference between the chemical potential and the bandgap</a:t>
                </a:r>
                <a:br>
                  <a:rPr lang="en-GB" dirty="0"/>
                </a:br>
                <a:r>
                  <a:rPr lang="en-GB" dirty="0"/>
                  <a:t>Assuming a single conducting state at the bandgap energy</a:t>
                </a:r>
              </a:p>
              <a:p>
                <a:r>
                  <a:rPr lang="en-GB" b="0" dirty="0"/>
                  <a:t>Therefore:</a:t>
                </a:r>
                <a:br>
                  <a:rPr lang="en-GB" b="0" dirty="0"/>
                </a:br>
                <a:r>
                  <a:rPr lang="en-GB" b="0" dirty="0"/>
                  <a:t>	</a:t>
                </a:r>
                <a14:m>
                  <m:oMath xmlns:m="http://schemas.openxmlformats.org/officeDocument/2006/math">
                    <m:r>
                      <a:rPr lang="en-GB" b="0" i="1" smtClean="0">
                        <a:latin typeface="Cambria Math" panose="02040503050406030204" pitchFamily="18" charset="0"/>
                      </a:rPr>
                      <m:t>𝜌</m:t>
                    </m:r>
                    <m:d>
                      <m:dPr>
                        <m:ctrlPr>
                          <a:rPr lang="en-GB" b="0" i="1" smtClean="0">
                            <a:latin typeface="Cambria Math" panose="02040503050406030204" pitchFamily="18" charset="0"/>
                          </a:rPr>
                        </m:ctrlPr>
                      </m:dPr>
                      <m:e>
                        <m:r>
                          <a:rPr lang="en-GB" b="0" i="1" smtClean="0">
                            <a:latin typeface="Cambria Math" panose="02040503050406030204" pitchFamily="18" charset="0"/>
                          </a:rPr>
                          <m:t>𝑇</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𝜎</m:t>
                        </m:r>
                      </m:den>
                    </m:f>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0</m:t>
                        </m:r>
                      </m:sub>
                    </m:sSub>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r>
                              <a:rPr lang="en-GB" b="0" i="1" smtClean="0">
                                <a:latin typeface="Cambria Math" panose="02040503050406030204" pitchFamily="18" charset="0"/>
                              </a:rPr>
                              <m:t>𝐸</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r>
                      <a:rPr lang="en-GB" b="0" i="1" smtClean="0">
                        <a:latin typeface="Cambria Math" panose="02040503050406030204" pitchFamily="18" charset="0"/>
                      </a:rPr>
                      <m:t>+1</m:t>
                    </m:r>
                  </m:oMath>
                </a14:m>
                <a:endParaRPr lang="en-GB" b="0" dirty="0"/>
              </a:p>
            </p:txBody>
          </p:sp>
        </mc:Choice>
        <mc:Fallback xmlns="">
          <p:sp>
            <p:nvSpPr>
              <p:cNvPr id="3" name="Content Placeholder 2">
                <a:extLst>
                  <a:ext uri="{FF2B5EF4-FFF2-40B4-BE49-F238E27FC236}">
                    <a16:creationId xmlns:a16="http://schemas.microsoft.com/office/drawing/2014/main" id="{213CB8B3-43EA-48FD-A8FA-3B3E682BD5AD}"/>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spTree>
    <p:extLst>
      <p:ext uri="{BB962C8B-B14F-4D97-AF65-F5344CB8AC3E}">
        <p14:creationId xmlns:p14="http://schemas.microsoft.com/office/powerpoint/2010/main" val="147523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3DB5-C7A7-4405-AA5F-1376CDAD0357}"/>
              </a:ext>
            </a:extLst>
          </p:cNvPr>
          <p:cNvSpPr>
            <a:spLocks noGrp="1"/>
          </p:cNvSpPr>
          <p:nvPr>
            <p:ph type="title"/>
          </p:nvPr>
        </p:nvSpPr>
        <p:spPr/>
        <p:txBody>
          <a:bodyPr/>
          <a:lstStyle/>
          <a:p>
            <a:r>
              <a:rPr lang="en-GB" dirty="0"/>
              <a:t>R(T) Theory - Giordano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C35EE9-A1B5-43F2-BA08-E69217C34461}"/>
                  </a:ext>
                </a:extLst>
              </p:cNvPr>
              <p:cNvSpPr>
                <a:spLocks noGrp="1"/>
              </p:cNvSpPr>
              <p:nvPr>
                <p:ph idx="1"/>
              </p:nvPr>
            </p:nvSpPr>
            <p:spPr/>
            <p:txBody>
              <a:bodyPr/>
              <a:lstStyle/>
              <a:p>
                <a:r>
                  <a:rPr lang="en-GB" dirty="0"/>
                  <a:t>From WO3/H2 paper </a:t>
                </a:r>
                <a:r>
                  <a:rPr lang="en-GB" dirty="0" err="1"/>
                  <a:t>Gio</a:t>
                </a:r>
                <a:r>
                  <a:rPr lang="en-GB" dirty="0"/>
                  <a:t>:</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𝛾</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𝐻</m:t>
                                </m:r>
                              </m:sub>
                            </m:sSub>
                          </m:e>
                        </m:func>
                        <m:r>
                          <a:rPr lang="en-GB" b="0" i="1" smtClean="0">
                            <a:latin typeface="Cambria Math" panose="02040503050406030204" pitchFamily="18" charset="0"/>
                          </a:rPr>
                          <m:t>]+</m:t>
                        </m:r>
                        <m:r>
                          <a:rPr lang="en-GB" b="0" i="1" smtClean="0">
                            <a:latin typeface="Cambria Math" panose="02040503050406030204" pitchFamily="18" charset="0"/>
                          </a:rPr>
                          <m:t>𝛾</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m:rPr>
                            <m:sty m:val="p"/>
                          </m:rPr>
                          <a:rPr lang="en-GB" b="0" i="0" smtClean="0">
                            <a:latin typeface="Cambria Math" panose="02040503050406030204" pitchFamily="18" charset="0"/>
                          </a:rPr>
                          <m:t>Δ</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m:t>
                            </m:r>
                          </m:sup>
                        </m:sSup>
                      </m:e>
                    </m:func>
                  </m:oMath>
                </a14:m>
                <a:r>
                  <a:rPr lang="en-GB" dirty="0"/>
                  <a:t> (2)</a:t>
                </a:r>
                <a:br>
                  <a:rPr lang="en-GB" dirty="0"/>
                </a:br>
                <a:r>
                  <a:rPr lang="en-GB" dirty="0"/>
                  <a: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e>
                    </m:func>
                    <m:r>
                      <a:rPr lang="en-GB" b="0" i="1" smtClean="0">
                        <a:latin typeface="Cambria Math" panose="02040503050406030204" pitchFamily="18" charset="0"/>
                      </a:rPr>
                      <m:t>+</m:t>
                    </m:r>
                    <m:r>
                      <a:rPr lang="en-GB" b="0" i="1" smtClean="0">
                        <a:latin typeface="Cambria Math" panose="02040503050406030204" pitchFamily="18" charset="0"/>
                      </a:rPr>
                      <m:t>𝐵</m:t>
                    </m:r>
                  </m:oMath>
                </a14:m>
                <a:br>
                  <a:rPr lang="en-GB" b="0" dirty="0"/>
                </a:br>
                <a:r>
                  <a:rPr lang="en-GB" b="0" dirty="0"/>
                  <a:t>Resulting in: </a:t>
                </a:r>
                <a14:m>
                  <m:oMath xmlns:m="http://schemas.openxmlformats.org/officeDocument/2006/math">
                    <m:r>
                      <a:rPr lang="en-GB" b="0" i="1" smtClean="0">
                        <a:latin typeface="Cambria Math" panose="02040503050406030204" pitchFamily="18" charset="0"/>
                      </a:rPr>
                      <m:t>𝜌</m:t>
                    </m:r>
                    <m:r>
                      <a:rPr lang="en-GB" b="0" i="1" smtClean="0">
                        <a:latin typeface="Cambria Math" panose="02040503050406030204" pitchFamily="18" charset="0"/>
                      </a:rPr>
                      <m:t> ~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oMath>
                </a14:m>
                <a:br>
                  <a:rPr lang="en-GB" b="0" dirty="0"/>
                </a:br>
                <a:r>
                  <a:rPr lang="en-GB" b="0" dirty="0"/>
                  <a:t>This all corresponds to an Arrhenius activated transport, which is  the integral of a Maxwell-Boltzmann distribution above an activation energy </a:t>
                </a:r>
                <a:r>
                  <a:rPr lang="en-GB" b="0" dirty="0" err="1"/>
                  <a:t>Ea</a:t>
                </a:r>
                <a:endParaRPr lang="en-GB" b="0" dirty="0"/>
              </a:p>
              <a:p>
                <a:r>
                  <a:rPr lang="en-GB" b="0" dirty="0"/>
                  <a:t>Going from </a:t>
                </a:r>
                <a14:m>
                  <m:oMath xmlns:m="http://schemas.openxmlformats.org/officeDocument/2006/math">
                    <m:r>
                      <a:rPr lang="en-GB" b="0" i="1" smtClean="0">
                        <a:latin typeface="Cambria Math" panose="02040503050406030204" pitchFamily="18" charset="0"/>
                      </a:rPr>
                      <m:t>𝜌</m:t>
                    </m:r>
                  </m:oMath>
                </a14:m>
                <a:r>
                  <a:rPr lang="en-GB" b="0" dirty="0"/>
                  <a:t> to R is just geometry, so</a:t>
                </a:r>
                <a:br>
                  <a:rPr lang="en-GB" b="0" dirty="0"/>
                </a:b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r>
                      <a:rPr lang="en-GB" b="0" i="1" smtClean="0">
                        <a:latin typeface="Cambria Math" panose="02040503050406030204" pitchFamily="18" charset="0"/>
                      </a:rPr>
                      <m:t>=</m:t>
                    </m:r>
                    <m:r>
                      <a:rPr lang="en-GB" b="0" i="1" smtClean="0">
                        <a:latin typeface="Cambria Math" panose="02040503050406030204" pitchFamily="18" charset="0"/>
                      </a:rPr>
                      <m:t>𝐴</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den>
                        </m:f>
                      </m:sup>
                    </m:sSup>
                  </m:oMath>
                </a14:m>
                <a:endParaRPr lang="en-GB" b="0" dirty="0"/>
              </a:p>
              <a:p>
                <a:endParaRPr lang="en-GB" b="0" dirty="0"/>
              </a:p>
              <a:p>
                <a:endParaRPr lang="en-GB" b="0" dirty="0"/>
              </a:p>
              <a:p>
                <a:endParaRPr lang="en-GB" dirty="0"/>
              </a:p>
            </p:txBody>
          </p:sp>
        </mc:Choice>
        <mc:Fallback xmlns="">
          <p:sp>
            <p:nvSpPr>
              <p:cNvPr id="3" name="Content Placeholder 2">
                <a:extLst>
                  <a:ext uri="{FF2B5EF4-FFF2-40B4-BE49-F238E27FC236}">
                    <a16:creationId xmlns:a16="http://schemas.microsoft.com/office/drawing/2014/main" id="{C1C35EE9-A1B5-43F2-BA08-E69217C34461}"/>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spTree>
    <p:extLst>
      <p:ext uri="{BB962C8B-B14F-4D97-AF65-F5344CB8AC3E}">
        <p14:creationId xmlns:p14="http://schemas.microsoft.com/office/powerpoint/2010/main" val="167866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7603-93D9-4E9F-B7AE-6FB7C2712588}"/>
              </a:ext>
            </a:extLst>
          </p:cNvPr>
          <p:cNvSpPr>
            <a:spLocks noGrp="1"/>
          </p:cNvSpPr>
          <p:nvPr>
            <p:ph type="title"/>
          </p:nvPr>
        </p:nvSpPr>
        <p:spPr>
          <a:xfrm>
            <a:off x="1371600" y="359950"/>
            <a:ext cx="9601200" cy="793865"/>
          </a:xfrm>
        </p:spPr>
        <p:txBody>
          <a:bodyPr>
            <a:normAutofit fontScale="90000"/>
          </a:bodyPr>
          <a:lstStyle/>
          <a:p>
            <a:r>
              <a:rPr lang="en-GB" dirty="0"/>
              <a:t>Comparison against data </a:t>
            </a:r>
            <a:br>
              <a:rPr lang="en-GB" dirty="0"/>
            </a:br>
            <a:r>
              <a:rPr lang="en-GB" dirty="0"/>
              <a:t>Giordano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0DA1A-C6D3-488E-9A42-25CECA50CE25}"/>
                  </a:ext>
                </a:extLst>
              </p:cNvPr>
              <p:cNvSpPr>
                <a:spLocks noGrp="1"/>
              </p:cNvSpPr>
              <p:nvPr>
                <p:ph idx="1"/>
              </p:nvPr>
            </p:nvSpPr>
            <p:spPr/>
            <p:txBody>
              <a:bodyPr/>
              <a:lstStyle/>
              <a:p>
                <a:r>
                  <a:rPr lang="en-GB" dirty="0"/>
                  <a:t>Device 1</a:t>
                </a:r>
              </a:p>
              <a:p>
                <a:pPr marL="530352" lvl="1" indent="0">
                  <a:buNone/>
                </a:pP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𝐸</m:t>
                        </m:r>
                      </m:e>
                      <m:sub>
                        <m:r>
                          <a:rPr lang="en-GB" b="0" i="1" dirty="0" smtClean="0">
                            <a:latin typeface="Cambria Math" panose="02040503050406030204" pitchFamily="18" charset="0"/>
                          </a:rPr>
                          <m:t>𝑎</m:t>
                        </m:r>
                      </m:sub>
                    </m:sSub>
                    <m:r>
                      <a:rPr lang="en-GB" i="1" dirty="0">
                        <a:latin typeface="Cambria Math" panose="02040503050406030204" pitchFamily="18" charset="0"/>
                      </a:rPr>
                      <m:t> </m:t>
                    </m:r>
                    <m:r>
                      <a:rPr lang="en-GB" i="1" dirty="0" smtClean="0">
                        <a:latin typeface="Cambria Math" panose="02040503050406030204" pitchFamily="18" charset="0"/>
                      </a:rPr>
                      <m:t>=</m:t>
                    </m:r>
                    <m:r>
                      <a:rPr lang="en-GB" b="0" i="1" dirty="0" smtClean="0">
                        <a:latin typeface="Cambria Math" panose="02040503050406030204" pitchFamily="18" charset="0"/>
                      </a:rPr>
                      <m:t>405 </m:t>
                    </m:r>
                    <m:r>
                      <a:rPr lang="en-GB" b="0" i="1" dirty="0" smtClean="0">
                        <a:latin typeface="Cambria Math" panose="02040503050406030204" pitchFamily="18" charset="0"/>
                      </a:rPr>
                      <m:t>𝑚𝑒𝑉</m:t>
                    </m:r>
                  </m:oMath>
                </a14:m>
                <a:r>
                  <a:rPr lang="en-GB" dirty="0"/>
                  <a:t> </a:t>
                </a:r>
              </a:p>
              <a:p>
                <a:pPr marL="530352" lvl="1"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=0.14 </m:t>
                    </m:r>
                    <m:r>
                      <m:rPr>
                        <m:sty m:val="p"/>
                      </m:rPr>
                      <a:rPr lang="en-GB" b="0" i="0" smtClean="0">
                        <a:latin typeface="Cambria Math" panose="02040503050406030204" pitchFamily="18" charset="0"/>
                      </a:rPr>
                      <m:t>Ω</m:t>
                    </m:r>
                    <m:r>
                      <a:rPr lang="en-GB" b="0" i="1" smtClean="0">
                        <a:latin typeface="Cambria Math" panose="02040503050406030204" pitchFamily="18" charset="0"/>
                      </a:rPr>
                      <m:t>𝑚</m:t>
                    </m:r>
                  </m:oMath>
                </a14:m>
                <a:r>
                  <a:rPr lang="en-GB" dirty="0"/>
                  <a:t> </a:t>
                </a:r>
              </a:p>
              <a:p>
                <a:r>
                  <a:rPr lang="en-GB" dirty="0"/>
                  <a:t>Device 9</a:t>
                </a:r>
              </a:p>
              <a:p>
                <a:pPr marL="530352" lvl="1"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r>
                      <a:rPr lang="en-GB" b="0" i="1" smtClean="0">
                        <a:latin typeface="Cambria Math" panose="02040503050406030204" pitchFamily="18" charset="0"/>
                      </a:rPr>
                      <m:t>=312</m:t>
                    </m:r>
                    <m:r>
                      <a:rPr lang="en-GB" b="0" i="1" smtClean="0">
                        <a:latin typeface="Cambria Math" panose="02040503050406030204" pitchFamily="18" charset="0"/>
                      </a:rPr>
                      <m:t>𝑚𝑒𝑉</m:t>
                    </m:r>
                  </m:oMath>
                </a14:m>
                <a:r>
                  <a:rPr lang="en-GB" b="0" i="1" dirty="0">
                    <a:latin typeface="Cambria Math" panose="02040503050406030204" pitchFamily="18" charset="0"/>
                  </a:rPr>
                  <a:t> </a:t>
                </a:r>
              </a:p>
              <a:p>
                <a:pPr marL="530352" lvl="1" indent="0">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a:latin typeface="Cambria Math" panose="02040503050406030204" pitchFamily="18" charset="0"/>
                      </a:rPr>
                      <m:t>4.49 </m:t>
                    </m:r>
                    <m:r>
                      <m:rPr>
                        <m:sty m:val="p"/>
                      </m:rPr>
                      <a:rPr lang="en-GB" i="0">
                        <a:latin typeface="Cambria Math" panose="02040503050406030204" pitchFamily="18" charset="0"/>
                      </a:rPr>
                      <m:t>Ω</m:t>
                    </m:r>
                    <m:r>
                      <a:rPr lang="en-GB">
                        <a:latin typeface="Cambria Math" panose="02040503050406030204" pitchFamily="18" charset="0"/>
                      </a:rPr>
                      <m:t>𝑚</m:t>
                    </m:r>
                  </m:oMath>
                </a14:m>
                <a:r>
                  <a:rPr lang="en-GB" dirty="0"/>
                  <a:t> </a:t>
                </a:r>
              </a:p>
            </p:txBody>
          </p:sp>
        </mc:Choice>
        <mc:Fallback xmlns="">
          <p:sp>
            <p:nvSpPr>
              <p:cNvPr id="3" name="Content Placeholder 2">
                <a:extLst>
                  <a:ext uri="{FF2B5EF4-FFF2-40B4-BE49-F238E27FC236}">
                    <a16:creationId xmlns:a16="http://schemas.microsoft.com/office/drawing/2014/main" id="{9DB0DA1A-C6D3-488E-9A42-25CECA50CE25}"/>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32E135B9-456A-4BFA-BE3E-2A81F6B22389}"/>
              </a:ext>
            </a:extLst>
          </p:cNvPr>
          <p:cNvPicPr>
            <a:picLocks noChangeAspect="1"/>
          </p:cNvPicPr>
          <p:nvPr/>
        </p:nvPicPr>
        <p:blipFill>
          <a:blip r:embed="rId3"/>
          <a:stretch>
            <a:fillRect/>
          </a:stretch>
        </p:blipFill>
        <p:spPr>
          <a:xfrm>
            <a:off x="7330936" y="3004456"/>
            <a:ext cx="1977904" cy="3699413"/>
          </a:xfrm>
          <a:prstGeom prst="rect">
            <a:avLst/>
          </a:prstGeom>
        </p:spPr>
      </p:pic>
      <p:sp>
        <p:nvSpPr>
          <p:cNvPr id="6" name="Oval 5">
            <a:extLst>
              <a:ext uri="{FF2B5EF4-FFF2-40B4-BE49-F238E27FC236}">
                <a16:creationId xmlns:a16="http://schemas.microsoft.com/office/drawing/2014/main" id="{6FAEA4F1-C622-4AD8-89A4-1CC63150D3BE}"/>
              </a:ext>
            </a:extLst>
          </p:cNvPr>
          <p:cNvSpPr/>
          <p:nvPr/>
        </p:nvSpPr>
        <p:spPr>
          <a:xfrm>
            <a:off x="8504853" y="1531323"/>
            <a:ext cx="195943" cy="195943"/>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919F392B-1D1F-414C-8AF8-7C8910FD205C}"/>
              </a:ext>
            </a:extLst>
          </p:cNvPr>
          <p:cNvSpPr/>
          <p:nvPr/>
        </p:nvSpPr>
        <p:spPr>
          <a:xfrm>
            <a:off x="8406881" y="164007"/>
            <a:ext cx="195943" cy="195943"/>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3023ABFD-7B3A-4A0B-A3CA-07031C8F581B}"/>
              </a:ext>
            </a:extLst>
          </p:cNvPr>
          <p:cNvSpPr txBox="1"/>
          <p:nvPr/>
        </p:nvSpPr>
        <p:spPr>
          <a:xfrm>
            <a:off x="8672804" y="76852"/>
            <a:ext cx="2374641" cy="369332"/>
          </a:xfrm>
          <a:prstGeom prst="rect">
            <a:avLst/>
          </a:prstGeom>
          <a:noFill/>
        </p:spPr>
        <p:txBody>
          <a:bodyPr wrap="square" rtlCol="0">
            <a:spAutoFit/>
          </a:bodyPr>
          <a:lstStyle/>
          <a:p>
            <a:r>
              <a:rPr lang="en-GB" dirty="0"/>
              <a:t>Device 1</a:t>
            </a:r>
          </a:p>
        </p:txBody>
      </p:sp>
      <p:sp>
        <p:nvSpPr>
          <p:cNvPr id="10" name="TextBox 9">
            <a:extLst>
              <a:ext uri="{FF2B5EF4-FFF2-40B4-BE49-F238E27FC236}">
                <a16:creationId xmlns:a16="http://schemas.microsoft.com/office/drawing/2014/main" id="{89E60426-A390-467A-A67E-3265887C0D88}"/>
              </a:ext>
            </a:extLst>
          </p:cNvPr>
          <p:cNvSpPr txBox="1"/>
          <p:nvPr/>
        </p:nvSpPr>
        <p:spPr>
          <a:xfrm>
            <a:off x="8797212" y="1444628"/>
            <a:ext cx="2374641" cy="369332"/>
          </a:xfrm>
          <a:prstGeom prst="rect">
            <a:avLst/>
          </a:prstGeom>
          <a:noFill/>
        </p:spPr>
        <p:txBody>
          <a:bodyPr wrap="square" rtlCol="0">
            <a:spAutoFit/>
          </a:bodyPr>
          <a:lstStyle/>
          <a:p>
            <a:r>
              <a:rPr lang="en-GB" dirty="0"/>
              <a:t>Device 9</a:t>
            </a:r>
          </a:p>
        </p:txBody>
      </p:sp>
    </p:spTree>
    <p:extLst>
      <p:ext uri="{BB962C8B-B14F-4D97-AF65-F5344CB8AC3E}">
        <p14:creationId xmlns:p14="http://schemas.microsoft.com/office/powerpoint/2010/main" val="406000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13DC-A08E-4B09-BB6B-4B6CE328F8AB}"/>
              </a:ext>
            </a:extLst>
          </p:cNvPr>
          <p:cNvSpPr>
            <a:spLocks noGrp="1"/>
          </p:cNvSpPr>
          <p:nvPr>
            <p:ph type="title"/>
          </p:nvPr>
        </p:nvSpPr>
        <p:spPr/>
        <p:txBody>
          <a:bodyPr/>
          <a:lstStyle/>
          <a:p>
            <a:r>
              <a:rPr lang="en-GB" dirty="0"/>
              <a:t>Procedure for temperature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521D5D-7576-4320-98C4-44E8A49618B3}"/>
                  </a:ext>
                </a:extLst>
              </p:cNvPr>
              <p:cNvSpPr>
                <a:spLocks noGrp="1"/>
              </p:cNvSpPr>
              <p:nvPr>
                <p:ph idx="1"/>
              </p:nvPr>
            </p:nvSpPr>
            <p:spPr/>
            <p:txBody>
              <a:bodyPr/>
              <a:lstStyle/>
              <a:p>
                <a:pPr marL="457200" indent="-457200">
                  <a:buFont typeface="+mj-lt"/>
                  <a:buAutoNum type="arabicPeriod"/>
                </a:pPr>
                <a:r>
                  <a:rPr lang="en-GB" dirty="0"/>
                  <a:t>Use R(t) and T(t) to get A to complete the R(T) formula</a:t>
                </a:r>
              </a:p>
              <a:p>
                <a:pPr marL="457200" indent="-457200">
                  <a:buFont typeface="+mj-lt"/>
                  <a:buAutoNum type="arabicPeriod"/>
                </a:pPr>
                <a:r>
                  <a:rPr lang="en-GB" dirty="0"/>
                  <a:t>Use the formula to calculate the </a:t>
                </a: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𝑅</m:t>
                    </m:r>
                    <m:r>
                      <a:rPr lang="en-GB" b="0" i="1" smtClean="0">
                        <a:latin typeface="Cambria Math" panose="02040503050406030204" pitchFamily="18" charset="0"/>
                      </a:rPr>
                      <m:t> </m:t>
                    </m:r>
                  </m:oMath>
                </a14:m>
                <a:r>
                  <a:rPr lang="en-GB" dirty="0" err="1"/>
                  <a:t>w.r.t.</a:t>
                </a:r>
                <a:r>
                  <a:rPr lang="en-GB" dirty="0"/>
                  <a:t> the temperature the reference temperature, i.e. the temperature the measurement should be at</a:t>
                </a:r>
              </a:p>
              <a:p>
                <a:pPr marL="457200" indent="-457200">
                  <a:buFont typeface="+mj-lt"/>
                  <a:buAutoNum type="arabicPeriod"/>
                </a:pPr>
                <a:r>
                  <a:rPr lang="en-GB" dirty="0" err="1"/>
                  <a:t>Substract</a:t>
                </a:r>
                <a:r>
                  <a:rPr lang="en-GB" dirty="0"/>
                  <a:t> the </a:t>
                </a:r>
                <a14:m>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𝑅</m:t>
                    </m:r>
                  </m:oMath>
                </a14:m>
                <a:r>
                  <a:rPr lang="en-GB" dirty="0"/>
                  <a:t> from R(t)</a:t>
                </a:r>
              </a:p>
              <a:p>
                <a:pPr marL="457200" indent="-457200">
                  <a:buFont typeface="+mj-lt"/>
                  <a:buAutoNum type="arabicPeriod"/>
                </a:pPr>
                <a:r>
                  <a:rPr lang="en-GB" dirty="0"/>
                  <a:t>Extract </a:t>
                </a:r>
                <a14:m>
                  <m:oMath xmlns:m="http://schemas.openxmlformats.org/officeDocument/2006/math">
                    <m:r>
                      <a:rPr lang="en-GB" b="0" i="1" smtClean="0">
                        <a:latin typeface="Cambria Math" panose="02040503050406030204" pitchFamily="18" charset="0"/>
                      </a:rPr>
                      <m:t>𝜏</m:t>
                    </m:r>
                  </m:oMath>
                </a14:m>
                <a:r>
                  <a:rPr lang="en-GB" dirty="0"/>
                  <a:t> from the data</a:t>
                </a:r>
              </a:p>
              <a:p>
                <a:pPr marL="457200" indent="-457200">
                  <a:buFont typeface="+mj-lt"/>
                  <a:buAutoNum type="arabicPeriod"/>
                </a:pPr>
                <a:endParaRPr lang="en-GB" dirty="0"/>
              </a:p>
              <a:p>
                <a:pPr marL="457200" indent="-457200">
                  <a:buFont typeface="+mj-lt"/>
                  <a:buAutoNum type="arabicPeriod"/>
                </a:pPr>
                <a:r>
                  <a:rPr lang="en-GB" dirty="0"/>
                  <a:t>Bonus: show (hopefully) exponential relation between R(t) and T(t) by plotting them against each other, i.e. R as X and T as Y</a:t>
                </a:r>
              </a:p>
            </p:txBody>
          </p:sp>
        </mc:Choice>
        <mc:Fallback xmlns="">
          <p:sp>
            <p:nvSpPr>
              <p:cNvPr id="3" name="Content Placeholder 2">
                <a:extLst>
                  <a:ext uri="{FF2B5EF4-FFF2-40B4-BE49-F238E27FC236}">
                    <a16:creationId xmlns:a16="http://schemas.microsoft.com/office/drawing/2014/main" id="{4D521D5D-7576-4320-98C4-44E8A49618B3}"/>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spTree>
    <p:extLst>
      <p:ext uri="{BB962C8B-B14F-4D97-AF65-F5344CB8AC3E}">
        <p14:creationId xmlns:p14="http://schemas.microsoft.com/office/powerpoint/2010/main" val="80983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4806-198B-4C72-828E-195664EC8540}"/>
              </a:ext>
            </a:extLst>
          </p:cNvPr>
          <p:cNvSpPr>
            <a:spLocks noGrp="1"/>
          </p:cNvSpPr>
          <p:nvPr>
            <p:ph type="title"/>
          </p:nvPr>
        </p:nvSpPr>
        <p:spPr/>
        <p:txBody>
          <a:bodyPr/>
          <a:lstStyle/>
          <a:p>
            <a:r>
              <a:rPr lang="en-GB" dirty="0"/>
              <a:t>To 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ECDEF3-CA01-4C5B-BDA8-3CE6CD6A27E4}"/>
                  </a:ext>
                </a:extLst>
              </p:cNvPr>
              <p:cNvSpPr>
                <a:spLocks noGrp="1"/>
              </p:cNvSpPr>
              <p:nvPr>
                <p:ph idx="1"/>
              </p:nvPr>
            </p:nvSpPr>
            <p:spPr/>
            <p:txBody>
              <a:bodyPr/>
              <a:lstStyle/>
              <a:p>
                <a:pPr marL="457200" indent="-457200">
                  <a:buFont typeface="+mj-lt"/>
                  <a:buAutoNum type="arabicPeriod"/>
                </a:pPr>
                <a:r>
                  <a:rPr lang="en-GB" dirty="0"/>
                  <a:t>Analyse 0316_1457_WO3196dev1_Tsteps5C 25-100C measurement -Done</a:t>
                </a:r>
              </a:p>
              <a:p>
                <a:pPr marL="987552" lvl="1" indent="-457200">
                  <a:buFont typeface="+mj-lt"/>
                  <a:buAutoNum type="arabicPeriod"/>
                </a:pPr>
                <a:r>
                  <a:rPr lang="en-GB" dirty="0"/>
                  <a:t>Extract R(T) from data</a:t>
                </a:r>
              </a:p>
              <a:p>
                <a:pPr marL="987552" lvl="1" indent="-457200">
                  <a:buFont typeface="+mj-lt"/>
                  <a:buAutoNum type="arabicPeriod"/>
                </a:pPr>
                <a:r>
                  <a:rPr lang="en-GB" dirty="0"/>
                  <a:t>Extract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𝑎</m:t>
                        </m:r>
                      </m:sub>
                    </m:sSub>
                  </m:oMath>
                </a14:m>
                <a:r>
                  <a:rPr lang="en-GB" dirty="0"/>
                  <a:t> from R(T)</a:t>
                </a:r>
              </a:p>
              <a:p>
                <a:pPr marL="457200" indent="-457200">
                  <a:buFont typeface="+mj-lt"/>
                  <a:buAutoNum type="arabicPeriod"/>
                </a:pPr>
                <a:r>
                  <a:rPr lang="en-GB" dirty="0"/>
                  <a:t>Use data to correct hydrogen response &amp; recovery measurement</a:t>
                </a:r>
              </a:p>
              <a:p>
                <a:pPr marL="987552" lvl="1" indent="-457200">
                  <a:buFont typeface="+mj-lt"/>
                  <a:buAutoNum type="arabicPeriod"/>
                </a:pPr>
                <a:endParaRPr lang="en-GB" dirty="0"/>
              </a:p>
            </p:txBody>
          </p:sp>
        </mc:Choice>
        <mc:Fallback xmlns="">
          <p:sp>
            <p:nvSpPr>
              <p:cNvPr id="3" name="Content Placeholder 2">
                <a:extLst>
                  <a:ext uri="{FF2B5EF4-FFF2-40B4-BE49-F238E27FC236}">
                    <a16:creationId xmlns:a16="http://schemas.microsoft.com/office/drawing/2014/main" id="{B7ECDEF3-CA01-4C5B-BDA8-3CE6CD6A27E4}"/>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spTree>
    <p:extLst>
      <p:ext uri="{BB962C8B-B14F-4D97-AF65-F5344CB8AC3E}">
        <p14:creationId xmlns:p14="http://schemas.microsoft.com/office/powerpoint/2010/main" val="199536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E862-DEDD-4259-81E0-58234EE9511F}"/>
              </a:ext>
            </a:extLst>
          </p:cNvPr>
          <p:cNvSpPr>
            <a:spLocks noGrp="1"/>
          </p:cNvSpPr>
          <p:nvPr>
            <p:ph type="title"/>
          </p:nvPr>
        </p:nvSpPr>
        <p:spPr/>
        <p:txBody>
          <a:bodyPr/>
          <a:lstStyle/>
          <a:p>
            <a:r>
              <a:rPr lang="en-GB" dirty="0"/>
              <a:t>Measurements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58688-A622-406A-BB40-01227269CC98}"/>
                  </a:ext>
                </a:extLst>
              </p:cNvPr>
              <p:cNvSpPr>
                <a:spLocks noGrp="1"/>
              </p:cNvSpPr>
              <p:nvPr>
                <p:ph idx="1"/>
              </p:nvPr>
            </p:nvSpPr>
            <p:spPr/>
            <p:txBody>
              <a:bodyPr/>
              <a:lstStyle/>
              <a:p>
                <a:r>
                  <a:rPr lang="en-GB" dirty="0"/>
                  <a:t>0327_1231_WO3196dev9_Tsteps5C_correcterSource</a:t>
                </a:r>
              </a:p>
              <a:p>
                <a:r>
                  <a:rPr lang="en-GB" dirty="0"/>
                  <a:t>0327_1413_WO3196dev9_Tsteps5C_20to50C</a:t>
                </a:r>
              </a:p>
              <a:p>
                <a:r>
                  <a:rPr lang="en-GB" dirty="0"/>
                  <a:t>0330_1222_WO3196dev9_Tsteps05C_long</a:t>
                </a:r>
              </a:p>
              <a:p>
                <a:r>
                  <a:rPr lang="en-GB" dirty="0"/>
                  <a:t>0316_1457_WO3196dev1_Tsteps5C</a:t>
                </a:r>
              </a:p>
              <a:p>
                <a:endParaRPr lang="en-GB" dirty="0"/>
              </a:p>
              <a:p>
                <a:r>
                  <a:rPr lang="en-GB" dirty="0"/>
                  <a:t>Previously, the temperature was in Celsius, which causes problems when used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𝑏</m:t>
                        </m:r>
                      </m:sub>
                    </m:sSub>
                    <m:r>
                      <a:rPr lang="en-GB" b="0" i="1" smtClean="0">
                        <a:latin typeface="Cambria Math" panose="02040503050406030204" pitchFamily="18" charset="0"/>
                      </a:rPr>
                      <m:t>𝑇</m:t>
                    </m:r>
                  </m:oMath>
                </a14:m>
                <a:r>
                  <a:rPr lang="en-GB" dirty="0"/>
                  <a:t> </a:t>
                </a:r>
              </a:p>
              <a:p>
                <a:r>
                  <a:rPr lang="en-GB" dirty="0"/>
                  <a:t>Now this is corrected to Kelvin and the fits are done again</a:t>
                </a:r>
              </a:p>
            </p:txBody>
          </p:sp>
        </mc:Choice>
        <mc:Fallback xmlns="">
          <p:sp>
            <p:nvSpPr>
              <p:cNvPr id="3" name="Content Placeholder 2">
                <a:extLst>
                  <a:ext uri="{FF2B5EF4-FFF2-40B4-BE49-F238E27FC236}">
                    <a16:creationId xmlns:a16="http://schemas.microsoft.com/office/drawing/2014/main" id="{41F58688-A622-406A-BB40-01227269CC98}"/>
                  </a:ext>
                </a:extLst>
              </p:cNvPr>
              <p:cNvSpPr>
                <a:spLocks noGrp="1" noRot="1" noChangeAspect="1" noMove="1" noResize="1" noEditPoints="1" noAdjustHandles="1" noChangeArrowheads="1" noChangeShapeType="1" noTextEdit="1"/>
              </p:cNvSpPr>
              <p:nvPr>
                <p:ph idx="1"/>
              </p:nvPr>
            </p:nvSpPr>
            <p:spPr>
              <a:blipFill>
                <a:blip r:embed="rId2"/>
                <a:stretch>
                  <a:fillRect l="-571" t="-1149"/>
                </a:stretch>
              </a:blipFill>
            </p:spPr>
            <p:txBody>
              <a:bodyPr/>
              <a:lstStyle/>
              <a:p>
                <a:r>
                  <a:rPr lang="en-GB">
                    <a:noFill/>
                  </a:rPr>
                  <a:t> </a:t>
                </a:r>
              </a:p>
            </p:txBody>
          </p:sp>
        </mc:Fallback>
      </mc:AlternateContent>
    </p:spTree>
    <p:extLst>
      <p:ext uri="{BB962C8B-B14F-4D97-AF65-F5344CB8AC3E}">
        <p14:creationId xmlns:p14="http://schemas.microsoft.com/office/powerpoint/2010/main" val="424824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3109-F809-4E09-9587-5C7C61159101}"/>
              </a:ext>
            </a:extLst>
          </p:cNvPr>
          <p:cNvSpPr>
            <a:spLocks noGrp="1"/>
          </p:cNvSpPr>
          <p:nvPr>
            <p:ph type="title"/>
          </p:nvPr>
        </p:nvSpPr>
        <p:spPr/>
        <p:txBody>
          <a:bodyPr/>
          <a:lstStyle/>
          <a:p>
            <a:r>
              <a:rPr lang="en-GB" dirty="0"/>
              <a:t>Motivation </a:t>
            </a:r>
          </a:p>
        </p:txBody>
      </p:sp>
      <p:sp>
        <p:nvSpPr>
          <p:cNvPr id="3" name="Content Placeholder 2">
            <a:extLst>
              <a:ext uri="{FF2B5EF4-FFF2-40B4-BE49-F238E27FC236}">
                <a16:creationId xmlns:a16="http://schemas.microsoft.com/office/drawing/2014/main" id="{AEC6C8FD-760B-4F34-A581-86A63DE65FA2}"/>
              </a:ext>
            </a:extLst>
          </p:cNvPr>
          <p:cNvSpPr>
            <a:spLocks noGrp="1"/>
          </p:cNvSpPr>
          <p:nvPr>
            <p:ph idx="1"/>
          </p:nvPr>
        </p:nvSpPr>
        <p:spPr/>
        <p:txBody>
          <a:bodyPr/>
          <a:lstStyle/>
          <a:p>
            <a:r>
              <a:rPr lang="en-GB" dirty="0"/>
              <a:t>Due to the temperature change when new gas is introduced in the chamber with the device, the current hydrogen response and recovery measurements cannot be used to extract the time constants, which is important to evaluate device processes</a:t>
            </a:r>
          </a:p>
          <a:p>
            <a:r>
              <a:rPr lang="en-GB" dirty="0"/>
              <a:t>Therefore the resistance is measured for different temperatures</a:t>
            </a:r>
          </a:p>
          <a:p>
            <a:r>
              <a:rPr lang="en-GB" dirty="0"/>
              <a:t>This can be used to extract the relation between resistance and temperature and with that, use the temperature data to get corrections to the resistance data as if it would be at a constant temperature</a:t>
            </a:r>
          </a:p>
          <a:p>
            <a:pPr marL="0" indent="0">
              <a:buNone/>
            </a:pPr>
            <a:r>
              <a:rPr lang="en-GB" dirty="0"/>
              <a:t>Setup</a:t>
            </a:r>
          </a:p>
          <a:p>
            <a:r>
              <a:rPr lang="en-GB" dirty="0"/>
              <a:t>First, the fits are done for device 1 with the Arrhenius equation, both alone and with another resistor in parallel and in serial</a:t>
            </a:r>
          </a:p>
          <a:p>
            <a:r>
              <a:rPr lang="en-GB" dirty="0"/>
              <a:t>Then the best result is applied to the measurements </a:t>
            </a:r>
            <a:r>
              <a:rPr lang="en-GB"/>
              <a:t>from device 9</a:t>
            </a:r>
            <a:endParaRPr lang="en-GB" dirty="0"/>
          </a:p>
        </p:txBody>
      </p:sp>
    </p:spTree>
    <p:extLst>
      <p:ext uri="{BB962C8B-B14F-4D97-AF65-F5344CB8AC3E}">
        <p14:creationId xmlns:p14="http://schemas.microsoft.com/office/powerpoint/2010/main" val="243982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p:txBody>
          <a:bodyPr>
            <a:noAutofit/>
          </a:bodyPr>
          <a:lstStyle/>
          <a:p>
            <a:r>
              <a:rPr lang="en-GB" sz="3600" dirty="0"/>
              <a:t>Dev1 25-100C R(T) fits –only R(T)</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4380623" cy="369332"/>
          </a:xfrm>
          <a:prstGeom prst="rect">
            <a:avLst/>
          </a:prstGeom>
        </p:spPr>
        <p:txBody>
          <a:bodyPr wrap="none">
            <a:spAutoFit/>
          </a:bodyPr>
          <a:lstStyle/>
          <a:p>
            <a:r>
              <a:rPr lang="en-GB" dirty="0"/>
              <a:t>0316_1457_WO3196dev1_Tsteps5C_RvsT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extLst>
              <p:ext uri="{D42A27DB-BD31-4B8C-83A1-F6EECF244321}">
                <p14:modId xmlns:p14="http://schemas.microsoft.com/office/powerpoint/2010/main" val="2830811986"/>
              </p:ext>
            </p:extLst>
          </p:nvPr>
        </p:nvGraphicFramePr>
        <p:xfrm>
          <a:off x="1758556" y="3311207"/>
          <a:ext cx="3819234" cy="111252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052639">
                  <a:extLst>
                    <a:ext uri="{9D8B030D-6E8A-4147-A177-3AD203B41FA5}">
                      <a16:colId xmlns:a16="http://schemas.microsoft.com/office/drawing/2014/main" val="2909664719"/>
                    </a:ext>
                  </a:extLst>
                </a:gridCol>
                <a:gridCol w="1125501">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1.25E+02</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2.31E+01</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405</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4.86</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pic>
        <p:nvPicPr>
          <p:cNvPr id="4" name="Picture 3" descr="A close up of a mans face&#10;&#10;Description automatically generated">
            <a:extLst>
              <a:ext uri="{FF2B5EF4-FFF2-40B4-BE49-F238E27FC236}">
                <a16:creationId xmlns:a16="http://schemas.microsoft.com/office/drawing/2014/main" id="{2934A05A-A87C-4F27-8DA1-A283DD5D2274}"/>
              </a:ext>
            </a:extLst>
          </p:cNvPr>
          <p:cNvPicPr>
            <a:picLocks noChangeAspect="1"/>
          </p:cNvPicPr>
          <p:nvPr/>
        </p:nvPicPr>
        <p:blipFill>
          <a:blip r:embed="rId3"/>
          <a:stretch>
            <a:fillRect/>
          </a:stretch>
        </p:blipFill>
        <p:spPr>
          <a:xfrm>
            <a:off x="6000311" y="1783071"/>
            <a:ext cx="5852172" cy="4389129"/>
          </a:xfrm>
          <a:prstGeom prst="rect">
            <a:avLst/>
          </a:prstGeom>
        </p:spPr>
      </p:pic>
      <p:sp>
        <p:nvSpPr>
          <p:cNvPr id="5" name="TextBox 4">
            <a:extLst>
              <a:ext uri="{FF2B5EF4-FFF2-40B4-BE49-F238E27FC236}">
                <a16:creationId xmlns:a16="http://schemas.microsoft.com/office/drawing/2014/main" id="{33C1D8BF-4FD2-47A8-A65D-E7CE511CB27C}"/>
              </a:ext>
            </a:extLst>
          </p:cNvPr>
          <p:cNvSpPr txBox="1"/>
          <p:nvPr/>
        </p:nvSpPr>
        <p:spPr>
          <a:xfrm>
            <a:off x="1758556" y="4935894"/>
            <a:ext cx="4337444" cy="646331"/>
          </a:xfrm>
          <a:prstGeom prst="rect">
            <a:avLst/>
          </a:prstGeom>
          <a:noFill/>
        </p:spPr>
        <p:txBody>
          <a:bodyPr wrap="square" rtlCol="0">
            <a:spAutoFit/>
          </a:bodyPr>
          <a:lstStyle/>
          <a:p>
            <a:r>
              <a:rPr lang="en-GB" dirty="0"/>
              <a:t>Fit looks good and </a:t>
            </a:r>
            <a:r>
              <a:rPr lang="en-GB" dirty="0" err="1"/>
              <a:t>Ea</a:t>
            </a:r>
            <a:r>
              <a:rPr lang="en-GB" dirty="0"/>
              <a:t> is in the same range as the value from Giordano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12DF8C6-AA13-4C5D-99EB-13AFF4F0EBD7}"/>
                  </a:ext>
                </a:extLst>
              </p:cNvPr>
              <p:cNvSpPr txBox="1"/>
              <p:nvPr/>
            </p:nvSpPr>
            <p:spPr>
              <a:xfrm>
                <a:off x="1619688" y="5738327"/>
                <a:ext cx="395810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=9.98</m:t>
                      </m:r>
                      <m:r>
                        <a:rPr lang="en-GB" b="0" i="1" smtClean="0">
                          <a:latin typeface="Cambria Math" panose="02040503050406030204" pitchFamily="18" charset="0"/>
                        </a:rPr>
                        <m:t>𝐸</m:t>
                      </m:r>
                      <m:r>
                        <a:rPr lang="en-GB" b="0" i="1" smtClean="0">
                          <a:latin typeface="Cambria Math" panose="02040503050406030204" pitchFamily="18" charset="0"/>
                        </a:rPr>
                        <m:t>8 </m:t>
                      </m:r>
                      <m:r>
                        <m:rPr>
                          <m:sty m:val="p"/>
                        </m:rPr>
                        <a:rPr lang="en-GB" b="0" i="0" smtClean="0">
                          <a:latin typeface="Cambria Math" panose="02040503050406030204" pitchFamily="18" charset="0"/>
                        </a:rPr>
                        <m:t>Ω</m:t>
                      </m:r>
                    </m:oMath>
                  </m:oMathPara>
                </a14:m>
                <a:endParaRPr lang="en-GB" b="0" dirty="0"/>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=4.49 </m:t>
                      </m:r>
                      <m:r>
                        <m:rPr>
                          <m:sty m:val="p"/>
                        </m:rPr>
                        <a:rPr lang="en-GB" b="0" i="0" smtClean="0">
                          <a:latin typeface="Cambria Math" panose="02040503050406030204" pitchFamily="18" charset="0"/>
                        </a:rPr>
                        <m:t>Ω</m:t>
                      </m:r>
                      <m:r>
                        <a:rPr lang="en-GB" b="0" i="1" smtClean="0">
                          <a:latin typeface="Cambria Math" panose="02040503050406030204" pitchFamily="18" charset="0"/>
                        </a:rPr>
                        <m:t>𝑚</m:t>
                      </m:r>
                    </m:oMath>
                  </m:oMathPara>
                </a14:m>
                <a:endParaRPr lang="en-GB" dirty="0"/>
              </a:p>
            </p:txBody>
          </p:sp>
        </mc:Choice>
        <mc:Fallback xmlns="">
          <p:sp>
            <p:nvSpPr>
              <p:cNvPr id="7" name="TextBox 6">
                <a:extLst>
                  <a:ext uri="{FF2B5EF4-FFF2-40B4-BE49-F238E27FC236}">
                    <a16:creationId xmlns:a16="http://schemas.microsoft.com/office/drawing/2014/main" id="{612DF8C6-AA13-4C5D-99EB-13AFF4F0EBD7}"/>
                  </a:ext>
                </a:extLst>
              </p:cNvPr>
              <p:cNvSpPr txBox="1">
                <a:spLocks noRot="1" noChangeAspect="1" noMove="1" noResize="1" noEditPoints="1" noAdjustHandles="1" noChangeArrowheads="1" noChangeShapeType="1" noTextEdit="1"/>
              </p:cNvSpPr>
              <p:nvPr/>
            </p:nvSpPr>
            <p:spPr>
              <a:xfrm>
                <a:off x="1619688" y="5738327"/>
                <a:ext cx="3958102" cy="646331"/>
              </a:xfrm>
              <a:prstGeom prst="rect">
                <a:avLst/>
              </a:prstGeom>
              <a:blipFill>
                <a:blip r:embed="rId4"/>
                <a:stretch>
                  <a:fillRect b="-4717"/>
                </a:stretch>
              </a:blipFill>
            </p:spPr>
            <p:txBody>
              <a:bodyPr/>
              <a:lstStyle/>
              <a:p>
                <a:r>
                  <a:rPr lang="en-GB">
                    <a:noFill/>
                  </a:rPr>
                  <a:t> </a:t>
                </a:r>
              </a:p>
            </p:txBody>
          </p:sp>
        </mc:Fallback>
      </mc:AlternateContent>
    </p:spTree>
    <p:extLst>
      <p:ext uri="{BB962C8B-B14F-4D97-AF65-F5344CB8AC3E}">
        <p14:creationId xmlns:p14="http://schemas.microsoft.com/office/powerpoint/2010/main" val="361307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p:txBody>
          <a:bodyPr>
            <a:noAutofit/>
          </a:bodyPr>
          <a:lstStyle/>
          <a:p>
            <a:r>
              <a:rPr lang="en-GB" sz="3600" dirty="0"/>
              <a:t>Dev1 25-100C R(T) fits –serial resistance</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4380623" cy="369332"/>
          </a:xfrm>
          <a:prstGeom prst="rect">
            <a:avLst/>
          </a:prstGeom>
        </p:spPr>
        <p:txBody>
          <a:bodyPr wrap="none">
            <a:spAutoFit/>
          </a:bodyPr>
          <a:lstStyle/>
          <a:p>
            <a:r>
              <a:rPr lang="en-GB" dirty="0"/>
              <a:t>0316_1457_WO3196dev1_Tsteps5C_RvsT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extLst>
              <p:ext uri="{D42A27DB-BD31-4B8C-83A1-F6EECF244321}">
                <p14:modId xmlns:p14="http://schemas.microsoft.com/office/powerpoint/2010/main" val="451580882"/>
              </p:ext>
            </p:extLst>
          </p:nvPr>
        </p:nvGraphicFramePr>
        <p:xfrm>
          <a:off x="1619688" y="3301876"/>
          <a:ext cx="3872802" cy="148336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176655">
                  <a:extLst>
                    <a:ext uri="{9D8B030D-6E8A-4147-A177-3AD203B41FA5}">
                      <a16:colId xmlns:a16="http://schemas.microsoft.com/office/drawing/2014/main" val="2909664719"/>
                    </a:ext>
                  </a:extLst>
                </a:gridCol>
                <a:gridCol w="1055053">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1.39E+07</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7.71E+01</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13.5061</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9.84</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r h="370840">
                <a:tc>
                  <a:txBody>
                    <a:bodyPr/>
                    <a:lstStyle/>
                    <a:p>
                      <a:r>
                        <a:rPr lang="en-GB" dirty="0"/>
                        <a:t>B</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9.97E+08</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6.82E+06</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432293614"/>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r>
                        <a:rPr lang="en-GB" sz="2800" b="0" i="1" smtClean="0">
                          <a:latin typeface="Cambria Math" panose="02040503050406030204" pitchFamily="18" charset="0"/>
                        </a:rPr>
                        <m:t>+</m:t>
                      </m:r>
                      <m:r>
                        <a:rPr lang="en-GB" sz="2800" b="0" i="1" smtClean="0">
                          <a:latin typeface="Cambria Math" panose="02040503050406030204" pitchFamily="18" charset="0"/>
                        </a:rPr>
                        <m:t>𝐵</m:t>
                      </m:r>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pic>
        <p:nvPicPr>
          <p:cNvPr id="16" name="Picture 15" descr="A close up of a mans face&#10;&#10;Description automatically generated">
            <a:extLst>
              <a:ext uri="{FF2B5EF4-FFF2-40B4-BE49-F238E27FC236}">
                <a16:creationId xmlns:a16="http://schemas.microsoft.com/office/drawing/2014/main" id="{D8E0D141-5AB6-4204-AEFA-969D6159369E}"/>
              </a:ext>
            </a:extLst>
          </p:cNvPr>
          <p:cNvPicPr>
            <a:picLocks noChangeAspect="1"/>
          </p:cNvPicPr>
          <p:nvPr/>
        </p:nvPicPr>
        <p:blipFill>
          <a:blip r:embed="rId3"/>
          <a:stretch>
            <a:fillRect/>
          </a:stretch>
        </p:blipFill>
        <p:spPr>
          <a:xfrm>
            <a:off x="6096000" y="1706620"/>
            <a:ext cx="5852172" cy="4389129"/>
          </a:xfrm>
          <a:prstGeom prst="rect">
            <a:avLst/>
          </a:prstGeom>
        </p:spPr>
      </p:pic>
      <p:sp>
        <p:nvSpPr>
          <p:cNvPr id="17" name="Rectangle 16">
            <a:extLst>
              <a:ext uri="{FF2B5EF4-FFF2-40B4-BE49-F238E27FC236}">
                <a16:creationId xmlns:a16="http://schemas.microsoft.com/office/drawing/2014/main" id="{E8FEC335-1566-49E7-9F76-83AED959A0A2}"/>
              </a:ext>
            </a:extLst>
          </p:cNvPr>
          <p:cNvSpPr/>
          <p:nvPr/>
        </p:nvSpPr>
        <p:spPr>
          <a:xfrm>
            <a:off x="8097001" y="1145369"/>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R(T)</a:t>
            </a:r>
          </a:p>
        </p:txBody>
      </p:sp>
      <p:sp>
        <p:nvSpPr>
          <p:cNvPr id="18" name="Rectangle 17">
            <a:extLst>
              <a:ext uri="{FF2B5EF4-FFF2-40B4-BE49-F238E27FC236}">
                <a16:creationId xmlns:a16="http://schemas.microsoft.com/office/drawing/2014/main" id="{45BA817C-5607-4F3D-B227-93F5430BAF98}"/>
              </a:ext>
            </a:extLst>
          </p:cNvPr>
          <p:cNvSpPr/>
          <p:nvPr/>
        </p:nvSpPr>
        <p:spPr>
          <a:xfrm>
            <a:off x="9543246" y="1142219"/>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 </a:t>
            </a:r>
          </a:p>
        </p:txBody>
      </p:sp>
      <p:cxnSp>
        <p:nvCxnSpPr>
          <p:cNvPr id="19" name="Straight Connector 18">
            <a:extLst>
              <a:ext uri="{FF2B5EF4-FFF2-40B4-BE49-F238E27FC236}">
                <a16:creationId xmlns:a16="http://schemas.microsoft.com/office/drawing/2014/main" id="{870E2CE5-CF9A-4AE0-8F88-3F8E264B4E86}"/>
              </a:ext>
            </a:extLst>
          </p:cNvPr>
          <p:cNvCxnSpPr>
            <a:cxnSpLocks/>
          </p:cNvCxnSpPr>
          <p:nvPr/>
        </p:nvCxnSpPr>
        <p:spPr>
          <a:xfrm>
            <a:off x="7445206" y="1326885"/>
            <a:ext cx="419608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AE6D827-846B-4079-840C-AB92731FBF43}"/>
              </a:ext>
            </a:extLst>
          </p:cNvPr>
          <p:cNvSpPr txBox="1"/>
          <p:nvPr/>
        </p:nvSpPr>
        <p:spPr>
          <a:xfrm>
            <a:off x="1866121" y="5159829"/>
            <a:ext cx="4030825" cy="1477328"/>
          </a:xfrm>
          <a:prstGeom prst="rect">
            <a:avLst/>
          </a:prstGeom>
          <a:noFill/>
        </p:spPr>
        <p:txBody>
          <a:bodyPr wrap="square" rtlCol="0">
            <a:spAutoFit/>
          </a:bodyPr>
          <a:lstStyle/>
          <a:p>
            <a:r>
              <a:rPr lang="en-GB" dirty="0"/>
              <a:t>B is equivalent to a serial resistance in the system</a:t>
            </a:r>
          </a:p>
          <a:p>
            <a:r>
              <a:rPr lang="en-GB" dirty="0"/>
              <a:t>Its value of 1E9 Ohm seems reasonable for what is measured in resistance in total</a:t>
            </a:r>
          </a:p>
        </p:txBody>
      </p:sp>
    </p:spTree>
    <p:extLst>
      <p:ext uri="{BB962C8B-B14F-4D97-AF65-F5344CB8AC3E}">
        <p14:creationId xmlns:p14="http://schemas.microsoft.com/office/powerpoint/2010/main" val="147099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6B25-F937-40C1-A97A-446B5F264F41}"/>
              </a:ext>
            </a:extLst>
          </p:cNvPr>
          <p:cNvSpPr>
            <a:spLocks noGrp="1"/>
          </p:cNvSpPr>
          <p:nvPr>
            <p:ph type="title"/>
          </p:nvPr>
        </p:nvSpPr>
        <p:spPr/>
        <p:txBody>
          <a:bodyPr>
            <a:noAutofit/>
          </a:bodyPr>
          <a:lstStyle/>
          <a:p>
            <a:r>
              <a:rPr lang="en-GB" sz="3600" dirty="0"/>
              <a:t>Dev1 25-100C R(T) fits –serial resistance log</a:t>
            </a:r>
          </a:p>
        </p:txBody>
      </p:sp>
      <p:sp>
        <p:nvSpPr>
          <p:cNvPr id="6" name="Rectangle 5">
            <a:extLst>
              <a:ext uri="{FF2B5EF4-FFF2-40B4-BE49-F238E27FC236}">
                <a16:creationId xmlns:a16="http://schemas.microsoft.com/office/drawing/2014/main" id="{5245FFBF-F54A-468A-BA0B-D7A34AA5F0ED}"/>
              </a:ext>
            </a:extLst>
          </p:cNvPr>
          <p:cNvSpPr/>
          <p:nvPr/>
        </p:nvSpPr>
        <p:spPr>
          <a:xfrm>
            <a:off x="1619688" y="1337288"/>
            <a:ext cx="4380623" cy="369332"/>
          </a:xfrm>
          <a:prstGeom prst="rect">
            <a:avLst/>
          </a:prstGeom>
        </p:spPr>
        <p:txBody>
          <a:bodyPr wrap="none">
            <a:spAutoFit/>
          </a:bodyPr>
          <a:lstStyle/>
          <a:p>
            <a:r>
              <a:rPr lang="en-GB" dirty="0"/>
              <a:t>0316_1457_WO3196dev1_Tsteps5C_RvsT</a:t>
            </a:r>
          </a:p>
        </p:txBody>
      </p:sp>
      <p:graphicFrame>
        <p:nvGraphicFramePr>
          <p:cNvPr id="9" name="Table 9">
            <a:extLst>
              <a:ext uri="{FF2B5EF4-FFF2-40B4-BE49-F238E27FC236}">
                <a16:creationId xmlns:a16="http://schemas.microsoft.com/office/drawing/2014/main" id="{B81F249E-6E52-4E9E-831E-19665E03E1FF}"/>
              </a:ext>
            </a:extLst>
          </p:cNvPr>
          <p:cNvGraphicFramePr>
            <a:graphicFrameLocks noGrp="1"/>
          </p:cNvGraphicFramePr>
          <p:nvPr/>
        </p:nvGraphicFramePr>
        <p:xfrm>
          <a:off x="1619688" y="3301876"/>
          <a:ext cx="3872802" cy="148336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176655">
                  <a:extLst>
                    <a:ext uri="{9D8B030D-6E8A-4147-A177-3AD203B41FA5}">
                      <a16:colId xmlns:a16="http://schemas.microsoft.com/office/drawing/2014/main" val="2909664719"/>
                    </a:ext>
                  </a:extLst>
                </a:gridCol>
                <a:gridCol w="1055053">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1.39E+07</a:t>
                      </a:r>
                    </a:p>
                  </a:txBody>
                  <a:tcPr marL="7620" marR="7620" marT="7620" marB="0" anchor="b"/>
                </a:tc>
                <a:tc>
                  <a:txBody>
                    <a:bodyPr/>
                    <a:lstStyle/>
                    <a:p>
                      <a:pPr marL="0" algn="l" defTabSz="914400" rtl="0" eaLnBrk="1" fontAlgn="b" latinLnBrk="0" hangingPunct="1"/>
                      <a:r>
                        <a:rPr lang="en-GB" sz="1800" kern="1200">
                          <a:solidFill>
                            <a:schemeClr val="dk1"/>
                          </a:solidFill>
                          <a:latin typeface="+mn-lt"/>
                          <a:ea typeface="+mn-ea"/>
                          <a:cs typeface="+mn-cs"/>
                        </a:rPr>
                        <a:t>7.71E+01</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13.5061</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9.84</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r h="370840">
                <a:tc>
                  <a:txBody>
                    <a:bodyPr/>
                    <a:lstStyle/>
                    <a:p>
                      <a:r>
                        <a:rPr lang="en-GB" dirty="0"/>
                        <a:t>B</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9.97E+08</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6.82E+06</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432293614"/>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6018EA-7643-418C-9690-1058AC485BF9}"/>
                  </a:ext>
                </a:extLst>
              </p:cNvPr>
              <p:cNvSpPr txBox="1"/>
              <p:nvPr/>
            </p:nvSpPr>
            <p:spPr>
              <a:xfrm>
                <a:off x="1619688" y="1893583"/>
                <a:ext cx="3226526" cy="7767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r>
                        <a:rPr lang="en-GB" sz="2800" b="0" i="1" smtClean="0">
                          <a:latin typeface="Cambria Math" panose="02040503050406030204" pitchFamily="18" charset="0"/>
                        </a:rPr>
                        <m:t>+</m:t>
                      </m:r>
                      <m:r>
                        <a:rPr lang="en-GB" sz="2800" b="0" i="1" smtClean="0">
                          <a:latin typeface="Cambria Math" panose="02040503050406030204" pitchFamily="18" charset="0"/>
                        </a:rPr>
                        <m:t>𝐵</m:t>
                      </m:r>
                    </m:oMath>
                  </m:oMathPara>
                </a14:m>
                <a:endParaRPr lang="en-GB" sz="2800" dirty="0"/>
              </a:p>
            </p:txBody>
          </p:sp>
        </mc:Choice>
        <mc:Fallback xmlns="">
          <p:sp>
            <p:nvSpPr>
              <p:cNvPr id="11" name="TextBox 10">
                <a:extLst>
                  <a:ext uri="{FF2B5EF4-FFF2-40B4-BE49-F238E27FC236}">
                    <a16:creationId xmlns:a16="http://schemas.microsoft.com/office/drawing/2014/main" id="{686018EA-7643-418C-9690-1058AC485BF9}"/>
                  </a:ext>
                </a:extLst>
              </p:cNvPr>
              <p:cNvSpPr txBox="1">
                <a:spLocks noRot="1" noChangeAspect="1" noMove="1" noResize="1" noEditPoints="1" noAdjustHandles="1" noChangeArrowheads="1" noChangeShapeType="1" noTextEdit="1"/>
              </p:cNvSpPr>
              <p:nvPr/>
            </p:nvSpPr>
            <p:spPr>
              <a:xfrm>
                <a:off x="1619688" y="1893583"/>
                <a:ext cx="3226526" cy="776751"/>
              </a:xfrm>
              <a:prstGeom prst="rect">
                <a:avLst/>
              </a:prstGeom>
              <a:blipFill>
                <a:blip r:embed="rId2"/>
                <a:stretch>
                  <a:fillRect/>
                </a:stretch>
              </a:blipFill>
            </p:spPr>
            <p:txBody>
              <a:bodyPr/>
              <a:lstStyle/>
              <a:p>
                <a:r>
                  <a:rPr lang="en-GB">
                    <a:noFill/>
                  </a:rPr>
                  <a:t> </a:t>
                </a:r>
              </a:p>
            </p:txBody>
          </p:sp>
        </mc:Fallback>
      </mc:AlternateContent>
      <p:sp>
        <p:nvSpPr>
          <p:cNvPr id="17" name="Rectangle 16">
            <a:extLst>
              <a:ext uri="{FF2B5EF4-FFF2-40B4-BE49-F238E27FC236}">
                <a16:creationId xmlns:a16="http://schemas.microsoft.com/office/drawing/2014/main" id="{E8FEC335-1566-49E7-9F76-83AED959A0A2}"/>
              </a:ext>
            </a:extLst>
          </p:cNvPr>
          <p:cNvSpPr/>
          <p:nvPr/>
        </p:nvSpPr>
        <p:spPr>
          <a:xfrm>
            <a:off x="8097001" y="1145369"/>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R(T)</a:t>
            </a:r>
          </a:p>
        </p:txBody>
      </p:sp>
      <p:sp>
        <p:nvSpPr>
          <p:cNvPr id="18" name="Rectangle 17">
            <a:extLst>
              <a:ext uri="{FF2B5EF4-FFF2-40B4-BE49-F238E27FC236}">
                <a16:creationId xmlns:a16="http://schemas.microsoft.com/office/drawing/2014/main" id="{45BA817C-5607-4F3D-B227-93F5430BAF98}"/>
              </a:ext>
            </a:extLst>
          </p:cNvPr>
          <p:cNvSpPr/>
          <p:nvPr/>
        </p:nvSpPr>
        <p:spPr>
          <a:xfrm>
            <a:off x="9543246" y="1142219"/>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 </a:t>
            </a:r>
          </a:p>
        </p:txBody>
      </p:sp>
      <p:cxnSp>
        <p:nvCxnSpPr>
          <p:cNvPr id="19" name="Straight Connector 18">
            <a:extLst>
              <a:ext uri="{FF2B5EF4-FFF2-40B4-BE49-F238E27FC236}">
                <a16:creationId xmlns:a16="http://schemas.microsoft.com/office/drawing/2014/main" id="{870E2CE5-CF9A-4AE0-8F88-3F8E264B4E86}"/>
              </a:ext>
            </a:extLst>
          </p:cNvPr>
          <p:cNvCxnSpPr>
            <a:cxnSpLocks/>
          </p:cNvCxnSpPr>
          <p:nvPr/>
        </p:nvCxnSpPr>
        <p:spPr>
          <a:xfrm>
            <a:off x="7445206" y="1326885"/>
            <a:ext cx="419608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AE6D827-846B-4079-840C-AB92731FBF43}"/>
              </a:ext>
            </a:extLst>
          </p:cNvPr>
          <p:cNvSpPr txBox="1"/>
          <p:nvPr/>
        </p:nvSpPr>
        <p:spPr>
          <a:xfrm>
            <a:off x="1866121" y="5159829"/>
            <a:ext cx="4030825" cy="1477328"/>
          </a:xfrm>
          <a:prstGeom prst="rect">
            <a:avLst/>
          </a:prstGeom>
          <a:noFill/>
        </p:spPr>
        <p:txBody>
          <a:bodyPr wrap="square" rtlCol="0">
            <a:spAutoFit/>
          </a:bodyPr>
          <a:lstStyle/>
          <a:p>
            <a:r>
              <a:rPr lang="en-GB" dirty="0"/>
              <a:t>B is equivalent to a serial resistance in the system</a:t>
            </a:r>
          </a:p>
          <a:p>
            <a:r>
              <a:rPr lang="en-GB" dirty="0"/>
              <a:t>Its value of 1E9 Ohm seems reasonable for what is measured in resistance in total</a:t>
            </a:r>
          </a:p>
        </p:txBody>
      </p:sp>
      <p:pic>
        <p:nvPicPr>
          <p:cNvPr id="12" name="Content Placeholder 9" descr="A screenshot of a cell phone&#10;&#10;Description automatically generated">
            <a:extLst>
              <a:ext uri="{FF2B5EF4-FFF2-40B4-BE49-F238E27FC236}">
                <a16:creationId xmlns:a16="http://schemas.microsoft.com/office/drawing/2014/main" id="{54E5B23A-5DD7-49AF-97CC-836FD2D8A8A6}"/>
              </a:ext>
            </a:extLst>
          </p:cNvPr>
          <p:cNvPicPr>
            <a:picLocks noGrp="1" noChangeAspect="1"/>
          </p:cNvPicPr>
          <p:nvPr>
            <p:ph idx="1"/>
          </p:nvPr>
        </p:nvPicPr>
        <p:blipFill>
          <a:blip r:embed="rId3"/>
          <a:stretch>
            <a:fillRect/>
          </a:stretch>
        </p:blipFill>
        <p:spPr>
          <a:xfrm>
            <a:off x="6063655" y="1893583"/>
            <a:ext cx="5744340" cy="4431348"/>
          </a:xfrm>
        </p:spPr>
      </p:pic>
    </p:spTree>
    <p:extLst>
      <p:ext uri="{BB962C8B-B14F-4D97-AF65-F5344CB8AC3E}">
        <p14:creationId xmlns:p14="http://schemas.microsoft.com/office/powerpoint/2010/main" val="34522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F3AA-BD97-4D87-B36E-19352BC9B393}"/>
              </a:ext>
            </a:extLst>
          </p:cNvPr>
          <p:cNvSpPr>
            <a:spLocks noGrp="1"/>
          </p:cNvSpPr>
          <p:nvPr>
            <p:ph type="title"/>
          </p:nvPr>
        </p:nvSpPr>
        <p:spPr/>
        <p:txBody>
          <a:bodyPr>
            <a:normAutofit fontScale="90000"/>
          </a:bodyPr>
          <a:lstStyle/>
          <a:p>
            <a:r>
              <a:rPr lang="en-GB" dirty="0"/>
              <a:t>Dev1 25-100C R(T) fits –parallel resistance</a:t>
            </a:r>
          </a:p>
        </p:txBody>
      </p:sp>
      <p:pic>
        <p:nvPicPr>
          <p:cNvPr id="18" name="Content Placeholder 17" descr="A close up of a device&#10;&#10;Description automatically generated">
            <a:extLst>
              <a:ext uri="{FF2B5EF4-FFF2-40B4-BE49-F238E27FC236}">
                <a16:creationId xmlns:a16="http://schemas.microsoft.com/office/drawing/2014/main" id="{3ACA3AF5-854B-444D-9CFB-20F5F90C7550}"/>
              </a:ext>
            </a:extLst>
          </p:cNvPr>
          <p:cNvPicPr>
            <a:picLocks noGrp="1" noChangeAspect="1"/>
          </p:cNvPicPr>
          <p:nvPr>
            <p:ph idx="1"/>
          </p:nvPr>
        </p:nvPicPr>
        <p:blipFill>
          <a:blip r:embed="rId2"/>
          <a:stretch>
            <a:fillRect/>
          </a:stretch>
        </p:blipFill>
        <p:spPr>
          <a:xfrm>
            <a:off x="6000311" y="2497868"/>
            <a:ext cx="5487976" cy="4115982"/>
          </a:xfrm>
        </p:spPr>
      </p:pic>
      <p:sp>
        <p:nvSpPr>
          <p:cNvPr id="4" name="Rectangle 3">
            <a:extLst>
              <a:ext uri="{FF2B5EF4-FFF2-40B4-BE49-F238E27FC236}">
                <a16:creationId xmlns:a16="http://schemas.microsoft.com/office/drawing/2014/main" id="{D44FA401-BC72-43C1-86BA-4E6E5B263FD2}"/>
              </a:ext>
            </a:extLst>
          </p:cNvPr>
          <p:cNvSpPr/>
          <p:nvPr/>
        </p:nvSpPr>
        <p:spPr>
          <a:xfrm>
            <a:off x="1619688" y="1337288"/>
            <a:ext cx="4380623" cy="369332"/>
          </a:xfrm>
          <a:prstGeom prst="rect">
            <a:avLst/>
          </a:prstGeom>
        </p:spPr>
        <p:txBody>
          <a:bodyPr wrap="none">
            <a:spAutoFit/>
          </a:bodyPr>
          <a:lstStyle/>
          <a:p>
            <a:r>
              <a:rPr lang="en-GB" dirty="0"/>
              <a:t>0316_1457_WO3196dev1_Tsteps5C_RvsT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6E06A7-60F6-4782-A5FC-76CE8D3868B4}"/>
                  </a:ext>
                </a:extLst>
              </p:cNvPr>
              <p:cNvSpPr txBox="1"/>
              <p:nvPr/>
            </p:nvSpPr>
            <p:spPr>
              <a:xfrm>
                <a:off x="1720565" y="1969732"/>
                <a:ext cx="3226526" cy="14742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𝑅</m:t>
                      </m:r>
                      <m:r>
                        <a:rPr lang="en-GB" sz="2800" b="0" i="1" smtClean="0">
                          <a:latin typeface="Cambria Math" panose="02040503050406030204" pitchFamily="18" charset="0"/>
                        </a:rPr>
                        <m:t>(</m:t>
                      </m:r>
                      <m:r>
                        <a:rPr lang="en-GB" sz="2800" b="0" i="1" smtClean="0">
                          <a:latin typeface="Cambria Math" panose="02040503050406030204" pitchFamily="18" charset="0"/>
                        </a:rPr>
                        <m:t>𝑇</m:t>
                      </m:r>
                      <m:r>
                        <a:rPr lang="en-GB" sz="2800" b="0" i="1" smtClean="0">
                          <a:latin typeface="Cambria Math" panose="02040503050406030204" pitchFamily="18" charset="0"/>
                        </a:rPr>
                        <m:t>)=</m:t>
                      </m:r>
                      <m:r>
                        <a:rPr lang="en-GB" sz="2800" b="0" i="1" smtClean="0">
                          <a:latin typeface="Cambria Math" panose="02040503050406030204" pitchFamily="18" charset="0"/>
                        </a:rPr>
                        <m:t>𝐴</m:t>
                      </m:r>
                      <m:r>
                        <a:rPr lang="en-GB" sz="2800" b="0" i="1" smtClean="0">
                          <a:latin typeface="Cambria Math" panose="02040503050406030204" pitchFamily="18" charset="0"/>
                        </a:rPr>
                        <m:t> </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𝑒</m:t>
                          </m:r>
                        </m:e>
                        <m:sup>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𝑎</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𝑏</m:t>
                                  </m:r>
                                </m:sub>
                              </m:sSub>
                              <m:r>
                                <a:rPr lang="en-GB" sz="2800" b="0" i="1" smtClean="0">
                                  <a:latin typeface="Cambria Math" panose="02040503050406030204" pitchFamily="18" charset="0"/>
                                </a:rPr>
                                <m:t>𝑇</m:t>
                              </m:r>
                            </m:den>
                          </m:f>
                        </m:sup>
                      </m:sSup>
                    </m:oMath>
                  </m:oMathPara>
                </a14:m>
                <a:endParaRPr lang="en-GB" sz="2800" dirty="0"/>
              </a:p>
              <a:p>
                <a:pPr algn="ctr"/>
                <a14:m>
                  <m:oMath xmlns:m="http://schemas.openxmlformats.org/officeDocument/2006/math">
                    <m:r>
                      <a:rPr lang="en-GB" sz="2800" i="1" dirty="0" smtClean="0">
                        <a:latin typeface="Cambria Math" panose="02040503050406030204" pitchFamily="18" charset="0"/>
                      </a:rPr>
                      <m:t>𝑅</m:t>
                    </m:r>
                    <m:r>
                      <a:rPr lang="en-GB" sz="2800" i="1" dirty="0">
                        <a:latin typeface="Cambria Math" panose="02040503050406030204" pitchFamily="18" charset="0"/>
                      </a:rPr>
                      <m:t> </m:t>
                    </m:r>
                    <m:r>
                      <a:rPr lang="en-GB" sz="2800" i="1" dirty="0" smtClean="0">
                        <a:latin typeface="Cambria Math" panose="02040503050406030204" pitchFamily="18" charset="0"/>
                      </a:rPr>
                      <m:t>=</m:t>
                    </m:r>
                    <m:f>
                      <m:fPr>
                        <m:ctrlPr>
                          <a:rPr lang="en-GB" sz="2800" i="1" dirty="0" smtClean="0">
                            <a:latin typeface="Cambria Math" panose="02040503050406030204" pitchFamily="18" charset="0"/>
                          </a:rPr>
                        </m:ctrlPr>
                      </m:fPr>
                      <m:num>
                        <m:r>
                          <a:rPr lang="en-GB" sz="2800" i="1" dirty="0" smtClean="0">
                            <a:latin typeface="Cambria Math" panose="02040503050406030204" pitchFamily="18" charset="0"/>
                          </a:rPr>
                          <m:t>𝑅</m:t>
                        </m:r>
                        <m:d>
                          <m:dPr>
                            <m:ctrlPr>
                              <a:rPr lang="en-GB" sz="2800" i="1" dirty="0" smtClean="0">
                                <a:latin typeface="Cambria Math" panose="02040503050406030204" pitchFamily="18" charset="0"/>
                              </a:rPr>
                            </m:ctrlPr>
                          </m:dPr>
                          <m:e>
                            <m:r>
                              <a:rPr lang="en-GB" sz="2800" i="1" dirty="0" smtClean="0">
                                <a:latin typeface="Cambria Math" panose="02040503050406030204" pitchFamily="18" charset="0"/>
                              </a:rPr>
                              <m:t>𝑇</m:t>
                            </m:r>
                          </m:e>
                        </m:d>
                        <m:r>
                          <a:rPr lang="en-GB" sz="2800" b="0" i="1" dirty="0" smtClean="0">
                            <a:latin typeface="Cambria Math" panose="02040503050406030204" pitchFamily="18" charset="0"/>
                          </a:rPr>
                          <m:t>∗</m:t>
                        </m:r>
                        <m:r>
                          <a:rPr lang="en-GB" sz="2800" b="0" i="1" dirty="0" smtClean="0">
                            <a:latin typeface="Cambria Math" panose="02040503050406030204" pitchFamily="18" charset="0"/>
                          </a:rPr>
                          <m:t>𝐵</m:t>
                        </m:r>
                      </m:num>
                      <m:den>
                        <m:r>
                          <a:rPr lang="en-GB" sz="2800" b="0" i="1" dirty="0" smtClean="0">
                            <a:latin typeface="Cambria Math" panose="02040503050406030204" pitchFamily="18" charset="0"/>
                          </a:rPr>
                          <m:t>𝑅</m:t>
                        </m:r>
                        <m:d>
                          <m:dPr>
                            <m:ctrlPr>
                              <a:rPr lang="en-GB" sz="2800" b="0" i="1" dirty="0" smtClean="0">
                                <a:latin typeface="Cambria Math" panose="02040503050406030204" pitchFamily="18" charset="0"/>
                              </a:rPr>
                            </m:ctrlPr>
                          </m:dPr>
                          <m:e>
                            <m:r>
                              <a:rPr lang="en-GB" sz="2800" b="0" i="1" dirty="0" smtClean="0">
                                <a:latin typeface="Cambria Math" panose="02040503050406030204" pitchFamily="18" charset="0"/>
                              </a:rPr>
                              <m:t>𝑇</m:t>
                            </m:r>
                          </m:e>
                        </m:d>
                        <m:r>
                          <a:rPr lang="en-GB" sz="2800" b="0" i="1" dirty="0" smtClean="0">
                            <a:latin typeface="Cambria Math" panose="02040503050406030204" pitchFamily="18" charset="0"/>
                          </a:rPr>
                          <m:t>+</m:t>
                        </m:r>
                        <m:r>
                          <a:rPr lang="en-GB" sz="2800" b="0" i="1" dirty="0" smtClean="0">
                            <a:latin typeface="Cambria Math" panose="02040503050406030204" pitchFamily="18" charset="0"/>
                          </a:rPr>
                          <m:t>𝐵</m:t>
                        </m:r>
                      </m:den>
                    </m:f>
                  </m:oMath>
                </a14:m>
                <a:r>
                  <a:rPr lang="en-GB" sz="2800" dirty="0"/>
                  <a:t> </a:t>
                </a:r>
              </a:p>
            </p:txBody>
          </p:sp>
        </mc:Choice>
        <mc:Fallback xmlns="">
          <p:sp>
            <p:nvSpPr>
              <p:cNvPr id="5" name="TextBox 4">
                <a:extLst>
                  <a:ext uri="{FF2B5EF4-FFF2-40B4-BE49-F238E27FC236}">
                    <a16:creationId xmlns:a16="http://schemas.microsoft.com/office/drawing/2014/main" id="{D16E06A7-60F6-4782-A5FC-76CE8D3868B4}"/>
                  </a:ext>
                </a:extLst>
              </p:cNvPr>
              <p:cNvSpPr txBox="1">
                <a:spLocks noRot="1" noChangeAspect="1" noMove="1" noResize="1" noEditPoints="1" noAdjustHandles="1" noChangeArrowheads="1" noChangeShapeType="1" noTextEdit="1"/>
              </p:cNvSpPr>
              <p:nvPr/>
            </p:nvSpPr>
            <p:spPr>
              <a:xfrm>
                <a:off x="1720565" y="1969732"/>
                <a:ext cx="3226526" cy="1474250"/>
              </a:xfrm>
              <a:prstGeom prst="rect">
                <a:avLst/>
              </a:prstGeom>
              <a:blipFill>
                <a:blip r:embed="rId3"/>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DBEDB6B0-9A0A-44EE-AF89-192F71DB1913}"/>
              </a:ext>
            </a:extLst>
          </p:cNvPr>
          <p:cNvSpPr/>
          <p:nvPr/>
        </p:nvSpPr>
        <p:spPr>
          <a:xfrm>
            <a:off x="7417837" y="1706620"/>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R(T)</a:t>
            </a:r>
          </a:p>
        </p:txBody>
      </p:sp>
      <p:sp>
        <p:nvSpPr>
          <p:cNvPr id="8" name="Rectangle 7">
            <a:extLst>
              <a:ext uri="{FF2B5EF4-FFF2-40B4-BE49-F238E27FC236}">
                <a16:creationId xmlns:a16="http://schemas.microsoft.com/office/drawing/2014/main" id="{F5D79BA2-7AEF-492F-9007-FD5D88B1A5EB}"/>
              </a:ext>
            </a:extLst>
          </p:cNvPr>
          <p:cNvSpPr/>
          <p:nvPr/>
        </p:nvSpPr>
        <p:spPr>
          <a:xfrm>
            <a:off x="7417837" y="2040916"/>
            <a:ext cx="144624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 </a:t>
            </a:r>
          </a:p>
        </p:txBody>
      </p:sp>
      <p:cxnSp>
        <p:nvCxnSpPr>
          <p:cNvPr id="14" name="Straight Connector 13">
            <a:extLst>
              <a:ext uri="{FF2B5EF4-FFF2-40B4-BE49-F238E27FC236}">
                <a16:creationId xmlns:a16="http://schemas.microsoft.com/office/drawing/2014/main" id="{1D0804A4-1672-4DE2-AB55-7A103671CBEF}"/>
              </a:ext>
            </a:extLst>
          </p:cNvPr>
          <p:cNvCxnSpPr>
            <a:cxnSpLocks/>
          </p:cNvCxnSpPr>
          <p:nvPr/>
        </p:nvCxnSpPr>
        <p:spPr>
          <a:xfrm>
            <a:off x="6704045" y="2039773"/>
            <a:ext cx="3083768" cy="1751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9">
            <a:extLst>
              <a:ext uri="{FF2B5EF4-FFF2-40B4-BE49-F238E27FC236}">
                <a16:creationId xmlns:a16="http://schemas.microsoft.com/office/drawing/2014/main" id="{E1E25AD4-751C-4EE5-8C7C-B7D945FF43E2}"/>
              </a:ext>
            </a:extLst>
          </p:cNvPr>
          <p:cNvGraphicFramePr>
            <a:graphicFrameLocks noGrp="1"/>
          </p:cNvGraphicFramePr>
          <p:nvPr>
            <p:extLst>
              <p:ext uri="{D42A27DB-BD31-4B8C-83A1-F6EECF244321}">
                <p14:modId xmlns:p14="http://schemas.microsoft.com/office/powerpoint/2010/main" val="3367508963"/>
              </p:ext>
            </p:extLst>
          </p:nvPr>
        </p:nvGraphicFramePr>
        <p:xfrm>
          <a:off x="1545043" y="3601744"/>
          <a:ext cx="3872802" cy="1483360"/>
        </p:xfrm>
        <a:graphic>
          <a:graphicData uri="http://schemas.openxmlformats.org/drawingml/2006/table">
            <a:tbl>
              <a:tblPr firstRow="1" bandRow="1">
                <a:tableStyleId>{5C22544A-7EE6-4342-B048-85BDC9FD1C3A}</a:tableStyleId>
              </a:tblPr>
              <a:tblGrid>
                <a:gridCol w="1018032">
                  <a:extLst>
                    <a:ext uri="{9D8B030D-6E8A-4147-A177-3AD203B41FA5}">
                      <a16:colId xmlns:a16="http://schemas.microsoft.com/office/drawing/2014/main" val="3883158832"/>
                    </a:ext>
                  </a:extLst>
                </a:gridCol>
                <a:gridCol w="1176655">
                  <a:extLst>
                    <a:ext uri="{9D8B030D-6E8A-4147-A177-3AD203B41FA5}">
                      <a16:colId xmlns:a16="http://schemas.microsoft.com/office/drawing/2014/main" val="2909664719"/>
                    </a:ext>
                  </a:extLst>
                </a:gridCol>
                <a:gridCol w="1055053">
                  <a:extLst>
                    <a:ext uri="{9D8B030D-6E8A-4147-A177-3AD203B41FA5}">
                      <a16:colId xmlns:a16="http://schemas.microsoft.com/office/drawing/2014/main" val="1929492165"/>
                    </a:ext>
                  </a:extLst>
                </a:gridCol>
                <a:gridCol w="623062">
                  <a:extLst>
                    <a:ext uri="{9D8B030D-6E8A-4147-A177-3AD203B41FA5}">
                      <a16:colId xmlns:a16="http://schemas.microsoft.com/office/drawing/2014/main" val="892499616"/>
                    </a:ext>
                  </a:extLst>
                </a:gridCol>
              </a:tblGrid>
              <a:tr h="370840">
                <a:tc>
                  <a:txBody>
                    <a:bodyPr/>
                    <a:lstStyle/>
                    <a:p>
                      <a:r>
                        <a:rPr lang="en-GB" dirty="0"/>
                        <a:t>Variable</a:t>
                      </a:r>
                    </a:p>
                  </a:txBody>
                  <a:tcPr/>
                </a:tc>
                <a:tc>
                  <a:txBody>
                    <a:bodyPr/>
                    <a:lstStyle/>
                    <a:p>
                      <a:r>
                        <a:rPr lang="en-GB" dirty="0"/>
                        <a:t>Value</a:t>
                      </a:r>
                    </a:p>
                  </a:txBody>
                  <a:tcPr/>
                </a:tc>
                <a:tc>
                  <a:txBody>
                    <a:bodyPr/>
                    <a:lstStyle/>
                    <a:p>
                      <a:r>
                        <a:rPr lang="en-GB" dirty="0"/>
                        <a:t>Std</a:t>
                      </a:r>
                    </a:p>
                  </a:txBody>
                  <a:tcPr/>
                </a:tc>
                <a:tc>
                  <a:txBody>
                    <a:bodyPr/>
                    <a:lstStyle/>
                    <a:p>
                      <a:r>
                        <a:rPr lang="en-GB" dirty="0"/>
                        <a:t>Unit</a:t>
                      </a:r>
                    </a:p>
                  </a:txBody>
                  <a:tcPr/>
                </a:tc>
                <a:extLst>
                  <a:ext uri="{0D108BD9-81ED-4DB2-BD59-A6C34878D82A}">
                    <a16:rowId xmlns:a16="http://schemas.microsoft.com/office/drawing/2014/main" val="7378483"/>
                  </a:ext>
                </a:extLst>
              </a:tr>
              <a:tr h="370840">
                <a:tc>
                  <a:txBody>
                    <a:bodyPr/>
                    <a:lstStyle/>
                    <a:p>
                      <a:r>
                        <a:rPr lang="en-GB" dirty="0"/>
                        <a:t>A</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6.68E+01</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1.22E+02</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906665020"/>
                  </a:ext>
                </a:extLst>
              </a:tr>
              <a:tr h="370840">
                <a:tc>
                  <a:txBody>
                    <a:bodyPr/>
                    <a:lstStyle/>
                    <a:p>
                      <a:r>
                        <a:rPr lang="en-GB" dirty="0" err="1"/>
                        <a:t>Ea</a:t>
                      </a:r>
                      <a:endParaRPr lang="en-GB" dirty="0"/>
                    </a:p>
                  </a:txBody>
                  <a:tcPr/>
                </a:tc>
                <a:tc>
                  <a:txBody>
                    <a:bodyPr/>
                    <a:lstStyle/>
                    <a:p>
                      <a:pPr marL="0" algn="l" defTabSz="914400" rtl="0" eaLnBrk="1" fontAlgn="b" latinLnBrk="0" hangingPunct="1"/>
                      <a:r>
                        <a:rPr lang="en-GB" sz="1800" kern="1200" dirty="0">
                          <a:solidFill>
                            <a:schemeClr val="dk1"/>
                          </a:solidFill>
                          <a:latin typeface="+mn-lt"/>
                          <a:ea typeface="+mn-ea"/>
                          <a:cs typeface="+mn-cs"/>
                        </a:rPr>
                        <a:t>424.161</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5.28E+01</a:t>
                      </a:r>
                    </a:p>
                  </a:txBody>
                  <a:tcPr marL="7620" marR="7620" marT="7620" marB="0" anchor="b"/>
                </a:tc>
                <a:tc>
                  <a:txBody>
                    <a:bodyPr/>
                    <a:lstStyle/>
                    <a:p>
                      <a:pPr algn="r" fontAlgn="b"/>
                      <a:r>
                        <a:rPr lang="en-GB" sz="1600" b="0" i="0" u="none" strike="noStrike" dirty="0" err="1">
                          <a:solidFill>
                            <a:srgbClr val="000000"/>
                          </a:solidFill>
                          <a:effectLst/>
                          <a:latin typeface="Franklin Gothic Book" panose="020B0503020102020204" pitchFamily="34" charset="0"/>
                        </a:rPr>
                        <a:t>meV</a:t>
                      </a:r>
                      <a:endParaRPr lang="en-GB" sz="16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789288677"/>
                  </a:ext>
                </a:extLst>
              </a:tr>
              <a:tr h="370840">
                <a:tc>
                  <a:txBody>
                    <a:bodyPr/>
                    <a:lstStyle/>
                    <a:p>
                      <a:r>
                        <a:rPr lang="en-GB" dirty="0"/>
                        <a:t>B</a:t>
                      </a:r>
                    </a:p>
                  </a:txBody>
                  <a:tcPr/>
                </a:tc>
                <a:tc>
                  <a:txBody>
                    <a:bodyPr/>
                    <a:lstStyle/>
                    <a:p>
                      <a:pPr marL="0" algn="l" defTabSz="914400" rtl="0" eaLnBrk="1" fontAlgn="b" latinLnBrk="0" hangingPunct="1"/>
                      <a:r>
                        <a:rPr lang="en-GB" sz="1800" kern="1200" dirty="0">
                          <a:solidFill>
                            <a:schemeClr val="dk1"/>
                          </a:solidFill>
                          <a:latin typeface="+mn-lt"/>
                          <a:ea typeface="+mn-ea"/>
                          <a:cs typeface="+mn-cs"/>
                        </a:rPr>
                        <a:t>4.69E+09</a:t>
                      </a:r>
                    </a:p>
                  </a:txBody>
                  <a:tcPr marL="7620" marR="7620" marT="7620" marB="0" anchor="b"/>
                </a:tc>
                <a:tc>
                  <a:txBody>
                    <a:bodyPr/>
                    <a:lstStyle/>
                    <a:p>
                      <a:pPr marL="0" algn="l" defTabSz="914400" rtl="0" eaLnBrk="1" fontAlgn="b" latinLnBrk="0" hangingPunct="1"/>
                      <a:r>
                        <a:rPr lang="en-GB" sz="1800" kern="1200" dirty="0">
                          <a:solidFill>
                            <a:schemeClr val="dk1"/>
                          </a:solidFill>
                          <a:latin typeface="+mn-lt"/>
                          <a:ea typeface="+mn-ea"/>
                          <a:cs typeface="+mn-cs"/>
                        </a:rPr>
                        <a:t>5.71E+09</a:t>
                      </a:r>
                    </a:p>
                  </a:txBody>
                  <a:tcPr marL="7620" marR="7620" marT="7620" marB="0" anchor="b"/>
                </a:tc>
                <a:tc>
                  <a:txBody>
                    <a:bodyPr/>
                    <a:lstStyle/>
                    <a:p>
                      <a:pPr algn="r" fontAlgn="b"/>
                      <a:r>
                        <a:rPr lang="en-GB" sz="1600" b="0" i="0" u="none" strike="noStrike" dirty="0">
                          <a:solidFill>
                            <a:srgbClr val="000000"/>
                          </a:solidFill>
                          <a:effectLst/>
                          <a:latin typeface="Franklin Gothic Book" panose="020B0503020102020204" pitchFamily="34" charset="0"/>
                        </a:rPr>
                        <a:t>Ohm</a:t>
                      </a:r>
                    </a:p>
                  </a:txBody>
                  <a:tcPr marL="7620" marR="7620" marT="7620" marB="0" anchor="b"/>
                </a:tc>
                <a:extLst>
                  <a:ext uri="{0D108BD9-81ED-4DB2-BD59-A6C34878D82A}">
                    <a16:rowId xmlns:a16="http://schemas.microsoft.com/office/drawing/2014/main" val="3432293614"/>
                  </a:ext>
                </a:extLst>
              </a:tr>
            </a:tbl>
          </a:graphicData>
        </a:graphic>
      </p:graphicFrame>
    </p:spTree>
    <p:extLst>
      <p:ext uri="{BB962C8B-B14F-4D97-AF65-F5344CB8AC3E}">
        <p14:creationId xmlns:p14="http://schemas.microsoft.com/office/powerpoint/2010/main" val="61382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2E9F-E415-4817-9442-B82404CEDC07}"/>
              </a:ext>
            </a:extLst>
          </p:cNvPr>
          <p:cNvSpPr>
            <a:spLocks noGrp="1"/>
          </p:cNvSpPr>
          <p:nvPr>
            <p:ph type="title"/>
          </p:nvPr>
        </p:nvSpPr>
        <p:spPr>
          <a:xfrm>
            <a:off x="1371600" y="349898"/>
            <a:ext cx="9601200" cy="793865"/>
          </a:xfrm>
        </p:spPr>
        <p:txBody>
          <a:bodyPr>
            <a:normAutofit fontScale="90000"/>
          </a:bodyPr>
          <a:lstStyle/>
          <a:p>
            <a:r>
              <a:rPr lang="en-GB" dirty="0"/>
              <a:t>Conclusions – </a:t>
            </a:r>
            <a:br>
              <a:rPr lang="en-GB" dirty="0"/>
            </a:br>
            <a:r>
              <a:rPr lang="en-GB" dirty="0"/>
              <a:t>Device 1 different type of fits</a:t>
            </a:r>
          </a:p>
        </p:txBody>
      </p:sp>
      <p:sp>
        <p:nvSpPr>
          <p:cNvPr id="3" name="Content Placeholder 2">
            <a:extLst>
              <a:ext uri="{FF2B5EF4-FFF2-40B4-BE49-F238E27FC236}">
                <a16:creationId xmlns:a16="http://schemas.microsoft.com/office/drawing/2014/main" id="{24AE10A5-CB94-47D6-BEDC-5C312842A9A1}"/>
              </a:ext>
            </a:extLst>
          </p:cNvPr>
          <p:cNvSpPr>
            <a:spLocks noGrp="1"/>
          </p:cNvSpPr>
          <p:nvPr>
            <p:ph idx="1"/>
          </p:nvPr>
        </p:nvSpPr>
        <p:spPr>
          <a:xfrm>
            <a:off x="1371600" y="1629295"/>
            <a:ext cx="6490314" cy="4238105"/>
          </a:xfrm>
        </p:spPr>
        <p:txBody>
          <a:bodyPr>
            <a:normAutofit fontScale="92500" lnSpcReduction="20000"/>
          </a:bodyPr>
          <a:lstStyle/>
          <a:p>
            <a:r>
              <a:rPr lang="en-GB" dirty="0"/>
              <a:t>Fit with only the temperature dependant resistance already gives good results, i.e. good fit and </a:t>
            </a:r>
            <a:r>
              <a:rPr lang="en-GB" dirty="0" err="1"/>
              <a:t>Ea</a:t>
            </a:r>
            <a:r>
              <a:rPr lang="en-GB" dirty="0"/>
              <a:t> in the same range as Giordano got without hydrogen (400 vs 175 </a:t>
            </a:r>
            <a:r>
              <a:rPr lang="en-GB" dirty="0" err="1"/>
              <a:t>meV</a:t>
            </a:r>
            <a:r>
              <a:rPr lang="en-GB" dirty="0"/>
              <a:t>)</a:t>
            </a:r>
          </a:p>
          <a:p>
            <a:r>
              <a:rPr lang="en-GB" dirty="0"/>
              <a:t>The fit with serial resistance gives a low value for </a:t>
            </a:r>
            <a:r>
              <a:rPr lang="en-GB" dirty="0" err="1"/>
              <a:t>Ea</a:t>
            </a:r>
            <a:r>
              <a:rPr lang="en-GB" dirty="0"/>
              <a:t> (~10 </a:t>
            </a:r>
            <a:r>
              <a:rPr lang="en-GB" dirty="0" err="1"/>
              <a:t>meV</a:t>
            </a:r>
            <a:r>
              <a:rPr lang="en-GB" dirty="0"/>
              <a:t>). The fit with the parallel resistance gives roughly the same results as the one with only R(T) (similar A and </a:t>
            </a:r>
            <a:r>
              <a:rPr lang="en-GB" dirty="0" err="1"/>
              <a:t>Ea</a:t>
            </a:r>
            <a:r>
              <a:rPr lang="en-GB" dirty="0"/>
              <a:t>), but has far higher std’s that are higher than the parameter values </a:t>
            </a:r>
          </a:p>
          <a:p>
            <a:r>
              <a:rPr lang="en-GB" dirty="0"/>
              <a:t>Also tried with both an extra serial and an extra parallel resistance, but the fitting function could not handle it, so it did not yield any fits</a:t>
            </a:r>
          </a:p>
          <a:p>
            <a:pPr marL="0" indent="0">
              <a:buNone/>
            </a:pPr>
            <a:r>
              <a:rPr lang="en-GB" dirty="0"/>
              <a:t>Questions</a:t>
            </a:r>
          </a:p>
          <a:p>
            <a:r>
              <a:rPr lang="en-GB" dirty="0"/>
              <a:t>Is there a physical interpretation of A in the Arrhenius formula?</a:t>
            </a:r>
          </a:p>
        </p:txBody>
      </p:sp>
      <p:pic>
        <p:nvPicPr>
          <p:cNvPr id="4" name="Picture 3">
            <a:extLst>
              <a:ext uri="{FF2B5EF4-FFF2-40B4-BE49-F238E27FC236}">
                <a16:creationId xmlns:a16="http://schemas.microsoft.com/office/drawing/2014/main" id="{65E670CF-92C7-4EBA-9A6B-120933A27100}"/>
              </a:ext>
            </a:extLst>
          </p:cNvPr>
          <p:cNvPicPr>
            <a:picLocks noChangeAspect="1"/>
          </p:cNvPicPr>
          <p:nvPr/>
        </p:nvPicPr>
        <p:blipFill>
          <a:blip r:embed="rId2"/>
          <a:stretch>
            <a:fillRect/>
          </a:stretch>
        </p:blipFill>
        <p:spPr>
          <a:xfrm>
            <a:off x="7861914" y="3209731"/>
            <a:ext cx="4008815" cy="3403826"/>
          </a:xfrm>
          <a:prstGeom prst="rect">
            <a:avLst/>
          </a:prstGeom>
        </p:spPr>
      </p:pic>
      <p:pic>
        <p:nvPicPr>
          <p:cNvPr id="5" name="Picture 4" descr="A close up of a mans face&#10;&#10;Description automatically generated">
            <a:extLst>
              <a:ext uri="{FF2B5EF4-FFF2-40B4-BE49-F238E27FC236}">
                <a16:creationId xmlns:a16="http://schemas.microsoft.com/office/drawing/2014/main" id="{5023E2BC-5766-493D-9C5D-085B404775E0}"/>
              </a:ext>
            </a:extLst>
          </p:cNvPr>
          <p:cNvPicPr>
            <a:picLocks noChangeAspect="1"/>
          </p:cNvPicPr>
          <p:nvPr/>
        </p:nvPicPr>
        <p:blipFill>
          <a:blip r:embed="rId3"/>
          <a:stretch>
            <a:fillRect/>
          </a:stretch>
        </p:blipFill>
        <p:spPr>
          <a:xfrm>
            <a:off x="7848414" y="182871"/>
            <a:ext cx="4035813" cy="3026860"/>
          </a:xfrm>
          <a:prstGeom prst="rect">
            <a:avLst/>
          </a:prstGeom>
        </p:spPr>
      </p:pic>
    </p:spTree>
    <p:extLst>
      <p:ext uri="{BB962C8B-B14F-4D97-AF65-F5344CB8AC3E}">
        <p14:creationId xmlns:p14="http://schemas.microsoft.com/office/powerpoint/2010/main" val="289972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54E9-235F-4370-AE1F-7D994C493D4E}"/>
              </a:ext>
            </a:extLst>
          </p:cNvPr>
          <p:cNvSpPr>
            <a:spLocks noGrp="1"/>
          </p:cNvSpPr>
          <p:nvPr>
            <p:ph type="title"/>
          </p:nvPr>
        </p:nvSpPr>
        <p:spPr/>
        <p:txBody>
          <a:bodyPr/>
          <a:lstStyle/>
          <a:p>
            <a:r>
              <a:rPr lang="en-GB" dirty="0"/>
              <a:t>Dev9 - 25 – 100C R(T)</a:t>
            </a:r>
          </a:p>
        </p:txBody>
      </p:sp>
      <p:sp>
        <p:nvSpPr>
          <p:cNvPr id="3" name="Content Placeholder 2">
            <a:extLst>
              <a:ext uri="{FF2B5EF4-FFF2-40B4-BE49-F238E27FC236}">
                <a16:creationId xmlns:a16="http://schemas.microsoft.com/office/drawing/2014/main" id="{8651B84A-3AB5-478D-A30F-A18AEB9BCEFE}"/>
              </a:ext>
            </a:extLst>
          </p:cNvPr>
          <p:cNvSpPr>
            <a:spLocks noGrp="1"/>
          </p:cNvSpPr>
          <p:nvPr>
            <p:ph idx="1"/>
          </p:nvPr>
        </p:nvSpPr>
        <p:spPr>
          <a:xfrm>
            <a:off x="1371600" y="1629295"/>
            <a:ext cx="6913984" cy="4238105"/>
          </a:xfrm>
        </p:spPr>
        <p:txBody>
          <a:bodyPr/>
          <a:lstStyle/>
          <a:p>
            <a:r>
              <a:rPr lang="en-GB" dirty="0"/>
              <a:t>0327_1231_WO3196dev9_Tsteps5C_correcterSource</a:t>
            </a:r>
          </a:p>
          <a:p>
            <a:r>
              <a:rPr lang="en-GB" dirty="0">
                <a:latin typeface="Cambria Math" panose="02040503050406030204" pitchFamily="18" charset="0"/>
              </a:rPr>
              <a:t>25-40C measurements not used, due to temperature controller not getting up to the correct temperature</a:t>
            </a:r>
          </a:p>
          <a:p>
            <a:r>
              <a:rPr lang="en-GB" dirty="0">
                <a:latin typeface="Cambria Math" panose="02040503050406030204" pitchFamily="18" charset="0"/>
              </a:rPr>
              <a:t>Other measurement done between 20 and 50C, but not useful as resistance drifted in between measurements </a:t>
            </a:r>
          </a:p>
          <a:p>
            <a:endParaRPr lang="en-GB" dirty="0"/>
          </a:p>
          <a:p>
            <a:endParaRPr lang="en-GB" dirty="0"/>
          </a:p>
        </p:txBody>
      </p:sp>
      <p:pic>
        <p:nvPicPr>
          <p:cNvPr id="4" name="Picture 3">
            <a:extLst>
              <a:ext uri="{FF2B5EF4-FFF2-40B4-BE49-F238E27FC236}">
                <a16:creationId xmlns:a16="http://schemas.microsoft.com/office/drawing/2014/main" id="{0447B510-3F82-454D-A7AA-0C4F8C2C6E67}"/>
              </a:ext>
            </a:extLst>
          </p:cNvPr>
          <p:cNvPicPr>
            <a:picLocks noChangeAspect="1"/>
          </p:cNvPicPr>
          <p:nvPr/>
        </p:nvPicPr>
        <p:blipFill>
          <a:blip r:embed="rId2"/>
          <a:stretch>
            <a:fillRect/>
          </a:stretch>
        </p:blipFill>
        <p:spPr>
          <a:xfrm>
            <a:off x="5144895" y="3631160"/>
            <a:ext cx="3950243" cy="2936347"/>
          </a:xfrm>
          <a:prstGeom prst="rect">
            <a:avLst/>
          </a:prstGeom>
        </p:spPr>
      </p:pic>
      <p:pic>
        <p:nvPicPr>
          <p:cNvPr id="6" name="Picture 5" descr="A close up of a map&#10;&#10;Description automatically generated">
            <a:extLst>
              <a:ext uri="{FF2B5EF4-FFF2-40B4-BE49-F238E27FC236}">
                <a16:creationId xmlns:a16="http://schemas.microsoft.com/office/drawing/2014/main" id="{24F669CE-B12A-40D2-9159-99BE30A1530A}"/>
              </a:ext>
            </a:extLst>
          </p:cNvPr>
          <p:cNvPicPr>
            <a:picLocks noChangeAspect="1"/>
          </p:cNvPicPr>
          <p:nvPr/>
        </p:nvPicPr>
        <p:blipFill>
          <a:blip r:embed="rId3"/>
          <a:stretch>
            <a:fillRect/>
          </a:stretch>
        </p:blipFill>
        <p:spPr>
          <a:xfrm>
            <a:off x="9393434" y="0"/>
            <a:ext cx="2773683" cy="2080263"/>
          </a:xfrm>
          <a:prstGeom prst="rect">
            <a:avLst/>
          </a:prstGeom>
        </p:spPr>
      </p:pic>
      <p:pic>
        <p:nvPicPr>
          <p:cNvPr id="8" name="Picture 7" descr="A close up of a map&#10;&#10;Description automatically generated">
            <a:extLst>
              <a:ext uri="{FF2B5EF4-FFF2-40B4-BE49-F238E27FC236}">
                <a16:creationId xmlns:a16="http://schemas.microsoft.com/office/drawing/2014/main" id="{566EB7AC-78C2-4344-B1C0-8AC01C66FCB9}"/>
              </a:ext>
            </a:extLst>
          </p:cNvPr>
          <p:cNvPicPr>
            <a:picLocks noChangeAspect="1"/>
          </p:cNvPicPr>
          <p:nvPr/>
        </p:nvPicPr>
        <p:blipFill>
          <a:blip r:embed="rId4"/>
          <a:stretch>
            <a:fillRect/>
          </a:stretch>
        </p:blipFill>
        <p:spPr>
          <a:xfrm>
            <a:off x="9393434" y="2080264"/>
            <a:ext cx="2773685" cy="2080264"/>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C5534947-9761-4BA5-8490-9A1871F15569}"/>
              </a:ext>
            </a:extLst>
          </p:cNvPr>
          <p:cNvPicPr>
            <a:picLocks noChangeAspect="1"/>
          </p:cNvPicPr>
          <p:nvPr/>
        </p:nvPicPr>
        <p:blipFill>
          <a:blip r:embed="rId5"/>
          <a:stretch>
            <a:fillRect/>
          </a:stretch>
        </p:blipFill>
        <p:spPr>
          <a:xfrm>
            <a:off x="1371600" y="3631161"/>
            <a:ext cx="3915131" cy="2936348"/>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FCD958-0ED6-4996-BCCA-34C4A04B0115}"/>
                  </a:ext>
                </a:extLst>
              </p:cNvPr>
              <p:cNvSpPr txBox="1"/>
              <p:nvPr/>
            </p:nvSpPr>
            <p:spPr>
              <a:xfrm>
                <a:off x="9741159" y="4917233"/>
                <a:ext cx="2317720" cy="14400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=2.95</m:t>
                      </m:r>
                      <m:r>
                        <a:rPr lang="en-GB" b="0" i="1" smtClean="0">
                          <a:latin typeface="Cambria Math" panose="02040503050406030204" pitchFamily="18" charset="0"/>
                        </a:rPr>
                        <m:t>𝐸</m:t>
                      </m:r>
                      <m:r>
                        <a:rPr lang="en-GB" b="0" i="1" smtClean="0">
                          <a:latin typeface="Cambria Math" panose="02040503050406030204" pitchFamily="18" charset="0"/>
                        </a:rPr>
                        <m:t>7 </m:t>
                      </m:r>
                      <m:r>
                        <m:rPr>
                          <m:sty m:val="p"/>
                        </m:rPr>
                        <a:rPr lang="en-GB" b="0" i="0" smtClean="0">
                          <a:latin typeface="Cambria Math" panose="02040503050406030204" pitchFamily="18" charset="0"/>
                        </a:rPr>
                        <m:t>Ω</m:t>
                      </m:r>
                    </m:oMath>
                  </m:oMathPara>
                </a14:m>
                <a:endParaRPr lang="en-GB" b="0" dirty="0"/>
              </a:p>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𝜌</m:t>
                          </m:r>
                        </m:e>
                        <m:sub>
                          <m:r>
                            <a:rPr lang="en-GB" b="0" i="1" dirty="0" smtClean="0">
                              <a:latin typeface="Cambria Math" panose="02040503050406030204" pitchFamily="18" charset="0"/>
                            </a:rPr>
                            <m:t>300</m:t>
                          </m:r>
                          <m:r>
                            <a:rPr lang="en-GB" b="0" i="1" dirty="0" smtClean="0">
                              <a:latin typeface="Cambria Math" panose="02040503050406030204" pitchFamily="18" charset="0"/>
                            </a:rPr>
                            <m:t>𝐾</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𝑅</m:t>
                              </m:r>
                            </m:e>
                            <m:sub>
                              <m:r>
                                <a:rPr lang="en-GB" b="0" i="1" dirty="0" smtClean="0">
                                  <a:latin typeface="Cambria Math" panose="02040503050406030204" pitchFamily="18" charset="0"/>
                                </a:rPr>
                                <m:t>300</m:t>
                              </m:r>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b="0" i="1" dirty="0" smtClean="0">
                              <a:latin typeface="Cambria Math" panose="02040503050406030204" pitchFamily="18" charset="0"/>
                            </a:rPr>
                            <m:t>𝑡</m:t>
                          </m:r>
                          <m:r>
                            <m:rPr>
                              <m:lit/>
                            </m:rPr>
                            <a:rPr lang="en-GB" b="0" i="1" dirty="0" smtClean="0">
                              <a:latin typeface="Cambria Math" panose="02040503050406030204" pitchFamily="18" charset="0"/>
                            </a:rPr>
                            <m:t> </m:t>
                          </m:r>
                        </m:num>
                        <m:den>
                          <m:r>
                            <a:rPr lang="en-GB" b="0" i="1" dirty="0" smtClean="0">
                              <a:latin typeface="Cambria Math" panose="02040503050406030204" pitchFamily="18" charset="0"/>
                            </a:rPr>
                            <m:t>2</m:t>
                          </m:r>
                        </m:den>
                      </m:f>
                    </m:oMath>
                  </m:oMathPara>
                </a14:m>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𝑡</m:t>
                      </m:r>
                      <m:r>
                        <a:rPr lang="en-GB" b="0" i="1" dirty="0" smtClean="0">
                          <a:latin typeface="Cambria Math" panose="02040503050406030204" pitchFamily="18" charset="0"/>
                        </a:rPr>
                        <m:t>=25 </m:t>
                      </m:r>
                      <m:r>
                        <a:rPr lang="en-GB" b="0" i="1" dirty="0" smtClean="0">
                          <a:latin typeface="Cambria Math" panose="02040503050406030204" pitchFamily="18" charset="0"/>
                        </a:rPr>
                        <m:t>𝑢𝑐</m:t>
                      </m:r>
                      <m:r>
                        <a:rPr lang="en-GB" b="0" i="1" dirty="0" smtClean="0">
                          <a:latin typeface="Cambria Math" panose="02040503050406030204" pitchFamily="18" charset="0"/>
                        </a:rPr>
                        <m:t>=10 </m:t>
                      </m:r>
                      <m:r>
                        <a:rPr lang="en-GB" b="0" i="1" dirty="0" smtClean="0">
                          <a:latin typeface="Cambria Math" panose="02040503050406030204" pitchFamily="18" charset="0"/>
                        </a:rPr>
                        <m:t>𝑛𝑚</m:t>
                      </m:r>
                      <m:r>
                        <a:rPr lang="en-GB" b="0" i="1" dirty="0" smtClean="0">
                          <a:latin typeface="Cambria Math" panose="02040503050406030204" pitchFamily="18" charset="0"/>
                        </a:rPr>
                        <m:t> </m:t>
                      </m:r>
                    </m:oMath>
                  </m:oMathPara>
                </a14:m>
                <a:endParaRPr lang="en-GB" b="0" dirty="0"/>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𝜌</m:t>
                        </m:r>
                      </m:e>
                      <m:sub>
                        <m:r>
                          <a:rPr lang="en-GB" b="0" i="1" smtClean="0">
                            <a:latin typeface="Cambria Math" panose="02040503050406030204" pitchFamily="18" charset="0"/>
                          </a:rPr>
                          <m:t>300</m:t>
                        </m:r>
                        <m:r>
                          <a:rPr lang="en-GB" b="0" i="1" smtClean="0">
                            <a:latin typeface="Cambria Math" panose="02040503050406030204" pitchFamily="18" charset="0"/>
                          </a:rPr>
                          <m:t>𝐾</m:t>
                        </m:r>
                      </m:sub>
                    </m:sSub>
                    <m:r>
                      <a:rPr lang="en-GB" b="0" i="1" smtClean="0">
                        <a:latin typeface="Cambria Math" panose="02040503050406030204" pitchFamily="18" charset="0"/>
                      </a:rPr>
                      <m:t>=</m:t>
                    </m:r>
                  </m:oMath>
                </a14:m>
                <a:r>
                  <a:rPr lang="en-GB" dirty="0"/>
                  <a:t> 0.1475 </a:t>
                </a:r>
                <a14:m>
                  <m:oMath xmlns:m="http://schemas.openxmlformats.org/officeDocument/2006/math">
                    <m:r>
                      <m:rPr>
                        <m:sty m:val="p"/>
                      </m:rPr>
                      <a:rPr lang="en-GB" b="0" i="0" smtClean="0">
                        <a:latin typeface="Cambria Math" panose="02040503050406030204" pitchFamily="18" charset="0"/>
                      </a:rPr>
                      <m:t>Ω</m:t>
                    </m:r>
                    <m:r>
                      <a:rPr lang="en-GB" b="0" i="1" smtClean="0">
                        <a:latin typeface="Cambria Math" panose="02040503050406030204" pitchFamily="18" charset="0"/>
                      </a:rPr>
                      <m:t>𝑚</m:t>
                    </m:r>
                  </m:oMath>
                </a14:m>
                <a:endParaRPr lang="en-GB" dirty="0"/>
              </a:p>
            </p:txBody>
          </p:sp>
        </mc:Choice>
        <mc:Fallback xmlns="">
          <p:sp>
            <p:nvSpPr>
              <p:cNvPr id="10" name="TextBox 9">
                <a:extLst>
                  <a:ext uri="{FF2B5EF4-FFF2-40B4-BE49-F238E27FC236}">
                    <a16:creationId xmlns:a16="http://schemas.microsoft.com/office/drawing/2014/main" id="{0BFCD958-0ED6-4996-BCCA-34C4A04B0115}"/>
                  </a:ext>
                </a:extLst>
              </p:cNvPr>
              <p:cNvSpPr txBox="1">
                <a:spLocks noRot="1" noChangeAspect="1" noMove="1" noResize="1" noEditPoints="1" noAdjustHandles="1" noChangeArrowheads="1" noChangeShapeType="1" noTextEdit="1"/>
              </p:cNvSpPr>
              <p:nvPr/>
            </p:nvSpPr>
            <p:spPr>
              <a:xfrm>
                <a:off x="9741159" y="4917233"/>
                <a:ext cx="2317720" cy="1440074"/>
              </a:xfrm>
              <a:prstGeom prst="rect">
                <a:avLst/>
              </a:prstGeom>
              <a:blipFill>
                <a:blip r:embed="rId6"/>
                <a:stretch>
                  <a:fillRect b="-5932"/>
                </a:stretch>
              </a:blipFill>
            </p:spPr>
            <p:txBody>
              <a:bodyPr/>
              <a:lstStyle/>
              <a:p>
                <a:r>
                  <a:rPr lang="en-GB">
                    <a:noFill/>
                  </a:rPr>
                  <a:t> </a:t>
                </a:r>
              </a:p>
            </p:txBody>
          </p:sp>
        </mc:Fallback>
      </mc:AlternateContent>
    </p:spTree>
    <p:extLst>
      <p:ext uri="{BB962C8B-B14F-4D97-AF65-F5344CB8AC3E}">
        <p14:creationId xmlns:p14="http://schemas.microsoft.com/office/powerpoint/2010/main" val="2826398611"/>
      </p:ext>
    </p:extLst>
  </p:cSld>
  <p:clrMapOvr>
    <a:masterClrMapping/>
  </p:clrMapOvr>
</p:sld>
</file>

<file path=ppt/theme/theme1.xml><?xml version="1.0" encoding="utf-8"?>
<a:theme xmlns:a="http://schemas.openxmlformats.org/drawingml/2006/main" name="Bijsnijden">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889B877-997B-4309-AD43-37FCEE1D11C1}" vid="{93439505-42B9-498A-B71D-7CBD288365BB}"/>
    </a:ext>
  </a:extLst>
</a:theme>
</file>

<file path=docProps/app.xml><?xml version="1.0" encoding="utf-8"?>
<Properties xmlns="http://schemas.openxmlformats.org/officeDocument/2006/extended-properties" xmlns:vt="http://schemas.openxmlformats.org/officeDocument/2006/docPropsVTypes">
  <Template>Bijnsnijden_aangepast</Template>
  <TotalTime>4816</TotalTime>
  <Words>1130</Words>
  <Application>Microsoft Office PowerPoint</Application>
  <PresentationFormat>Widescreen</PresentationFormat>
  <Paragraphs>180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Cambria Math</vt:lpstr>
      <vt:lpstr>Franklin Gothic Book</vt:lpstr>
      <vt:lpstr>Bijsnijden</vt:lpstr>
      <vt:lpstr>R(T) WO3196 Device 9 and 1</vt:lpstr>
      <vt:lpstr>Measurements</vt:lpstr>
      <vt:lpstr>Motivation </vt:lpstr>
      <vt:lpstr>Dev1 25-100C R(T) fits –only R(T)</vt:lpstr>
      <vt:lpstr>Dev1 25-100C R(T) fits –serial resistance</vt:lpstr>
      <vt:lpstr>Dev1 25-100C R(T) fits –serial resistance log</vt:lpstr>
      <vt:lpstr>Dev1 25-100C R(T) fits –parallel resistance</vt:lpstr>
      <vt:lpstr>Conclusions –  Device 1 different type of fits</vt:lpstr>
      <vt:lpstr>Dev9 - 25 – 100C R(T)</vt:lpstr>
      <vt:lpstr>Dev9 40-100C R(T) fits –only R(T)</vt:lpstr>
      <vt:lpstr>Device 9 60-70C R(T) fits –only R(T)</vt:lpstr>
      <vt:lpstr>Semiconductor R(T) theory - own</vt:lpstr>
      <vt:lpstr>R(T) Theory - Giordano</vt:lpstr>
      <vt:lpstr>Comparison against data  Giordano</vt:lpstr>
      <vt:lpstr>Procedure for temperature correction</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 WO3196 Device 9</dc:title>
  <dc:creator>Rich</dc:creator>
  <cp:lastModifiedBy>Rich</cp:lastModifiedBy>
  <cp:revision>38</cp:revision>
  <dcterms:created xsi:type="dcterms:W3CDTF">2020-04-07T13:21:24Z</dcterms:created>
  <dcterms:modified xsi:type="dcterms:W3CDTF">2020-04-22T07:58:41Z</dcterms:modified>
</cp:coreProperties>
</file>