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70" r:id="rId6"/>
    <p:sldId id="262" r:id="rId7"/>
    <p:sldId id="264" r:id="rId8"/>
    <p:sldId id="260" r:id="rId9"/>
    <p:sldId id="265" r:id="rId10"/>
    <p:sldId id="267" r:id="rId11"/>
    <p:sldId id="268" r:id="rId12"/>
    <p:sldId id="259" r:id="rId13"/>
    <p:sldId id="26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5AF2-F1E9-484D-B8BB-798955BD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704D-BA71-4546-A648-A50A4B4A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B72E-805C-45F4-8598-9E08A7B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943E-6B6C-41F5-9CD4-FFBD6E3E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54B-FF87-4D25-8DEE-42B1F49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D73-475E-446C-81B5-8223EAA4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91C7-0058-46AA-8D6A-656773A3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E065-879C-4BAB-B40B-B01E736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C0C9-8AF7-42AF-8EAB-B45CAB0B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57C8-855E-4ECF-AC81-C076427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6AD8-78CC-4980-B10C-A1AF6CEC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4E07-A944-49AB-873D-AD21C947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C3EF-1B63-49AA-8010-BF175FA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144F-C6A6-4520-ACE1-C9CF694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8081-63FE-432C-A59D-87C7B39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3008-F526-4036-BA16-8A06F2A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251-3D29-40B2-B382-DEB4360D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D734-F249-46A9-AA80-CC89E003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98E8-15F8-41DC-A94B-A093452D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3CB-8830-4ABC-8A70-1F15C555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AA5-DBBA-4669-8F79-AC3C98BE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808D-6AD8-4BF9-A990-D8D55D96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D2FA-2858-4DE8-BBCC-0132258F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4B8-FA99-44E6-A9E3-8F5FC2F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616F-68F1-433E-87F8-82100B1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A88-B8F8-48C6-AD93-B56C22C2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75DD-F8A0-4BB6-B1ED-3342596C5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D7B2-06D1-4842-9322-8C07B37B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290E-CEF2-4427-A8B9-D0C6A45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CE41-D15D-4208-BA53-FB06E39D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F822-2C79-4532-BE01-E22D3F2A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F77A-91F6-4860-820E-765B11A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EF3E-7F1F-4937-A909-DB62C29E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8BDA-D4C7-4C76-9F51-11665344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48550-BAEE-4E74-B269-7E2E6B2D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86195-D491-4F88-871E-BB96692E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384A-75BF-4EE2-8727-5ECCC9CC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77D30-9EC5-441C-BC35-DCD8F45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3CF8A-06BF-44CA-853C-2F4B896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97C-E502-4426-9D3B-24AA97F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B605-2707-44BC-9C90-26EE48D7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C2A5-05BD-4128-8A7E-28EACAC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608A-0151-4527-9B0A-430AA32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26B21-9248-4049-987A-AD0FE6D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6643C-E97D-4F53-BD73-D6C1AF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A08A-AE7D-46D4-A1D6-5C44968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3626-7B13-455A-B1EA-36B52AE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1AF9-E13A-4EC7-BBA1-16966879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D308-F347-4770-BB96-7773ACDB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B907-E609-4E0B-BC51-FD29A246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DF6E-9331-4CED-A843-E2DC044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615A-865D-489C-B223-CF68F5DB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9B6-414E-44F6-8D52-01DD6485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01E5-1448-42B3-82D1-734237D59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8045-1950-4933-AA5E-D65EB369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2DC8-B1CF-4E48-B55B-5CEEF69E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4CD3-7553-40A8-9058-3AF3C8B8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DE9B-621E-404E-A7BA-C317761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A5F5-6C45-4C72-9788-6531DFA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D2E4-123B-43F2-9C20-23A76A7D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1F6B-0E99-49DE-8D40-2A02C58D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18D3-6576-41F5-B181-F7F01EF0FA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3EFB-792B-41A1-B961-1DC5F878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9C0F-ADEC-49EF-A4EB-A7469B6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B966-57B2-4DDA-9706-3027BAFB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IV-curve kinks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06BB-6BBF-4B91-8EC7-3811836A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2" y="1357793"/>
            <a:ext cx="10515600" cy="2289175"/>
          </a:xfrm>
        </p:spPr>
        <p:txBody>
          <a:bodyPr>
            <a:normAutofit/>
          </a:bodyPr>
          <a:lstStyle/>
          <a:p>
            <a:r>
              <a:rPr lang="en-GB" sz="1600" dirty="0"/>
              <a:t>Measurements of Device 2 on WO3196</a:t>
            </a:r>
          </a:p>
          <a:p>
            <a:pPr lvl="1"/>
            <a:r>
              <a:rPr lang="en-GB" sz="1400" dirty="0"/>
              <a:t>Light</a:t>
            </a:r>
          </a:p>
          <a:p>
            <a:pPr lvl="1"/>
            <a:r>
              <a:rPr lang="en-GB" sz="1400" dirty="0"/>
              <a:t>Dark</a:t>
            </a:r>
          </a:p>
          <a:p>
            <a:pPr lvl="2"/>
            <a:r>
              <a:rPr lang="en-GB" sz="1200" dirty="0"/>
              <a:t>25 C</a:t>
            </a:r>
          </a:p>
          <a:p>
            <a:pPr lvl="2"/>
            <a:r>
              <a:rPr lang="en-GB" sz="1200" dirty="0"/>
              <a:t>65 C</a:t>
            </a:r>
          </a:p>
          <a:p>
            <a:pPr lvl="1"/>
            <a:r>
              <a:rPr lang="en-GB" sz="1400" dirty="0"/>
              <a:t>In 0.1% H2/</a:t>
            </a:r>
            <a:r>
              <a:rPr lang="en-GB" sz="1400" dirty="0" err="1"/>
              <a:t>Ar</a:t>
            </a:r>
            <a:r>
              <a:rPr lang="en-GB" sz="1400" dirty="0"/>
              <a:t> at 1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101B6-C126-40A9-AE59-AB5EF2CD18E9}"/>
              </a:ext>
            </a:extLst>
          </p:cNvPr>
          <p:cNvSpPr txBox="1"/>
          <p:nvPr/>
        </p:nvSpPr>
        <p:spPr>
          <a:xfrm>
            <a:off x="6985591" y="1690688"/>
            <a:ext cx="604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Settings</a:t>
            </a:r>
          </a:p>
          <a:p>
            <a:r>
              <a:rPr lang="en-GB" dirty="0"/>
              <a:t>Max voltage set to 10V</a:t>
            </a:r>
          </a:p>
          <a:p>
            <a:r>
              <a:rPr lang="en-GB" dirty="0"/>
              <a:t>0.2 s measurement time</a:t>
            </a:r>
          </a:p>
          <a:p>
            <a:r>
              <a:rPr lang="en-GB" dirty="0"/>
              <a:t>4 point resistance measurement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24CCC-47B8-4429-BDA6-29A44F6A9D69}"/>
              </a:ext>
            </a:extLst>
          </p:cNvPr>
          <p:cNvGrpSpPr/>
          <p:nvPr/>
        </p:nvGrpSpPr>
        <p:grpSpPr>
          <a:xfrm>
            <a:off x="519112" y="2917011"/>
            <a:ext cx="11153775" cy="2800350"/>
            <a:chOff x="519112" y="2917011"/>
            <a:chExt cx="11153775" cy="28003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7D35EE-0BBD-4227-9E1C-D4D873DA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112" y="2917011"/>
              <a:ext cx="11153775" cy="28003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3340E9-8A4D-4B82-8A8C-1F3CF9BA24AA}"/>
                </a:ext>
              </a:extLst>
            </p:cNvPr>
            <p:cNvSpPr txBox="1"/>
            <p:nvPr/>
          </p:nvSpPr>
          <p:spPr>
            <a:xfrm>
              <a:off x="10205540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9E5E4-4A0C-4897-A0B5-B8CAD208CFDA}"/>
                </a:ext>
              </a:extLst>
            </p:cNvPr>
            <p:cNvSpPr txBox="1"/>
            <p:nvPr/>
          </p:nvSpPr>
          <p:spPr>
            <a:xfrm>
              <a:off x="1236921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A6067-15DC-4872-8C2B-6650483DBE2D}"/>
                </a:ext>
              </a:extLst>
            </p:cNvPr>
            <p:cNvSpPr txBox="1"/>
            <p:nvPr/>
          </p:nvSpPr>
          <p:spPr>
            <a:xfrm>
              <a:off x="497786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10F1E-F044-4244-9BCE-63A3A56D9D5C}"/>
                </a:ext>
              </a:extLst>
            </p:cNvPr>
            <p:cNvSpPr txBox="1"/>
            <p:nvPr/>
          </p:nvSpPr>
          <p:spPr>
            <a:xfrm>
              <a:off x="650712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V-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C9DE9D-37D2-4095-9094-4DBD83C13DCC}"/>
              </a:ext>
            </a:extLst>
          </p:cNvPr>
          <p:cNvSpPr txBox="1"/>
          <p:nvPr/>
        </p:nvSpPr>
        <p:spPr>
          <a:xfrm>
            <a:off x="519112" y="5815221"/>
            <a:ext cx="103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Probe location are given in white</a:t>
            </a:r>
          </a:p>
          <a:p>
            <a:r>
              <a:rPr lang="en-GB" dirty="0"/>
              <a:t>Inside green area is crystalline WO3, outside of it is amorphous WO3 on top of LAO</a:t>
            </a:r>
          </a:p>
          <a:p>
            <a:r>
              <a:rPr lang="en-GB" dirty="0"/>
              <a:t>Inside cyan areas there is 5 nm of Pt</a:t>
            </a:r>
          </a:p>
        </p:txBody>
      </p:sp>
    </p:spTree>
    <p:extLst>
      <p:ext uri="{BB962C8B-B14F-4D97-AF65-F5344CB8AC3E}">
        <p14:creationId xmlns:p14="http://schemas.microsoft.com/office/powerpoint/2010/main" val="13056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D4DA-57CD-45C3-B77F-150148C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2-point IV Curve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BE1B5373-E560-4781-B7C0-07CC2D40B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6" y="1537785"/>
            <a:ext cx="4046938" cy="3035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4F560-8B4C-470B-89EA-448340330C97}"/>
              </a:ext>
            </a:extLst>
          </p:cNvPr>
          <p:cNvSpPr txBox="1"/>
          <p:nvPr/>
        </p:nvSpPr>
        <p:spPr>
          <a:xfrm>
            <a:off x="880245" y="2264665"/>
            <a:ext cx="3809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Connected through voltage probes on device 2</a:t>
            </a:r>
          </a:p>
          <a:p>
            <a:endParaRPr lang="en-GB" dirty="0"/>
          </a:p>
          <a:p>
            <a:r>
              <a:rPr lang="en-GB" dirty="0"/>
              <a:t>No kinks in spectrum!</a:t>
            </a:r>
          </a:p>
          <a:p>
            <a:r>
              <a:rPr lang="en-GB" dirty="0"/>
              <a:t>Does have higher resistance than 4-point measurement</a:t>
            </a:r>
          </a:p>
          <a:p>
            <a:endParaRPr lang="en-GB" dirty="0"/>
          </a:p>
          <a:p>
            <a:r>
              <a:rPr lang="en-GB" dirty="0"/>
              <a:t>Curiously higher when in hydrogen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E055F-3E22-40F8-A794-6E30415CDF93}"/>
              </a:ext>
            </a:extLst>
          </p:cNvPr>
          <p:cNvSpPr/>
          <p:nvPr/>
        </p:nvSpPr>
        <p:spPr>
          <a:xfrm>
            <a:off x="880244" y="1321356"/>
            <a:ext cx="364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0220_1449_WO3196_iv_65C_2point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BA22-30C0-41C6-B540-600E5CBB6588}"/>
              </a:ext>
            </a:extLst>
          </p:cNvPr>
          <p:cNvSpPr txBox="1"/>
          <p:nvPr/>
        </p:nvSpPr>
        <p:spPr>
          <a:xfrm>
            <a:off x="9936159" y="1168452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Air</a:t>
            </a:r>
          </a:p>
        </p:txBody>
      </p:sp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DC871E28-1914-4C60-AC36-19D66C5C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62" y="1537785"/>
            <a:ext cx="4046938" cy="3035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5933E-0ED4-4C10-851F-1591F45BD6E7}"/>
              </a:ext>
            </a:extLst>
          </p:cNvPr>
          <p:cNvSpPr txBox="1"/>
          <p:nvPr/>
        </p:nvSpPr>
        <p:spPr>
          <a:xfrm>
            <a:off x="6403487" y="1244905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80DC69-3C43-4968-869A-94729F14F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02611"/>
              </p:ext>
            </p:extLst>
          </p:nvPr>
        </p:nvGraphicFramePr>
        <p:xfrm>
          <a:off x="741033" y="5453089"/>
          <a:ext cx="9588501" cy="952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64599985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743845523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08044923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281504349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944084606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5248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689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0220_1449_WO3196_iv_65C_2point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04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0220_1449_WO3196_iv_65C_2point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26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0220_1530_WO3196_iv_65C_h2_2point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49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0220_1530_WO3196_iv_65C_h2_2point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1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6364-5B97-44EF-B7FA-293A1B54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resistance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56484B-C7F4-4A60-A227-6838EE65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93737"/>
              </p:ext>
            </p:extLst>
          </p:nvPr>
        </p:nvGraphicFramePr>
        <p:xfrm>
          <a:off x="563668" y="1736501"/>
          <a:ext cx="4031828" cy="762000"/>
        </p:xfrm>
        <a:graphic>
          <a:graphicData uri="http://schemas.openxmlformats.org/drawingml/2006/table">
            <a:tbl>
              <a:tblPr/>
              <a:tblGrid>
                <a:gridCol w="348398">
                  <a:extLst>
                    <a:ext uri="{9D8B030D-6E8A-4147-A177-3AD203B41FA5}">
                      <a16:colId xmlns:a16="http://schemas.microsoft.com/office/drawing/2014/main" val="3605582869"/>
                    </a:ext>
                  </a:extLst>
                </a:gridCol>
                <a:gridCol w="986151">
                  <a:extLst>
                    <a:ext uri="{9D8B030D-6E8A-4147-A177-3AD203B41FA5}">
                      <a16:colId xmlns:a16="http://schemas.microsoft.com/office/drawing/2014/main" val="3128580100"/>
                    </a:ext>
                  </a:extLst>
                </a:gridCol>
                <a:gridCol w="1091987">
                  <a:extLst>
                    <a:ext uri="{9D8B030D-6E8A-4147-A177-3AD203B41FA5}">
                      <a16:colId xmlns:a16="http://schemas.microsoft.com/office/drawing/2014/main" val="2496682129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1903964854"/>
                    </a:ext>
                  </a:extLst>
                </a:gridCol>
                <a:gridCol w="977536">
                  <a:extLst>
                    <a:ext uri="{9D8B030D-6E8A-4147-A177-3AD203B41FA5}">
                      <a16:colId xmlns:a16="http://schemas.microsoft.com/office/drawing/2014/main" val="336457131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614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65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8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578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3D3D73-2A2B-4D36-B930-1EF4FD7651AE}"/>
              </a:ext>
            </a:extLst>
          </p:cNvPr>
          <p:cNvSpPr txBox="1"/>
          <p:nvPr/>
        </p:nvSpPr>
        <p:spPr>
          <a:xfrm>
            <a:off x="462692" y="2828835"/>
            <a:ext cx="666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Calculated as half the difference between the 2 and 4point measurements</a:t>
            </a:r>
          </a:p>
          <a:p>
            <a:endParaRPr lang="en-GB" dirty="0"/>
          </a:p>
          <a:p>
            <a:r>
              <a:rPr lang="en-GB" dirty="0"/>
              <a:t>Slightly higher in hydrogen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622C90-0C9E-4D16-A024-930DED7850E0}"/>
              </a:ext>
            </a:extLst>
          </p:cNvPr>
          <p:cNvGrpSpPr/>
          <p:nvPr/>
        </p:nvGrpSpPr>
        <p:grpSpPr>
          <a:xfrm>
            <a:off x="411060" y="4186810"/>
            <a:ext cx="3532465" cy="2474754"/>
            <a:chOff x="411060" y="4186810"/>
            <a:chExt cx="3532465" cy="2474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D6EC66-7053-4719-BB41-74E18B1F57CC}"/>
                </a:ext>
              </a:extLst>
            </p:cNvPr>
            <p:cNvSpPr/>
            <p:nvPr/>
          </p:nvSpPr>
          <p:spPr>
            <a:xfrm>
              <a:off x="1669409" y="4557323"/>
              <a:ext cx="218114" cy="1275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A78BE-C485-468C-9D18-17E05E8C232D}"/>
                </a:ext>
              </a:extLst>
            </p:cNvPr>
            <p:cNvSpPr/>
            <p:nvPr/>
          </p:nvSpPr>
          <p:spPr>
            <a:xfrm>
              <a:off x="2426865" y="4564313"/>
              <a:ext cx="218114" cy="1275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D3420D-8236-42E4-8271-DBAC410E6800}"/>
                </a:ext>
              </a:extLst>
            </p:cNvPr>
            <p:cNvSpPr/>
            <p:nvPr/>
          </p:nvSpPr>
          <p:spPr>
            <a:xfrm>
              <a:off x="1669409" y="5956887"/>
              <a:ext cx="975570" cy="251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EC0C7-8BBE-486D-877C-595D1E80FE3D}"/>
                </a:ext>
              </a:extLst>
            </p:cNvPr>
            <p:cNvSpPr txBox="1"/>
            <p:nvPr/>
          </p:nvSpPr>
          <p:spPr>
            <a:xfrm>
              <a:off x="411060" y="5017210"/>
              <a:ext cx="121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contact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B8FB39-09E4-4A17-ACF0-9D7F86B77F0D}"/>
                </a:ext>
              </a:extLst>
            </p:cNvPr>
            <p:cNvSpPr txBox="1"/>
            <p:nvPr/>
          </p:nvSpPr>
          <p:spPr>
            <a:xfrm>
              <a:off x="2727121" y="5017210"/>
              <a:ext cx="121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contact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1EB205-0CB5-4F7B-8C53-B724F499E37B}"/>
                </a:ext>
              </a:extLst>
            </p:cNvPr>
            <p:cNvSpPr txBox="1"/>
            <p:nvPr/>
          </p:nvSpPr>
          <p:spPr>
            <a:xfrm>
              <a:off x="1669409" y="6292232"/>
              <a:ext cx="975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device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6A18F0-8FBF-4606-BF4D-82B2C276FF52}"/>
                </a:ext>
              </a:extLst>
            </p:cNvPr>
            <p:cNvSpPr txBox="1"/>
            <p:nvPr/>
          </p:nvSpPr>
          <p:spPr>
            <a:xfrm>
              <a:off x="1560352" y="4186810"/>
              <a:ext cx="528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28DB2F-0D65-4E8E-9326-B8CC080E0BA1}"/>
                </a:ext>
              </a:extLst>
            </p:cNvPr>
            <p:cNvSpPr txBox="1"/>
            <p:nvPr/>
          </p:nvSpPr>
          <p:spPr>
            <a:xfrm>
              <a:off x="2332139" y="4186810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V-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FC77EC-3FDF-409F-8258-30AEF83ACD29}"/>
              </a:ext>
            </a:extLst>
          </p:cNvPr>
          <p:cNvSpPr txBox="1"/>
          <p:nvPr/>
        </p:nvSpPr>
        <p:spPr>
          <a:xfrm>
            <a:off x="458243" y="1557157"/>
            <a:ext cx="527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Difference between contact resistance in H2 and in Air</a:t>
            </a:r>
          </a:p>
          <a:p>
            <a:endParaRPr lang="en-GB" dirty="0"/>
          </a:p>
        </p:txBody>
      </p:sp>
      <p:pic>
        <p:nvPicPr>
          <p:cNvPr id="18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59207F4B-F880-4A56-B374-9947166C3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10" y="3743404"/>
            <a:ext cx="2980790" cy="22355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344DF4-7DB1-46AA-BD69-E347BA06C915}"/>
              </a:ext>
            </a:extLst>
          </p:cNvPr>
          <p:cNvSpPr txBox="1"/>
          <p:nvPr/>
        </p:nvSpPr>
        <p:spPr>
          <a:xfrm>
            <a:off x="10429071" y="1027906"/>
            <a:ext cx="9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Air</a:t>
            </a:r>
          </a:p>
        </p:txBody>
      </p:sp>
      <p:pic>
        <p:nvPicPr>
          <p:cNvPr id="20" name="Picture 19" descr="A close up of a mans face&#10;&#10;Description automatically generated">
            <a:extLst>
              <a:ext uri="{FF2B5EF4-FFF2-40B4-BE49-F238E27FC236}">
                <a16:creationId xmlns:a16="http://schemas.microsoft.com/office/drawing/2014/main" id="{A53D3503-3D8A-4CAD-A642-84D8712E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04" y="3743405"/>
            <a:ext cx="2980790" cy="22355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57E8E1-3734-4156-9473-DDC8BE9635D8}"/>
              </a:ext>
            </a:extLst>
          </p:cNvPr>
          <p:cNvSpPr txBox="1"/>
          <p:nvPr/>
        </p:nvSpPr>
        <p:spPr>
          <a:xfrm>
            <a:off x="6893184" y="1027906"/>
            <a:ext cx="9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</a:t>
            </a:r>
          </a:p>
        </p:txBody>
      </p:sp>
      <p:pic>
        <p:nvPicPr>
          <p:cNvPr id="23" name="Picture 22" descr="A close up of a mans face&#10;&#10;Description automatically generated">
            <a:extLst>
              <a:ext uri="{FF2B5EF4-FFF2-40B4-BE49-F238E27FC236}">
                <a16:creationId xmlns:a16="http://schemas.microsoft.com/office/drawing/2014/main" id="{900DA942-F161-4145-B3CB-2F6849A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83" y="1397238"/>
            <a:ext cx="2980790" cy="2235593"/>
          </a:xfrm>
          <a:prstGeom prst="rect">
            <a:avLst/>
          </a:prstGeom>
        </p:spPr>
      </p:pic>
      <p:pic>
        <p:nvPicPr>
          <p:cNvPr id="25" name="Picture 24" descr="A close up of a mans face&#10;&#10;Description automatically generated">
            <a:extLst>
              <a:ext uri="{FF2B5EF4-FFF2-40B4-BE49-F238E27FC236}">
                <a16:creationId xmlns:a16="http://schemas.microsoft.com/office/drawing/2014/main" id="{ACE1B9D3-5676-48EF-BE53-0CAC9B569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75" y="1442717"/>
            <a:ext cx="2980791" cy="22355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2A7CD0-054B-4A8E-9A0E-C0FC40EC7513}"/>
              </a:ext>
            </a:extLst>
          </p:cNvPr>
          <p:cNvSpPr/>
          <p:nvPr/>
        </p:nvSpPr>
        <p:spPr>
          <a:xfrm>
            <a:off x="8610512" y="86336"/>
            <a:ext cx="28041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0220_1422_WO3196_iv_65C_4point</a:t>
            </a:r>
          </a:p>
          <a:p>
            <a:r>
              <a:rPr lang="en-GB" sz="1200" dirty="0"/>
              <a:t>0220_1449_WO3196_iv_65C_2point </a:t>
            </a:r>
          </a:p>
          <a:p>
            <a:r>
              <a:rPr lang="en-GB" sz="1200" dirty="0"/>
              <a:t>0220_1518_WO3196_iv_65C_h2_4point </a:t>
            </a:r>
          </a:p>
          <a:p>
            <a:r>
              <a:rPr lang="en-GB" sz="1200" dirty="0"/>
              <a:t>0220_1530_WO3196_iv_65C_h2_2point  </a:t>
            </a:r>
          </a:p>
        </p:txBody>
      </p:sp>
    </p:spTree>
    <p:extLst>
      <p:ext uri="{BB962C8B-B14F-4D97-AF65-F5344CB8AC3E}">
        <p14:creationId xmlns:p14="http://schemas.microsoft.com/office/powerpoint/2010/main" val="113252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1794-EB41-407A-BD99-B7DE308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C104-ED40-4F9D-98F9-467704E3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0266"/>
              </p:ext>
            </p:extLst>
          </p:nvPr>
        </p:nvGraphicFramePr>
        <p:xfrm>
          <a:off x="1012328" y="1662408"/>
          <a:ext cx="9588501" cy="41910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289358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6568444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9176855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5196632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776180871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56119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Resistances IV curve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= high voltage, bottom = negative voltage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06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97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4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3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0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60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36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78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4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62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960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73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00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3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4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28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3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5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CCAA-89B0-4BA6-A379-C214D49C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6521-F64A-4851-9F56-40C7A9A8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‘middle’ and ‘all’ and only plus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54F5CC-A4B2-44C0-86FF-9D168909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558"/>
              </p:ext>
            </p:extLst>
          </p:nvPr>
        </p:nvGraphicFramePr>
        <p:xfrm>
          <a:off x="838200" y="2476500"/>
          <a:ext cx="9588501" cy="952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3271493227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56327174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937474841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4290010447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46695699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914907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57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99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3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7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2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3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0E1-8D1D-4317-942D-1F1B0E8E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(3)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8D904F-3029-4BDF-9280-BBFAAF64E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24703"/>
              </p:ext>
            </p:extLst>
          </p:nvPr>
        </p:nvGraphicFramePr>
        <p:xfrm>
          <a:off x="756465" y="1389172"/>
          <a:ext cx="9588501" cy="34290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783065676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000135504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423650433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248689669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01326194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8699445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2point and 4point measurements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785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44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16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827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92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1.21E+06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04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2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2.18E+06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25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0220_1449_WO3196_iv_65C_2point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6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0220_1449_WO3196_iv_65C_2point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7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56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53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81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234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50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73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0220_1530_WO3196_iv_65C_h2_2point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5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0220_1530_WO3196_iv_65C_h2_2point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626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12417C-B213-4515-AC82-79C31DB1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3165"/>
              </p:ext>
            </p:extLst>
          </p:nvPr>
        </p:nvGraphicFramePr>
        <p:xfrm>
          <a:off x="756465" y="5461219"/>
          <a:ext cx="8115300" cy="762000"/>
        </p:xfrm>
        <a:graphic>
          <a:graphicData uri="http://schemas.openxmlformats.org/drawingml/2006/table">
            <a:tbl>
              <a:tblPr/>
              <a:tblGrid>
                <a:gridCol w="2771775">
                  <a:extLst>
                    <a:ext uri="{9D8B030D-6E8A-4147-A177-3AD203B41FA5}">
                      <a16:colId xmlns:a16="http://schemas.microsoft.com/office/drawing/2014/main" val="19876552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34471776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9765105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05299736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87756729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contact resistance in H2 and in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09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16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1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3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3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331-D2FF-4DC7-8793-EBD76B86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voltage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3A01-2CEB-4940-BF40-5A493396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If the SMU has to apply too much voltage in order to get a certain source current, a limit may be hit causing the system to go into compliance state and thereby somehow increasing its resistance</a:t>
            </a:r>
          </a:p>
          <a:p>
            <a:pPr marL="0" indent="0">
              <a:buNone/>
            </a:pPr>
            <a:r>
              <a:rPr lang="en-GB" dirty="0"/>
              <a:t>This could be happening when the device voltage measured exceeds 1.5V and therefore be the cause of the kinks seen in the IV curves</a:t>
            </a:r>
          </a:p>
          <a:p>
            <a:endParaRPr lang="en-GB" dirty="0"/>
          </a:p>
          <a:p>
            <a:r>
              <a:rPr lang="en-GB" dirty="0"/>
              <a:t> Voltage cannot be measured by regular </a:t>
            </a:r>
            <a:r>
              <a:rPr lang="en-GB" dirty="0" err="1"/>
              <a:t>multimeter</a:t>
            </a:r>
            <a:r>
              <a:rPr lang="en-GB" dirty="0"/>
              <a:t> due to extremely high device resistance</a:t>
            </a:r>
          </a:p>
          <a:p>
            <a:r>
              <a:rPr lang="en-GB" dirty="0"/>
              <a:t>Measured by 2-point resistance across current contacts</a:t>
            </a:r>
          </a:p>
          <a:p>
            <a:pPr lvl="1"/>
            <a:r>
              <a:rPr lang="en-GB" dirty="0"/>
              <a:t>Slightly below 8V for 50 </a:t>
            </a:r>
            <a:r>
              <a:rPr lang="en-GB" dirty="0" err="1"/>
              <a:t>nA</a:t>
            </a:r>
            <a:r>
              <a:rPr lang="en-GB" dirty="0"/>
              <a:t> source current</a:t>
            </a:r>
          </a:p>
          <a:p>
            <a:r>
              <a:rPr lang="en-GB" dirty="0"/>
              <a:t>Manual:</a:t>
            </a:r>
          </a:p>
          <a:p>
            <a:pPr lvl="1"/>
            <a:r>
              <a:rPr lang="en-GB" dirty="0"/>
              <a:t>For source currents below 100 </a:t>
            </a:r>
            <a:r>
              <a:rPr lang="en-GB" dirty="0" err="1"/>
              <a:t>nA</a:t>
            </a:r>
            <a:r>
              <a:rPr lang="en-GB" dirty="0"/>
              <a:t>, the voltage limit is 210 V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 it looks like this is not the explanation for the IV curve kink</a:t>
            </a:r>
          </a:p>
        </p:txBody>
      </p:sp>
    </p:spTree>
    <p:extLst>
      <p:ext uri="{BB962C8B-B14F-4D97-AF65-F5344CB8AC3E}">
        <p14:creationId xmlns:p14="http://schemas.microsoft.com/office/powerpoint/2010/main" val="207798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734-E29D-476B-9FC2-714706D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C54F-77EA-44F1-A390-42837C12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 and dark: 	With and without a window in the chamber</a:t>
            </a:r>
          </a:p>
          <a:p>
            <a:r>
              <a:rPr lang="en-GB" dirty="0"/>
              <a:t>‘Top’, ‘middle’, ‘bottom’ and ‘all’ for IV curve fits:</a:t>
            </a:r>
          </a:p>
          <a:p>
            <a:pPr marL="457200" lvl="1" indent="0">
              <a:buNone/>
            </a:pPr>
            <a:r>
              <a:rPr lang="en-GB" dirty="0"/>
              <a:t>Top: Positive voltage part after kink</a:t>
            </a:r>
          </a:p>
          <a:p>
            <a:pPr marL="457200" lvl="1" indent="0">
              <a:buNone/>
            </a:pPr>
            <a:r>
              <a:rPr lang="en-GB" dirty="0"/>
              <a:t>Middle: In between kinks</a:t>
            </a:r>
          </a:p>
          <a:p>
            <a:pPr marL="457200" lvl="1" indent="0">
              <a:buNone/>
            </a:pPr>
            <a:r>
              <a:rPr lang="en-GB" dirty="0"/>
              <a:t>Bottom: Negative voltage before kink</a:t>
            </a:r>
          </a:p>
          <a:p>
            <a:pPr marL="457200" lvl="1" indent="0">
              <a:buNone/>
            </a:pPr>
            <a:r>
              <a:rPr lang="en-GB" dirty="0"/>
              <a:t>All: Entire curve</a:t>
            </a:r>
          </a:p>
          <a:p>
            <a:r>
              <a:rPr lang="en-GB" dirty="0"/>
              <a:t>‘Plus’ and ‘minus’ for IV curves</a:t>
            </a:r>
          </a:p>
          <a:p>
            <a:pPr marL="457200" lvl="1" indent="0">
              <a:buNone/>
            </a:pPr>
            <a:r>
              <a:rPr lang="en-GB" dirty="0"/>
              <a:t>Plus: IV curve measured with increasing current</a:t>
            </a:r>
          </a:p>
          <a:p>
            <a:pPr marL="457200" lvl="1" indent="0">
              <a:buNone/>
            </a:pPr>
            <a:r>
              <a:rPr lang="en-GB" dirty="0"/>
              <a:t>Minus: IV curve measured with decreasing current</a:t>
            </a:r>
          </a:p>
          <a:p>
            <a:pPr marL="457200" lvl="1" indent="0">
              <a:buNone/>
            </a:pPr>
            <a:r>
              <a:rPr lang="en-GB" dirty="0"/>
              <a:t>Minus is measured directly after plus</a:t>
            </a:r>
          </a:p>
        </p:txBody>
      </p:sp>
    </p:spTree>
    <p:extLst>
      <p:ext uri="{BB962C8B-B14F-4D97-AF65-F5344CB8AC3E}">
        <p14:creationId xmlns:p14="http://schemas.microsoft.com/office/powerpoint/2010/main" val="19954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86CE-311D-48B2-A8F4-D95FEF2B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</a:t>
            </a:r>
            <a:br>
              <a:rPr lang="en-GB" dirty="0"/>
            </a:br>
            <a:r>
              <a:rPr lang="en-GB" dirty="0"/>
              <a:t>(with window)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59870-3EC0-41A2-AD80-77A77A18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51" y="240363"/>
            <a:ext cx="585053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BE57-747A-4C4D-86C5-3D1B194D31A7}"/>
              </a:ext>
            </a:extLst>
          </p:cNvPr>
          <p:cNvSpPr txBox="1"/>
          <p:nvPr/>
        </p:nvSpPr>
        <p:spPr>
          <a:xfrm>
            <a:off x="1385606" y="1896968"/>
            <a:ext cx="46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Kinks at 1.5E-7 A and 1.5 V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169A98-9A58-447B-A4F0-07673417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55798"/>
              </p:ext>
            </p:extLst>
          </p:nvPr>
        </p:nvGraphicFramePr>
        <p:xfrm>
          <a:off x="699353" y="5033838"/>
          <a:ext cx="8529708" cy="1333500"/>
        </p:xfrm>
        <a:graphic>
          <a:graphicData uri="http://schemas.openxmlformats.org/drawingml/2006/table">
            <a:tbl>
              <a:tblPr/>
              <a:tblGrid>
                <a:gridCol w="2463259">
                  <a:extLst>
                    <a:ext uri="{9D8B030D-6E8A-4147-A177-3AD203B41FA5}">
                      <a16:colId xmlns:a16="http://schemas.microsoft.com/office/drawing/2014/main" val="2764206528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941503424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3261240975"/>
                    </a:ext>
                  </a:extLst>
                </a:gridCol>
                <a:gridCol w="620753">
                  <a:extLst>
                    <a:ext uri="{9D8B030D-6E8A-4147-A177-3AD203B41FA5}">
                      <a16:colId xmlns:a16="http://schemas.microsoft.com/office/drawing/2014/main" val="1544268726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1029616158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40605311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99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1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9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8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29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9197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31100-E293-4E49-BA96-CBCED3FC6227}"/>
              </a:ext>
            </a:extLst>
          </p:cNvPr>
          <p:cNvSpPr txBox="1"/>
          <p:nvPr/>
        </p:nvSpPr>
        <p:spPr>
          <a:xfrm>
            <a:off x="838200" y="4667693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468D9-7C99-4584-912D-9B6F4AB3D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5" b="-1"/>
          <a:stretch/>
        </p:blipFill>
        <p:spPr>
          <a:xfrm>
            <a:off x="9893152" y="982092"/>
            <a:ext cx="2298848" cy="31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B33-E98A-4775-AFEE-D670902E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25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BC750-A4B2-4717-97C7-D81955AB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24" y="113783"/>
            <a:ext cx="5801784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4F0C0-4278-4E52-8B06-5E22C14E5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4421"/>
              </p:ext>
            </p:extLst>
          </p:nvPr>
        </p:nvGraphicFramePr>
        <p:xfrm>
          <a:off x="838200" y="4716463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668525327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13046267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14181779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2538120917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421521540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597128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12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5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22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49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30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75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56825F-1719-4C2B-B844-BD04DA61B30F}"/>
              </a:ext>
            </a:extLst>
          </p:cNvPr>
          <p:cNvSpPr txBox="1"/>
          <p:nvPr/>
        </p:nvSpPr>
        <p:spPr>
          <a:xfrm>
            <a:off x="1584251" y="2158409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kinks at 1.5 V and 0.5e-7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1092A-D6CE-4E78-8B21-D8E3C62918C8}"/>
              </a:ext>
            </a:extLst>
          </p:cNvPr>
          <p:cNvSpPr txBox="1"/>
          <p:nvPr/>
        </p:nvSpPr>
        <p:spPr>
          <a:xfrm>
            <a:off x="838200" y="435776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85136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D515-E281-4AFB-8983-39B7F5E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and Dark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324B-CCC1-4475-B42F-AFD9294A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Device has lower resistance in light</a:t>
            </a:r>
          </a:p>
        </p:txBody>
      </p:sp>
    </p:spTree>
    <p:extLst>
      <p:ext uri="{BB962C8B-B14F-4D97-AF65-F5344CB8AC3E}">
        <p14:creationId xmlns:p14="http://schemas.microsoft.com/office/powerpoint/2010/main" val="185304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E7AE-987D-4E88-98DA-689707C0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65 C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1F8C9-7C07-4F83-9C14-2CE780A2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52" y="45448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E6B9-8461-4040-8D96-F8CF5F7C383A}"/>
              </a:ext>
            </a:extLst>
          </p:cNvPr>
          <p:cNvSpPr txBox="1"/>
          <p:nvPr/>
        </p:nvSpPr>
        <p:spPr>
          <a:xfrm>
            <a:off x="967563" y="2445488"/>
            <a:ext cx="373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kinks at all</a:t>
            </a:r>
          </a:p>
          <a:p>
            <a:r>
              <a:rPr lang="en-GB" dirty="0"/>
              <a:t>Did not reach 1.5V, so kink is not measured here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D37568-5F36-464D-9DEB-06B6B99D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4095"/>
              </p:ext>
            </p:extLst>
          </p:nvPr>
        </p:nvGraphicFramePr>
        <p:xfrm>
          <a:off x="1301749" y="5182837"/>
          <a:ext cx="9588501" cy="571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4714113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257067832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228902186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80948313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735900140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343531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14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6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40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ABA758-D180-48FF-B2F3-9CB97886A22D}"/>
              </a:ext>
            </a:extLst>
          </p:cNvPr>
          <p:cNvSpPr txBox="1"/>
          <p:nvPr/>
        </p:nvSpPr>
        <p:spPr>
          <a:xfrm>
            <a:off x="1210340" y="481350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25703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AB97-D321-4C64-8119-132D24AF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65C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BAAC-4210-435C-95D8-0D563744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20" y="1876106"/>
            <a:ext cx="5151539" cy="107696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Here, source current is increased </a:t>
            </a:r>
            <a:r>
              <a:rPr lang="en-GB" sz="1800" dirty="0" err="1"/>
              <a:t>s.t.</a:t>
            </a:r>
            <a:r>
              <a:rPr lang="en-GB" sz="1800" dirty="0"/>
              <a:t> the voltage exceeds 1.5V</a:t>
            </a:r>
          </a:p>
          <a:p>
            <a:pPr marL="0" indent="0">
              <a:buNone/>
            </a:pPr>
            <a:r>
              <a:rPr lang="en-GB" sz="1800" dirty="0"/>
              <a:t>And the kinks show up again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06DC2-64CC-48BF-9D26-1C2E78BF5A33}"/>
              </a:ext>
            </a:extLst>
          </p:cNvPr>
          <p:cNvSpPr/>
          <p:nvPr/>
        </p:nvSpPr>
        <p:spPr>
          <a:xfrm>
            <a:off x="838200" y="1205707"/>
            <a:ext cx="36988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0220_1422_WO3196_iv_65C_4point</a:t>
            </a:r>
            <a:r>
              <a:rPr lang="en-GB" dirty="0"/>
              <a:t> </a:t>
            </a: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1BC26FEB-6B40-4AC8-A8D8-60660395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8" y="90388"/>
            <a:ext cx="5852172" cy="43891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248869-7797-4029-AE1D-19189BD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30445"/>
              </p:ext>
            </p:extLst>
          </p:nvPr>
        </p:nvGraphicFramePr>
        <p:xfrm>
          <a:off x="1301749" y="4843463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22240463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986219006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412761101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2078914967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433950621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0891353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94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53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33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59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1.21E+06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114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59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0220_1422_WO3196_iv_65C_4point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2.18E+06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7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9F7F-0FC5-45FC-95A4-9CEFF691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Dark 25C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E227C-26CF-4971-80F7-031A908B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316706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58FE-2FBB-470A-90EC-B0C1BAF31A18}"/>
              </a:ext>
            </a:extLst>
          </p:cNvPr>
          <p:cNvSpPr txBox="1"/>
          <p:nvPr/>
        </p:nvSpPr>
        <p:spPr>
          <a:xfrm>
            <a:off x="733646" y="2690037"/>
            <a:ext cx="481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Kink also at 1.5 V</a:t>
            </a:r>
          </a:p>
          <a:p>
            <a:r>
              <a:rPr lang="en-GB" dirty="0"/>
              <a:t>Resistance was changing over time, therefore the plus and minus curves are different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4B85D7-776E-4865-A8B1-DA92F2AA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27729"/>
              </p:ext>
            </p:extLst>
          </p:nvPr>
        </p:nvGraphicFramePr>
        <p:xfrm>
          <a:off x="1301749" y="4823222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2424336779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38035060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4281040683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1071801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690683573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90432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47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3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17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94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6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21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78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F055B-7B8D-4178-8BCB-A3647238A4E5}"/>
              </a:ext>
            </a:extLst>
          </p:cNvPr>
          <p:cNvSpPr txBox="1"/>
          <p:nvPr/>
        </p:nvSpPr>
        <p:spPr>
          <a:xfrm>
            <a:off x="1301749" y="4483378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15642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EA3-6D0C-4CDB-99A9-1A162A6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Dark 65C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00338C7E-29C3-4779-8D61-1A8096A2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34" y="223328"/>
            <a:ext cx="5801784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30B4C3-9FE3-4C96-9837-055B134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83504"/>
              </p:ext>
            </p:extLst>
          </p:nvPr>
        </p:nvGraphicFramePr>
        <p:xfrm>
          <a:off x="949411" y="5012343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3783231940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914337775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210018751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351910546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6242292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987538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54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33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45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644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37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0220_1518_WO3196_iv_65C_h2_4point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point 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7578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33144C-109D-4E8C-A3F1-0BC15A818726}"/>
              </a:ext>
            </a:extLst>
          </p:cNvPr>
          <p:cNvSpPr txBox="1"/>
          <p:nvPr/>
        </p:nvSpPr>
        <p:spPr>
          <a:xfrm>
            <a:off x="1208015" y="1568741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Kinks at 1.5V</a:t>
            </a:r>
          </a:p>
        </p:txBody>
      </p:sp>
    </p:spTree>
    <p:extLst>
      <p:ext uri="{BB962C8B-B14F-4D97-AF65-F5344CB8AC3E}">
        <p14:creationId xmlns:p14="http://schemas.microsoft.com/office/powerpoint/2010/main" val="330311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2301</Words>
  <Application>Microsoft Office PowerPoint</Application>
  <PresentationFormat>Widescreen</PresentationFormat>
  <Paragraphs>642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WO3196 IV-curve kinks</vt:lpstr>
      <vt:lpstr>Terms</vt:lpstr>
      <vt:lpstr>Light  (with window)</vt:lpstr>
      <vt:lpstr>Dark 25 C</vt:lpstr>
      <vt:lpstr>Light and Dark comparison</vt:lpstr>
      <vt:lpstr>Dark 65 C (1)</vt:lpstr>
      <vt:lpstr>Dark 65C (2)</vt:lpstr>
      <vt:lpstr>H2 Dark 25C</vt:lpstr>
      <vt:lpstr>H2 Dark 65C</vt:lpstr>
      <vt:lpstr>2-point IV Curve</vt:lpstr>
      <vt:lpstr>Contact resistance</vt:lpstr>
      <vt:lpstr>Data (1)</vt:lpstr>
      <vt:lpstr>Data (2)</vt:lpstr>
      <vt:lpstr>Data (3)</vt:lpstr>
      <vt:lpstr>Source voltage limit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IV-curve kinks</dc:title>
  <dc:creator>Rich</dc:creator>
  <cp:lastModifiedBy>Rich</cp:lastModifiedBy>
  <cp:revision>14</cp:revision>
  <dcterms:created xsi:type="dcterms:W3CDTF">2020-01-30T16:56:56Z</dcterms:created>
  <dcterms:modified xsi:type="dcterms:W3CDTF">2020-02-21T17:03:20Z</dcterms:modified>
</cp:coreProperties>
</file>