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5" r:id="rId5"/>
    <p:sldId id="260" r:id="rId6"/>
    <p:sldId id="266" r:id="rId7"/>
    <p:sldId id="261" r:id="rId8"/>
    <p:sldId id="262" r:id="rId9"/>
    <p:sldId id="267" r:id="rId10"/>
    <p:sldId id="263" r:id="rId11"/>
    <p:sldId id="268" r:id="rId12"/>
    <p:sldId id="264"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31AC-24D4-44B9-89FC-584DB39F1A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F1F6941-1D9A-4417-8E33-47D2A19369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0153DE2-CA4A-4735-AE4D-09E1476DFB02}"/>
              </a:ext>
            </a:extLst>
          </p:cNvPr>
          <p:cNvSpPr>
            <a:spLocks noGrp="1"/>
          </p:cNvSpPr>
          <p:nvPr>
            <p:ph type="dt" sz="half" idx="10"/>
          </p:nvPr>
        </p:nvSpPr>
        <p:spPr/>
        <p:txBody>
          <a:bodyPr/>
          <a:lstStyle/>
          <a:p>
            <a:fld id="{0F1868C9-8292-4546-B9FE-23B019103625}" type="datetimeFigureOut">
              <a:rPr lang="en-GB" smtClean="0"/>
              <a:t>19/02/2020</a:t>
            </a:fld>
            <a:endParaRPr lang="en-GB"/>
          </a:p>
        </p:txBody>
      </p:sp>
      <p:sp>
        <p:nvSpPr>
          <p:cNvPr id="5" name="Footer Placeholder 4">
            <a:extLst>
              <a:ext uri="{FF2B5EF4-FFF2-40B4-BE49-F238E27FC236}">
                <a16:creationId xmlns:a16="http://schemas.microsoft.com/office/drawing/2014/main" id="{4A19396B-924A-48DF-AB56-A0F4EFA8CA1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C0B287-E072-4E87-8E8B-56DE21EB06B1}"/>
              </a:ext>
            </a:extLst>
          </p:cNvPr>
          <p:cNvSpPr>
            <a:spLocks noGrp="1"/>
          </p:cNvSpPr>
          <p:nvPr>
            <p:ph type="sldNum" sz="quarter" idx="12"/>
          </p:nvPr>
        </p:nvSpPr>
        <p:spPr/>
        <p:txBody>
          <a:bodyPr/>
          <a:lstStyle/>
          <a:p>
            <a:fld id="{95E1F345-F57A-41BF-930C-22C6239320AD}" type="slidenum">
              <a:rPr lang="en-GB" smtClean="0"/>
              <a:t>‹#›</a:t>
            </a:fld>
            <a:endParaRPr lang="en-GB"/>
          </a:p>
        </p:txBody>
      </p:sp>
    </p:spTree>
    <p:extLst>
      <p:ext uri="{BB962C8B-B14F-4D97-AF65-F5344CB8AC3E}">
        <p14:creationId xmlns:p14="http://schemas.microsoft.com/office/powerpoint/2010/main" val="3238413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AA20-FEB5-407E-BF89-4209E4D1855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8DFDC44-FF44-42A2-A6CF-7E6DCB22F9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89369B-B2C7-405A-9E30-76E84D0EAFE5}"/>
              </a:ext>
            </a:extLst>
          </p:cNvPr>
          <p:cNvSpPr>
            <a:spLocks noGrp="1"/>
          </p:cNvSpPr>
          <p:nvPr>
            <p:ph type="dt" sz="half" idx="10"/>
          </p:nvPr>
        </p:nvSpPr>
        <p:spPr/>
        <p:txBody>
          <a:bodyPr/>
          <a:lstStyle/>
          <a:p>
            <a:fld id="{0F1868C9-8292-4546-B9FE-23B019103625}" type="datetimeFigureOut">
              <a:rPr lang="en-GB" smtClean="0"/>
              <a:t>19/02/2020</a:t>
            </a:fld>
            <a:endParaRPr lang="en-GB"/>
          </a:p>
        </p:txBody>
      </p:sp>
      <p:sp>
        <p:nvSpPr>
          <p:cNvPr id="5" name="Footer Placeholder 4">
            <a:extLst>
              <a:ext uri="{FF2B5EF4-FFF2-40B4-BE49-F238E27FC236}">
                <a16:creationId xmlns:a16="http://schemas.microsoft.com/office/drawing/2014/main" id="{1916348B-60D5-401D-9B7C-9AB1E9685A5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FC079CD-203C-419D-A467-75CAC09EA719}"/>
              </a:ext>
            </a:extLst>
          </p:cNvPr>
          <p:cNvSpPr>
            <a:spLocks noGrp="1"/>
          </p:cNvSpPr>
          <p:nvPr>
            <p:ph type="sldNum" sz="quarter" idx="12"/>
          </p:nvPr>
        </p:nvSpPr>
        <p:spPr/>
        <p:txBody>
          <a:bodyPr/>
          <a:lstStyle/>
          <a:p>
            <a:fld id="{95E1F345-F57A-41BF-930C-22C6239320AD}" type="slidenum">
              <a:rPr lang="en-GB" smtClean="0"/>
              <a:t>‹#›</a:t>
            </a:fld>
            <a:endParaRPr lang="en-GB"/>
          </a:p>
        </p:txBody>
      </p:sp>
    </p:spTree>
    <p:extLst>
      <p:ext uri="{BB962C8B-B14F-4D97-AF65-F5344CB8AC3E}">
        <p14:creationId xmlns:p14="http://schemas.microsoft.com/office/powerpoint/2010/main" val="1050067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87A5AA-6C48-49EB-8880-C05145B765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350587E-5AD9-4DD6-80E3-DD75BE4A26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4D9D93A-F879-4C64-BFD3-58194D2439A7}"/>
              </a:ext>
            </a:extLst>
          </p:cNvPr>
          <p:cNvSpPr>
            <a:spLocks noGrp="1"/>
          </p:cNvSpPr>
          <p:nvPr>
            <p:ph type="dt" sz="half" idx="10"/>
          </p:nvPr>
        </p:nvSpPr>
        <p:spPr/>
        <p:txBody>
          <a:bodyPr/>
          <a:lstStyle/>
          <a:p>
            <a:fld id="{0F1868C9-8292-4546-B9FE-23B019103625}" type="datetimeFigureOut">
              <a:rPr lang="en-GB" smtClean="0"/>
              <a:t>19/02/2020</a:t>
            </a:fld>
            <a:endParaRPr lang="en-GB"/>
          </a:p>
        </p:txBody>
      </p:sp>
      <p:sp>
        <p:nvSpPr>
          <p:cNvPr id="5" name="Footer Placeholder 4">
            <a:extLst>
              <a:ext uri="{FF2B5EF4-FFF2-40B4-BE49-F238E27FC236}">
                <a16:creationId xmlns:a16="http://schemas.microsoft.com/office/drawing/2014/main" id="{9FC21A78-B3A1-46FC-A26D-9A35F384732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42C610-14DA-46D2-B1D2-8C43379AAE2D}"/>
              </a:ext>
            </a:extLst>
          </p:cNvPr>
          <p:cNvSpPr>
            <a:spLocks noGrp="1"/>
          </p:cNvSpPr>
          <p:nvPr>
            <p:ph type="sldNum" sz="quarter" idx="12"/>
          </p:nvPr>
        </p:nvSpPr>
        <p:spPr/>
        <p:txBody>
          <a:bodyPr/>
          <a:lstStyle/>
          <a:p>
            <a:fld id="{95E1F345-F57A-41BF-930C-22C6239320AD}" type="slidenum">
              <a:rPr lang="en-GB" smtClean="0"/>
              <a:t>‹#›</a:t>
            </a:fld>
            <a:endParaRPr lang="en-GB"/>
          </a:p>
        </p:txBody>
      </p:sp>
    </p:spTree>
    <p:extLst>
      <p:ext uri="{BB962C8B-B14F-4D97-AF65-F5344CB8AC3E}">
        <p14:creationId xmlns:p14="http://schemas.microsoft.com/office/powerpoint/2010/main" val="307610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FAF4D-6B9B-43DB-9DC3-02D5B203EC0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0D744F2-C6D1-4EDE-824E-32C651C9C2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2E7D4E3-80CB-4E70-98C4-B1F764D9DBC9}"/>
              </a:ext>
            </a:extLst>
          </p:cNvPr>
          <p:cNvSpPr>
            <a:spLocks noGrp="1"/>
          </p:cNvSpPr>
          <p:nvPr>
            <p:ph type="dt" sz="half" idx="10"/>
          </p:nvPr>
        </p:nvSpPr>
        <p:spPr/>
        <p:txBody>
          <a:bodyPr/>
          <a:lstStyle/>
          <a:p>
            <a:fld id="{0F1868C9-8292-4546-B9FE-23B019103625}" type="datetimeFigureOut">
              <a:rPr lang="en-GB" smtClean="0"/>
              <a:t>19/02/2020</a:t>
            </a:fld>
            <a:endParaRPr lang="en-GB"/>
          </a:p>
        </p:txBody>
      </p:sp>
      <p:sp>
        <p:nvSpPr>
          <p:cNvPr id="5" name="Footer Placeholder 4">
            <a:extLst>
              <a:ext uri="{FF2B5EF4-FFF2-40B4-BE49-F238E27FC236}">
                <a16:creationId xmlns:a16="http://schemas.microsoft.com/office/drawing/2014/main" id="{F53ABC19-280C-4A27-95BF-8DC2D9B7CD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1ECDC8-144C-48CB-BD1F-5C383395F5C7}"/>
              </a:ext>
            </a:extLst>
          </p:cNvPr>
          <p:cNvSpPr>
            <a:spLocks noGrp="1"/>
          </p:cNvSpPr>
          <p:nvPr>
            <p:ph type="sldNum" sz="quarter" idx="12"/>
          </p:nvPr>
        </p:nvSpPr>
        <p:spPr/>
        <p:txBody>
          <a:bodyPr/>
          <a:lstStyle/>
          <a:p>
            <a:fld id="{95E1F345-F57A-41BF-930C-22C6239320AD}" type="slidenum">
              <a:rPr lang="en-GB" smtClean="0"/>
              <a:t>‹#›</a:t>
            </a:fld>
            <a:endParaRPr lang="en-GB"/>
          </a:p>
        </p:txBody>
      </p:sp>
    </p:spTree>
    <p:extLst>
      <p:ext uri="{BB962C8B-B14F-4D97-AF65-F5344CB8AC3E}">
        <p14:creationId xmlns:p14="http://schemas.microsoft.com/office/powerpoint/2010/main" val="1383754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6CB4C-BC32-4F56-AB31-E5D522229F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C7ABC75-3E68-46AB-B896-27599FC17D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90D644-D2C1-446B-8167-1477AFE34C68}"/>
              </a:ext>
            </a:extLst>
          </p:cNvPr>
          <p:cNvSpPr>
            <a:spLocks noGrp="1"/>
          </p:cNvSpPr>
          <p:nvPr>
            <p:ph type="dt" sz="half" idx="10"/>
          </p:nvPr>
        </p:nvSpPr>
        <p:spPr/>
        <p:txBody>
          <a:bodyPr/>
          <a:lstStyle/>
          <a:p>
            <a:fld id="{0F1868C9-8292-4546-B9FE-23B019103625}" type="datetimeFigureOut">
              <a:rPr lang="en-GB" smtClean="0"/>
              <a:t>19/02/2020</a:t>
            </a:fld>
            <a:endParaRPr lang="en-GB"/>
          </a:p>
        </p:txBody>
      </p:sp>
      <p:sp>
        <p:nvSpPr>
          <p:cNvPr id="5" name="Footer Placeholder 4">
            <a:extLst>
              <a:ext uri="{FF2B5EF4-FFF2-40B4-BE49-F238E27FC236}">
                <a16:creationId xmlns:a16="http://schemas.microsoft.com/office/drawing/2014/main" id="{DDAF281C-4A7C-4D14-BBAB-EA29F690B47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6B5EA7-104E-404D-9D27-9AAE6CF7EE1E}"/>
              </a:ext>
            </a:extLst>
          </p:cNvPr>
          <p:cNvSpPr>
            <a:spLocks noGrp="1"/>
          </p:cNvSpPr>
          <p:nvPr>
            <p:ph type="sldNum" sz="quarter" idx="12"/>
          </p:nvPr>
        </p:nvSpPr>
        <p:spPr/>
        <p:txBody>
          <a:bodyPr/>
          <a:lstStyle/>
          <a:p>
            <a:fld id="{95E1F345-F57A-41BF-930C-22C6239320AD}" type="slidenum">
              <a:rPr lang="en-GB" smtClean="0"/>
              <a:t>‹#›</a:t>
            </a:fld>
            <a:endParaRPr lang="en-GB"/>
          </a:p>
        </p:txBody>
      </p:sp>
    </p:spTree>
    <p:extLst>
      <p:ext uri="{BB962C8B-B14F-4D97-AF65-F5344CB8AC3E}">
        <p14:creationId xmlns:p14="http://schemas.microsoft.com/office/powerpoint/2010/main" val="3337394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0E1EE-E72D-4B70-BF34-EECF33DC9CE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36AF73-6D64-4178-B774-3FA263E947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9CC6E61-CFF5-4023-9BCA-2B6DD5CF36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D3D2EB8-1C52-4409-8954-1AF4D175BB49}"/>
              </a:ext>
            </a:extLst>
          </p:cNvPr>
          <p:cNvSpPr>
            <a:spLocks noGrp="1"/>
          </p:cNvSpPr>
          <p:nvPr>
            <p:ph type="dt" sz="half" idx="10"/>
          </p:nvPr>
        </p:nvSpPr>
        <p:spPr/>
        <p:txBody>
          <a:bodyPr/>
          <a:lstStyle/>
          <a:p>
            <a:fld id="{0F1868C9-8292-4546-B9FE-23B019103625}" type="datetimeFigureOut">
              <a:rPr lang="en-GB" smtClean="0"/>
              <a:t>19/02/2020</a:t>
            </a:fld>
            <a:endParaRPr lang="en-GB"/>
          </a:p>
        </p:txBody>
      </p:sp>
      <p:sp>
        <p:nvSpPr>
          <p:cNvPr id="6" name="Footer Placeholder 5">
            <a:extLst>
              <a:ext uri="{FF2B5EF4-FFF2-40B4-BE49-F238E27FC236}">
                <a16:creationId xmlns:a16="http://schemas.microsoft.com/office/drawing/2014/main" id="{77634A26-D3ED-4B0C-9D65-0826FCD52EB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CDF2135-6D48-47F1-96A7-53CC1CA59737}"/>
              </a:ext>
            </a:extLst>
          </p:cNvPr>
          <p:cNvSpPr>
            <a:spLocks noGrp="1"/>
          </p:cNvSpPr>
          <p:nvPr>
            <p:ph type="sldNum" sz="quarter" idx="12"/>
          </p:nvPr>
        </p:nvSpPr>
        <p:spPr/>
        <p:txBody>
          <a:bodyPr/>
          <a:lstStyle/>
          <a:p>
            <a:fld id="{95E1F345-F57A-41BF-930C-22C6239320AD}" type="slidenum">
              <a:rPr lang="en-GB" smtClean="0"/>
              <a:t>‹#›</a:t>
            </a:fld>
            <a:endParaRPr lang="en-GB"/>
          </a:p>
        </p:txBody>
      </p:sp>
    </p:spTree>
    <p:extLst>
      <p:ext uri="{BB962C8B-B14F-4D97-AF65-F5344CB8AC3E}">
        <p14:creationId xmlns:p14="http://schemas.microsoft.com/office/powerpoint/2010/main" val="3568652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1E76C-37A5-4045-A48D-CCD7176B5AD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172231-8F29-45B2-AE31-346AE84F5B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8DC708-FB4F-4E63-A0E5-935E776D0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A9BCA6C-6E9F-4324-B50F-188D36D3D9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E9856E-10C4-4C65-A980-A1DF80156E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18DB798-C5B4-484E-8F34-13B8685EEF1D}"/>
              </a:ext>
            </a:extLst>
          </p:cNvPr>
          <p:cNvSpPr>
            <a:spLocks noGrp="1"/>
          </p:cNvSpPr>
          <p:nvPr>
            <p:ph type="dt" sz="half" idx="10"/>
          </p:nvPr>
        </p:nvSpPr>
        <p:spPr/>
        <p:txBody>
          <a:bodyPr/>
          <a:lstStyle/>
          <a:p>
            <a:fld id="{0F1868C9-8292-4546-B9FE-23B019103625}" type="datetimeFigureOut">
              <a:rPr lang="en-GB" smtClean="0"/>
              <a:t>19/02/2020</a:t>
            </a:fld>
            <a:endParaRPr lang="en-GB"/>
          </a:p>
        </p:txBody>
      </p:sp>
      <p:sp>
        <p:nvSpPr>
          <p:cNvPr id="8" name="Footer Placeholder 7">
            <a:extLst>
              <a:ext uri="{FF2B5EF4-FFF2-40B4-BE49-F238E27FC236}">
                <a16:creationId xmlns:a16="http://schemas.microsoft.com/office/drawing/2014/main" id="{FCECE256-6401-45B7-9F35-DE8281AA137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4111C81-8132-40B5-AB06-3DC02957B9D9}"/>
              </a:ext>
            </a:extLst>
          </p:cNvPr>
          <p:cNvSpPr>
            <a:spLocks noGrp="1"/>
          </p:cNvSpPr>
          <p:nvPr>
            <p:ph type="sldNum" sz="quarter" idx="12"/>
          </p:nvPr>
        </p:nvSpPr>
        <p:spPr/>
        <p:txBody>
          <a:bodyPr/>
          <a:lstStyle/>
          <a:p>
            <a:fld id="{95E1F345-F57A-41BF-930C-22C6239320AD}" type="slidenum">
              <a:rPr lang="en-GB" smtClean="0"/>
              <a:t>‹#›</a:t>
            </a:fld>
            <a:endParaRPr lang="en-GB"/>
          </a:p>
        </p:txBody>
      </p:sp>
    </p:spTree>
    <p:extLst>
      <p:ext uri="{BB962C8B-B14F-4D97-AF65-F5344CB8AC3E}">
        <p14:creationId xmlns:p14="http://schemas.microsoft.com/office/powerpoint/2010/main" val="4291107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3A826-37BD-48EA-B8A6-6F8F193CCA9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337AD11-128F-492C-8F07-D59E759A1815}"/>
              </a:ext>
            </a:extLst>
          </p:cNvPr>
          <p:cNvSpPr>
            <a:spLocks noGrp="1"/>
          </p:cNvSpPr>
          <p:nvPr>
            <p:ph type="dt" sz="half" idx="10"/>
          </p:nvPr>
        </p:nvSpPr>
        <p:spPr/>
        <p:txBody>
          <a:bodyPr/>
          <a:lstStyle/>
          <a:p>
            <a:fld id="{0F1868C9-8292-4546-B9FE-23B019103625}" type="datetimeFigureOut">
              <a:rPr lang="en-GB" smtClean="0"/>
              <a:t>19/02/2020</a:t>
            </a:fld>
            <a:endParaRPr lang="en-GB"/>
          </a:p>
        </p:txBody>
      </p:sp>
      <p:sp>
        <p:nvSpPr>
          <p:cNvPr id="4" name="Footer Placeholder 3">
            <a:extLst>
              <a:ext uri="{FF2B5EF4-FFF2-40B4-BE49-F238E27FC236}">
                <a16:creationId xmlns:a16="http://schemas.microsoft.com/office/drawing/2014/main" id="{815F6B2A-BC92-4F5F-BDC2-AB58672EC44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DC18DB9-7FA9-40EA-A10D-21CF78A2EA29}"/>
              </a:ext>
            </a:extLst>
          </p:cNvPr>
          <p:cNvSpPr>
            <a:spLocks noGrp="1"/>
          </p:cNvSpPr>
          <p:nvPr>
            <p:ph type="sldNum" sz="quarter" idx="12"/>
          </p:nvPr>
        </p:nvSpPr>
        <p:spPr/>
        <p:txBody>
          <a:bodyPr/>
          <a:lstStyle/>
          <a:p>
            <a:fld id="{95E1F345-F57A-41BF-930C-22C6239320AD}" type="slidenum">
              <a:rPr lang="en-GB" smtClean="0"/>
              <a:t>‹#›</a:t>
            </a:fld>
            <a:endParaRPr lang="en-GB"/>
          </a:p>
        </p:txBody>
      </p:sp>
    </p:spTree>
    <p:extLst>
      <p:ext uri="{BB962C8B-B14F-4D97-AF65-F5344CB8AC3E}">
        <p14:creationId xmlns:p14="http://schemas.microsoft.com/office/powerpoint/2010/main" val="902681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2BAAAB-8B6E-4E44-986D-29758415CA86}"/>
              </a:ext>
            </a:extLst>
          </p:cNvPr>
          <p:cNvSpPr>
            <a:spLocks noGrp="1"/>
          </p:cNvSpPr>
          <p:nvPr>
            <p:ph type="dt" sz="half" idx="10"/>
          </p:nvPr>
        </p:nvSpPr>
        <p:spPr/>
        <p:txBody>
          <a:bodyPr/>
          <a:lstStyle/>
          <a:p>
            <a:fld id="{0F1868C9-8292-4546-B9FE-23B019103625}" type="datetimeFigureOut">
              <a:rPr lang="en-GB" smtClean="0"/>
              <a:t>19/02/2020</a:t>
            </a:fld>
            <a:endParaRPr lang="en-GB"/>
          </a:p>
        </p:txBody>
      </p:sp>
      <p:sp>
        <p:nvSpPr>
          <p:cNvPr id="3" name="Footer Placeholder 2">
            <a:extLst>
              <a:ext uri="{FF2B5EF4-FFF2-40B4-BE49-F238E27FC236}">
                <a16:creationId xmlns:a16="http://schemas.microsoft.com/office/drawing/2014/main" id="{17125A95-FE5D-4D26-87FE-FBA8364ADBC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7C9EE3A-0390-431C-A2F4-4A77735BC58C}"/>
              </a:ext>
            </a:extLst>
          </p:cNvPr>
          <p:cNvSpPr>
            <a:spLocks noGrp="1"/>
          </p:cNvSpPr>
          <p:nvPr>
            <p:ph type="sldNum" sz="quarter" idx="12"/>
          </p:nvPr>
        </p:nvSpPr>
        <p:spPr/>
        <p:txBody>
          <a:bodyPr/>
          <a:lstStyle/>
          <a:p>
            <a:fld id="{95E1F345-F57A-41BF-930C-22C6239320AD}" type="slidenum">
              <a:rPr lang="en-GB" smtClean="0"/>
              <a:t>‹#›</a:t>
            </a:fld>
            <a:endParaRPr lang="en-GB"/>
          </a:p>
        </p:txBody>
      </p:sp>
    </p:spTree>
    <p:extLst>
      <p:ext uri="{BB962C8B-B14F-4D97-AF65-F5344CB8AC3E}">
        <p14:creationId xmlns:p14="http://schemas.microsoft.com/office/powerpoint/2010/main" val="4265475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8F91F-E26B-4064-A2BB-75855084F7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0F1CC7F-029B-4110-A2BC-CB19156B5F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C9FE519-550A-4C02-B8F6-EDD5EF9423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B14789-14C0-463B-BA71-CE57710BB3D5}"/>
              </a:ext>
            </a:extLst>
          </p:cNvPr>
          <p:cNvSpPr>
            <a:spLocks noGrp="1"/>
          </p:cNvSpPr>
          <p:nvPr>
            <p:ph type="dt" sz="half" idx="10"/>
          </p:nvPr>
        </p:nvSpPr>
        <p:spPr/>
        <p:txBody>
          <a:bodyPr/>
          <a:lstStyle/>
          <a:p>
            <a:fld id="{0F1868C9-8292-4546-B9FE-23B019103625}" type="datetimeFigureOut">
              <a:rPr lang="en-GB" smtClean="0"/>
              <a:t>19/02/2020</a:t>
            </a:fld>
            <a:endParaRPr lang="en-GB"/>
          </a:p>
        </p:txBody>
      </p:sp>
      <p:sp>
        <p:nvSpPr>
          <p:cNvPr id="6" name="Footer Placeholder 5">
            <a:extLst>
              <a:ext uri="{FF2B5EF4-FFF2-40B4-BE49-F238E27FC236}">
                <a16:creationId xmlns:a16="http://schemas.microsoft.com/office/drawing/2014/main" id="{4CDDD778-2FC8-41E9-A6B6-7D0D4A94D0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7A7A1CA-46D4-4F1E-A9A6-17BE6731ECED}"/>
              </a:ext>
            </a:extLst>
          </p:cNvPr>
          <p:cNvSpPr>
            <a:spLocks noGrp="1"/>
          </p:cNvSpPr>
          <p:nvPr>
            <p:ph type="sldNum" sz="quarter" idx="12"/>
          </p:nvPr>
        </p:nvSpPr>
        <p:spPr/>
        <p:txBody>
          <a:bodyPr/>
          <a:lstStyle/>
          <a:p>
            <a:fld id="{95E1F345-F57A-41BF-930C-22C6239320AD}" type="slidenum">
              <a:rPr lang="en-GB" smtClean="0"/>
              <a:t>‹#›</a:t>
            </a:fld>
            <a:endParaRPr lang="en-GB"/>
          </a:p>
        </p:txBody>
      </p:sp>
    </p:spTree>
    <p:extLst>
      <p:ext uri="{BB962C8B-B14F-4D97-AF65-F5344CB8AC3E}">
        <p14:creationId xmlns:p14="http://schemas.microsoft.com/office/powerpoint/2010/main" val="2855021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BDE65-56C5-4CD2-97E5-DD5AC7C5C4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8FC64F8-FFC8-4CC6-B8CF-9BC054C601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B2F92C2-ADB5-4F68-A2CF-2B88BA0022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6F7A10-B41D-4700-A88C-B3E2EEB95025}"/>
              </a:ext>
            </a:extLst>
          </p:cNvPr>
          <p:cNvSpPr>
            <a:spLocks noGrp="1"/>
          </p:cNvSpPr>
          <p:nvPr>
            <p:ph type="dt" sz="half" idx="10"/>
          </p:nvPr>
        </p:nvSpPr>
        <p:spPr/>
        <p:txBody>
          <a:bodyPr/>
          <a:lstStyle/>
          <a:p>
            <a:fld id="{0F1868C9-8292-4546-B9FE-23B019103625}" type="datetimeFigureOut">
              <a:rPr lang="en-GB" smtClean="0"/>
              <a:t>19/02/2020</a:t>
            </a:fld>
            <a:endParaRPr lang="en-GB"/>
          </a:p>
        </p:txBody>
      </p:sp>
      <p:sp>
        <p:nvSpPr>
          <p:cNvPr id="6" name="Footer Placeholder 5">
            <a:extLst>
              <a:ext uri="{FF2B5EF4-FFF2-40B4-BE49-F238E27FC236}">
                <a16:creationId xmlns:a16="http://schemas.microsoft.com/office/drawing/2014/main" id="{11B2C97F-CCE4-433E-825D-5E8E044A5E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F89C28-0BCD-416A-AAFD-4BC58C7D7D41}"/>
              </a:ext>
            </a:extLst>
          </p:cNvPr>
          <p:cNvSpPr>
            <a:spLocks noGrp="1"/>
          </p:cNvSpPr>
          <p:nvPr>
            <p:ph type="sldNum" sz="quarter" idx="12"/>
          </p:nvPr>
        </p:nvSpPr>
        <p:spPr/>
        <p:txBody>
          <a:bodyPr/>
          <a:lstStyle/>
          <a:p>
            <a:fld id="{95E1F345-F57A-41BF-930C-22C6239320AD}" type="slidenum">
              <a:rPr lang="en-GB" smtClean="0"/>
              <a:t>‹#›</a:t>
            </a:fld>
            <a:endParaRPr lang="en-GB"/>
          </a:p>
        </p:txBody>
      </p:sp>
    </p:spTree>
    <p:extLst>
      <p:ext uri="{BB962C8B-B14F-4D97-AF65-F5344CB8AC3E}">
        <p14:creationId xmlns:p14="http://schemas.microsoft.com/office/powerpoint/2010/main" val="2030076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718DE7-F855-4D33-B02D-AEC140E652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A438B8F-CC16-4CCD-AA0C-0290DD75A5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81AC4F-9E45-4298-9BD6-D149D52CAC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1868C9-8292-4546-B9FE-23B019103625}" type="datetimeFigureOut">
              <a:rPr lang="en-GB" smtClean="0"/>
              <a:t>19/02/2020</a:t>
            </a:fld>
            <a:endParaRPr lang="en-GB"/>
          </a:p>
        </p:txBody>
      </p:sp>
      <p:sp>
        <p:nvSpPr>
          <p:cNvPr id="5" name="Footer Placeholder 4">
            <a:extLst>
              <a:ext uri="{FF2B5EF4-FFF2-40B4-BE49-F238E27FC236}">
                <a16:creationId xmlns:a16="http://schemas.microsoft.com/office/drawing/2014/main" id="{2EF62445-3CD7-4A84-B508-DEE9E9DD3A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AF1105B-5815-40F0-A3F2-CA3065666C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E1F345-F57A-41BF-930C-22C6239320AD}" type="slidenum">
              <a:rPr lang="en-GB" smtClean="0"/>
              <a:t>‹#›</a:t>
            </a:fld>
            <a:endParaRPr lang="en-GB"/>
          </a:p>
        </p:txBody>
      </p:sp>
    </p:spTree>
    <p:extLst>
      <p:ext uri="{BB962C8B-B14F-4D97-AF65-F5344CB8AC3E}">
        <p14:creationId xmlns:p14="http://schemas.microsoft.com/office/powerpoint/2010/main" val="397843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6497F-5ACE-4EF2-B3DD-5FF1A567CB00}"/>
              </a:ext>
            </a:extLst>
          </p:cNvPr>
          <p:cNvSpPr>
            <a:spLocks noGrp="1"/>
          </p:cNvSpPr>
          <p:nvPr>
            <p:ph type="title"/>
          </p:nvPr>
        </p:nvSpPr>
        <p:spPr/>
        <p:txBody>
          <a:bodyPr/>
          <a:lstStyle/>
          <a:p>
            <a:r>
              <a:rPr lang="en-GB" dirty="0"/>
              <a:t>2</a:t>
            </a:r>
            <a:r>
              <a:rPr lang="en-GB" baseline="30000" dirty="0"/>
              <a:t>nd</a:t>
            </a:r>
            <a:r>
              <a:rPr lang="en-GB" dirty="0"/>
              <a:t> Sensor – final try</a:t>
            </a:r>
          </a:p>
        </p:txBody>
      </p:sp>
      <p:sp>
        <p:nvSpPr>
          <p:cNvPr id="3" name="Content Placeholder 2">
            <a:extLst>
              <a:ext uri="{FF2B5EF4-FFF2-40B4-BE49-F238E27FC236}">
                <a16:creationId xmlns:a16="http://schemas.microsoft.com/office/drawing/2014/main" id="{AC124C66-4210-4951-BB8C-35A9A1F98DD2}"/>
              </a:ext>
            </a:extLst>
          </p:cNvPr>
          <p:cNvSpPr>
            <a:spLocks noGrp="1"/>
          </p:cNvSpPr>
          <p:nvPr>
            <p:ph idx="1"/>
          </p:nvPr>
        </p:nvSpPr>
        <p:spPr/>
        <p:txBody>
          <a:bodyPr/>
          <a:lstStyle/>
          <a:p>
            <a:r>
              <a:rPr lang="en-GB" dirty="0"/>
              <a:t>Date: 29/01/2020</a:t>
            </a:r>
          </a:p>
          <a:p>
            <a:r>
              <a:rPr lang="en-GB" dirty="0"/>
              <a:t>Measured with source meter in current sourcing configuration</a:t>
            </a:r>
          </a:p>
          <a:p>
            <a:r>
              <a:rPr lang="en-GB" dirty="0"/>
              <a:t>Source current: 100 </a:t>
            </a:r>
            <a:r>
              <a:rPr lang="en-GB" dirty="0" err="1"/>
              <a:t>nA</a:t>
            </a:r>
            <a:endParaRPr lang="en-GB" dirty="0"/>
          </a:p>
          <a:p>
            <a:r>
              <a:rPr lang="en-GB" dirty="0"/>
              <a:t>Heating voltage: 5.3 V </a:t>
            </a:r>
          </a:p>
          <a:p>
            <a:pPr marL="457200" lvl="1" indent="0">
              <a:buNone/>
            </a:pPr>
            <a:r>
              <a:rPr lang="en-GB" dirty="0"/>
              <a:t>5.2 in the first set of measurements before 0129_1710</a:t>
            </a:r>
          </a:p>
          <a:p>
            <a:pPr marL="457200" lvl="1" indent="0">
              <a:buNone/>
            </a:pPr>
            <a:r>
              <a:rPr lang="en-GB" dirty="0"/>
              <a:t>5.3V after that as according to the manual it is the right voltage for 20C</a:t>
            </a:r>
          </a:p>
          <a:p>
            <a:endParaRPr lang="en-GB" dirty="0"/>
          </a:p>
        </p:txBody>
      </p:sp>
    </p:spTree>
    <p:extLst>
      <p:ext uri="{BB962C8B-B14F-4D97-AF65-F5344CB8AC3E}">
        <p14:creationId xmlns:p14="http://schemas.microsoft.com/office/powerpoint/2010/main" val="1548033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E26FE-490E-4593-8DD0-99F740999AF2}"/>
              </a:ext>
            </a:extLst>
          </p:cNvPr>
          <p:cNvSpPr>
            <a:spLocks noGrp="1"/>
          </p:cNvSpPr>
          <p:nvPr>
            <p:ph type="title"/>
          </p:nvPr>
        </p:nvSpPr>
        <p:spPr/>
        <p:txBody>
          <a:bodyPr/>
          <a:lstStyle/>
          <a:p>
            <a:r>
              <a:rPr lang="en-GB" dirty="0"/>
              <a:t>Recovery from 1000ppm/0.2bar H2</a:t>
            </a:r>
          </a:p>
        </p:txBody>
      </p:sp>
      <p:pic>
        <p:nvPicPr>
          <p:cNvPr id="6" name="Content Placeholder 5">
            <a:extLst>
              <a:ext uri="{FF2B5EF4-FFF2-40B4-BE49-F238E27FC236}">
                <a16:creationId xmlns:a16="http://schemas.microsoft.com/office/drawing/2014/main" id="{6C196A28-C98D-43D3-A9EF-19AB7DFF91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81556" y="2560233"/>
            <a:ext cx="5445131" cy="4083848"/>
          </a:xfrm>
        </p:spPr>
      </p:pic>
      <p:sp>
        <p:nvSpPr>
          <p:cNvPr id="4" name="Rectangle 3">
            <a:extLst>
              <a:ext uri="{FF2B5EF4-FFF2-40B4-BE49-F238E27FC236}">
                <a16:creationId xmlns:a16="http://schemas.microsoft.com/office/drawing/2014/main" id="{582CD1D2-85C5-4F56-9C94-41731B0F2432}"/>
              </a:ext>
            </a:extLst>
          </p:cNvPr>
          <p:cNvSpPr/>
          <p:nvPr/>
        </p:nvSpPr>
        <p:spPr>
          <a:xfrm>
            <a:off x="838200" y="1204159"/>
            <a:ext cx="3604833" cy="369332"/>
          </a:xfrm>
          <a:prstGeom prst="rect">
            <a:avLst/>
          </a:prstGeom>
        </p:spPr>
        <p:txBody>
          <a:bodyPr wrap="none">
            <a:spAutoFit/>
          </a:bodyPr>
          <a:lstStyle/>
          <a:p>
            <a:r>
              <a:rPr lang="en-GB" dirty="0"/>
              <a:t>0130_1517_2nd_sensor_h2toair_2V</a:t>
            </a:r>
          </a:p>
        </p:txBody>
      </p:sp>
      <p:pic>
        <p:nvPicPr>
          <p:cNvPr id="8" name="Picture 7">
            <a:extLst>
              <a:ext uri="{FF2B5EF4-FFF2-40B4-BE49-F238E27FC236}">
                <a16:creationId xmlns:a16="http://schemas.microsoft.com/office/drawing/2014/main" id="{DD4D5E3F-9CC5-4AFA-A577-82A175A3A9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7982" y="365125"/>
            <a:ext cx="2926085" cy="2194564"/>
          </a:xfrm>
          <a:prstGeom prst="rect">
            <a:avLst/>
          </a:prstGeom>
        </p:spPr>
      </p:pic>
      <p:sp>
        <p:nvSpPr>
          <p:cNvPr id="9" name="TextBox 8">
            <a:extLst>
              <a:ext uri="{FF2B5EF4-FFF2-40B4-BE49-F238E27FC236}">
                <a16:creationId xmlns:a16="http://schemas.microsoft.com/office/drawing/2014/main" id="{6A6EE803-6EF6-49CB-8E2D-77AC21EB0225}"/>
              </a:ext>
            </a:extLst>
          </p:cNvPr>
          <p:cNvSpPr txBox="1"/>
          <p:nvPr/>
        </p:nvSpPr>
        <p:spPr>
          <a:xfrm>
            <a:off x="1107347" y="2055303"/>
            <a:ext cx="4681057" cy="3416320"/>
          </a:xfrm>
          <a:prstGeom prst="rect">
            <a:avLst/>
          </a:prstGeom>
          <a:noFill/>
        </p:spPr>
        <p:txBody>
          <a:bodyPr wrap="square" rtlCol="0">
            <a:spAutoFit/>
          </a:bodyPr>
          <a:lstStyle/>
          <a:p>
            <a:r>
              <a:rPr lang="en-GB" dirty="0"/>
              <a:t>Ripples in H2 still present</a:t>
            </a:r>
          </a:p>
          <a:p>
            <a:r>
              <a:rPr lang="en-GB" dirty="0"/>
              <a:t>Changes in vacuum pressure make that part of the measurement messy</a:t>
            </a:r>
          </a:p>
          <a:p>
            <a:r>
              <a:rPr lang="en-GB" dirty="0"/>
              <a:t>Sharp peak when air is introduced, exact cause of increase unknown, which gas makes it react this way</a:t>
            </a:r>
          </a:p>
          <a:p>
            <a:r>
              <a:rPr lang="en-GB" dirty="0"/>
              <a:t>Afterwards the device probably cools down rapidly due to expanding air and then slowly heats up again</a:t>
            </a:r>
          </a:p>
          <a:p>
            <a:endParaRPr lang="en-GB" dirty="0"/>
          </a:p>
          <a:p>
            <a:endParaRPr lang="en-GB" dirty="0"/>
          </a:p>
          <a:p>
            <a:endParaRPr lang="en-GB" dirty="0"/>
          </a:p>
        </p:txBody>
      </p:sp>
    </p:spTree>
    <p:extLst>
      <p:ext uri="{BB962C8B-B14F-4D97-AF65-F5344CB8AC3E}">
        <p14:creationId xmlns:p14="http://schemas.microsoft.com/office/powerpoint/2010/main" val="3255040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EEF811B-AE2F-47BF-AF80-EC2B3772FACE}"/>
              </a:ext>
            </a:extLst>
          </p:cNvPr>
          <p:cNvSpPr>
            <a:spLocks noGrp="1"/>
          </p:cNvSpPr>
          <p:nvPr>
            <p:ph type="title"/>
          </p:nvPr>
        </p:nvSpPr>
        <p:spPr>
          <a:xfrm>
            <a:off x="838200" y="365125"/>
            <a:ext cx="10515600" cy="1325563"/>
          </a:xfrm>
        </p:spPr>
        <p:txBody>
          <a:bodyPr/>
          <a:lstStyle/>
          <a:p>
            <a:r>
              <a:rPr lang="en-GB" dirty="0"/>
              <a:t>Recovery from 1000ppm/0.2bar H2</a:t>
            </a:r>
          </a:p>
        </p:txBody>
      </p:sp>
      <p:sp>
        <p:nvSpPr>
          <p:cNvPr id="5" name="Rectangle 4">
            <a:extLst>
              <a:ext uri="{FF2B5EF4-FFF2-40B4-BE49-F238E27FC236}">
                <a16:creationId xmlns:a16="http://schemas.microsoft.com/office/drawing/2014/main" id="{06C634E1-0663-48E2-B250-729B42F3260C}"/>
              </a:ext>
            </a:extLst>
          </p:cNvPr>
          <p:cNvSpPr/>
          <p:nvPr/>
        </p:nvSpPr>
        <p:spPr>
          <a:xfrm>
            <a:off x="838200" y="1204159"/>
            <a:ext cx="3604833" cy="369332"/>
          </a:xfrm>
          <a:prstGeom prst="rect">
            <a:avLst/>
          </a:prstGeom>
        </p:spPr>
        <p:txBody>
          <a:bodyPr wrap="none">
            <a:spAutoFit/>
          </a:bodyPr>
          <a:lstStyle/>
          <a:p>
            <a:r>
              <a:rPr lang="en-GB" dirty="0"/>
              <a:t>0130_1517_2nd_sensor_h2toair_2V</a:t>
            </a:r>
          </a:p>
        </p:txBody>
      </p:sp>
      <p:pic>
        <p:nvPicPr>
          <p:cNvPr id="7" name="Picture 6">
            <a:extLst>
              <a:ext uri="{FF2B5EF4-FFF2-40B4-BE49-F238E27FC236}">
                <a16:creationId xmlns:a16="http://schemas.microsoft.com/office/drawing/2014/main" id="{8EA1D168-50D2-4F49-9C9D-7FBA350176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828" y="2468871"/>
            <a:ext cx="5852172" cy="4389129"/>
          </a:xfrm>
          <a:prstGeom prst="rect">
            <a:avLst/>
          </a:prstGeom>
        </p:spPr>
      </p:pic>
      <p:pic>
        <p:nvPicPr>
          <p:cNvPr id="9" name="Picture 8">
            <a:extLst>
              <a:ext uri="{FF2B5EF4-FFF2-40B4-BE49-F238E27FC236}">
                <a16:creationId xmlns:a16="http://schemas.microsoft.com/office/drawing/2014/main" id="{276B9EC0-8182-4E1E-8124-BDA98B0EC1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068" y="3293728"/>
            <a:ext cx="4634644" cy="3475983"/>
          </a:xfrm>
          <a:prstGeom prst="rect">
            <a:avLst/>
          </a:prstGeom>
        </p:spPr>
      </p:pic>
      <p:graphicFrame>
        <p:nvGraphicFramePr>
          <p:cNvPr id="11" name="Table 10">
            <a:extLst>
              <a:ext uri="{FF2B5EF4-FFF2-40B4-BE49-F238E27FC236}">
                <a16:creationId xmlns:a16="http://schemas.microsoft.com/office/drawing/2014/main" id="{06F0AC72-64B4-44C1-A485-0F87C43ACF35}"/>
              </a:ext>
            </a:extLst>
          </p:cNvPr>
          <p:cNvGraphicFramePr>
            <a:graphicFrameLocks noGrp="1"/>
          </p:cNvGraphicFramePr>
          <p:nvPr>
            <p:extLst>
              <p:ext uri="{D42A27DB-BD31-4B8C-83A1-F6EECF244321}">
                <p14:modId xmlns:p14="http://schemas.microsoft.com/office/powerpoint/2010/main" val="2635237638"/>
              </p:ext>
            </p:extLst>
          </p:nvPr>
        </p:nvGraphicFramePr>
        <p:xfrm>
          <a:off x="1108722" y="2243972"/>
          <a:ext cx="9486901" cy="571500"/>
        </p:xfrm>
        <a:graphic>
          <a:graphicData uri="http://schemas.openxmlformats.org/drawingml/2006/table">
            <a:tbl>
              <a:tblPr/>
              <a:tblGrid>
                <a:gridCol w="2132886">
                  <a:extLst>
                    <a:ext uri="{9D8B030D-6E8A-4147-A177-3AD203B41FA5}">
                      <a16:colId xmlns:a16="http://schemas.microsoft.com/office/drawing/2014/main" val="4040249811"/>
                    </a:ext>
                  </a:extLst>
                </a:gridCol>
                <a:gridCol w="1323532">
                  <a:extLst>
                    <a:ext uri="{9D8B030D-6E8A-4147-A177-3AD203B41FA5}">
                      <a16:colId xmlns:a16="http://schemas.microsoft.com/office/drawing/2014/main" val="3380707206"/>
                    </a:ext>
                  </a:extLst>
                </a:gridCol>
                <a:gridCol w="888703">
                  <a:extLst>
                    <a:ext uri="{9D8B030D-6E8A-4147-A177-3AD203B41FA5}">
                      <a16:colId xmlns:a16="http://schemas.microsoft.com/office/drawing/2014/main" val="3053081257"/>
                    </a:ext>
                  </a:extLst>
                </a:gridCol>
                <a:gridCol w="1041052">
                  <a:extLst>
                    <a:ext uri="{9D8B030D-6E8A-4147-A177-3AD203B41FA5}">
                      <a16:colId xmlns:a16="http://schemas.microsoft.com/office/drawing/2014/main" val="2538831250"/>
                    </a:ext>
                  </a:extLst>
                </a:gridCol>
                <a:gridCol w="609396">
                  <a:extLst>
                    <a:ext uri="{9D8B030D-6E8A-4147-A177-3AD203B41FA5}">
                      <a16:colId xmlns:a16="http://schemas.microsoft.com/office/drawing/2014/main" val="2779993241"/>
                    </a:ext>
                  </a:extLst>
                </a:gridCol>
                <a:gridCol w="1079139">
                  <a:extLst>
                    <a:ext uri="{9D8B030D-6E8A-4147-A177-3AD203B41FA5}">
                      <a16:colId xmlns:a16="http://schemas.microsoft.com/office/drawing/2014/main" val="830017844"/>
                    </a:ext>
                  </a:extLst>
                </a:gridCol>
                <a:gridCol w="1193401">
                  <a:extLst>
                    <a:ext uri="{9D8B030D-6E8A-4147-A177-3AD203B41FA5}">
                      <a16:colId xmlns:a16="http://schemas.microsoft.com/office/drawing/2014/main" val="2687177393"/>
                    </a:ext>
                  </a:extLst>
                </a:gridCol>
                <a:gridCol w="609396">
                  <a:extLst>
                    <a:ext uri="{9D8B030D-6E8A-4147-A177-3AD203B41FA5}">
                      <a16:colId xmlns:a16="http://schemas.microsoft.com/office/drawing/2014/main" val="2260141269"/>
                    </a:ext>
                  </a:extLst>
                </a:gridCol>
                <a:gridCol w="609396">
                  <a:extLst>
                    <a:ext uri="{9D8B030D-6E8A-4147-A177-3AD203B41FA5}">
                      <a16:colId xmlns:a16="http://schemas.microsoft.com/office/drawing/2014/main" val="891827443"/>
                    </a:ext>
                  </a:extLst>
                </a:gridCol>
              </a:tblGrid>
              <a:tr h="190500">
                <a:tc>
                  <a:txBody>
                    <a:bodyPr/>
                    <a:lstStyle/>
                    <a:p>
                      <a:pPr algn="l" fontAlgn="b"/>
                      <a:r>
                        <a:rPr lang="en-GB" sz="1100" b="1" i="0" u="none" strike="noStrike">
                          <a:solidFill>
                            <a:srgbClr val="000000"/>
                          </a:solidFill>
                          <a:effectLst/>
                          <a:latin typeface="Calibri" panose="020F0502020204030204" pitchFamily="34" charset="0"/>
                        </a:rPr>
                        <a:t>Measurement</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Calibri" panose="020F0502020204030204" pitchFamily="34" charset="0"/>
                        </a:rPr>
                        <a:t>Voltage heater (V)</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Calibri" panose="020F0502020204030204" pitchFamily="34" charset="0"/>
                        </a:rPr>
                        <a:t>C_h2 (ppm)</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Calibri" panose="020F0502020204030204" pitchFamily="34" charset="0"/>
                        </a:rPr>
                        <a:t>Pressure (bar)</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Calibri" panose="020F0502020204030204" pitchFamily="34" charset="0"/>
                        </a:rPr>
                        <a:t>Part</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Calibri" panose="020F0502020204030204" pitchFamily="34" charset="0"/>
                        </a:rPr>
                        <a:t>R mean (Ohm)</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Calibri" panose="020F0502020204030204" pitchFamily="34" charset="0"/>
                        </a:rPr>
                        <a:t>Std</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Calibri" panose="020F0502020204030204" pitchFamily="34" charset="0"/>
                        </a:rPr>
                        <a:t>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Calibri" panose="020F0502020204030204" pitchFamily="34" charset="0"/>
                        </a:rPr>
                        <a:t>b</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8166835"/>
                  </a:ext>
                </a:extLst>
              </a:tr>
              <a:tr h="190500">
                <a:tc>
                  <a:txBody>
                    <a:bodyPr/>
                    <a:lstStyle/>
                    <a:p>
                      <a:pPr algn="l" fontAlgn="b"/>
                      <a:r>
                        <a:rPr lang="en-GB" sz="1100" b="0" i="0" u="none" strike="noStrike">
                          <a:solidFill>
                            <a:srgbClr val="000000"/>
                          </a:solidFill>
                          <a:effectLst/>
                          <a:latin typeface="Calibri" panose="020F0502020204030204" pitchFamily="34" charset="0"/>
                        </a:rPr>
                        <a:t>0130_1517_2nd_sensor_h2toair_2V</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GB" sz="1100" b="0" i="0" u="none" strike="noStrike">
                          <a:solidFill>
                            <a:srgbClr val="000000"/>
                          </a:solidFill>
                          <a:effectLst/>
                          <a:latin typeface="Calibri" panose="020F0502020204030204" pitchFamily="34" charset="0"/>
                        </a:rPr>
                        <a:t>5.2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GB" sz="1100" b="0" i="0" u="none" strike="noStrike">
                          <a:solidFill>
                            <a:srgbClr val="000000"/>
                          </a:solidFill>
                          <a:effectLst/>
                          <a:latin typeface="Calibri" panose="020F0502020204030204" pitchFamily="34" charset="0"/>
                        </a:rPr>
                        <a:t>1000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GB" sz="1100" b="0" i="0" u="none" strike="noStrike">
                          <a:solidFill>
                            <a:srgbClr val="000000"/>
                          </a:solidFill>
                          <a:effectLst/>
                          <a:latin typeface="Calibri" panose="020F0502020204030204" pitchFamily="34" charset="0"/>
                        </a:rPr>
                        <a:t>0.2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GB" sz="1100" b="0" i="0" u="none" strike="noStrike">
                          <a:solidFill>
                            <a:srgbClr val="000000"/>
                          </a:solidFill>
                          <a:effectLst/>
                          <a:latin typeface="Calibri" panose="020F0502020204030204" pitchFamily="34" charset="0"/>
                        </a:rPr>
                        <a:t>H2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GB" sz="1100" b="0" i="0" u="none" strike="noStrike">
                          <a:solidFill>
                            <a:srgbClr val="000000"/>
                          </a:solidFill>
                          <a:effectLst/>
                          <a:latin typeface="Calibri" panose="020F0502020204030204" pitchFamily="34" charset="0"/>
                        </a:rPr>
                        <a:t>6.61E+04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GB" sz="1100" b="0" i="0" u="none" strike="noStrike">
                          <a:solidFill>
                            <a:srgbClr val="000000"/>
                          </a:solidFill>
                          <a:effectLst/>
                          <a:latin typeface="Calibri" panose="020F0502020204030204" pitchFamily="34" charset="0"/>
                        </a:rPr>
                        <a:t>1.30E+03</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GB" sz="1100" b="0" i="0" u="none" strike="noStrike">
                          <a:solidFill>
                            <a:srgbClr val="000000"/>
                          </a:solidFill>
                          <a:effectLst/>
                          <a:latin typeface="Calibri" panose="020F0502020204030204" pitchFamily="34" charset="0"/>
                        </a:rPr>
                        <a:t>7.38613</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GB" sz="1100" b="0" i="0" u="none" strike="noStrike">
                          <a:solidFill>
                            <a:srgbClr val="000000"/>
                          </a:solidFill>
                          <a:effectLst/>
                          <a:latin typeface="Calibri" panose="020F0502020204030204" pitchFamily="34" charset="0"/>
                        </a:rPr>
                        <a:t>65004.9</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3457791391"/>
                  </a:ext>
                </a:extLst>
              </a:tr>
              <a:tr h="190500">
                <a:tc>
                  <a:txBody>
                    <a:bodyPr/>
                    <a:lstStyle/>
                    <a:p>
                      <a:pPr algn="l" fontAlgn="b"/>
                      <a:r>
                        <a:rPr lang="en-GB" sz="1100" b="0" i="0" u="none" strike="noStrike">
                          <a:solidFill>
                            <a:srgbClr val="000000"/>
                          </a:solidFill>
                          <a:effectLst/>
                          <a:latin typeface="Calibri" panose="020F0502020204030204" pitchFamily="34" charset="0"/>
                        </a:rPr>
                        <a:t>0130_1517_2nd_sensor_h2toair_2V</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5.2</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1000</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0.2</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effectLst/>
                          <a:latin typeface="Calibri" panose="020F0502020204030204" pitchFamily="34" charset="0"/>
                        </a:rPr>
                        <a:t>Air</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1.25E+05</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7.23E+03</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22.7318</a:t>
                      </a:r>
                    </a:p>
                  </a:txBody>
                  <a:tcPr marL="9525" marR="9525" marT="9525" marB="0" anchor="b">
                    <a:lnL>
                      <a:noFill/>
                    </a:lnL>
                    <a:lnR>
                      <a:noFill/>
                    </a:lnR>
                    <a:lnT>
                      <a:noFill/>
                    </a:lnT>
                    <a:lnB>
                      <a:noFill/>
                    </a:lnB>
                  </a:tcPr>
                </a:tc>
                <a:tc>
                  <a:txBody>
                    <a:bodyPr/>
                    <a:lstStyle/>
                    <a:p>
                      <a:pPr algn="r" fontAlgn="b"/>
                      <a:r>
                        <a:rPr lang="en-GB" sz="1100" b="0" i="0" u="none" strike="noStrike" dirty="0">
                          <a:solidFill>
                            <a:srgbClr val="000000"/>
                          </a:solidFill>
                          <a:effectLst/>
                          <a:latin typeface="Calibri" panose="020F0502020204030204" pitchFamily="34" charset="0"/>
                        </a:rPr>
                        <a:t>112658</a:t>
                      </a:r>
                    </a:p>
                  </a:txBody>
                  <a:tcPr marL="9525" marR="9525" marT="9525" marB="0" anchor="b">
                    <a:lnL>
                      <a:noFill/>
                    </a:lnL>
                    <a:lnR>
                      <a:noFill/>
                    </a:lnR>
                    <a:lnT>
                      <a:noFill/>
                    </a:lnT>
                    <a:lnB>
                      <a:noFill/>
                    </a:lnB>
                  </a:tcPr>
                </a:tc>
                <a:extLst>
                  <a:ext uri="{0D108BD9-81ED-4DB2-BD59-A6C34878D82A}">
                    <a16:rowId xmlns:a16="http://schemas.microsoft.com/office/drawing/2014/main" val="4257554929"/>
                  </a:ext>
                </a:extLst>
              </a:tr>
            </a:tbl>
          </a:graphicData>
        </a:graphic>
      </p:graphicFrame>
    </p:spTree>
    <p:extLst>
      <p:ext uri="{BB962C8B-B14F-4D97-AF65-F5344CB8AC3E}">
        <p14:creationId xmlns:p14="http://schemas.microsoft.com/office/powerpoint/2010/main" val="2949144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C319E-0188-40E7-85FA-EA3B1AF1E511}"/>
              </a:ext>
            </a:extLst>
          </p:cNvPr>
          <p:cNvSpPr>
            <a:spLocks noGrp="1"/>
          </p:cNvSpPr>
          <p:nvPr>
            <p:ph type="title"/>
          </p:nvPr>
        </p:nvSpPr>
        <p:spPr/>
        <p:txBody>
          <a:bodyPr/>
          <a:lstStyle/>
          <a:p>
            <a:r>
              <a:rPr lang="en-GB" dirty="0"/>
              <a:t>Reaction to 500ppm/0.4bar H2</a:t>
            </a:r>
          </a:p>
        </p:txBody>
      </p:sp>
      <p:sp>
        <p:nvSpPr>
          <p:cNvPr id="3" name="Content Placeholder 2">
            <a:extLst>
              <a:ext uri="{FF2B5EF4-FFF2-40B4-BE49-F238E27FC236}">
                <a16:creationId xmlns:a16="http://schemas.microsoft.com/office/drawing/2014/main" id="{E4874AC9-ECC8-4638-9298-0CF91A7B9255}"/>
              </a:ext>
            </a:extLst>
          </p:cNvPr>
          <p:cNvSpPr>
            <a:spLocks noGrp="1"/>
          </p:cNvSpPr>
          <p:nvPr>
            <p:ph idx="1"/>
          </p:nvPr>
        </p:nvSpPr>
        <p:spPr>
          <a:xfrm>
            <a:off x="838200" y="1825625"/>
            <a:ext cx="3968692" cy="4351338"/>
          </a:xfrm>
        </p:spPr>
        <p:txBody>
          <a:bodyPr>
            <a:normAutofit/>
          </a:bodyPr>
          <a:lstStyle/>
          <a:p>
            <a:pPr marL="0" indent="0">
              <a:buNone/>
            </a:pPr>
            <a:r>
              <a:rPr lang="en-GB" sz="2000" dirty="0"/>
              <a:t>Incoming gas has the same partial pressure of hydrogen (half the concentration, but twice the total pressure</a:t>
            </a:r>
          </a:p>
          <a:p>
            <a:pPr marL="0" indent="0">
              <a:buNone/>
            </a:pPr>
            <a:r>
              <a:rPr lang="en-GB" sz="2000" dirty="0"/>
              <a:t>Resistance stable in air, slowly increasing in h2 (caused by heating after expanding gas)</a:t>
            </a:r>
          </a:p>
          <a:p>
            <a:r>
              <a:rPr lang="en-GB" sz="2000" dirty="0"/>
              <a:t>Extract mean and std resistance in air and hydrogen</a:t>
            </a:r>
          </a:p>
          <a:p>
            <a:r>
              <a:rPr lang="en-GB" sz="2000" dirty="0"/>
              <a:t>Compare hydrogen value to datasheet</a:t>
            </a:r>
          </a:p>
        </p:txBody>
      </p:sp>
      <p:sp>
        <p:nvSpPr>
          <p:cNvPr id="4" name="Rectangle 3">
            <a:extLst>
              <a:ext uri="{FF2B5EF4-FFF2-40B4-BE49-F238E27FC236}">
                <a16:creationId xmlns:a16="http://schemas.microsoft.com/office/drawing/2014/main" id="{F5FE73E8-DBDB-493C-A35B-F9AEE83D8624}"/>
              </a:ext>
            </a:extLst>
          </p:cNvPr>
          <p:cNvSpPr/>
          <p:nvPr/>
        </p:nvSpPr>
        <p:spPr>
          <a:xfrm>
            <a:off x="838200" y="1204159"/>
            <a:ext cx="3838871" cy="369332"/>
          </a:xfrm>
          <a:prstGeom prst="rect">
            <a:avLst/>
          </a:prstGeom>
        </p:spPr>
        <p:txBody>
          <a:bodyPr wrap="none">
            <a:spAutoFit/>
          </a:bodyPr>
          <a:lstStyle/>
          <a:p>
            <a:r>
              <a:rPr lang="en-GB" dirty="0"/>
              <a:t>0130_1643_2nd_sensor_airto05h2_4V</a:t>
            </a:r>
          </a:p>
        </p:txBody>
      </p:sp>
      <p:pic>
        <p:nvPicPr>
          <p:cNvPr id="6" name="Picture 5">
            <a:extLst>
              <a:ext uri="{FF2B5EF4-FFF2-40B4-BE49-F238E27FC236}">
                <a16:creationId xmlns:a16="http://schemas.microsoft.com/office/drawing/2014/main" id="{4ED8C051-3006-474B-A923-CB3EF4CF3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0768" y="2658057"/>
            <a:ext cx="5113091" cy="3834818"/>
          </a:xfrm>
          <a:prstGeom prst="rect">
            <a:avLst/>
          </a:prstGeom>
        </p:spPr>
      </p:pic>
      <p:pic>
        <p:nvPicPr>
          <p:cNvPr id="8" name="Picture 7">
            <a:extLst>
              <a:ext uri="{FF2B5EF4-FFF2-40B4-BE49-F238E27FC236}">
                <a16:creationId xmlns:a16="http://schemas.microsoft.com/office/drawing/2014/main" id="{060ADBAB-41DD-4F4B-AE30-AA467E462C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6713" y="263338"/>
            <a:ext cx="3493740" cy="2620305"/>
          </a:xfrm>
          <a:prstGeom prst="rect">
            <a:avLst/>
          </a:prstGeom>
        </p:spPr>
      </p:pic>
    </p:spTree>
    <p:extLst>
      <p:ext uri="{BB962C8B-B14F-4D97-AF65-F5344CB8AC3E}">
        <p14:creationId xmlns:p14="http://schemas.microsoft.com/office/powerpoint/2010/main" val="177127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0B9FF-FE6C-41A4-BC75-C32D70C8A0D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9AC487E-9D66-4194-B5D7-EB6CFF896057}"/>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958643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425DB-9CC1-4ED3-937F-35DAA1F1633D}"/>
              </a:ext>
            </a:extLst>
          </p:cNvPr>
          <p:cNvSpPr>
            <a:spLocks noGrp="1"/>
          </p:cNvSpPr>
          <p:nvPr>
            <p:ph type="title"/>
          </p:nvPr>
        </p:nvSpPr>
        <p:spPr/>
        <p:txBody>
          <a:bodyPr>
            <a:normAutofit/>
          </a:bodyPr>
          <a:lstStyle/>
          <a:p>
            <a:r>
              <a:rPr lang="en-GB" sz="4000" dirty="0"/>
              <a:t>Base value in Air –waiting for stable value at 5.2V</a:t>
            </a:r>
          </a:p>
        </p:txBody>
      </p:sp>
      <p:pic>
        <p:nvPicPr>
          <p:cNvPr id="5" name="Content Placeholder 4">
            <a:extLst>
              <a:ext uri="{FF2B5EF4-FFF2-40B4-BE49-F238E27FC236}">
                <a16:creationId xmlns:a16="http://schemas.microsoft.com/office/drawing/2014/main" id="{73868228-43C4-46F6-80FF-2148AB40FC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7777" y="1803416"/>
            <a:ext cx="2967665" cy="2225749"/>
          </a:xfrm>
        </p:spPr>
      </p:pic>
      <p:sp>
        <p:nvSpPr>
          <p:cNvPr id="6" name="TextBox 5">
            <a:extLst>
              <a:ext uri="{FF2B5EF4-FFF2-40B4-BE49-F238E27FC236}">
                <a16:creationId xmlns:a16="http://schemas.microsoft.com/office/drawing/2014/main" id="{5F1F38C7-14C0-4060-8690-AADCE790DADC}"/>
              </a:ext>
            </a:extLst>
          </p:cNvPr>
          <p:cNvSpPr txBox="1"/>
          <p:nvPr/>
        </p:nvSpPr>
        <p:spPr>
          <a:xfrm>
            <a:off x="2411534" y="1450862"/>
            <a:ext cx="1593908" cy="369332"/>
          </a:xfrm>
          <a:prstGeom prst="rect">
            <a:avLst/>
          </a:prstGeom>
          <a:noFill/>
        </p:spPr>
        <p:txBody>
          <a:bodyPr wrap="square" rtlCol="0">
            <a:spAutoFit/>
          </a:bodyPr>
          <a:lstStyle/>
          <a:p>
            <a:r>
              <a:rPr lang="en-GB" dirty="0"/>
              <a:t>15:08</a:t>
            </a:r>
          </a:p>
        </p:txBody>
      </p:sp>
      <p:pic>
        <p:nvPicPr>
          <p:cNvPr id="8" name="Picture 7">
            <a:extLst>
              <a:ext uri="{FF2B5EF4-FFF2-40B4-BE49-F238E27FC236}">
                <a16:creationId xmlns:a16="http://schemas.microsoft.com/office/drawing/2014/main" id="{83B53897-E1FF-44C5-8863-56D4044D0E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5442" y="1795244"/>
            <a:ext cx="3292404" cy="2469303"/>
          </a:xfrm>
          <a:prstGeom prst="rect">
            <a:avLst/>
          </a:prstGeom>
        </p:spPr>
      </p:pic>
      <p:sp>
        <p:nvSpPr>
          <p:cNvPr id="9" name="TextBox 8">
            <a:extLst>
              <a:ext uri="{FF2B5EF4-FFF2-40B4-BE49-F238E27FC236}">
                <a16:creationId xmlns:a16="http://schemas.microsoft.com/office/drawing/2014/main" id="{678D0452-B824-47D7-B9AD-DBCC3C810310}"/>
              </a:ext>
            </a:extLst>
          </p:cNvPr>
          <p:cNvSpPr txBox="1"/>
          <p:nvPr/>
        </p:nvSpPr>
        <p:spPr>
          <a:xfrm>
            <a:off x="5101905" y="1425912"/>
            <a:ext cx="1593908" cy="369332"/>
          </a:xfrm>
          <a:prstGeom prst="rect">
            <a:avLst/>
          </a:prstGeom>
          <a:noFill/>
        </p:spPr>
        <p:txBody>
          <a:bodyPr wrap="square" rtlCol="0">
            <a:spAutoFit/>
          </a:bodyPr>
          <a:lstStyle/>
          <a:p>
            <a:r>
              <a:rPr lang="en-GB" dirty="0"/>
              <a:t>15:37</a:t>
            </a:r>
          </a:p>
        </p:txBody>
      </p:sp>
      <p:pic>
        <p:nvPicPr>
          <p:cNvPr id="11" name="Picture 10">
            <a:extLst>
              <a:ext uri="{FF2B5EF4-FFF2-40B4-BE49-F238E27FC236}">
                <a16:creationId xmlns:a16="http://schemas.microsoft.com/office/drawing/2014/main" id="{898558B0-EE66-4F98-824F-4CEE75EC16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9564" y="1655361"/>
            <a:ext cx="3426628" cy="2569971"/>
          </a:xfrm>
          <a:prstGeom prst="rect">
            <a:avLst/>
          </a:prstGeom>
        </p:spPr>
      </p:pic>
      <p:sp>
        <p:nvSpPr>
          <p:cNvPr id="12" name="TextBox 11">
            <a:extLst>
              <a:ext uri="{FF2B5EF4-FFF2-40B4-BE49-F238E27FC236}">
                <a16:creationId xmlns:a16="http://schemas.microsoft.com/office/drawing/2014/main" id="{56B59954-DBBB-4200-A075-D0707853BBFE}"/>
              </a:ext>
            </a:extLst>
          </p:cNvPr>
          <p:cNvSpPr txBox="1"/>
          <p:nvPr/>
        </p:nvSpPr>
        <p:spPr>
          <a:xfrm>
            <a:off x="8618291" y="1286029"/>
            <a:ext cx="1593908" cy="369332"/>
          </a:xfrm>
          <a:prstGeom prst="rect">
            <a:avLst/>
          </a:prstGeom>
          <a:noFill/>
        </p:spPr>
        <p:txBody>
          <a:bodyPr wrap="square" rtlCol="0">
            <a:spAutoFit/>
          </a:bodyPr>
          <a:lstStyle/>
          <a:p>
            <a:r>
              <a:rPr lang="en-GB" dirty="0"/>
              <a:t>15:59</a:t>
            </a:r>
          </a:p>
        </p:txBody>
      </p:sp>
      <p:pic>
        <p:nvPicPr>
          <p:cNvPr id="14" name="Picture 13">
            <a:extLst>
              <a:ext uri="{FF2B5EF4-FFF2-40B4-BE49-F238E27FC236}">
                <a16:creationId xmlns:a16="http://schemas.microsoft.com/office/drawing/2014/main" id="{AFE1D43C-84D3-419E-96FE-4FEAB76AF7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0294" y="4743974"/>
            <a:ext cx="2818701" cy="2114026"/>
          </a:xfrm>
          <a:prstGeom prst="rect">
            <a:avLst/>
          </a:prstGeom>
        </p:spPr>
      </p:pic>
      <p:sp>
        <p:nvSpPr>
          <p:cNvPr id="20" name="TextBox 19">
            <a:extLst>
              <a:ext uri="{FF2B5EF4-FFF2-40B4-BE49-F238E27FC236}">
                <a16:creationId xmlns:a16="http://schemas.microsoft.com/office/drawing/2014/main" id="{D8439D4B-5F6F-4585-9529-6B9859BF96C2}"/>
              </a:ext>
            </a:extLst>
          </p:cNvPr>
          <p:cNvSpPr txBox="1"/>
          <p:nvPr/>
        </p:nvSpPr>
        <p:spPr>
          <a:xfrm>
            <a:off x="2312264" y="4374642"/>
            <a:ext cx="1593908" cy="369332"/>
          </a:xfrm>
          <a:prstGeom prst="rect">
            <a:avLst/>
          </a:prstGeom>
          <a:noFill/>
        </p:spPr>
        <p:txBody>
          <a:bodyPr wrap="square" rtlCol="0">
            <a:spAutoFit/>
          </a:bodyPr>
          <a:lstStyle/>
          <a:p>
            <a:r>
              <a:rPr lang="en-GB" dirty="0"/>
              <a:t>16:03</a:t>
            </a:r>
          </a:p>
        </p:txBody>
      </p:sp>
      <p:pic>
        <p:nvPicPr>
          <p:cNvPr id="22" name="Picture 21">
            <a:extLst>
              <a:ext uri="{FF2B5EF4-FFF2-40B4-BE49-F238E27FC236}">
                <a16:creationId xmlns:a16="http://schemas.microsoft.com/office/drawing/2014/main" id="{2E4802EB-6229-4152-AFF6-BB31CF32BF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0862" y="4683996"/>
            <a:ext cx="2818702" cy="2114027"/>
          </a:xfrm>
          <a:prstGeom prst="rect">
            <a:avLst/>
          </a:prstGeom>
        </p:spPr>
      </p:pic>
      <p:sp>
        <p:nvSpPr>
          <p:cNvPr id="23" name="TextBox 22">
            <a:extLst>
              <a:ext uri="{FF2B5EF4-FFF2-40B4-BE49-F238E27FC236}">
                <a16:creationId xmlns:a16="http://schemas.microsoft.com/office/drawing/2014/main" id="{D930DC0D-8B70-4B95-93F6-6821E52492EA}"/>
              </a:ext>
            </a:extLst>
          </p:cNvPr>
          <p:cNvSpPr txBox="1"/>
          <p:nvPr/>
        </p:nvSpPr>
        <p:spPr>
          <a:xfrm>
            <a:off x="5409199" y="4378346"/>
            <a:ext cx="1593908" cy="369332"/>
          </a:xfrm>
          <a:prstGeom prst="rect">
            <a:avLst/>
          </a:prstGeom>
          <a:noFill/>
        </p:spPr>
        <p:txBody>
          <a:bodyPr wrap="square" rtlCol="0">
            <a:spAutoFit/>
          </a:bodyPr>
          <a:lstStyle/>
          <a:p>
            <a:r>
              <a:rPr lang="en-GB" dirty="0"/>
              <a:t>16:12</a:t>
            </a:r>
          </a:p>
        </p:txBody>
      </p:sp>
      <p:sp>
        <p:nvSpPr>
          <p:cNvPr id="24" name="TextBox 23">
            <a:extLst>
              <a:ext uri="{FF2B5EF4-FFF2-40B4-BE49-F238E27FC236}">
                <a16:creationId xmlns:a16="http://schemas.microsoft.com/office/drawing/2014/main" id="{7B1F0C1D-287B-44E9-9D05-609918DB64B3}"/>
              </a:ext>
            </a:extLst>
          </p:cNvPr>
          <p:cNvSpPr txBox="1"/>
          <p:nvPr/>
        </p:nvSpPr>
        <p:spPr>
          <a:xfrm>
            <a:off x="7675927" y="4374642"/>
            <a:ext cx="3934436" cy="1200329"/>
          </a:xfrm>
          <a:prstGeom prst="rect">
            <a:avLst/>
          </a:prstGeom>
          <a:noFill/>
        </p:spPr>
        <p:txBody>
          <a:bodyPr wrap="square" rtlCol="0">
            <a:spAutoFit/>
          </a:bodyPr>
          <a:lstStyle/>
          <a:p>
            <a:r>
              <a:rPr lang="en-GB" dirty="0"/>
              <a:t>Initial decrease, but after the resistance only increases</a:t>
            </a:r>
          </a:p>
          <a:p>
            <a:r>
              <a:rPr lang="en-GB" dirty="0"/>
              <a:t>Over range between 0.02 and 0.04 V or </a:t>
            </a:r>
          </a:p>
          <a:p>
            <a:r>
              <a:rPr lang="en-GB" dirty="0"/>
              <a:t>0.2 to 0.4 MOhm</a:t>
            </a:r>
          </a:p>
        </p:txBody>
      </p:sp>
    </p:spTree>
    <p:extLst>
      <p:ext uri="{BB962C8B-B14F-4D97-AF65-F5344CB8AC3E}">
        <p14:creationId xmlns:p14="http://schemas.microsoft.com/office/powerpoint/2010/main" val="3699940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562FA55-AC09-4A22-BED2-7E65B2448D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6773" y="116823"/>
            <a:ext cx="3885227" cy="2913920"/>
          </a:xfrm>
          <a:prstGeom prst="rect">
            <a:avLst/>
          </a:prstGeom>
        </p:spPr>
      </p:pic>
      <p:sp>
        <p:nvSpPr>
          <p:cNvPr id="2" name="Title 1">
            <a:extLst>
              <a:ext uri="{FF2B5EF4-FFF2-40B4-BE49-F238E27FC236}">
                <a16:creationId xmlns:a16="http://schemas.microsoft.com/office/drawing/2014/main" id="{79144C02-A606-44F5-992A-DC5E2F703607}"/>
              </a:ext>
            </a:extLst>
          </p:cNvPr>
          <p:cNvSpPr>
            <a:spLocks noGrp="1"/>
          </p:cNvSpPr>
          <p:nvPr>
            <p:ph type="title"/>
          </p:nvPr>
        </p:nvSpPr>
        <p:spPr/>
        <p:txBody>
          <a:bodyPr>
            <a:normAutofit/>
          </a:bodyPr>
          <a:lstStyle/>
          <a:p>
            <a:r>
              <a:rPr lang="en-GB" sz="3600" dirty="0"/>
              <a:t>Reaction to 1000ppm 1 bar H2/</a:t>
            </a:r>
            <a:r>
              <a:rPr lang="en-GB" sz="3600" dirty="0" err="1"/>
              <a:t>Ar</a:t>
            </a:r>
            <a:r>
              <a:rPr lang="en-GB" sz="3600" dirty="0"/>
              <a:t> – 5.2V</a:t>
            </a:r>
          </a:p>
        </p:txBody>
      </p:sp>
      <p:pic>
        <p:nvPicPr>
          <p:cNvPr id="5" name="Content Placeholder 4">
            <a:extLst>
              <a:ext uri="{FF2B5EF4-FFF2-40B4-BE49-F238E27FC236}">
                <a16:creationId xmlns:a16="http://schemas.microsoft.com/office/drawing/2014/main" id="{BBB0895B-AD40-49D9-ACA5-EAA091912F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13475" y="3064334"/>
            <a:ext cx="4866671" cy="3650003"/>
          </a:xfrm>
        </p:spPr>
      </p:pic>
      <p:sp>
        <p:nvSpPr>
          <p:cNvPr id="8" name="TextBox 7">
            <a:extLst>
              <a:ext uri="{FF2B5EF4-FFF2-40B4-BE49-F238E27FC236}">
                <a16:creationId xmlns:a16="http://schemas.microsoft.com/office/drawing/2014/main" id="{B923815D-860E-4E7C-AE68-A1D443EB61B7}"/>
              </a:ext>
            </a:extLst>
          </p:cNvPr>
          <p:cNvSpPr txBox="1"/>
          <p:nvPr/>
        </p:nvSpPr>
        <p:spPr>
          <a:xfrm>
            <a:off x="746621" y="1745617"/>
            <a:ext cx="6014906" cy="1200329"/>
          </a:xfrm>
          <a:prstGeom prst="rect">
            <a:avLst/>
          </a:prstGeom>
          <a:noFill/>
        </p:spPr>
        <p:txBody>
          <a:bodyPr wrap="square" rtlCol="0">
            <a:spAutoFit/>
          </a:bodyPr>
          <a:lstStyle/>
          <a:p>
            <a:r>
              <a:rPr lang="en-GB" dirty="0"/>
              <a:t>Stable value in air and H2 </a:t>
            </a:r>
          </a:p>
          <a:p>
            <a:r>
              <a:rPr lang="en-GB" dirty="0"/>
              <a:t>Changing resistance in vacuum, probably due to temperature changes of the sensor due to the pressure changes and expanding gas</a:t>
            </a:r>
          </a:p>
        </p:txBody>
      </p:sp>
      <p:sp>
        <p:nvSpPr>
          <p:cNvPr id="3" name="Rectangle 2">
            <a:extLst>
              <a:ext uri="{FF2B5EF4-FFF2-40B4-BE49-F238E27FC236}">
                <a16:creationId xmlns:a16="http://schemas.microsoft.com/office/drawing/2014/main" id="{92145DB5-4A12-4CA4-9531-4029852CDCF8}"/>
              </a:ext>
            </a:extLst>
          </p:cNvPr>
          <p:cNvSpPr/>
          <p:nvPr/>
        </p:nvSpPr>
        <p:spPr>
          <a:xfrm>
            <a:off x="838200" y="1204451"/>
            <a:ext cx="3240952" cy="369332"/>
          </a:xfrm>
          <a:prstGeom prst="rect">
            <a:avLst/>
          </a:prstGeom>
        </p:spPr>
        <p:txBody>
          <a:bodyPr wrap="none">
            <a:spAutoFit/>
          </a:bodyPr>
          <a:lstStyle/>
          <a:p>
            <a:r>
              <a:rPr lang="en-GB" dirty="0"/>
              <a:t>0129_1623_2nd_sensor_airtoh2</a:t>
            </a:r>
          </a:p>
        </p:txBody>
      </p:sp>
      <p:graphicFrame>
        <p:nvGraphicFramePr>
          <p:cNvPr id="9" name="Table 8">
            <a:extLst>
              <a:ext uri="{FF2B5EF4-FFF2-40B4-BE49-F238E27FC236}">
                <a16:creationId xmlns:a16="http://schemas.microsoft.com/office/drawing/2014/main" id="{6E52D03D-60DC-4DEF-B1D3-E864121B2637}"/>
              </a:ext>
            </a:extLst>
          </p:cNvPr>
          <p:cNvGraphicFramePr>
            <a:graphicFrameLocks noGrp="1"/>
          </p:cNvGraphicFramePr>
          <p:nvPr>
            <p:extLst>
              <p:ext uri="{D42A27DB-BD31-4B8C-83A1-F6EECF244321}">
                <p14:modId xmlns:p14="http://schemas.microsoft.com/office/powerpoint/2010/main" val="86913051"/>
              </p:ext>
            </p:extLst>
          </p:nvPr>
        </p:nvGraphicFramePr>
        <p:xfrm>
          <a:off x="973125" y="3064334"/>
          <a:ext cx="2317253" cy="571500"/>
        </p:xfrm>
        <a:graphic>
          <a:graphicData uri="http://schemas.openxmlformats.org/drawingml/2006/table">
            <a:tbl>
              <a:tblPr/>
              <a:tblGrid>
                <a:gridCol w="402671">
                  <a:extLst>
                    <a:ext uri="{9D8B030D-6E8A-4147-A177-3AD203B41FA5}">
                      <a16:colId xmlns:a16="http://schemas.microsoft.com/office/drawing/2014/main" val="2363969560"/>
                    </a:ext>
                  </a:extLst>
                </a:gridCol>
                <a:gridCol w="914400">
                  <a:extLst>
                    <a:ext uri="{9D8B030D-6E8A-4147-A177-3AD203B41FA5}">
                      <a16:colId xmlns:a16="http://schemas.microsoft.com/office/drawing/2014/main" val="541187180"/>
                    </a:ext>
                  </a:extLst>
                </a:gridCol>
                <a:gridCol w="1000182">
                  <a:extLst>
                    <a:ext uri="{9D8B030D-6E8A-4147-A177-3AD203B41FA5}">
                      <a16:colId xmlns:a16="http://schemas.microsoft.com/office/drawing/2014/main" val="758553676"/>
                    </a:ext>
                  </a:extLst>
                </a:gridCol>
              </a:tblGrid>
              <a:tr h="190500">
                <a:tc>
                  <a:txBody>
                    <a:bodyPr/>
                    <a:lstStyle/>
                    <a:p>
                      <a:pPr algn="l" fontAlgn="b"/>
                      <a:r>
                        <a:rPr lang="en-GB" sz="1100" b="1" i="0" u="none" strike="noStrike">
                          <a:solidFill>
                            <a:srgbClr val="000000"/>
                          </a:solidFill>
                          <a:effectLst/>
                          <a:latin typeface="Calibri" panose="020F0502020204030204" pitchFamily="34" charset="0"/>
                        </a:rPr>
                        <a:t>Part</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Calibri" panose="020F0502020204030204" pitchFamily="34" charset="0"/>
                        </a:rPr>
                        <a:t>R mean (Ohm)</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dirty="0">
                          <a:solidFill>
                            <a:srgbClr val="000000"/>
                          </a:solidFill>
                          <a:effectLst/>
                          <a:latin typeface="Calibri" panose="020F0502020204030204" pitchFamily="34" charset="0"/>
                        </a:rPr>
                        <a:t>Std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2386308"/>
                  </a:ext>
                </a:extLst>
              </a:tr>
              <a:tr h="190500">
                <a:tc>
                  <a:txBody>
                    <a:bodyPr/>
                    <a:lstStyle/>
                    <a:p>
                      <a:pPr algn="l" fontAlgn="b"/>
                      <a:r>
                        <a:rPr lang="en-GB" sz="1100" b="0" i="0" u="none" strike="noStrike">
                          <a:solidFill>
                            <a:srgbClr val="000000"/>
                          </a:solidFill>
                          <a:effectLst/>
                          <a:latin typeface="Calibri" panose="020F0502020204030204" pitchFamily="34" charset="0"/>
                        </a:rPr>
                        <a:t>Air</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GB" sz="1100" b="0" i="0" u="none" strike="noStrike">
                          <a:solidFill>
                            <a:srgbClr val="000000"/>
                          </a:solidFill>
                          <a:effectLst/>
                          <a:latin typeface="Calibri" panose="020F0502020204030204" pitchFamily="34" charset="0"/>
                        </a:rPr>
                        <a:t>4.25E+05</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GB" sz="1100" b="0" i="0" u="none" strike="noStrike" dirty="0">
                          <a:solidFill>
                            <a:srgbClr val="000000"/>
                          </a:solidFill>
                          <a:effectLst/>
                          <a:latin typeface="Calibri" panose="020F0502020204030204" pitchFamily="34" charset="0"/>
                        </a:rPr>
                        <a:t>4.46E+03</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302750188"/>
                  </a:ext>
                </a:extLst>
              </a:tr>
              <a:tr h="190500">
                <a:tc>
                  <a:txBody>
                    <a:bodyPr/>
                    <a:lstStyle/>
                    <a:p>
                      <a:pPr algn="l" fontAlgn="b"/>
                      <a:r>
                        <a:rPr lang="en-GB" sz="1100" b="0" i="0" u="none" strike="noStrike" dirty="0">
                          <a:solidFill>
                            <a:srgbClr val="000000"/>
                          </a:solidFill>
                          <a:effectLst/>
                          <a:latin typeface="Calibri" panose="020F0502020204030204" pitchFamily="34" charset="0"/>
                        </a:rPr>
                        <a:t>H2</a:t>
                      </a:r>
                    </a:p>
                  </a:txBody>
                  <a:tcPr marL="9525" marR="9525" marT="9525" marB="0" anchor="b">
                    <a:lnL>
                      <a:noFill/>
                    </a:lnL>
                    <a:lnR>
                      <a:noFill/>
                    </a:lnR>
                    <a:lnT>
                      <a:noFill/>
                    </a:lnT>
                    <a:lnB>
                      <a:noFill/>
                    </a:lnB>
                  </a:tcPr>
                </a:tc>
                <a:tc>
                  <a:txBody>
                    <a:bodyPr/>
                    <a:lstStyle/>
                    <a:p>
                      <a:pPr algn="r" fontAlgn="b"/>
                      <a:r>
                        <a:rPr lang="en-GB" sz="1100" b="0" i="0" u="none" strike="noStrike" dirty="0">
                          <a:solidFill>
                            <a:srgbClr val="000000"/>
                          </a:solidFill>
                          <a:effectLst/>
                          <a:latin typeface="Calibri" panose="020F0502020204030204" pitchFamily="34" charset="0"/>
                        </a:rPr>
                        <a:t>2.17E+04</a:t>
                      </a:r>
                    </a:p>
                  </a:txBody>
                  <a:tcPr marL="9525" marR="9525" marT="9525" marB="0" anchor="b">
                    <a:lnL>
                      <a:noFill/>
                    </a:lnL>
                    <a:lnR>
                      <a:noFill/>
                    </a:lnR>
                    <a:lnT>
                      <a:noFill/>
                    </a:lnT>
                    <a:lnB>
                      <a:noFill/>
                    </a:lnB>
                  </a:tcPr>
                </a:tc>
                <a:tc>
                  <a:txBody>
                    <a:bodyPr/>
                    <a:lstStyle/>
                    <a:p>
                      <a:pPr algn="r" fontAlgn="b"/>
                      <a:r>
                        <a:rPr lang="en-GB" sz="1100" b="0" i="0" u="none" strike="noStrike" dirty="0">
                          <a:solidFill>
                            <a:srgbClr val="000000"/>
                          </a:solidFill>
                          <a:effectLst/>
                          <a:latin typeface="Calibri" panose="020F0502020204030204" pitchFamily="34" charset="0"/>
                        </a:rPr>
                        <a:t>7.09E+03</a:t>
                      </a:r>
                    </a:p>
                  </a:txBody>
                  <a:tcPr marL="9525" marR="9525" marT="9525" marB="0" anchor="b">
                    <a:lnL>
                      <a:noFill/>
                    </a:lnL>
                    <a:lnR>
                      <a:noFill/>
                    </a:lnR>
                    <a:lnT>
                      <a:noFill/>
                    </a:lnT>
                    <a:lnB>
                      <a:noFill/>
                    </a:lnB>
                  </a:tcPr>
                </a:tc>
                <a:extLst>
                  <a:ext uri="{0D108BD9-81ED-4DB2-BD59-A6C34878D82A}">
                    <a16:rowId xmlns:a16="http://schemas.microsoft.com/office/drawing/2014/main" val="4094390352"/>
                  </a:ext>
                </a:extLst>
              </a:tr>
            </a:tbl>
          </a:graphicData>
        </a:graphic>
      </p:graphicFrame>
      <p:pic>
        <p:nvPicPr>
          <p:cNvPr id="11" name="Picture 10">
            <a:extLst>
              <a:ext uri="{FF2B5EF4-FFF2-40B4-BE49-F238E27FC236}">
                <a16:creationId xmlns:a16="http://schemas.microsoft.com/office/drawing/2014/main" id="{11229779-4317-428F-A724-51F747E990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854" y="3754222"/>
            <a:ext cx="3102527" cy="2326895"/>
          </a:xfrm>
          <a:prstGeom prst="rect">
            <a:avLst/>
          </a:prstGeom>
        </p:spPr>
      </p:pic>
      <p:pic>
        <p:nvPicPr>
          <p:cNvPr id="15" name="Picture 14">
            <a:extLst>
              <a:ext uri="{FF2B5EF4-FFF2-40B4-BE49-F238E27FC236}">
                <a16:creationId xmlns:a16="http://schemas.microsoft.com/office/drawing/2014/main" id="{A0C8DDA3-762B-41B7-8AC3-D6AF8F69BB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22771" y="3754222"/>
            <a:ext cx="3102527" cy="2326895"/>
          </a:xfrm>
          <a:prstGeom prst="rect">
            <a:avLst/>
          </a:prstGeom>
        </p:spPr>
      </p:pic>
    </p:spTree>
    <p:extLst>
      <p:ext uri="{BB962C8B-B14F-4D97-AF65-F5344CB8AC3E}">
        <p14:creationId xmlns:p14="http://schemas.microsoft.com/office/powerpoint/2010/main" val="914824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B5D75-49C5-4EA7-BC31-2D36940C87F6}"/>
              </a:ext>
            </a:extLst>
          </p:cNvPr>
          <p:cNvSpPr>
            <a:spLocks noGrp="1"/>
          </p:cNvSpPr>
          <p:nvPr>
            <p:ph type="title"/>
          </p:nvPr>
        </p:nvSpPr>
        <p:spPr/>
        <p:txBody>
          <a:bodyPr/>
          <a:lstStyle/>
          <a:p>
            <a:r>
              <a:rPr lang="en-GB" dirty="0"/>
              <a:t>Reaction to 1000ppm 1 bar H2/</a:t>
            </a:r>
            <a:r>
              <a:rPr lang="en-GB" dirty="0" err="1"/>
              <a:t>Ar</a:t>
            </a:r>
            <a:r>
              <a:rPr lang="en-GB" dirty="0"/>
              <a:t> – 5.2V</a:t>
            </a:r>
          </a:p>
        </p:txBody>
      </p:sp>
      <p:pic>
        <p:nvPicPr>
          <p:cNvPr id="11" name="Content Placeholder 10">
            <a:extLst>
              <a:ext uri="{FF2B5EF4-FFF2-40B4-BE49-F238E27FC236}">
                <a16:creationId xmlns:a16="http://schemas.microsoft.com/office/drawing/2014/main" id="{7FD7BDD5-37C6-4D89-964C-059AF67062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18028" y="3517114"/>
            <a:ext cx="3559906" cy="2669929"/>
          </a:xfrm>
        </p:spPr>
      </p:pic>
      <p:sp>
        <p:nvSpPr>
          <p:cNvPr id="4" name="Rectangle 3">
            <a:extLst>
              <a:ext uri="{FF2B5EF4-FFF2-40B4-BE49-F238E27FC236}">
                <a16:creationId xmlns:a16="http://schemas.microsoft.com/office/drawing/2014/main" id="{64E06091-9908-4463-A671-5A45F4ECAFBC}"/>
              </a:ext>
            </a:extLst>
          </p:cNvPr>
          <p:cNvSpPr/>
          <p:nvPr/>
        </p:nvSpPr>
        <p:spPr>
          <a:xfrm>
            <a:off x="838200" y="1204451"/>
            <a:ext cx="3240952" cy="369332"/>
          </a:xfrm>
          <a:prstGeom prst="rect">
            <a:avLst/>
          </a:prstGeom>
        </p:spPr>
        <p:txBody>
          <a:bodyPr wrap="none">
            <a:spAutoFit/>
          </a:bodyPr>
          <a:lstStyle/>
          <a:p>
            <a:r>
              <a:rPr lang="en-GB" dirty="0"/>
              <a:t>0129_1623_2nd_sensor_airtoh2</a:t>
            </a:r>
          </a:p>
        </p:txBody>
      </p:sp>
      <p:graphicFrame>
        <p:nvGraphicFramePr>
          <p:cNvPr id="5" name="Table 4">
            <a:extLst>
              <a:ext uri="{FF2B5EF4-FFF2-40B4-BE49-F238E27FC236}">
                <a16:creationId xmlns:a16="http://schemas.microsoft.com/office/drawing/2014/main" id="{37C25D02-1D8D-43D9-9998-0E7F769DDE7E}"/>
              </a:ext>
            </a:extLst>
          </p:cNvPr>
          <p:cNvGraphicFramePr>
            <a:graphicFrameLocks noGrp="1"/>
          </p:cNvGraphicFramePr>
          <p:nvPr>
            <p:extLst>
              <p:ext uri="{D42A27DB-BD31-4B8C-83A1-F6EECF244321}">
                <p14:modId xmlns:p14="http://schemas.microsoft.com/office/powerpoint/2010/main" val="2856665607"/>
              </p:ext>
            </p:extLst>
          </p:nvPr>
        </p:nvGraphicFramePr>
        <p:xfrm>
          <a:off x="3166305" y="2318151"/>
          <a:ext cx="2317253" cy="571500"/>
        </p:xfrm>
        <a:graphic>
          <a:graphicData uri="http://schemas.openxmlformats.org/drawingml/2006/table">
            <a:tbl>
              <a:tblPr/>
              <a:tblGrid>
                <a:gridCol w="402671">
                  <a:extLst>
                    <a:ext uri="{9D8B030D-6E8A-4147-A177-3AD203B41FA5}">
                      <a16:colId xmlns:a16="http://schemas.microsoft.com/office/drawing/2014/main" val="2363969560"/>
                    </a:ext>
                  </a:extLst>
                </a:gridCol>
                <a:gridCol w="914400">
                  <a:extLst>
                    <a:ext uri="{9D8B030D-6E8A-4147-A177-3AD203B41FA5}">
                      <a16:colId xmlns:a16="http://schemas.microsoft.com/office/drawing/2014/main" val="541187180"/>
                    </a:ext>
                  </a:extLst>
                </a:gridCol>
                <a:gridCol w="1000182">
                  <a:extLst>
                    <a:ext uri="{9D8B030D-6E8A-4147-A177-3AD203B41FA5}">
                      <a16:colId xmlns:a16="http://schemas.microsoft.com/office/drawing/2014/main" val="758553676"/>
                    </a:ext>
                  </a:extLst>
                </a:gridCol>
              </a:tblGrid>
              <a:tr h="190500">
                <a:tc>
                  <a:txBody>
                    <a:bodyPr/>
                    <a:lstStyle/>
                    <a:p>
                      <a:pPr algn="l" fontAlgn="b"/>
                      <a:r>
                        <a:rPr lang="en-GB" sz="1100" b="1" i="0" u="none" strike="noStrike" dirty="0">
                          <a:solidFill>
                            <a:srgbClr val="000000"/>
                          </a:solidFill>
                          <a:effectLst/>
                          <a:latin typeface="Calibri" panose="020F0502020204030204" pitchFamily="34" charset="0"/>
                        </a:rPr>
                        <a:t>Part</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Calibri" panose="020F0502020204030204" pitchFamily="34" charset="0"/>
                        </a:rPr>
                        <a:t>R mean (Ohm)</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dirty="0">
                          <a:solidFill>
                            <a:srgbClr val="000000"/>
                          </a:solidFill>
                          <a:effectLst/>
                          <a:latin typeface="Calibri" panose="020F0502020204030204" pitchFamily="34" charset="0"/>
                        </a:rPr>
                        <a:t>Std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2386308"/>
                  </a:ext>
                </a:extLst>
              </a:tr>
              <a:tr h="190500">
                <a:tc>
                  <a:txBody>
                    <a:bodyPr/>
                    <a:lstStyle/>
                    <a:p>
                      <a:pPr algn="l" fontAlgn="b"/>
                      <a:r>
                        <a:rPr lang="en-GB" sz="1100" b="0" i="0" u="none" strike="noStrike" dirty="0">
                          <a:solidFill>
                            <a:srgbClr val="000000"/>
                          </a:solidFill>
                          <a:effectLst/>
                          <a:latin typeface="Calibri" panose="020F0502020204030204" pitchFamily="34" charset="0"/>
                        </a:rPr>
                        <a:t>Air</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GB" sz="1100" b="0" i="0" u="none" strike="noStrike" dirty="0">
                          <a:solidFill>
                            <a:srgbClr val="000000"/>
                          </a:solidFill>
                          <a:effectLst/>
                          <a:latin typeface="Calibri" panose="020F0502020204030204" pitchFamily="34" charset="0"/>
                        </a:rPr>
                        <a:t>4.25E+05</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GB" sz="1100" b="0" i="0" u="none" strike="noStrike" dirty="0">
                          <a:solidFill>
                            <a:srgbClr val="000000"/>
                          </a:solidFill>
                          <a:effectLst/>
                          <a:latin typeface="Calibri" panose="020F0502020204030204" pitchFamily="34" charset="0"/>
                        </a:rPr>
                        <a:t>4.46E+03</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302750188"/>
                  </a:ext>
                </a:extLst>
              </a:tr>
              <a:tr h="190500">
                <a:tc>
                  <a:txBody>
                    <a:bodyPr/>
                    <a:lstStyle/>
                    <a:p>
                      <a:pPr algn="l" fontAlgn="b"/>
                      <a:r>
                        <a:rPr lang="en-GB" sz="1100" b="0" i="0" u="none" strike="noStrike" dirty="0">
                          <a:solidFill>
                            <a:srgbClr val="000000"/>
                          </a:solidFill>
                          <a:effectLst/>
                          <a:latin typeface="Calibri" panose="020F0502020204030204" pitchFamily="34" charset="0"/>
                        </a:rPr>
                        <a:t>H2</a:t>
                      </a:r>
                    </a:p>
                  </a:txBody>
                  <a:tcPr marL="9525" marR="9525" marT="9525" marB="0" anchor="b">
                    <a:lnL>
                      <a:noFill/>
                    </a:lnL>
                    <a:lnR>
                      <a:noFill/>
                    </a:lnR>
                    <a:lnT>
                      <a:noFill/>
                    </a:lnT>
                    <a:lnB>
                      <a:noFill/>
                    </a:lnB>
                  </a:tcPr>
                </a:tc>
                <a:tc>
                  <a:txBody>
                    <a:bodyPr/>
                    <a:lstStyle/>
                    <a:p>
                      <a:pPr algn="r" fontAlgn="b"/>
                      <a:r>
                        <a:rPr lang="en-GB" sz="1100" b="0" i="0" u="none" strike="noStrike" dirty="0">
                          <a:solidFill>
                            <a:srgbClr val="000000"/>
                          </a:solidFill>
                          <a:effectLst/>
                          <a:latin typeface="Calibri" panose="020F0502020204030204" pitchFamily="34" charset="0"/>
                        </a:rPr>
                        <a:t>2.17E+04</a:t>
                      </a:r>
                    </a:p>
                  </a:txBody>
                  <a:tcPr marL="9525" marR="9525" marT="9525" marB="0" anchor="b">
                    <a:lnL>
                      <a:noFill/>
                    </a:lnL>
                    <a:lnR>
                      <a:noFill/>
                    </a:lnR>
                    <a:lnT>
                      <a:noFill/>
                    </a:lnT>
                    <a:lnB>
                      <a:noFill/>
                    </a:lnB>
                  </a:tcPr>
                </a:tc>
                <a:tc>
                  <a:txBody>
                    <a:bodyPr/>
                    <a:lstStyle/>
                    <a:p>
                      <a:pPr algn="r" fontAlgn="b"/>
                      <a:r>
                        <a:rPr lang="en-GB" sz="1100" b="0" i="0" u="none" strike="noStrike" dirty="0">
                          <a:solidFill>
                            <a:srgbClr val="000000"/>
                          </a:solidFill>
                          <a:effectLst/>
                          <a:latin typeface="Calibri" panose="020F0502020204030204" pitchFamily="34" charset="0"/>
                        </a:rPr>
                        <a:t>7.09E+03</a:t>
                      </a:r>
                    </a:p>
                  </a:txBody>
                  <a:tcPr marL="9525" marR="9525" marT="9525" marB="0" anchor="b">
                    <a:lnL>
                      <a:noFill/>
                    </a:lnL>
                    <a:lnR>
                      <a:noFill/>
                    </a:lnR>
                    <a:lnT>
                      <a:noFill/>
                    </a:lnT>
                    <a:lnB>
                      <a:noFill/>
                    </a:lnB>
                  </a:tcPr>
                </a:tc>
                <a:extLst>
                  <a:ext uri="{0D108BD9-81ED-4DB2-BD59-A6C34878D82A}">
                    <a16:rowId xmlns:a16="http://schemas.microsoft.com/office/drawing/2014/main" val="4094390352"/>
                  </a:ext>
                </a:extLst>
              </a:tr>
            </a:tbl>
          </a:graphicData>
        </a:graphic>
      </p:graphicFrame>
      <p:pic>
        <p:nvPicPr>
          <p:cNvPr id="7" name="Picture 6">
            <a:extLst>
              <a:ext uri="{FF2B5EF4-FFF2-40B4-BE49-F238E27FC236}">
                <a16:creationId xmlns:a16="http://schemas.microsoft.com/office/drawing/2014/main" id="{0E569EB2-D489-4356-855C-7F0439EC21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079" y="3147197"/>
            <a:ext cx="4032059" cy="3024044"/>
          </a:xfrm>
          <a:prstGeom prst="rect">
            <a:avLst/>
          </a:prstGeom>
        </p:spPr>
      </p:pic>
      <p:pic>
        <p:nvPicPr>
          <p:cNvPr id="8" name="Picture 7">
            <a:extLst>
              <a:ext uri="{FF2B5EF4-FFF2-40B4-BE49-F238E27FC236}">
                <a16:creationId xmlns:a16="http://schemas.microsoft.com/office/drawing/2014/main" id="{F22B7D4F-C9C8-4277-A17A-B9069EAC8E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4932" y="3147197"/>
            <a:ext cx="4032059" cy="3024044"/>
          </a:xfrm>
          <a:prstGeom prst="rect">
            <a:avLst/>
          </a:prstGeom>
        </p:spPr>
      </p:pic>
    </p:spTree>
    <p:extLst>
      <p:ext uri="{BB962C8B-B14F-4D97-AF65-F5344CB8AC3E}">
        <p14:creationId xmlns:p14="http://schemas.microsoft.com/office/powerpoint/2010/main" val="841004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057E-9A2E-45B4-BD0C-4E665FCC9F87}"/>
              </a:ext>
            </a:extLst>
          </p:cNvPr>
          <p:cNvSpPr>
            <a:spLocks noGrp="1"/>
          </p:cNvSpPr>
          <p:nvPr>
            <p:ph type="title"/>
          </p:nvPr>
        </p:nvSpPr>
        <p:spPr/>
        <p:txBody>
          <a:bodyPr/>
          <a:lstStyle/>
          <a:p>
            <a:r>
              <a:rPr lang="en-GB" dirty="0"/>
              <a:t>Stable value in Air – 5.3V</a:t>
            </a:r>
          </a:p>
        </p:txBody>
      </p:sp>
      <p:pic>
        <p:nvPicPr>
          <p:cNvPr id="5" name="Content Placeholder 4">
            <a:extLst>
              <a:ext uri="{FF2B5EF4-FFF2-40B4-BE49-F238E27FC236}">
                <a16:creationId xmlns:a16="http://schemas.microsoft.com/office/drawing/2014/main" id="{91A2F31B-0741-4F2E-9D50-6177FE5F7A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07423" y="2421244"/>
            <a:ext cx="5801784" cy="4351338"/>
          </a:xfrm>
        </p:spPr>
      </p:pic>
      <p:pic>
        <p:nvPicPr>
          <p:cNvPr id="7" name="Picture 6">
            <a:extLst>
              <a:ext uri="{FF2B5EF4-FFF2-40B4-BE49-F238E27FC236}">
                <a16:creationId xmlns:a16="http://schemas.microsoft.com/office/drawing/2014/main" id="{69417F91-9EB0-49D7-8082-51DCFE81A9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7377" y="155503"/>
            <a:ext cx="3371220" cy="2528415"/>
          </a:xfrm>
          <a:prstGeom prst="rect">
            <a:avLst/>
          </a:prstGeom>
        </p:spPr>
      </p:pic>
      <p:sp>
        <p:nvSpPr>
          <p:cNvPr id="8" name="TextBox 7">
            <a:extLst>
              <a:ext uri="{FF2B5EF4-FFF2-40B4-BE49-F238E27FC236}">
                <a16:creationId xmlns:a16="http://schemas.microsoft.com/office/drawing/2014/main" id="{65C79AEE-F506-4F8E-B5E9-560A2880C2EB}"/>
              </a:ext>
            </a:extLst>
          </p:cNvPr>
          <p:cNvSpPr txBox="1"/>
          <p:nvPr/>
        </p:nvSpPr>
        <p:spPr>
          <a:xfrm>
            <a:off x="508520" y="2199887"/>
            <a:ext cx="6044020" cy="3693319"/>
          </a:xfrm>
          <a:prstGeom prst="rect">
            <a:avLst/>
          </a:prstGeom>
          <a:noFill/>
        </p:spPr>
        <p:txBody>
          <a:bodyPr wrap="square" rtlCol="0">
            <a:spAutoFit/>
          </a:bodyPr>
          <a:lstStyle/>
          <a:p>
            <a:r>
              <a:rPr lang="en-GB" dirty="0"/>
              <a:t>Similar behaviour to the measurement with 5.2V, but more clean as there was not increase in vacuum pressure</a:t>
            </a:r>
          </a:p>
          <a:p>
            <a:endParaRPr lang="en-GB" dirty="0"/>
          </a:p>
          <a:p>
            <a:r>
              <a:rPr lang="en-GB" dirty="0"/>
              <a:t>In vacuum, the resistance first increases, then drops</a:t>
            </a:r>
          </a:p>
          <a:p>
            <a:endParaRPr lang="en-GB" dirty="0"/>
          </a:p>
          <a:p>
            <a:r>
              <a:rPr lang="en-GB" dirty="0"/>
              <a:t>The increase can be caused by the drop in h2 concentration when going to vacuum due to the h2 in the ambient air (seems too low at 0.05 ppm Wiki Atmospheric chemistry) or simply the decrease in pressure</a:t>
            </a:r>
          </a:p>
          <a:p>
            <a:endParaRPr lang="en-GB" dirty="0"/>
          </a:p>
          <a:p>
            <a:r>
              <a:rPr lang="en-GB" dirty="0"/>
              <a:t>The decrease can be caused by the increased heating of the device as it cooled less by the surrounding air</a:t>
            </a:r>
          </a:p>
          <a:p>
            <a:pPr marL="285750" indent="-285750">
              <a:buFont typeface="Arial" panose="020B0604020202020204" pitchFamily="34" charset="0"/>
              <a:buChar char="•"/>
            </a:pPr>
            <a:r>
              <a:rPr lang="en-GB" dirty="0"/>
              <a:t>Compare h2 value to datasheet</a:t>
            </a:r>
          </a:p>
        </p:txBody>
      </p:sp>
      <p:sp>
        <p:nvSpPr>
          <p:cNvPr id="3" name="Rectangle 2">
            <a:extLst>
              <a:ext uri="{FF2B5EF4-FFF2-40B4-BE49-F238E27FC236}">
                <a16:creationId xmlns:a16="http://schemas.microsoft.com/office/drawing/2014/main" id="{7CA07FCC-16F7-477E-960E-4F760409241A}"/>
              </a:ext>
            </a:extLst>
          </p:cNvPr>
          <p:cNvSpPr/>
          <p:nvPr/>
        </p:nvSpPr>
        <p:spPr>
          <a:xfrm>
            <a:off x="847651" y="1163865"/>
            <a:ext cx="3700052" cy="369332"/>
          </a:xfrm>
          <a:prstGeom prst="rect">
            <a:avLst/>
          </a:prstGeom>
        </p:spPr>
        <p:txBody>
          <a:bodyPr wrap="none">
            <a:spAutoFit/>
          </a:bodyPr>
          <a:lstStyle/>
          <a:p>
            <a:r>
              <a:rPr lang="en-GB" dirty="0"/>
              <a:t>0129_1710_2nd_sensor_h2_5300mV</a:t>
            </a:r>
          </a:p>
        </p:txBody>
      </p:sp>
    </p:spTree>
    <p:extLst>
      <p:ext uri="{BB962C8B-B14F-4D97-AF65-F5344CB8AC3E}">
        <p14:creationId xmlns:p14="http://schemas.microsoft.com/office/powerpoint/2010/main" val="409121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5670489-6B5B-4F9D-8DF9-F5A593BF12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8352" y="3545673"/>
            <a:ext cx="3929603" cy="2947202"/>
          </a:xfrm>
        </p:spPr>
      </p:pic>
      <p:sp>
        <p:nvSpPr>
          <p:cNvPr id="4" name="Title 1">
            <a:extLst>
              <a:ext uri="{FF2B5EF4-FFF2-40B4-BE49-F238E27FC236}">
                <a16:creationId xmlns:a16="http://schemas.microsoft.com/office/drawing/2014/main" id="{C660E679-9CF5-412E-BA15-6E215364101D}"/>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Stable value in Air – 5.3V</a:t>
            </a:r>
          </a:p>
        </p:txBody>
      </p:sp>
      <p:sp>
        <p:nvSpPr>
          <p:cNvPr id="5" name="Rectangle 4">
            <a:extLst>
              <a:ext uri="{FF2B5EF4-FFF2-40B4-BE49-F238E27FC236}">
                <a16:creationId xmlns:a16="http://schemas.microsoft.com/office/drawing/2014/main" id="{233B1959-18B1-4E51-A9B5-687382D02405}"/>
              </a:ext>
            </a:extLst>
          </p:cNvPr>
          <p:cNvSpPr/>
          <p:nvPr/>
        </p:nvSpPr>
        <p:spPr>
          <a:xfrm>
            <a:off x="847651" y="1163865"/>
            <a:ext cx="3700052" cy="369332"/>
          </a:xfrm>
          <a:prstGeom prst="rect">
            <a:avLst/>
          </a:prstGeom>
        </p:spPr>
        <p:txBody>
          <a:bodyPr wrap="none">
            <a:spAutoFit/>
          </a:bodyPr>
          <a:lstStyle/>
          <a:p>
            <a:r>
              <a:rPr lang="en-GB" dirty="0"/>
              <a:t>0129_1710_2nd_sensor_h2_5300mV</a:t>
            </a:r>
          </a:p>
        </p:txBody>
      </p:sp>
      <p:pic>
        <p:nvPicPr>
          <p:cNvPr id="11" name="Picture 10">
            <a:extLst>
              <a:ext uri="{FF2B5EF4-FFF2-40B4-BE49-F238E27FC236}">
                <a16:creationId xmlns:a16="http://schemas.microsoft.com/office/drawing/2014/main" id="{549E4F67-E1F2-48C1-AC4B-0F71049126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586600"/>
            <a:ext cx="4080580" cy="3060435"/>
          </a:xfrm>
          <a:prstGeom prst="rect">
            <a:avLst/>
          </a:prstGeom>
        </p:spPr>
      </p:pic>
      <p:graphicFrame>
        <p:nvGraphicFramePr>
          <p:cNvPr id="13" name="Table 12">
            <a:extLst>
              <a:ext uri="{FF2B5EF4-FFF2-40B4-BE49-F238E27FC236}">
                <a16:creationId xmlns:a16="http://schemas.microsoft.com/office/drawing/2014/main" id="{A452A370-F2EA-45AC-8AA7-54404F470E9A}"/>
              </a:ext>
            </a:extLst>
          </p:cNvPr>
          <p:cNvGraphicFramePr>
            <a:graphicFrameLocks noGrp="1"/>
          </p:cNvGraphicFramePr>
          <p:nvPr>
            <p:extLst>
              <p:ext uri="{D42A27DB-BD31-4B8C-83A1-F6EECF244321}">
                <p14:modId xmlns:p14="http://schemas.microsoft.com/office/powerpoint/2010/main" val="531471428"/>
              </p:ext>
            </p:extLst>
          </p:nvPr>
        </p:nvGraphicFramePr>
        <p:xfrm>
          <a:off x="689679" y="2049373"/>
          <a:ext cx="9536828" cy="571500"/>
        </p:xfrm>
        <a:graphic>
          <a:graphicData uri="http://schemas.openxmlformats.org/drawingml/2006/table">
            <a:tbl>
              <a:tblPr/>
              <a:tblGrid>
                <a:gridCol w="2182813">
                  <a:extLst>
                    <a:ext uri="{9D8B030D-6E8A-4147-A177-3AD203B41FA5}">
                      <a16:colId xmlns:a16="http://schemas.microsoft.com/office/drawing/2014/main" val="3269238361"/>
                    </a:ext>
                  </a:extLst>
                </a:gridCol>
                <a:gridCol w="1323532">
                  <a:extLst>
                    <a:ext uri="{9D8B030D-6E8A-4147-A177-3AD203B41FA5}">
                      <a16:colId xmlns:a16="http://schemas.microsoft.com/office/drawing/2014/main" val="2826247848"/>
                    </a:ext>
                  </a:extLst>
                </a:gridCol>
                <a:gridCol w="888703">
                  <a:extLst>
                    <a:ext uri="{9D8B030D-6E8A-4147-A177-3AD203B41FA5}">
                      <a16:colId xmlns:a16="http://schemas.microsoft.com/office/drawing/2014/main" val="1227142656"/>
                    </a:ext>
                  </a:extLst>
                </a:gridCol>
                <a:gridCol w="1041052">
                  <a:extLst>
                    <a:ext uri="{9D8B030D-6E8A-4147-A177-3AD203B41FA5}">
                      <a16:colId xmlns:a16="http://schemas.microsoft.com/office/drawing/2014/main" val="3068278233"/>
                    </a:ext>
                  </a:extLst>
                </a:gridCol>
                <a:gridCol w="609396">
                  <a:extLst>
                    <a:ext uri="{9D8B030D-6E8A-4147-A177-3AD203B41FA5}">
                      <a16:colId xmlns:a16="http://schemas.microsoft.com/office/drawing/2014/main" val="1729496767"/>
                    </a:ext>
                  </a:extLst>
                </a:gridCol>
                <a:gridCol w="1079139">
                  <a:extLst>
                    <a:ext uri="{9D8B030D-6E8A-4147-A177-3AD203B41FA5}">
                      <a16:colId xmlns:a16="http://schemas.microsoft.com/office/drawing/2014/main" val="2369405745"/>
                    </a:ext>
                  </a:extLst>
                </a:gridCol>
                <a:gridCol w="1193401">
                  <a:extLst>
                    <a:ext uri="{9D8B030D-6E8A-4147-A177-3AD203B41FA5}">
                      <a16:colId xmlns:a16="http://schemas.microsoft.com/office/drawing/2014/main" val="1402537578"/>
                    </a:ext>
                  </a:extLst>
                </a:gridCol>
                <a:gridCol w="609396">
                  <a:extLst>
                    <a:ext uri="{9D8B030D-6E8A-4147-A177-3AD203B41FA5}">
                      <a16:colId xmlns:a16="http://schemas.microsoft.com/office/drawing/2014/main" val="1071993442"/>
                    </a:ext>
                  </a:extLst>
                </a:gridCol>
                <a:gridCol w="609396">
                  <a:extLst>
                    <a:ext uri="{9D8B030D-6E8A-4147-A177-3AD203B41FA5}">
                      <a16:colId xmlns:a16="http://schemas.microsoft.com/office/drawing/2014/main" val="2600747355"/>
                    </a:ext>
                  </a:extLst>
                </a:gridCol>
              </a:tblGrid>
              <a:tr h="190500">
                <a:tc>
                  <a:txBody>
                    <a:bodyPr/>
                    <a:lstStyle/>
                    <a:p>
                      <a:pPr algn="l" fontAlgn="b"/>
                      <a:r>
                        <a:rPr lang="en-GB" sz="1100" b="1" i="0" u="none" strike="noStrike">
                          <a:solidFill>
                            <a:srgbClr val="000000"/>
                          </a:solidFill>
                          <a:effectLst/>
                          <a:latin typeface="Calibri" panose="020F0502020204030204" pitchFamily="34" charset="0"/>
                        </a:rPr>
                        <a:t>Measurement</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Calibri" panose="020F0502020204030204" pitchFamily="34" charset="0"/>
                        </a:rPr>
                        <a:t>Voltage heater (V)</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Calibri" panose="020F0502020204030204" pitchFamily="34" charset="0"/>
                        </a:rPr>
                        <a:t>C_h2 (ppm)</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Calibri" panose="020F0502020204030204" pitchFamily="34" charset="0"/>
                        </a:rPr>
                        <a:t>Pressure (bar)</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Calibri" panose="020F0502020204030204" pitchFamily="34" charset="0"/>
                        </a:rPr>
                        <a:t>Part</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Calibri" panose="020F0502020204030204" pitchFamily="34" charset="0"/>
                        </a:rPr>
                        <a:t>R mean (Ohm)</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Calibri" panose="020F0502020204030204" pitchFamily="34" charset="0"/>
                        </a:rPr>
                        <a:t>Std</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Calibri" panose="020F0502020204030204" pitchFamily="34" charset="0"/>
                        </a:rPr>
                        <a:t>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Calibri" panose="020F0502020204030204" pitchFamily="34" charset="0"/>
                        </a:rPr>
                        <a:t>b</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2325832"/>
                  </a:ext>
                </a:extLst>
              </a:tr>
              <a:tr h="190500">
                <a:tc>
                  <a:txBody>
                    <a:bodyPr/>
                    <a:lstStyle/>
                    <a:p>
                      <a:pPr algn="l" fontAlgn="b"/>
                      <a:r>
                        <a:rPr lang="en-GB" sz="1100" b="0" i="0" u="none" strike="noStrike">
                          <a:solidFill>
                            <a:srgbClr val="000000"/>
                          </a:solidFill>
                          <a:effectLst/>
                          <a:latin typeface="Calibri" panose="020F0502020204030204" pitchFamily="34" charset="0"/>
                        </a:rPr>
                        <a:t>0129_1710_2nd_sensor_h2_5300mV</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GB" sz="1100" b="0" i="0" u="none" strike="noStrike">
                          <a:solidFill>
                            <a:srgbClr val="000000"/>
                          </a:solidFill>
                          <a:effectLst/>
                          <a:latin typeface="Calibri" panose="020F0502020204030204" pitchFamily="34" charset="0"/>
                        </a:rPr>
                        <a:t>5.3</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GB" sz="1100" b="0" i="0" u="none" strike="noStrike">
                          <a:solidFill>
                            <a:srgbClr val="000000"/>
                          </a:solidFill>
                          <a:effectLst/>
                          <a:latin typeface="Calibri" panose="020F0502020204030204" pitchFamily="34" charset="0"/>
                        </a:rPr>
                        <a:t>1000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GB" sz="11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GB" sz="1100" b="0" i="0" u="none" strike="noStrike">
                          <a:solidFill>
                            <a:srgbClr val="000000"/>
                          </a:solidFill>
                          <a:effectLst/>
                          <a:latin typeface="Calibri" panose="020F0502020204030204" pitchFamily="34" charset="0"/>
                        </a:rPr>
                        <a:t>Air</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GB" sz="1100" b="0" i="0" u="none" strike="noStrike">
                          <a:solidFill>
                            <a:srgbClr val="000000"/>
                          </a:solidFill>
                          <a:effectLst/>
                          <a:latin typeface="Calibri" panose="020F0502020204030204" pitchFamily="34" charset="0"/>
                        </a:rPr>
                        <a:t>2.21E+05</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GB" sz="1100" b="0" i="0" u="none" strike="noStrike">
                          <a:solidFill>
                            <a:srgbClr val="000000"/>
                          </a:solidFill>
                          <a:effectLst/>
                          <a:latin typeface="Calibri" panose="020F0502020204030204" pitchFamily="34" charset="0"/>
                        </a:rPr>
                        <a:t>4.23E+03</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GB" sz="1100" b="0" i="0" u="none" strike="noStrike">
                          <a:solidFill>
                            <a:srgbClr val="000000"/>
                          </a:solidFill>
                          <a:effectLst/>
                          <a:latin typeface="Calibri" panose="020F0502020204030204" pitchFamily="34" charset="0"/>
                        </a:rPr>
                        <a:t>52.3472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GB" sz="1100" b="0" i="0" u="none" strike="noStrike">
                          <a:solidFill>
                            <a:srgbClr val="000000"/>
                          </a:solidFill>
                          <a:effectLst/>
                          <a:latin typeface="Calibri" panose="020F0502020204030204" pitchFamily="34" charset="0"/>
                        </a:rPr>
                        <a:t>213921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2324187690"/>
                  </a:ext>
                </a:extLst>
              </a:tr>
              <a:tr h="190500">
                <a:tc>
                  <a:txBody>
                    <a:bodyPr/>
                    <a:lstStyle/>
                    <a:p>
                      <a:pPr algn="l" fontAlgn="b"/>
                      <a:r>
                        <a:rPr lang="en-GB" sz="1100" b="0" i="0" u="none" strike="noStrike">
                          <a:solidFill>
                            <a:srgbClr val="000000"/>
                          </a:solidFill>
                          <a:effectLst/>
                          <a:latin typeface="Calibri" panose="020F0502020204030204" pitchFamily="34" charset="0"/>
                        </a:rPr>
                        <a:t>0129_1710_2nd_sensor_h2_5300mV</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5.3</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1000</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effectLst/>
                          <a:latin typeface="Calibri" panose="020F0502020204030204" pitchFamily="34" charset="0"/>
                        </a:rPr>
                        <a:t>H2</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1.21E+04</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2.49E+03</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17.2475</a:t>
                      </a:r>
                    </a:p>
                  </a:txBody>
                  <a:tcPr marL="9525" marR="9525" marT="9525" marB="0" anchor="b">
                    <a:lnL>
                      <a:noFill/>
                    </a:lnL>
                    <a:lnR>
                      <a:noFill/>
                    </a:lnR>
                    <a:lnT>
                      <a:noFill/>
                    </a:lnT>
                    <a:lnB>
                      <a:noFill/>
                    </a:lnB>
                  </a:tcPr>
                </a:tc>
                <a:tc>
                  <a:txBody>
                    <a:bodyPr/>
                    <a:lstStyle/>
                    <a:p>
                      <a:pPr algn="r" fontAlgn="b"/>
                      <a:r>
                        <a:rPr lang="en-GB" sz="1100" b="0" i="0" u="none" strike="noStrike" dirty="0">
                          <a:solidFill>
                            <a:srgbClr val="000000"/>
                          </a:solidFill>
                          <a:effectLst/>
                          <a:latin typeface="Calibri" panose="020F0502020204030204" pitchFamily="34" charset="0"/>
                        </a:rPr>
                        <a:t>7834.9</a:t>
                      </a:r>
                    </a:p>
                  </a:txBody>
                  <a:tcPr marL="9525" marR="9525" marT="9525" marB="0" anchor="b">
                    <a:lnL>
                      <a:noFill/>
                    </a:lnL>
                    <a:lnR>
                      <a:noFill/>
                    </a:lnR>
                    <a:lnT>
                      <a:noFill/>
                    </a:lnT>
                    <a:lnB>
                      <a:noFill/>
                    </a:lnB>
                  </a:tcPr>
                </a:tc>
                <a:extLst>
                  <a:ext uri="{0D108BD9-81ED-4DB2-BD59-A6C34878D82A}">
                    <a16:rowId xmlns:a16="http://schemas.microsoft.com/office/drawing/2014/main" val="39069156"/>
                  </a:ext>
                </a:extLst>
              </a:tr>
            </a:tbl>
          </a:graphicData>
        </a:graphic>
      </p:graphicFrame>
    </p:spTree>
    <p:extLst>
      <p:ext uri="{BB962C8B-B14F-4D97-AF65-F5344CB8AC3E}">
        <p14:creationId xmlns:p14="http://schemas.microsoft.com/office/powerpoint/2010/main" val="1010664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4A50C-AD79-40BD-94EC-915263241E4A}"/>
              </a:ext>
            </a:extLst>
          </p:cNvPr>
          <p:cNvSpPr>
            <a:spLocks noGrp="1"/>
          </p:cNvSpPr>
          <p:nvPr>
            <p:ph type="title"/>
          </p:nvPr>
        </p:nvSpPr>
        <p:spPr/>
        <p:txBody>
          <a:bodyPr/>
          <a:lstStyle/>
          <a:p>
            <a:r>
              <a:rPr lang="en-GB" dirty="0"/>
              <a:t>Resistance in Air – 5.3V (30/01)</a:t>
            </a:r>
          </a:p>
        </p:txBody>
      </p:sp>
      <p:pic>
        <p:nvPicPr>
          <p:cNvPr id="5" name="Content Placeholder 4">
            <a:extLst>
              <a:ext uri="{FF2B5EF4-FFF2-40B4-BE49-F238E27FC236}">
                <a16:creationId xmlns:a16="http://schemas.microsoft.com/office/drawing/2014/main" id="{7A567615-23D6-4A72-B534-15E29BB8B5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906" y="1981658"/>
            <a:ext cx="3743799" cy="2807850"/>
          </a:xfrm>
        </p:spPr>
      </p:pic>
      <p:sp>
        <p:nvSpPr>
          <p:cNvPr id="6" name="TextBox 5">
            <a:extLst>
              <a:ext uri="{FF2B5EF4-FFF2-40B4-BE49-F238E27FC236}">
                <a16:creationId xmlns:a16="http://schemas.microsoft.com/office/drawing/2014/main" id="{0F528FC2-7598-4AA3-B924-D8DD6994A443}"/>
              </a:ext>
            </a:extLst>
          </p:cNvPr>
          <p:cNvSpPr txBox="1"/>
          <p:nvPr/>
        </p:nvSpPr>
        <p:spPr>
          <a:xfrm>
            <a:off x="1879134" y="1690688"/>
            <a:ext cx="1577130" cy="369332"/>
          </a:xfrm>
          <a:prstGeom prst="rect">
            <a:avLst/>
          </a:prstGeom>
          <a:noFill/>
        </p:spPr>
        <p:txBody>
          <a:bodyPr wrap="square" rtlCol="0">
            <a:spAutoFit/>
          </a:bodyPr>
          <a:lstStyle/>
          <a:p>
            <a:r>
              <a:rPr lang="en-GB" dirty="0"/>
              <a:t>14:30</a:t>
            </a:r>
          </a:p>
        </p:txBody>
      </p:sp>
      <p:pic>
        <p:nvPicPr>
          <p:cNvPr id="8" name="Picture 7">
            <a:extLst>
              <a:ext uri="{FF2B5EF4-FFF2-40B4-BE49-F238E27FC236}">
                <a16:creationId xmlns:a16="http://schemas.microsoft.com/office/drawing/2014/main" id="{20197AD0-82EC-4F70-83F6-50C8CC3945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2933" y="2009790"/>
            <a:ext cx="3784559" cy="2838419"/>
          </a:xfrm>
          <a:prstGeom prst="rect">
            <a:avLst/>
          </a:prstGeom>
        </p:spPr>
      </p:pic>
      <p:sp>
        <p:nvSpPr>
          <p:cNvPr id="9" name="TextBox 8">
            <a:extLst>
              <a:ext uri="{FF2B5EF4-FFF2-40B4-BE49-F238E27FC236}">
                <a16:creationId xmlns:a16="http://schemas.microsoft.com/office/drawing/2014/main" id="{96204064-DCB3-40F8-BFD6-D4B485B44BF1}"/>
              </a:ext>
            </a:extLst>
          </p:cNvPr>
          <p:cNvSpPr txBox="1"/>
          <p:nvPr/>
        </p:nvSpPr>
        <p:spPr>
          <a:xfrm>
            <a:off x="7158608" y="1745631"/>
            <a:ext cx="1577130" cy="369332"/>
          </a:xfrm>
          <a:prstGeom prst="rect">
            <a:avLst/>
          </a:prstGeom>
          <a:noFill/>
        </p:spPr>
        <p:txBody>
          <a:bodyPr wrap="square" rtlCol="0">
            <a:spAutoFit/>
          </a:bodyPr>
          <a:lstStyle/>
          <a:p>
            <a:r>
              <a:rPr lang="en-GB" dirty="0"/>
              <a:t>14:40</a:t>
            </a:r>
          </a:p>
        </p:txBody>
      </p:sp>
      <p:sp>
        <p:nvSpPr>
          <p:cNvPr id="10" name="TextBox 9">
            <a:extLst>
              <a:ext uri="{FF2B5EF4-FFF2-40B4-BE49-F238E27FC236}">
                <a16:creationId xmlns:a16="http://schemas.microsoft.com/office/drawing/2014/main" id="{F72F99F6-4583-4D69-911B-90B185F71B22}"/>
              </a:ext>
            </a:extLst>
          </p:cNvPr>
          <p:cNvSpPr txBox="1"/>
          <p:nvPr/>
        </p:nvSpPr>
        <p:spPr>
          <a:xfrm>
            <a:off x="973123" y="5251508"/>
            <a:ext cx="7155809" cy="646331"/>
          </a:xfrm>
          <a:prstGeom prst="rect">
            <a:avLst/>
          </a:prstGeom>
          <a:noFill/>
        </p:spPr>
        <p:txBody>
          <a:bodyPr wrap="square" rtlCol="0">
            <a:spAutoFit/>
          </a:bodyPr>
          <a:lstStyle/>
          <a:p>
            <a:r>
              <a:rPr lang="en-GB" dirty="0"/>
              <a:t>Again slowly increasing, in the same range as with 5.2V (0.2-0.4 </a:t>
            </a:r>
            <a:r>
              <a:rPr lang="en-GB" dirty="0" err="1"/>
              <a:t>Mohm</a:t>
            </a:r>
            <a:r>
              <a:rPr lang="en-GB" dirty="0"/>
              <a:t>)</a:t>
            </a:r>
          </a:p>
          <a:p>
            <a:endParaRPr lang="en-GB" dirty="0"/>
          </a:p>
        </p:txBody>
      </p:sp>
    </p:spTree>
    <p:extLst>
      <p:ext uri="{BB962C8B-B14F-4D97-AF65-F5344CB8AC3E}">
        <p14:creationId xmlns:p14="http://schemas.microsoft.com/office/powerpoint/2010/main" val="1436561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48A7E63-8C6E-40E5-8802-0509327BFF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1160" y="3009091"/>
            <a:ext cx="5022209" cy="3766657"/>
          </a:xfrm>
          <a:prstGeom prst="rect">
            <a:avLst/>
          </a:prstGeom>
        </p:spPr>
      </p:pic>
      <p:sp>
        <p:nvSpPr>
          <p:cNvPr id="2" name="Title 1">
            <a:extLst>
              <a:ext uri="{FF2B5EF4-FFF2-40B4-BE49-F238E27FC236}">
                <a16:creationId xmlns:a16="http://schemas.microsoft.com/office/drawing/2014/main" id="{36B9FF62-E81C-4101-81CE-848302DB1FC1}"/>
              </a:ext>
            </a:extLst>
          </p:cNvPr>
          <p:cNvSpPr>
            <a:spLocks noGrp="1"/>
          </p:cNvSpPr>
          <p:nvPr>
            <p:ph type="title"/>
          </p:nvPr>
        </p:nvSpPr>
        <p:spPr/>
        <p:txBody>
          <a:bodyPr/>
          <a:lstStyle/>
          <a:p>
            <a:r>
              <a:rPr lang="en-GB" dirty="0"/>
              <a:t>Reaction to 1000ppm/0.2bar H2</a:t>
            </a:r>
          </a:p>
        </p:txBody>
      </p:sp>
      <p:pic>
        <p:nvPicPr>
          <p:cNvPr id="5" name="Content Placeholder 4">
            <a:extLst>
              <a:ext uri="{FF2B5EF4-FFF2-40B4-BE49-F238E27FC236}">
                <a16:creationId xmlns:a16="http://schemas.microsoft.com/office/drawing/2014/main" id="{18009E1E-2D13-4C68-A8DB-1751EF8B915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06472" y="196115"/>
            <a:ext cx="3985528" cy="2989146"/>
          </a:xfrm>
        </p:spPr>
      </p:pic>
      <p:sp>
        <p:nvSpPr>
          <p:cNvPr id="8" name="TextBox 7">
            <a:extLst>
              <a:ext uri="{FF2B5EF4-FFF2-40B4-BE49-F238E27FC236}">
                <a16:creationId xmlns:a16="http://schemas.microsoft.com/office/drawing/2014/main" id="{95F95485-C05D-461C-A501-038147817C8E}"/>
              </a:ext>
            </a:extLst>
          </p:cNvPr>
          <p:cNvSpPr txBox="1"/>
          <p:nvPr/>
        </p:nvSpPr>
        <p:spPr>
          <a:xfrm>
            <a:off x="612396" y="1690688"/>
            <a:ext cx="5293454" cy="3139321"/>
          </a:xfrm>
          <a:prstGeom prst="rect">
            <a:avLst/>
          </a:prstGeom>
          <a:noFill/>
        </p:spPr>
        <p:txBody>
          <a:bodyPr wrap="square" rtlCol="0">
            <a:spAutoFit/>
          </a:bodyPr>
          <a:lstStyle/>
          <a:p>
            <a:r>
              <a:rPr lang="en-GB" dirty="0"/>
              <a:t>Vacuum part is messy due to small increases caused by pumping other chambers</a:t>
            </a:r>
          </a:p>
          <a:p>
            <a:endParaRPr lang="en-GB" dirty="0"/>
          </a:p>
          <a:p>
            <a:r>
              <a:rPr lang="en-GB" dirty="0"/>
              <a:t>Starting resistance is higher than before (0.2 vs. 0.3 MOhm)</a:t>
            </a:r>
          </a:p>
          <a:p>
            <a:endParaRPr lang="en-GB" dirty="0"/>
          </a:p>
          <a:p>
            <a:r>
              <a:rPr lang="en-GB" dirty="0"/>
              <a:t>Resistance is slowly increasing in H2 and contains bumps</a:t>
            </a:r>
          </a:p>
          <a:p>
            <a:r>
              <a:rPr lang="en-GB" dirty="0"/>
              <a:t>The bumps could be caused by the pressure controller regulating the pressure</a:t>
            </a:r>
          </a:p>
          <a:p>
            <a:pPr marL="285750" indent="-285750">
              <a:buFont typeface="Arial" panose="020B0604020202020204" pitchFamily="34" charset="0"/>
              <a:buChar char="•"/>
            </a:pPr>
            <a:r>
              <a:rPr lang="en-GB" dirty="0"/>
              <a:t>Compare h2 value to datasheet</a:t>
            </a:r>
          </a:p>
        </p:txBody>
      </p:sp>
      <p:sp>
        <p:nvSpPr>
          <p:cNvPr id="3" name="Rectangle 2">
            <a:extLst>
              <a:ext uri="{FF2B5EF4-FFF2-40B4-BE49-F238E27FC236}">
                <a16:creationId xmlns:a16="http://schemas.microsoft.com/office/drawing/2014/main" id="{33B71C8C-9B78-4961-9A6C-FDE83455C86A}"/>
              </a:ext>
            </a:extLst>
          </p:cNvPr>
          <p:cNvSpPr/>
          <p:nvPr/>
        </p:nvSpPr>
        <p:spPr>
          <a:xfrm>
            <a:off x="917503" y="1230977"/>
            <a:ext cx="3604833" cy="369332"/>
          </a:xfrm>
          <a:prstGeom prst="rect">
            <a:avLst/>
          </a:prstGeom>
        </p:spPr>
        <p:txBody>
          <a:bodyPr wrap="none">
            <a:spAutoFit/>
          </a:bodyPr>
          <a:lstStyle/>
          <a:p>
            <a:r>
              <a:rPr lang="en-GB" dirty="0"/>
              <a:t>0130_1447_2nd_sensor_airtoh2_2V</a:t>
            </a:r>
          </a:p>
        </p:txBody>
      </p:sp>
    </p:spTree>
    <p:extLst>
      <p:ext uri="{BB962C8B-B14F-4D97-AF65-F5344CB8AC3E}">
        <p14:creationId xmlns:p14="http://schemas.microsoft.com/office/powerpoint/2010/main" val="452791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6895605-F668-4C89-B130-DC0B05BCE1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76255" y="4088085"/>
            <a:ext cx="3515745" cy="2636809"/>
          </a:xfrm>
        </p:spPr>
      </p:pic>
      <p:sp>
        <p:nvSpPr>
          <p:cNvPr id="4" name="Title 1">
            <a:extLst>
              <a:ext uri="{FF2B5EF4-FFF2-40B4-BE49-F238E27FC236}">
                <a16:creationId xmlns:a16="http://schemas.microsoft.com/office/drawing/2014/main" id="{679BE37A-0D2F-4F99-BBFD-130F8191EBCC}"/>
              </a:ext>
            </a:extLst>
          </p:cNvPr>
          <p:cNvSpPr>
            <a:spLocks noGrp="1"/>
          </p:cNvSpPr>
          <p:nvPr>
            <p:ph type="title"/>
          </p:nvPr>
        </p:nvSpPr>
        <p:spPr>
          <a:xfrm>
            <a:off x="838200" y="365125"/>
            <a:ext cx="10515600" cy="1325563"/>
          </a:xfrm>
        </p:spPr>
        <p:txBody>
          <a:bodyPr/>
          <a:lstStyle/>
          <a:p>
            <a:r>
              <a:rPr lang="en-GB" dirty="0"/>
              <a:t>Reaction to 1000ppm/0.2bar H2</a:t>
            </a:r>
          </a:p>
        </p:txBody>
      </p:sp>
      <p:sp>
        <p:nvSpPr>
          <p:cNvPr id="5" name="Rectangle 4">
            <a:extLst>
              <a:ext uri="{FF2B5EF4-FFF2-40B4-BE49-F238E27FC236}">
                <a16:creationId xmlns:a16="http://schemas.microsoft.com/office/drawing/2014/main" id="{5500FF28-6631-483D-9C2F-D0BF82BD5703}"/>
              </a:ext>
            </a:extLst>
          </p:cNvPr>
          <p:cNvSpPr/>
          <p:nvPr/>
        </p:nvSpPr>
        <p:spPr>
          <a:xfrm>
            <a:off x="917503" y="1230977"/>
            <a:ext cx="3604833" cy="369332"/>
          </a:xfrm>
          <a:prstGeom prst="rect">
            <a:avLst/>
          </a:prstGeom>
        </p:spPr>
        <p:txBody>
          <a:bodyPr wrap="none">
            <a:spAutoFit/>
          </a:bodyPr>
          <a:lstStyle/>
          <a:p>
            <a:r>
              <a:rPr lang="en-GB" dirty="0"/>
              <a:t>0130_1447_2nd_sensor_airtoh2_2V</a:t>
            </a:r>
          </a:p>
        </p:txBody>
      </p:sp>
      <p:sp>
        <p:nvSpPr>
          <p:cNvPr id="8" name="TextBox 7">
            <a:extLst>
              <a:ext uri="{FF2B5EF4-FFF2-40B4-BE49-F238E27FC236}">
                <a16:creationId xmlns:a16="http://schemas.microsoft.com/office/drawing/2014/main" id="{EBE2FAC3-7291-4FB5-BB98-0BB7AE185FD2}"/>
              </a:ext>
            </a:extLst>
          </p:cNvPr>
          <p:cNvSpPr txBox="1"/>
          <p:nvPr/>
        </p:nvSpPr>
        <p:spPr>
          <a:xfrm>
            <a:off x="8748621" y="3769304"/>
            <a:ext cx="3363986" cy="369332"/>
          </a:xfrm>
          <a:prstGeom prst="rect">
            <a:avLst/>
          </a:prstGeom>
          <a:noFill/>
        </p:spPr>
        <p:txBody>
          <a:bodyPr wrap="square" rtlCol="0">
            <a:spAutoFit/>
          </a:bodyPr>
          <a:lstStyle/>
          <a:p>
            <a:r>
              <a:rPr lang="en-GB" dirty="0"/>
              <a:t>Pressure during h2 phase</a:t>
            </a:r>
          </a:p>
        </p:txBody>
      </p:sp>
      <p:pic>
        <p:nvPicPr>
          <p:cNvPr id="12" name="Picture 11">
            <a:extLst>
              <a:ext uri="{FF2B5EF4-FFF2-40B4-BE49-F238E27FC236}">
                <a16:creationId xmlns:a16="http://schemas.microsoft.com/office/drawing/2014/main" id="{8A7CC147-5ADC-4B66-B827-5D5AFD726E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374" y="3573700"/>
            <a:ext cx="3765351" cy="2824013"/>
          </a:xfrm>
          <a:prstGeom prst="rect">
            <a:avLst/>
          </a:prstGeom>
        </p:spPr>
      </p:pic>
      <p:pic>
        <p:nvPicPr>
          <p:cNvPr id="14" name="Picture 13">
            <a:extLst>
              <a:ext uri="{FF2B5EF4-FFF2-40B4-BE49-F238E27FC236}">
                <a16:creationId xmlns:a16="http://schemas.microsoft.com/office/drawing/2014/main" id="{3725E981-F709-49E7-99AC-A88F7057AE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6177" y="3668862"/>
            <a:ext cx="3765351" cy="2824013"/>
          </a:xfrm>
          <a:prstGeom prst="rect">
            <a:avLst/>
          </a:prstGeom>
        </p:spPr>
      </p:pic>
      <p:graphicFrame>
        <p:nvGraphicFramePr>
          <p:cNvPr id="16" name="Table 15">
            <a:extLst>
              <a:ext uri="{FF2B5EF4-FFF2-40B4-BE49-F238E27FC236}">
                <a16:creationId xmlns:a16="http://schemas.microsoft.com/office/drawing/2014/main" id="{8DE3D9B2-D2AA-4E80-8F27-B3E29C4486E9}"/>
              </a:ext>
            </a:extLst>
          </p:cNvPr>
          <p:cNvGraphicFramePr>
            <a:graphicFrameLocks noGrp="1"/>
          </p:cNvGraphicFramePr>
          <p:nvPr>
            <p:extLst>
              <p:ext uri="{D42A27DB-BD31-4B8C-83A1-F6EECF244321}">
                <p14:modId xmlns:p14="http://schemas.microsoft.com/office/powerpoint/2010/main" val="837832436"/>
              </p:ext>
            </p:extLst>
          </p:nvPr>
        </p:nvGraphicFramePr>
        <p:xfrm>
          <a:off x="480094" y="2180411"/>
          <a:ext cx="9486901" cy="571500"/>
        </p:xfrm>
        <a:graphic>
          <a:graphicData uri="http://schemas.openxmlformats.org/drawingml/2006/table">
            <a:tbl>
              <a:tblPr/>
              <a:tblGrid>
                <a:gridCol w="2132886">
                  <a:extLst>
                    <a:ext uri="{9D8B030D-6E8A-4147-A177-3AD203B41FA5}">
                      <a16:colId xmlns:a16="http://schemas.microsoft.com/office/drawing/2014/main" val="2969632067"/>
                    </a:ext>
                  </a:extLst>
                </a:gridCol>
                <a:gridCol w="1323532">
                  <a:extLst>
                    <a:ext uri="{9D8B030D-6E8A-4147-A177-3AD203B41FA5}">
                      <a16:colId xmlns:a16="http://schemas.microsoft.com/office/drawing/2014/main" val="3779344210"/>
                    </a:ext>
                  </a:extLst>
                </a:gridCol>
                <a:gridCol w="888703">
                  <a:extLst>
                    <a:ext uri="{9D8B030D-6E8A-4147-A177-3AD203B41FA5}">
                      <a16:colId xmlns:a16="http://schemas.microsoft.com/office/drawing/2014/main" val="1083739018"/>
                    </a:ext>
                  </a:extLst>
                </a:gridCol>
                <a:gridCol w="1041052">
                  <a:extLst>
                    <a:ext uri="{9D8B030D-6E8A-4147-A177-3AD203B41FA5}">
                      <a16:colId xmlns:a16="http://schemas.microsoft.com/office/drawing/2014/main" val="1357434914"/>
                    </a:ext>
                  </a:extLst>
                </a:gridCol>
                <a:gridCol w="609396">
                  <a:extLst>
                    <a:ext uri="{9D8B030D-6E8A-4147-A177-3AD203B41FA5}">
                      <a16:colId xmlns:a16="http://schemas.microsoft.com/office/drawing/2014/main" val="2105839780"/>
                    </a:ext>
                  </a:extLst>
                </a:gridCol>
                <a:gridCol w="1079139">
                  <a:extLst>
                    <a:ext uri="{9D8B030D-6E8A-4147-A177-3AD203B41FA5}">
                      <a16:colId xmlns:a16="http://schemas.microsoft.com/office/drawing/2014/main" val="3839622486"/>
                    </a:ext>
                  </a:extLst>
                </a:gridCol>
                <a:gridCol w="1193401">
                  <a:extLst>
                    <a:ext uri="{9D8B030D-6E8A-4147-A177-3AD203B41FA5}">
                      <a16:colId xmlns:a16="http://schemas.microsoft.com/office/drawing/2014/main" val="2807475773"/>
                    </a:ext>
                  </a:extLst>
                </a:gridCol>
                <a:gridCol w="609396">
                  <a:extLst>
                    <a:ext uri="{9D8B030D-6E8A-4147-A177-3AD203B41FA5}">
                      <a16:colId xmlns:a16="http://schemas.microsoft.com/office/drawing/2014/main" val="883379687"/>
                    </a:ext>
                  </a:extLst>
                </a:gridCol>
                <a:gridCol w="609396">
                  <a:extLst>
                    <a:ext uri="{9D8B030D-6E8A-4147-A177-3AD203B41FA5}">
                      <a16:colId xmlns:a16="http://schemas.microsoft.com/office/drawing/2014/main" val="4180193144"/>
                    </a:ext>
                  </a:extLst>
                </a:gridCol>
              </a:tblGrid>
              <a:tr h="190500">
                <a:tc>
                  <a:txBody>
                    <a:bodyPr/>
                    <a:lstStyle/>
                    <a:p>
                      <a:pPr algn="l" fontAlgn="b"/>
                      <a:r>
                        <a:rPr lang="en-GB" sz="1100" b="1" i="0" u="none" strike="noStrike">
                          <a:solidFill>
                            <a:srgbClr val="000000"/>
                          </a:solidFill>
                          <a:effectLst/>
                          <a:latin typeface="Calibri" panose="020F0502020204030204" pitchFamily="34" charset="0"/>
                        </a:rPr>
                        <a:t>Measurement</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Calibri" panose="020F0502020204030204" pitchFamily="34" charset="0"/>
                        </a:rPr>
                        <a:t>Voltage heater (V)</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Calibri" panose="020F0502020204030204" pitchFamily="34" charset="0"/>
                        </a:rPr>
                        <a:t>C_h2 (ppm)</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Calibri" panose="020F0502020204030204" pitchFamily="34" charset="0"/>
                        </a:rPr>
                        <a:t>Pressure (bar)</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Calibri" panose="020F0502020204030204" pitchFamily="34" charset="0"/>
                        </a:rPr>
                        <a:t>Part</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Calibri" panose="020F0502020204030204" pitchFamily="34" charset="0"/>
                        </a:rPr>
                        <a:t>R mean (Ohm)</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Calibri" panose="020F0502020204030204" pitchFamily="34" charset="0"/>
                        </a:rPr>
                        <a:t>Std</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Calibri" panose="020F0502020204030204" pitchFamily="34" charset="0"/>
                        </a:rPr>
                        <a:t>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Calibri" panose="020F0502020204030204" pitchFamily="34" charset="0"/>
                        </a:rPr>
                        <a:t>b</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1904951"/>
                  </a:ext>
                </a:extLst>
              </a:tr>
              <a:tr h="190500">
                <a:tc>
                  <a:txBody>
                    <a:bodyPr/>
                    <a:lstStyle/>
                    <a:p>
                      <a:pPr algn="l" fontAlgn="b"/>
                      <a:r>
                        <a:rPr lang="en-GB" sz="1100" b="0" i="0" u="none" strike="noStrike">
                          <a:solidFill>
                            <a:srgbClr val="000000"/>
                          </a:solidFill>
                          <a:effectLst/>
                          <a:latin typeface="Calibri" panose="020F0502020204030204" pitchFamily="34" charset="0"/>
                        </a:rPr>
                        <a:t>0130_1447_2nd_sensor_airtoh2_2V</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GB" sz="1100" b="0" i="0" u="none" strike="noStrike">
                          <a:solidFill>
                            <a:srgbClr val="000000"/>
                          </a:solidFill>
                          <a:effectLst/>
                          <a:latin typeface="Calibri" panose="020F0502020204030204" pitchFamily="34" charset="0"/>
                        </a:rPr>
                        <a:t>5.2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GB" sz="1100" b="0" i="0" u="none" strike="noStrike">
                          <a:solidFill>
                            <a:srgbClr val="000000"/>
                          </a:solidFill>
                          <a:effectLst/>
                          <a:latin typeface="Calibri" panose="020F0502020204030204" pitchFamily="34" charset="0"/>
                        </a:rPr>
                        <a:t>1000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GB" sz="1100" b="0" i="0" u="none" strike="noStrike">
                          <a:solidFill>
                            <a:srgbClr val="000000"/>
                          </a:solidFill>
                          <a:effectLst/>
                          <a:latin typeface="Calibri" panose="020F0502020204030204" pitchFamily="34" charset="0"/>
                        </a:rPr>
                        <a:t>0.2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GB" sz="1100" b="0" i="0" u="none" strike="noStrike">
                          <a:solidFill>
                            <a:srgbClr val="000000"/>
                          </a:solidFill>
                          <a:effectLst/>
                          <a:latin typeface="Calibri" panose="020F0502020204030204" pitchFamily="34" charset="0"/>
                        </a:rPr>
                        <a:t>Air</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GB" sz="1100" b="0" i="0" u="none" strike="noStrike">
                          <a:solidFill>
                            <a:srgbClr val="000000"/>
                          </a:solidFill>
                          <a:effectLst/>
                          <a:latin typeface="Calibri" panose="020F0502020204030204" pitchFamily="34" charset="0"/>
                        </a:rPr>
                        <a:t>3.19E+05</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GB" sz="1100" b="0" i="0" u="none" strike="noStrike">
                          <a:solidFill>
                            <a:srgbClr val="000000"/>
                          </a:solidFill>
                          <a:effectLst/>
                          <a:latin typeface="Calibri" panose="020F0502020204030204" pitchFamily="34" charset="0"/>
                        </a:rPr>
                        <a:t>1.94E+03</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GB" sz="1100" b="0" i="0" u="none" strike="noStrike">
                          <a:solidFill>
                            <a:srgbClr val="000000"/>
                          </a:solidFill>
                          <a:effectLst/>
                          <a:latin typeface="Calibri" panose="020F0502020204030204" pitchFamily="34" charset="0"/>
                        </a:rPr>
                        <a:t>22.3684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GB" sz="1100" b="0" i="0" u="none" strike="noStrike">
                          <a:solidFill>
                            <a:srgbClr val="000000"/>
                          </a:solidFill>
                          <a:effectLst/>
                          <a:latin typeface="Calibri" panose="020F0502020204030204" pitchFamily="34" charset="0"/>
                        </a:rPr>
                        <a:t>316090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1399032415"/>
                  </a:ext>
                </a:extLst>
              </a:tr>
              <a:tr h="190500">
                <a:tc>
                  <a:txBody>
                    <a:bodyPr/>
                    <a:lstStyle/>
                    <a:p>
                      <a:pPr algn="l" fontAlgn="b"/>
                      <a:r>
                        <a:rPr lang="en-GB" sz="1100" b="0" i="0" u="none" strike="noStrike">
                          <a:solidFill>
                            <a:srgbClr val="000000"/>
                          </a:solidFill>
                          <a:effectLst/>
                          <a:latin typeface="Calibri" panose="020F0502020204030204" pitchFamily="34" charset="0"/>
                        </a:rPr>
                        <a:t>0130_1447_2nd_sensor_airtoh2_2V</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5.2</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1000</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0.2</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effectLst/>
                          <a:latin typeface="Calibri" panose="020F0502020204030204" pitchFamily="34" charset="0"/>
                        </a:rPr>
                        <a:t>H2</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4.65E+04</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1.28E+04</a:t>
                      </a: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37.8127</a:t>
                      </a:r>
                    </a:p>
                  </a:txBody>
                  <a:tcPr marL="9525" marR="9525" marT="9525" marB="0" anchor="b">
                    <a:lnL>
                      <a:noFill/>
                    </a:lnL>
                    <a:lnR>
                      <a:noFill/>
                    </a:lnR>
                    <a:lnT>
                      <a:noFill/>
                    </a:lnT>
                    <a:lnB>
                      <a:noFill/>
                    </a:lnB>
                  </a:tcPr>
                </a:tc>
                <a:tc>
                  <a:txBody>
                    <a:bodyPr/>
                    <a:lstStyle/>
                    <a:p>
                      <a:pPr algn="r" fontAlgn="b"/>
                      <a:r>
                        <a:rPr lang="en-GB" sz="1100" b="0" i="0" u="none" strike="noStrike" dirty="0">
                          <a:solidFill>
                            <a:srgbClr val="000000"/>
                          </a:solidFill>
                          <a:effectLst/>
                          <a:latin typeface="Calibri" panose="020F0502020204030204" pitchFamily="34" charset="0"/>
                        </a:rPr>
                        <a:t>24572.1</a:t>
                      </a:r>
                    </a:p>
                  </a:txBody>
                  <a:tcPr marL="9525" marR="9525" marT="9525" marB="0" anchor="b">
                    <a:lnL>
                      <a:noFill/>
                    </a:lnL>
                    <a:lnR>
                      <a:noFill/>
                    </a:lnR>
                    <a:lnT>
                      <a:noFill/>
                    </a:lnT>
                    <a:lnB>
                      <a:noFill/>
                    </a:lnB>
                  </a:tcPr>
                </a:tc>
                <a:extLst>
                  <a:ext uri="{0D108BD9-81ED-4DB2-BD59-A6C34878D82A}">
                    <a16:rowId xmlns:a16="http://schemas.microsoft.com/office/drawing/2014/main" val="4048835269"/>
                  </a:ext>
                </a:extLst>
              </a:tr>
            </a:tbl>
          </a:graphicData>
        </a:graphic>
      </p:graphicFrame>
    </p:spTree>
    <p:extLst>
      <p:ext uri="{BB962C8B-B14F-4D97-AF65-F5344CB8AC3E}">
        <p14:creationId xmlns:p14="http://schemas.microsoft.com/office/powerpoint/2010/main" val="7299288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726</Words>
  <Application>Microsoft Office PowerPoint</Application>
  <PresentationFormat>Widescreen</PresentationFormat>
  <Paragraphs>164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2nd Sensor – final try</vt:lpstr>
      <vt:lpstr>Base value in Air –waiting for stable value at 5.2V</vt:lpstr>
      <vt:lpstr>Reaction to 1000ppm 1 bar H2/Ar – 5.2V</vt:lpstr>
      <vt:lpstr>Reaction to 1000ppm 1 bar H2/Ar – 5.2V</vt:lpstr>
      <vt:lpstr>Stable value in Air – 5.3V</vt:lpstr>
      <vt:lpstr>PowerPoint Presentation</vt:lpstr>
      <vt:lpstr>Resistance in Air – 5.3V (30/01)</vt:lpstr>
      <vt:lpstr>Reaction to 1000ppm/0.2bar H2</vt:lpstr>
      <vt:lpstr>Reaction to 1000ppm/0.2bar H2</vt:lpstr>
      <vt:lpstr>Recovery from 1000ppm/0.2bar H2</vt:lpstr>
      <vt:lpstr>Recovery from 1000ppm/0.2bar H2</vt:lpstr>
      <vt:lpstr>Reaction to 500ppm/0.4bar H2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2nd Sensor – final try</dc:title>
  <dc:creator>Rich</dc:creator>
  <cp:lastModifiedBy>Rijk Hogenbirk</cp:lastModifiedBy>
  <cp:revision>16</cp:revision>
  <dcterms:created xsi:type="dcterms:W3CDTF">2020-02-18T16:46:52Z</dcterms:created>
  <dcterms:modified xsi:type="dcterms:W3CDTF">2020-02-19T18:04:28Z</dcterms:modified>
</cp:coreProperties>
</file>