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5AF2-F1E9-484D-B8BB-798955BD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704D-BA71-4546-A648-A50A4B4A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B72E-805C-45F4-8598-9E08A7B5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943E-6B6C-41F5-9CD4-FFBD6E3E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354B-FF87-4D25-8DEE-42B1F49A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7D73-475E-446C-81B5-8223EAA4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291C7-0058-46AA-8D6A-656773A38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E065-879C-4BAB-B40B-B01E736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C0C9-8AF7-42AF-8EAB-B45CAB0B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57C8-855E-4ECF-AC81-C076427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66AD8-78CC-4980-B10C-A1AF6CEC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4E07-A944-49AB-873D-AD21C947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C3EF-1B63-49AA-8010-BF175FA3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144F-C6A6-4520-ACE1-C9CF6944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8081-63FE-432C-A59D-87C7B393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3008-F526-4036-BA16-8A06F2A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251-3D29-40B2-B382-DEB4360D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D734-F249-46A9-AA80-CC89E003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98E8-15F8-41DC-A94B-A093452D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13CB-8830-4ABC-8A70-1F15C555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8AA5-DBBA-4669-8F79-AC3C98BE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808D-6AD8-4BF9-A990-D8D55D96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D2FA-2858-4DE8-BBCC-0132258F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4B8-FA99-44E6-A9E3-8F5FC2F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616F-68F1-433E-87F8-82100B1A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9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A88-B8F8-48C6-AD93-B56C22C2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75DD-F8A0-4BB6-B1ED-3342596C5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D7B2-06D1-4842-9322-8C07B37B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1290E-CEF2-4427-A8B9-D0C6A45A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CE41-D15D-4208-BA53-FB06E39D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F822-2C79-4532-BE01-E22D3F2A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F77A-91F6-4860-820E-765B11A5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EF3E-7F1F-4937-A909-DB62C29E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8BDA-D4C7-4C76-9F51-11665344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48550-BAEE-4E74-B269-7E2E6B2D9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86195-D491-4F88-871E-BB96692E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384A-75BF-4EE2-8727-5ECCC9CC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77D30-9EC5-441C-BC35-DCD8F45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3CF8A-06BF-44CA-853C-2F4B896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97C-E502-4426-9D3B-24AA97F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B605-2707-44BC-9C90-26EE48D7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C2A5-05BD-4128-8A7E-28EACAC0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608A-0151-4527-9B0A-430AA32D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26B21-9248-4049-987A-AD0FE6D5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6643C-E97D-4F53-BD73-D6C1AF2E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A08A-AE7D-46D4-A1D6-5C44968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3626-7B13-455A-B1EA-36B52AEA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1AF9-E13A-4EC7-BBA1-16966879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D308-F347-4770-BB96-7773ACDB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B907-E609-4E0B-BC51-FD29A246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DF6E-9331-4CED-A843-E2DC044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615A-865D-489C-B223-CF68F5DB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0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39B6-414E-44F6-8D52-01DD6485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001E5-1448-42B3-82D1-734237D59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8045-1950-4933-AA5E-D65EB369C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2DC8-B1CF-4E48-B55B-5CEEF69E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04CD3-7553-40A8-9058-3AF3C8B8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DE9B-621E-404E-A7BA-C317761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CA5F5-6C45-4C72-9788-6531DFAD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D2E4-123B-43F2-9C20-23A76A7D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1F6B-0E99-49DE-8D40-2A02C58D3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18D3-6576-41F5-B181-F7F01EF0FAFE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3EFB-792B-41A1-B961-1DC5F878A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9C0F-ADEC-49EF-A4EB-A7469B6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C087-C362-448D-9D0D-868A523D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B966-57B2-4DDA-9706-3027BAFB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IV-curve kinks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06BB-6BBF-4B91-8EC7-3811836A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2" y="1357793"/>
            <a:ext cx="10515600" cy="2289175"/>
          </a:xfrm>
        </p:spPr>
        <p:txBody>
          <a:bodyPr>
            <a:normAutofit/>
          </a:bodyPr>
          <a:lstStyle/>
          <a:p>
            <a:r>
              <a:rPr lang="en-GB" sz="1600" dirty="0"/>
              <a:t>Measurements of Device 2 on WO3196</a:t>
            </a:r>
          </a:p>
          <a:p>
            <a:pPr lvl="1"/>
            <a:r>
              <a:rPr lang="en-GB" sz="1400" dirty="0"/>
              <a:t>Light</a:t>
            </a:r>
          </a:p>
          <a:p>
            <a:pPr lvl="1"/>
            <a:r>
              <a:rPr lang="en-GB" sz="1400" dirty="0"/>
              <a:t>Dark</a:t>
            </a:r>
          </a:p>
          <a:p>
            <a:pPr lvl="2"/>
            <a:r>
              <a:rPr lang="en-GB" sz="1200" dirty="0"/>
              <a:t>25 C</a:t>
            </a:r>
          </a:p>
          <a:p>
            <a:pPr lvl="2"/>
            <a:r>
              <a:rPr lang="en-GB" sz="1200" dirty="0"/>
              <a:t>65 C</a:t>
            </a:r>
          </a:p>
          <a:p>
            <a:pPr lvl="1"/>
            <a:r>
              <a:rPr lang="en-GB" sz="1400" dirty="0"/>
              <a:t>In 0.1% H2/</a:t>
            </a:r>
            <a:r>
              <a:rPr lang="en-GB" sz="1400" dirty="0" err="1"/>
              <a:t>Ar</a:t>
            </a:r>
            <a:r>
              <a:rPr lang="en-GB" sz="1400" dirty="0"/>
              <a:t> at 1 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101B6-C126-40A9-AE59-AB5EF2CD18E9}"/>
              </a:ext>
            </a:extLst>
          </p:cNvPr>
          <p:cNvSpPr txBox="1"/>
          <p:nvPr/>
        </p:nvSpPr>
        <p:spPr>
          <a:xfrm>
            <a:off x="6985591" y="1690688"/>
            <a:ext cx="604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Settings</a:t>
            </a:r>
          </a:p>
          <a:p>
            <a:r>
              <a:rPr lang="en-GB" dirty="0"/>
              <a:t>Max voltage set to 10V</a:t>
            </a:r>
          </a:p>
          <a:p>
            <a:r>
              <a:rPr lang="en-GB" dirty="0"/>
              <a:t>0.2 s measurement time</a:t>
            </a:r>
          </a:p>
          <a:p>
            <a:r>
              <a:rPr lang="en-GB" dirty="0"/>
              <a:t>4 point resistance measurement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624CCC-47B8-4429-BDA6-29A44F6A9D69}"/>
              </a:ext>
            </a:extLst>
          </p:cNvPr>
          <p:cNvGrpSpPr/>
          <p:nvPr/>
        </p:nvGrpSpPr>
        <p:grpSpPr>
          <a:xfrm>
            <a:off x="519112" y="2917011"/>
            <a:ext cx="11153775" cy="2800350"/>
            <a:chOff x="519112" y="2917011"/>
            <a:chExt cx="11153775" cy="28003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7D35EE-0BBD-4227-9E1C-D4D873DAB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112" y="2917011"/>
              <a:ext cx="11153775" cy="28003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3340E9-8A4D-4B82-8A8C-1F3CF9BA24AA}"/>
                </a:ext>
              </a:extLst>
            </p:cNvPr>
            <p:cNvSpPr txBox="1"/>
            <p:nvPr/>
          </p:nvSpPr>
          <p:spPr>
            <a:xfrm>
              <a:off x="10205540" y="4822454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49E5E4-4A0C-4897-A0B5-B8CAD208CFDA}"/>
                </a:ext>
              </a:extLst>
            </p:cNvPr>
            <p:cNvSpPr txBox="1"/>
            <p:nvPr/>
          </p:nvSpPr>
          <p:spPr>
            <a:xfrm>
              <a:off x="1236921" y="4822454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A6067-15DC-4872-8C2B-6650483DBE2D}"/>
                </a:ext>
              </a:extLst>
            </p:cNvPr>
            <p:cNvSpPr txBox="1"/>
            <p:nvPr/>
          </p:nvSpPr>
          <p:spPr>
            <a:xfrm>
              <a:off x="4977866" y="3690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10F1E-F044-4244-9BCE-63A3A56D9D5C}"/>
                </a:ext>
              </a:extLst>
            </p:cNvPr>
            <p:cNvSpPr txBox="1"/>
            <p:nvPr/>
          </p:nvSpPr>
          <p:spPr>
            <a:xfrm>
              <a:off x="6507126" y="3690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V-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C9DE9D-37D2-4095-9094-4DBD83C13DCC}"/>
              </a:ext>
            </a:extLst>
          </p:cNvPr>
          <p:cNvSpPr txBox="1"/>
          <p:nvPr/>
        </p:nvSpPr>
        <p:spPr>
          <a:xfrm>
            <a:off x="519112" y="5815221"/>
            <a:ext cx="1036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Probe location are given in white</a:t>
            </a:r>
          </a:p>
          <a:p>
            <a:r>
              <a:rPr lang="en-GB" dirty="0"/>
              <a:t>Inside green area is crystalline WO3, outside of it is amorphous WO3 on top of LAO</a:t>
            </a:r>
          </a:p>
          <a:p>
            <a:r>
              <a:rPr lang="en-GB" dirty="0"/>
              <a:t>Inside cyan areas there is 5 nm of Pt</a:t>
            </a:r>
          </a:p>
        </p:txBody>
      </p:sp>
    </p:spTree>
    <p:extLst>
      <p:ext uri="{BB962C8B-B14F-4D97-AF65-F5344CB8AC3E}">
        <p14:creationId xmlns:p14="http://schemas.microsoft.com/office/powerpoint/2010/main" val="130562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D734-E29D-476B-9FC2-714706D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C54F-77EA-44F1-A390-42837C12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 and dark: 	With and without a window in the chamber</a:t>
            </a:r>
          </a:p>
          <a:p>
            <a:r>
              <a:rPr lang="en-GB" dirty="0"/>
              <a:t>‘Top’, ‘middle’, ‘bottom’ and ‘all’ for IV curve fits:</a:t>
            </a:r>
          </a:p>
          <a:p>
            <a:pPr marL="457200" lvl="1" indent="0">
              <a:buNone/>
            </a:pPr>
            <a:r>
              <a:rPr lang="en-GB" dirty="0"/>
              <a:t>Top: Positive voltage part after kink</a:t>
            </a:r>
          </a:p>
          <a:p>
            <a:pPr marL="457200" lvl="1" indent="0">
              <a:buNone/>
            </a:pPr>
            <a:r>
              <a:rPr lang="en-GB" dirty="0"/>
              <a:t>Middle: In between kinks</a:t>
            </a:r>
          </a:p>
          <a:p>
            <a:pPr marL="457200" lvl="1" indent="0">
              <a:buNone/>
            </a:pPr>
            <a:r>
              <a:rPr lang="en-GB" dirty="0"/>
              <a:t>Bottom: Negative voltage before kink</a:t>
            </a:r>
          </a:p>
          <a:p>
            <a:pPr marL="457200" lvl="1" indent="0">
              <a:buNone/>
            </a:pPr>
            <a:r>
              <a:rPr lang="en-GB" dirty="0"/>
              <a:t>All: Entire curve</a:t>
            </a:r>
          </a:p>
          <a:p>
            <a:r>
              <a:rPr lang="en-GB" dirty="0"/>
              <a:t>‘Plus’ and ‘minus’ for IV curves</a:t>
            </a:r>
          </a:p>
          <a:p>
            <a:pPr marL="457200" lvl="1" indent="0">
              <a:buNone/>
            </a:pPr>
            <a:r>
              <a:rPr lang="en-GB" dirty="0"/>
              <a:t>Plus: IV curve measured with increasing current</a:t>
            </a:r>
          </a:p>
          <a:p>
            <a:pPr marL="457200" lvl="1" indent="0">
              <a:buNone/>
            </a:pPr>
            <a:r>
              <a:rPr lang="en-GB" dirty="0"/>
              <a:t>Minus: IV curve measured with decreasing current</a:t>
            </a:r>
          </a:p>
          <a:p>
            <a:pPr marL="457200" lvl="1" indent="0">
              <a:buNone/>
            </a:pPr>
            <a:r>
              <a:rPr lang="en-GB" dirty="0"/>
              <a:t>Minus is measured directly after plus</a:t>
            </a:r>
          </a:p>
        </p:txBody>
      </p:sp>
    </p:spTree>
    <p:extLst>
      <p:ext uri="{BB962C8B-B14F-4D97-AF65-F5344CB8AC3E}">
        <p14:creationId xmlns:p14="http://schemas.microsoft.com/office/powerpoint/2010/main" val="19954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86CE-311D-48B2-A8F4-D95FEF2B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</a:t>
            </a:r>
            <a:br>
              <a:rPr lang="en-GB" dirty="0"/>
            </a:br>
            <a:r>
              <a:rPr lang="en-GB" dirty="0"/>
              <a:t>(with window)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59870-3EC0-41A2-AD80-77A77A18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51" y="240363"/>
            <a:ext cx="585053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BE57-747A-4C4D-86C5-3D1B194D31A7}"/>
              </a:ext>
            </a:extLst>
          </p:cNvPr>
          <p:cNvSpPr txBox="1"/>
          <p:nvPr/>
        </p:nvSpPr>
        <p:spPr>
          <a:xfrm>
            <a:off x="1385606" y="1896968"/>
            <a:ext cx="46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Kinks at 1.5E-7 A and 1.5 V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169A98-9A58-447B-A4F0-07673417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55798"/>
              </p:ext>
            </p:extLst>
          </p:nvPr>
        </p:nvGraphicFramePr>
        <p:xfrm>
          <a:off x="699353" y="5033838"/>
          <a:ext cx="8529708" cy="1333500"/>
        </p:xfrm>
        <a:graphic>
          <a:graphicData uri="http://schemas.openxmlformats.org/drawingml/2006/table">
            <a:tbl>
              <a:tblPr/>
              <a:tblGrid>
                <a:gridCol w="2463259">
                  <a:extLst>
                    <a:ext uri="{9D8B030D-6E8A-4147-A177-3AD203B41FA5}">
                      <a16:colId xmlns:a16="http://schemas.microsoft.com/office/drawing/2014/main" val="2764206528"/>
                    </a:ext>
                  </a:extLst>
                </a:gridCol>
                <a:gridCol w="1410802">
                  <a:extLst>
                    <a:ext uri="{9D8B030D-6E8A-4147-A177-3AD203B41FA5}">
                      <a16:colId xmlns:a16="http://schemas.microsoft.com/office/drawing/2014/main" val="941503424"/>
                    </a:ext>
                  </a:extLst>
                </a:gridCol>
                <a:gridCol w="1410802">
                  <a:extLst>
                    <a:ext uri="{9D8B030D-6E8A-4147-A177-3AD203B41FA5}">
                      <a16:colId xmlns:a16="http://schemas.microsoft.com/office/drawing/2014/main" val="3261240975"/>
                    </a:ext>
                  </a:extLst>
                </a:gridCol>
                <a:gridCol w="620753">
                  <a:extLst>
                    <a:ext uri="{9D8B030D-6E8A-4147-A177-3AD203B41FA5}">
                      <a16:colId xmlns:a16="http://schemas.microsoft.com/office/drawing/2014/main" val="1544268726"/>
                    </a:ext>
                  </a:extLst>
                </a:gridCol>
                <a:gridCol w="1312046">
                  <a:extLst>
                    <a:ext uri="{9D8B030D-6E8A-4147-A177-3AD203B41FA5}">
                      <a16:colId xmlns:a16="http://schemas.microsoft.com/office/drawing/2014/main" val="1029616158"/>
                    </a:ext>
                  </a:extLst>
                </a:gridCol>
                <a:gridCol w="1312046">
                  <a:extLst>
                    <a:ext uri="{9D8B030D-6E8A-4147-A177-3AD203B41FA5}">
                      <a16:colId xmlns:a16="http://schemas.microsoft.com/office/drawing/2014/main" val="40605311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899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1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96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8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29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90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9197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31100-E293-4E49-BA96-CBCED3FC6227}"/>
              </a:ext>
            </a:extLst>
          </p:cNvPr>
          <p:cNvSpPr txBox="1"/>
          <p:nvPr/>
        </p:nvSpPr>
        <p:spPr>
          <a:xfrm>
            <a:off x="838200" y="4667693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468D9-7C99-4584-912D-9B6F4AB3D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5" b="-1"/>
          <a:stretch/>
        </p:blipFill>
        <p:spPr>
          <a:xfrm>
            <a:off x="9893152" y="982092"/>
            <a:ext cx="2298848" cy="31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B33-E98A-4775-AFEE-D670902E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25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BC750-A4B2-4717-97C7-D81955AB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24" y="113783"/>
            <a:ext cx="5801784" cy="4351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4F0C0-4278-4E52-8B06-5E22C14E5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4421"/>
              </p:ext>
            </p:extLst>
          </p:nvPr>
        </p:nvGraphicFramePr>
        <p:xfrm>
          <a:off x="838200" y="4716463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668525327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213046267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14181779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2538120917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4215215402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5971289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12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58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22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49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30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75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56825F-1719-4C2B-B844-BD04DA61B30F}"/>
              </a:ext>
            </a:extLst>
          </p:cNvPr>
          <p:cNvSpPr txBox="1"/>
          <p:nvPr/>
        </p:nvSpPr>
        <p:spPr>
          <a:xfrm>
            <a:off x="1584251" y="2158409"/>
            <a:ext cx="37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kinks at 1.5 V and 0.5e-7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1092A-D6CE-4E78-8B21-D8E3C62918C8}"/>
              </a:ext>
            </a:extLst>
          </p:cNvPr>
          <p:cNvSpPr txBox="1"/>
          <p:nvPr/>
        </p:nvSpPr>
        <p:spPr>
          <a:xfrm>
            <a:off x="838200" y="4357765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85136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E7AE-987D-4E88-98DA-689707C0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65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1F8C9-7C07-4F83-9C14-2CE780A2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52" y="45448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2E6B9-8461-4040-8D96-F8CF5F7C383A}"/>
              </a:ext>
            </a:extLst>
          </p:cNvPr>
          <p:cNvSpPr txBox="1"/>
          <p:nvPr/>
        </p:nvSpPr>
        <p:spPr>
          <a:xfrm>
            <a:off x="967563" y="2445488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kinks at all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D37568-5F36-464D-9DEB-06B6B99D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84095"/>
              </p:ext>
            </p:extLst>
          </p:nvPr>
        </p:nvGraphicFramePr>
        <p:xfrm>
          <a:off x="1301749" y="5182837"/>
          <a:ext cx="9588501" cy="571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494714113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2257067832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3228902186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809483132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735900140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33435316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14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26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40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ABA758-D180-48FF-B2F3-9CB97886A22D}"/>
              </a:ext>
            </a:extLst>
          </p:cNvPr>
          <p:cNvSpPr txBox="1"/>
          <p:nvPr/>
        </p:nvSpPr>
        <p:spPr>
          <a:xfrm>
            <a:off x="1210340" y="4813505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25703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9F7F-0FC5-45FC-95A4-9CEFF691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Dark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E227C-26CF-4971-80F7-031A908B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316706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58FE-2FBB-470A-90EC-B0C1BAF31A18}"/>
              </a:ext>
            </a:extLst>
          </p:cNvPr>
          <p:cNvSpPr txBox="1"/>
          <p:nvPr/>
        </p:nvSpPr>
        <p:spPr>
          <a:xfrm>
            <a:off x="733646" y="2690037"/>
            <a:ext cx="481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Kink also at 1.5 V</a:t>
            </a:r>
          </a:p>
          <a:p>
            <a:r>
              <a:rPr lang="en-GB" dirty="0"/>
              <a:t>Resistance was changing over time, therefore the plus and minus curves are different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4B85D7-776E-4865-A8B1-DA92F2AAF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27729"/>
              </p:ext>
            </p:extLst>
          </p:nvPr>
        </p:nvGraphicFramePr>
        <p:xfrm>
          <a:off x="1301749" y="4823222"/>
          <a:ext cx="9588501" cy="13335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2424336779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38035060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4281040683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10718013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690683573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9043244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47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32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17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194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66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21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783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7F055B-7B8D-4178-8BCB-A3647238A4E5}"/>
              </a:ext>
            </a:extLst>
          </p:cNvPr>
          <p:cNvSpPr txBox="1"/>
          <p:nvPr/>
        </p:nvSpPr>
        <p:spPr>
          <a:xfrm>
            <a:off x="1301749" y="4483378"/>
            <a:ext cx="34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 results</a:t>
            </a:r>
          </a:p>
        </p:txBody>
      </p:sp>
    </p:spTree>
    <p:extLst>
      <p:ext uri="{BB962C8B-B14F-4D97-AF65-F5344CB8AC3E}">
        <p14:creationId xmlns:p14="http://schemas.microsoft.com/office/powerpoint/2010/main" val="156423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1794-EB41-407A-BD99-B7DE308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4C104-ED40-4F9D-98F9-467704E35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40266"/>
              </p:ext>
            </p:extLst>
          </p:nvPr>
        </p:nvGraphicFramePr>
        <p:xfrm>
          <a:off x="1012328" y="1662408"/>
          <a:ext cx="9588501" cy="4191000"/>
        </p:xfrm>
        <a:graphic>
          <a:graphicData uri="http://schemas.openxmlformats.org/drawingml/2006/table">
            <a:tbl>
              <a:tblPr/>
              <a:tblGrid>
                <a:gridCol w="2769024">
                  <a:extLst>
                    <a:ext uri="{9D8B030D-6E8A-4147-A177-3AD203B41FA5}">
                      <a16:colId xmlns:a16="http://schemas.microsoft.com/office/drawing/2014/main" val="1492893588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46568444"/>
                    </a:ext>
                  </a:extLst>
                </a:gridCol>
                <a:gridCol w="1585925">
                  <a:extLst>
                    <a:ext uri="{9D8B030D-6E8A-4147-A177-3AD203B41FA5}">
                      <a16:colId xmlns:a16="http://schemas.microsoft.com/office/drawing/2014/main" val="1149176855"/>
                    </a:ext>
                  </a:extLst>
                </a:gridCol>
                <a:gridCol w="697807">
                  <a:extLst>
                    <a:ext uri="{9D8B030D-6E8A-4147-A177-3AD203B41FA5}">
                      <a16:colId xmlns:a16="http://schemas.microsoft.com/office/drawing/2014/main" val="1519663235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1776180871"/>
                    </a:ext>
                  </a:extLst>
                </a:gridCol>
                <a:gridCol w="1474910">
                  <a:extLst>
                    <a:ext uri="{9D8B030D-6E8A-4147-A177-3AD203B41FA5}">
                      <a16:colId xmlns:a16="http://schemas.microsoft.com/office/drawing/2014/main" val="256119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Resistances IV curve 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= high voltage, bottom = negative voltage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06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 (Ohm)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97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7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349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76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32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606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0117_1703_WO3196_full_IV_curve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460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36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78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13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4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62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0124_1816_WO3196_full_IV_curve_dark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960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59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0127_1527_WO3196_full_IV_curve_dark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8.73E+03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73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4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00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63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4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28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0127_1854_WO3196_full_IV_curve_h2_100nA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9.95E+07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3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5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1117</Words>
  <Application>Microsoft Office PowerPoint</Application>
  <PresentationFormat>Widescreen</PresentationFormat>
  <Paragraphs>315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WO3196 IV-curve kinks</vt:lpstr>
      <vt:lpstr>Terms</vt:lpstr>
      <vt:lpstr>Light  (with window)</vt:lpstr>
      <vt:lpstr>Dark 25 C</vt:lpstr>
      <vt:lpstr>Dark 65 C</vt:lpstr>
      <vt:lpstr>H2 Dark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IV-curve kinks</dc:title>
  <dc:creator>Rich</dc:creator>
  <cp:lastModifiedBy>Rich</cp:lastModifiedBy>
  <cp:revision>9</cp:revision>
  <dcterms:created xsi:type="dcterms:W3CDTF">2020-01-30T16:56:56Z</dcterms:created>
  <dcterms:modified xsi:type="dcterms:W3CDTF">2020-02-17T12:25:03Z</dcterms:modified>
</cp:coreProperties>
</file>