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9144000"/>
  <p:notesSz cx="9309100" cy="7023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1" roundtripDataSignature="AMtx7mh86j+QRdcJFCwPrpZBuBCIRaEb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73675" y="0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a3dbe8675_0_96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5a3dbe8675_0_96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a3dbe8675_0_176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5a3dbe8675_0_176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ef4d9851d_0_44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11ef4d9851d_0_44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g11ef4d9851d_0_44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ef4d9851d_0_162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1ef4d9851d_0_162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ef4d9851d_0_186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1ef4d9851d_0_186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ef4d9851d_0_191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1ef4d9851d_0_191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ef4d9851d_0_196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1ef4d9851d_0_196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ef4d9851d_0_202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1ef4d9851d_0_202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ef4d9851d_0_207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1ef4d9851d_0_207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ef4d9851d_0_212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1ef4d9851d_0_212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ef4d9851d_0_5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1ef4d9851d_0_5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Taken from Data Structures and Algorithm Analysis in C++” by Weiss</a:t>
            </a:r>
            <a:endParaRPr/>
          </a:p>
        </p:txBody>
      </p:sp>
      <p:sp>
        <p:nvSpPr>
          <p:cNvPr id="93" name="Google Shape;93;g11ef4d9851d_0_5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ef4d9851d_0_217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1ef4d9851d_0_217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ef4d9851d_0_222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1ef4d9851d_0_222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ef4d9851d_0_267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1ef4d9851d_0_267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ef4d9851d_0_296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1ef4d9851d_0_296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ef4d9851d_0_301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1ef4d9851d_0_301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ef4d9851d_0_346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g11ef4d9851d_0_346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g11ef4d9851d_0_346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ef4d9851d_0_353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1ef4d9851d_0_353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ef4d9851d_0_375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1ef4d9851d_0_375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ef4d9851d_0_420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1ef4d9851d_0_420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ef4d9851d_0_465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11ef4d9851d_0_465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ef4d9851d_0_11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1ef4d9851d_0_11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Taken from wikipedia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1ef4d9851d_0_11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1ef4d9851d_0_509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11ef4d9851d_0_509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ef4d9851d_0_531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11ef4d9851d_0_531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1ef4d9851d_0_536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11ef4d9851d_0_536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1ef4d9851d_0_542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11ef4d9851d_0_542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1ef4d9851d_0_549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11ef4d9851d_0_549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1ef4d9851d_0_556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g11ef4d9851d_0_556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2" name="Google Shape;692;g11ef4d9851d_0_556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1ef4d9851d_0_569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g11ef4d9851d_0_569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6" name="Google Shape;706;g11ef4d9851d_0_569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1ef4d9851d_0_595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g11ef4d9851d_0_595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3" name="Google Shape;733;g11ef4d9851d_0_595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1ef4d9851d_0_633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1" name="Google Shape;771;g11ef4d9851d_0_633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2" name="Google Shape;772;g11ef4d9851d_0_633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1ef4d9851d_0_672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1" name="Google Shape;811;g11ef4d9851d_0_672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Google Shape;812;g11ef4d9851d_0_672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a3dbe8675_0_0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5a3dbe8675_0_0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1ef4d9851d_0_706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g11ef4d9851d_0_706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7" name="Google Shape;847;g11ef4d9851d_0_706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ef4d9851d_0_713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g11ef4d9851d_0_713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1ef4d9851d_0_737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g11ef4d9851d_0_737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1ef4d9851d_0_783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g11ef4d9851d_0_783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1ef4d9851d_0_788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2" name="Google Shape;932;g11ef4d9851d_0_788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Taken from Data Structures and Algorithm Analysis in C++” by Weiss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g11ef4d9851d_0_788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1ef4d9851d_0_794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9" name="Google Shape;939;g11ef4d9851d_0_794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Taken from Data Structures and Algorithm Analysis in C++” by Weiss</a:t>
            </a:r>
            <a:endParaRPr/>
          </a:p>
        </p:txBody>
      </p:sp>
      <p:sp>
        <p:nvSpPr>
          <p:cNvPr id="940" name="Google Shape;940;g11ef4d9851d_0_794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1ef4d9851d_0_803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9" name="Google Shape;949;g11ef4d9851d_0_803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Taken from Data Structures and Algorithm Analysis in C++” by Weiss</a:t>
            </a:r>
            <a:endParaRPr/>
          </a:p>
        </p:txBody>
      </p:sp>
      <p:sp>
        <p:nvSpPr>
          <p:cNvPr id="950" name="Google Shape;950;g11ef4d9851d_0_803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1ef4d9851d_0_811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8" name="Google Shape;958;g11ef4d9851d_0_811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Taken from Data Structures and Algorithm Analysis in C++” by Weiss</a:t>
            </a:r>
            <a:endParaRPr/>
          </a:p>
        </p:txBody>
      </p:sp>
      <p:sp>
        <p:nvSpPr>
          <p:cNvPr id="959" name="Google Shape;959;g11ef4d9851d_0_811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1ef4d9851d_0_819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g11ef4d9851d_0_819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Taken from Data Structures and Algorithm Analysis in C++” by Weiss</a:t>
            </a:r>
            <a:endParaRPr/>
          </a:p>
        </p:txBody>
      </p:sp>
      <p:sp>
        <p:nvSpPr>
          <p:cNvPr id="968" name="Google Shape;968;g11ef4d9851d_0_819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1ef4d9851d_0_825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g11ef4d9851d_0_825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Taken from Data Structures and Algorithm Analysis in C++” by Weiss</a:t>
            </a:r>
            <a:endParaRPr/>
          </a:p>
        </p:txBody>
      </p:sp>
      <p:sp>
        <p:nvSpPr>
          <p:cNvPr id="975" name="Google Shape;975;g11ef4d9851d_0_825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ef4d9851d_0_16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1ef4d9851d_0_16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Taken from Data Structures and Algorithm Analysis in C++” by Weiss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1ef4d9851d_0_16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ef4d9851d_0_832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g11ef4d9851d_0_832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1ef4d9851d_0_837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g11ef4d9851d_0_837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ef4d9851d_0_842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g11ef4d9851d_0_842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1ef4d9851d_0_847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g11ef4d9851d_0_847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1ef4d9851d_0_852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g11ef4d9851d_0_852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1ef4d9851d_0_857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g11ef4d9851d_0_857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ef4d9851d_0_22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1ef4d9851d_0_22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a3dbe8675_0_80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5a3dbe8675_0_80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a3dbe8675_0_86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5a3dbe8675_0_86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a3dbe8675_0_91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5a3dbe8675_0_91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5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eeksforgeeks.org/introduction-of-b-tree-2/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eople.cs.aau.dk/~simas/aalg04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techieme.in/b-trees-split-and-merge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gif"/><Relationship Id="rId4" Type="http://schemas.openxmlformats.org/officeDocument/2006/relationships/image" Target="../media/image8.gif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gif"/><Relationship Id="rId4" Type="http://schemas.openxmlformats.org/officeDocument/2006/relationships/image" Target="../media/image18.gif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gif"/><Relationship Id="rId4" Type="http://schemas.openxmlformats.org/officeDocument/2006/relationships/image" Target="../media/image18.gif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gif"/><Relationship Id="rId4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hyperlink" Target="https://en.wikipedia.org/wiki/B-tree#:~:text=In%20computer%20science%2C%20a%20B,with%20more%20than%20two%20childre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219201"/>
            <a:ext cx="77724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CPSC 535: Advanced Algorithms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914400" y="3886200"/>
            <a:ext cx="7391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Instructor: Dr. Doina Bein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a3dbe8675_0_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B-tree (</a:t>
            </a:r>
            <a:r>
              <a:rPr lang="en-US" sz="4400"/>
              <a:t>Bayer and McCreight, textbook</a:t>
            </a:r>
            <a:r>
              <a:rPr lang="en-US"/>
              <a:t>)</a:t>
            </a:r>
            <a:endParaRPr/>
          </a:p>
        </p:txBody>
      </p:sp>
      <p:sp>
        <p:nvSpPr>
          <p:cNvPr id="146" name="Google Shape;146;g15a3dbe8675_0_96"/>
          <p:cNvSpPr txBox="1"/>
          <p:nvPr>
            <p:ph idx="1" type="body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(def, continue):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en-US" sz="2400"/>
              <a:t>Every node other than the root must have at least t - 1 keys. Every internal node other than the root thus has at least t children. If the tree is nonempty, the root must have at least one key.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en-US" sz="2400"/>
              <a:t>Every node may contain at most 2t - 1 keys. Therefore, an internal node may have at most 2t children. We say that a node is </a:t>
            </a:r>
            <a:r>
              <a:rPr i="1" lang="en-US" sz="2400"/>
              <a:t>full</a:t>
            </a:r>
            <a:r>
              <a:rPr lang="en-US" sz="2400"/>
              <a:t> if it contains exactly 2t-1 keys.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Bayer and McCreight considered the leaf level to be the lowest level of keys, so leaf nodes carry keys.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a3dbe8675_0_176"/>
          <p:cNvSpPr txBox="1"/>
          <p:nvPr>
            <p:ph type="title"/>
          </p:nvPr>
        </p:nvSpPr>
        <p:spPr>
          <a:xfrm>
            <a:off x="457200" y="274638"/>
            <a:ext cx="8229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Restriction on the height</a:t>
            </a:r>
            <a:br>
              <a:rPr lang="en-US" sz="4000"/>
            </a:br>
            <a:r>
              <a:rPr lang="en-US" sz="2200"/>
              <a:t>(taken from 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https://www.geeksforgeeks.org/introduction-of-b-tree-2/</a:t>
            </a:r>
            <a:r>
              <a:rPr lang="en-US" sz="2200"/>
              <a:t>)</a:t>
            </a:r>
            <a:endParaRPr/>
          </a:p>
        </p:txBody>
      </p:sp>
      <p:cxnSp>
        <p:nvCxnSpPr>
          <p:cNvPr id="152" name="Google Shape;152;g15a3dbe8675_0_176"/>
          <p:cNvCxnSpPr/>
          <p:nvPr/>
        </p:nvCxnSpPr>
        <p:spPr>
          <a:xfrm>
            <a:off x="6705600" y="6226342"/>
            <a:ext cx="0" cy="860400"/>
          </a:xfrm>
          <a:prstGeom prst="straightConnector1">
            <a:avLst/>
          </a:prstGeom>
          <a:noFill/>
          <a:ln>
            <a:noFill/>
          </a:ln>
        </p:spPr>
      </p:cxnSp>
      <p:pic>
        <p:nvPicPr>
          <p:cNvPr descr="Graphical user interface, text, application&#10;&#10;Description automatically generated" id="153" name="Google Shape;153;g15a3dbe8675_0_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035" y="1823504"/>
            <a:ext cx="8684965" cy="2672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ef4d9851d_0_44"/>
          <p:cNvSpPr txBox="1"/>
          <p:nvPr>
            <p:ph idx="12" type="sldNum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0" name="Google Shape;160;g11ef4d9851d_0_44"/>
          <p:cNvGrpSpPr/>
          <p:nvPr/>
        </p:nvGrpSpPr>
        <p:grpSpPr>
          <a:xfrm>
            <a:off x="3810000" y="3714751"/>
            <a:ext cx="2384425" cy="604837"/>
            <a:chOff x="2400" y="2340"/>
            <a:chExt cx="1502" cy="381"/>
          </a:xfrm>
        </p:grpSpPr>
        <p:grpSp>
          <p:nvGrpSpPr>
            <p:cNvPr id="161" name="Google Shape;161;g11ef4d9851d_0_44"/>
            <p:cNvGrpSpPr/>
            <p:nvPr/>
          </p:nvGrpSpPr>
          <p:grpSpPr>
            <a:xfrm>
              <a:off x="3305" y="2340"/>
              <a:ext cx="302" cy="375"/>
              <a:chOff x="3305" y="2351"/>
              <a:chExt cx="302" cy="375"/>
            </a:xfrm>
          </p:grpSpPr>
          <p:sp>
            <p:nvSpPr>
              <p:cNvPr id="162" name="Google Shape;162;g11ef4d9851d_0_44"/>
              <p:cNvSpPr txBox="1"/>
              <p:nvPr/>
            </p:nvSpPr>
            <p:spPr>
              <a:xfrm flipH="1" rot="10800000">
                <a:off x="3305" y="2351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t/>
                </a:r>
                <a:endParaRPr i="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t/>
                </a:r>
                <a:endParaRPr i="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63" name="Google Shape;163;g11ef4d9851d_0_44"/>
              <p:cNvCxnSpPr/>
              <p:nvPr/>
            </p:nvCxnSpPr>
            <p:spPr>
              <a:xfrm flipH="1">
                <a:off x="3307" y="2426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4" name="Google Shape;164;g11ef4d9851d_0_44"/>
            <p:cNvGrpSpPr/>
            <p:nvPr/>
          </p:nvGrpSpPr>
          <p:grpSpPr>
            <a:xfrm>
              <a:off x="2999" y="2340"/>
              <a:ext cx="305" cy="381"/>
              <a:chOff x="2999" y="2351"/>
              <a:chExt cx="305" cy="381"/>
            </a:xfrm>
          </p:grpSpPr>
          <p:sp>
            <p:nvSpPr>
              <p:cNvPr id="165" name="Google Shape;165;g11ef4d9851d_0_44"/>
              <p:cNvSpPr txBox="1"/>
              <p:nvPr/>
            </p:nvSpPr>
            <p:spPr>
              <a:xfrm flipH="1" rot="10800000">
                <a:off x="3004" y="2351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t/>
                </a:r>
                <a:endParaRPr i="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t/>
                </a:r>
                <a:endParaRPr i="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66" name="Google Shape;166;g11ef4d9851d_0_44"/>
              <p:cNvCxnSpPr/>
              <p:nvPr/>
            </p:nvCxnSpPr>
            <p:spPr>
              <a:xfrm flipH="1">
                <a:off x="2999" y="2432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7" name="Google Shape;167;g11ef4d9851d_0_44"/>
            <p:cNvGrpSpPr/>
            <p:nvPr/>
          </p:nvGrpSpPr>
          <p:grpSpPr>
            <a:xfrm>
              <a:off x="2702" y="2340"/>
              <a:ext cx="309" cy="381"/>
              <a:chOff x="2702" y="2351"/>
              <a:chExt cx="309" cy="381"/>
            </a:xfrm>
          </p:grpSpPr>
          <p:sp>
            <p:nvSpPr>
              <p:cNvPr id="168" name="Google Shape;168;g11ef4d9851d_0_44"/>
              <p:cNvSpPr txBox="1"/>
              <p:nvPr/>
            </p:nvSpPr>
            <p:spPr>
              <a:xfrm flipH="1" rot="10800000">
                <a:off x="2702" y="2351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t/>
                </a:r>
                <a:endParaRPr i="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t/>
                </a:r>
                <a:endParaRPr i="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69" name="Google Shape;169;g11ef4d9851d_0_44"/>
              <p:cNvCxnSpPr/>
              <p:nvPr/>
            </p:nvCxnSpPr>
            <p:spPr>
              <a:xfrm flipH="1">
                <a:off x="2711" y="2432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0" name="Google Shape;170;g11ef4d9851d_0_44"/>
            <p:cNvGrpSpPr/>
            <p:nvPr/>
          </p:nvGrpSpPr>
          <p:grpSpPr>
            <a:xfrm>
              <a:off x="2400" y="2340"/>
              <a:ext cx="323" cy="381"/>
              <a:chOff x="2400" y="2351"/>
              <a:chExt cx="323" cy="381"/>
            </a:xfrm>
          </p:grpSpPr>
          <p:sp>
            <p:nvSpPr>
              <p:cNvPr id="171" name="Google Shape;171;g11ef4d9851d_0_44"/>
              <p:cNvSpPr txBox="1"/>
              <p:nvPr/>
            </p:nvSpPr>
            <p:spPr>
              <a:xfrm flipH="1" rot="10800000">
                <a:off x="2400" y="2351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t/>
                </a:r>
                <a:endParaRPr i="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t/>
                </a:r>
                <a:endParaRPr i="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2" name="Google Shape;172;g11ef4d9851d_0_44"/>
              <p:cNvCxnSpPr/>
              <p:nvPr/>
            </p:nvCxnSpPr>
            <p:spPr>
              <a:xfrm flipH="1">
                <a:off x="2423" y="2432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3" name="Google Shape;173;g11ef4d9851d_0_44"/>
            <p:cNvGrpSpPr/>
            <p:nvPr/>
          </p:nvGrpSpPr>
          <p:grpSpPr>
            <a:xfrm>
              <a:off x="3600" y="2340"/>
              <a:ext cx="302" cy="375"/>
              <a:chOff x="3600" y="2340"/>
              <a:chExt cx="302" cy="375"/>
            </a:xfrm>
          </p:grpSpPr>
          <p:sp>
            <p:nvSpPr>
              <p:cNvPr id="174" name="Google Shape;174;g11ef4d9851d_0_44"/>
              <p:cNvSpPr txBox="1"/>
              <p:nvPr/>
            </p:nvSpPr>
            <p:spPr>
              <a:xfrm flipH="1" rot="10800000">
                <a:off x="3600" y="2340"/>
                <a:ext cx="300" cy="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t/>
                </a:r>
                <a:endParaRPr i="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t/>
                </a:r>
                <a:endParaRPr i="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5" name="Google Shape;175;g11ef4d9851d_0_44"/>
              <p:cNvCxnSpPr/>
              <p:nvPr/>
            </p:nvCxnSpPr>
            <p:spPr>
              <a:xfrm flipH="1">
                <a:off x="3602" y="2415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176" name="Google Shape;176;g11ef4d9851d_0_44"/>
          <p:cNvCxnSpPr/>
          <p:nvPr/>
        </p:nvCxnSpPr>
        <p:spPr>
          <a:xfrm flipH="1" rot="10800000">
            <a:off x="7924800" y="3962400"/>
            <a:ext cx="609600" cy="1371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g11ef4d9851d_0_44"/>
          <p:cNvCxnSpPr/>
          <p:nvPr/>
        </p:nvCxnSpPr>
        <p:spPr>
          <a:xfrm flipH="1" rot="10800000">
            <a:off x="3810000" y="3962400"/>
            <a:ext cx="3733800" cy="1447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g11ef4d9851d_0_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An example B-Tree</a:t>
            </a:r>
            <a:br>
              <a:rPr lang="en-US"/>
            </a:br>
            <a:r>
              <a:rPr lang="en-US" sz="2700"/>
              <a:t>(taken from people.cs.pitt.edu/~injungkim/1004_lab_Btree)</a:t>
            </a:r>
            <a:endParaRPr/>
          </a:p>
        </p:txBody>
      </p:sp>
      <p:cxnSp>
        <p:nvCxnSpPr>
          <p:cNvPr id="179" name="Google Shape;179;g11ef4d9851d_0_44"/>
          <p:cNvCxnSpPr/>
          <p:nvPr/>
        </p:nvCxnSpPr>
        <p:spPr>
          <a:xfrm flipH="1">
            <a:off x="1578025" y="2316163"/>
            <a:ext cx="1797000" cy="24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g11ef4d9851d_0_44"/>
          <p:cNvCxnSpPr/>
          <p:nvPr/>
        </p:nvCxnSpPr>
        <p:spPr>
          <a:xfrm>
            <a:off x="3810000" y="2286000"/>
            <a:ext cx="3995700" cy="149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g11ef4d9851d_0_44"/>
          <p:cNvCxnSpPr/>
          <p:nvPr/>
        </p:nvCxnSpPr>
        <p:spPr>
          <a:xfrm>
            <a:off x="2098675" y="2832100"/>
            <a:ext cx="2854200" cy="9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g11ef4d9851d_0_44"/>
          <p:cNvCxnSpPr/>
          <p:nvPr/>
        </p:nvCxnSpPr>
        <p:spPr>
          <a:xfrm>
            <a:off x="1828800" y="2971800"/>
            <a:ext cx="1143000" cy="83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g11ef4d9851d_0_44"/>
          <p:cNvCxnSpPr/>
          <p:nvPr/>
        </p:nvCxnSpPr>
        <p:spPr>
          <a:xfrm flipH="1">
            <a:off x="1219250" y="2817813"/>
            <a:ext cx="120600" cy="99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g11ef4d9851d_0_44"/>
          <p:cNvCxnSpPr/>
          <p:nvPr/>
        </p:nvCxnSpPr>
        <p:spPr>
          <a:xfrm flipH="1">
            <a:off x="5867400" y="3962400"/>
            <a:ext cx="2209800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g11ef4d9851d_0_44"/>
          <p:cNvCxnSpPr/>
          <p:nvPr/>
        </p:nvCxnSpPr>
        <p:spPr>
          <a:xfrm flipH="1">
            <a:off x="1828800" y="3962400"/>
            <a:ext cx="5334000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g11ef4d9851d_0_44"/>
          <p:cNvSpPr txBox="1"/>
          <p:nvPr/>
        </p:nvSpPr>
        <p:spPr>
          <a:xfrm flipH="1">
            <a:off x="3135250" y="2111375"/>
            <a:ext cx="4779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11ef4d9851d_0_44"/>
          <p:cNvSpPr txBox="1"/>
          <p:nvPr/>
        </p:nvSpPr>
        <p:spPr>
          <a:xfrm flipH="1">
            <a:off x="3613175" y="2111375"/>
            <a:ext cx="4794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11ef4d9851d_0_44"/>
          <p:cNvSpPr txBox="1"/>
          <p:nvPr/>
        </p:nvSpPr>
        <p:spPr>
          <a:xfrm flipH="1">
            <a:off x="1577913" y="2611438"/>
            <a:ext cx="4779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11ef4d9851d_0_44"/>
          <p:cNvSpPr txBox="1"/>
          <p:nvPr/>
        </p:nvSpPr>
        <p:spPr>
          <a:xfrm flipH="1">
            <a:off x="1098575" y="2611438"/>
            <a:ext cx="4794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g11ef4d9851d_0_44"/>
          <p:cNvSpPr txBox="1"/>
          <p:nvPr/>
        </p:nvSpPr>
        <p:spPr>
          <a:xfrm flipH="1">
            <a:off x="2055925" y="2611438"/>
            <a:ext cx="4809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11ef4d9851d_0_44"/>
          <p:cNvSpPr txBox="1"/>
          <p:nvPr/>
        </p:nvSpPr>
        <p:spPr>
          <a:xfrm flipH="1">
            <a:off x="6846913" y="3635375"/>
            <a:ext cx="4794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11ef4d9851d_0_44"/>
          <p:cNvSpPr txBox="1"/>
          <p:nvPr/>
        </p:nvSpPr>
        <p:spPr>
          <a:xfrm flipH="1">
            <a:off x="7326250" y="3635375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g11ef4d9851d_0_44"/>
          <p:cNvSpPr txBox="1"/>
          <p:nvPr/>
        </p:nvSpPr>
        <p:spPr>
          <a:xfrm flipH="1">
            <a:off x="7804175" y="3635375"/>
            <a:ext cx="4794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11ef4d9851d_0_44"/>
          <p:cNvSpPr txBox="1"/>
          <p:nvPr/>
        </p:nvSpPr>
        <p:spPr>
          <a:xfrm flipH="1">
            <a:off x="8283600" y="3635375"/>
            <a:ext cx="4794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11ef4d9851d_0_44"/>
          <p:cNvSpPr txBox="1"/>
          <p:nvPr/>
        </p:nvSpPr>
        <p:spPr>
          <a:xfrm>
            <a:off x="7566025" y="34290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r>
            <a:endParaRPr/>
          </a:p>
        </p:txBody>
      </p:sp>
      <p:sp>
        <p:nvSpPr>
          <p:cNvPr id="196" name="Google Shape;196;g11ef4d9851d_0_44"/>
          <p:cNvSpPr txBox="1"/>
          <p:nvPr/>
        </p:nvSpPr>
        <p:spPr>
          <a:xfrm>
            <a:off x="8043863" y="3429000"/>
            <a:ext cx="4794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</a:t>
            </a:r>
            <a:endParaRPr/>
          </a:p>
        </p:txBody>
      </p:sp>
      <p:sp>
        <p:nvSpPr>
          <p:cNvPr id="197" name="Google Shape;197;g11ef4d9851d_0_44"/>
          <p:cNvSpPr txBox="1"/>
          <p:nvPr/>
        </p:nvSpPr>
        <p:spPr>
          <a:xfrm>
            <a:off x="7085013" y="34290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r>
            <a:endParaRPr/>
          </a:p>
        </p:txBody>
      </p:sp>
      <p:sp>
        <p:nvSpPr>
          <p:cNvPr id="198" name="Google Shape;198;g11ef4d9851d_0_44"/>
          <p:cNvSpPr txBox="1"/>
          <p:nvPr/>
        </p:nvSpPr>
        <p:spPr>
          <a:xfrm>
            <a:off x="1339850" y="2403475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99" name="Google Shape;199;g11ef4d9851d_0_44"/>
          <p:cNvSpPr txBox="1"/>
          <p:nvPr/>
        </p:nvSpPr>
        <p:spPr>
          <a:xfrm>
            <a:off x="1817688" y="2403475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200" name="Google Shape;200;g11ef4d9851d_0_44"/>
          <p:cNvSpPr txBox="1"/>
          <p:nvPr/>
        </p:nvSpPr>
        <p:spPr>
          <a:xfrm>
            <a:off x="3375025" y="19050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grpSp>
        <p:nvGrpSpPr>
          <p:cNvPr id="201" name="Google Shape;201;g11ef4d9851d_0_44"/>
          <p:cNvGrpSpPr/>
          <p:nvPr/>
        </p:nvGrpSpPr>
        <p:grpSpPr>
          <a:xfrm>
            <a:off x="6999288" y="5305426"/>
            <a:ext cx="1916112" cy="604837"/>
            <a:chOff x="4011" y="2655"/>
            <a:chExt cx="1207" cy="381"/>
          </a:xfrm>
        </p:grpSpPr>
        <p:sp>
          <p:nvSpPr>
            <p:cNvPr id="202" name="Google Shape;202;g11ef4d9851d_0_44"/>
            <p:cNvSpPr txBox="1"/>
            <p:nvPr/>
          </p:nvSpPr>
          <p:spPr>
            <a:xfrm flipH="1" rot="10800000">
              <a:off x="4011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g11ef4d9851d_0_44"/>
            <p:cNvSpPr txBox="1"/>
            <p:nvPr/>
          </p:nvSpPr>
          <p:spPr>
            <a:xfrm flipH="1" rot="10800000">
              <a:off x="4313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g11ef4d9851d_0_44"/>
            <p:cNvSpPr txBox="1"/>
            <p:nvPr/>
          </p:nvSpPr>
          <p:spPr>
            <a:xfrm flipH="1" rot="10800000">
              <a:off x="4615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g11ef4d9851d_0_44"/>
            <p:cNvSpPr txBox="1"/>
            <p:nvPr/>
          </p:nvSpPr>
          <p:spPr>
            <a:xfrm flipH="1" rot="10800000">
              <a:off x="4916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6" name="Google Shape;206;g11ef4d9851d_0_44"/>
            <p:cNvCxnSpPr/>
            <p:nvPr/>
          </p:nvCxnSpPr>
          <p:spPr>
            <a:xfrm flipH="1">
              <a:off x="4918" y="2730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g11ef4d9851d_0_44"/>
            <p:cNvCxnSpPr/>
            <p:nvPr/>
          </p:nvCxnSpPr>
          <p:spPr>
            <a:xfrm flipH="1">
              <a:off x="4610" y="273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g11ef4d9851d_0_44"/>
            <p:cNvCxnSpPr/>
            <p:nvPr/>
          </p:nvCxnSpPr>
          <p:spPr>
            <a:xfrm flipH="1">
              <a:off x="4322" y="273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g11ef4d9851d_0_44"/>
            <p:cNvCxnSpPr/>
            <p:nvPr/>
          </p:nvCxnSpPr>
          <p:spPr>
            <a:xfrm flipH="1">
              <a:off x="4034" y="273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" name="Google Shape;210;g11ef4d9851d_0_44"/>
          <p:cNvGrpSpPr/>
          <p:nvPr/>
        </p:nvGrpSpPr>
        <p:grpSpPr>
          <a:xfrm>
            <a:off x="4941888" y="5305426"/>
            <a:ext cx="1916112" cy="604837"/>
            <a:chOff x="4011" y="2655"/>
            <a:chExt cx="1207" cy="381"/>
          </a:xfrm>
        </p:grpSpPr>
        <p:sp>
          <p:nvSpPr>
            <p:cNvPr id="211" name="Google Shape;211;g11ef4d9851d_0_44"/>
            <p:cNvSpPr txBox="1"/>
            <p:nvPr/>
          </p:nvSpPr>
          <p:spPr>
            <a:xfrm flipH="1" rot="10800000">
              <a:off x="4011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g11ef4d9851d_0_44"/>
            <p:cNvSpPr txBox="1"/>
            <p:nvPr/>
          </p:nvSpPr>
          <p:spPr>
            <a:xfrm flipH="1" rot="10800000">
              <a:off x="4313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g11ef4d9851d_0_44"/>
            <p:cNvSpPr txBox="1"/>
            <p:nvPr/>
          </p:nvSpPr>
          <p:spPr>
            <a:xfrm flipH="1" rot="10800000">
              <a:off x="4615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g11ef4d9851d_0_44"/>
            <p:cNvSpPr txBox="1"/>
            <p:nvPr/>
          </p:nvSpPr>
          <p:spPr>
            <a:xfrm flipH="1" rot="10800000">
              <a:off x="4916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5" name="Google Shape;215;g11ef4d9851d_0_44"/>
            <p:cNvCxnSpPr/>
            <p:nvPr/>
          </p:nvCxnSpPr>
          <p:spPr>
            <a:xfrm flipH="1">
              <a:off x="4918" y="2730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g11ef4d9851d_0_44"/>
            <p:cNvCxnSpPr/>
            <p:nvPr/>
          </p:nvCxnSpPr>
          <p:spPr>
            <a:xfrm flipH="1">
              <a:off x="4610" y="273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g11ef4d9851d_0_44"/>
            <p:cNvCxnSpPr/>
            <p:nvPr/>
          </p:nvCxnSpPr>
          <p:spPr>
            <a:xfrm flipH="1">
              <a:off x="4322" y="273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g11ef4d9851d_0_44"/>
            <p:cNvCxnSpPr/>
            <p:nvPr/>
          </p:nvCxnSpPr>
          <p:spPr>
            <a:xfrm flipH="1">
              <a:off x="4034" y="273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9" name="Google Shape;219;g11ef4d9851d_0_44"/>
          <p:cNvGrpSpPr/>
          <p:nvPr/>
        </p:nvGrpSpPr>
        <p:grpSpPr>
          <a:xfrm>
            <a:off x="2808288" y="5305426"/>
            <a:ext cx="1916112" cy="604837"/>
            <a:chOff x="4011" y="2655"/>
            <a:chExt cx="1207" cy="381"/>
          </a:xfrm>
        </p:grpSpPr>
        <p:sp>
          <p:nvSpPr>
            <p:cNvPr id="220" name="Google Shape;220;g11ef4d9851d_0_44"/>
            <p:cNvSpPr txBox="1"/>
            <p:nvPr/>
          </p:nvSpPr>
          <p:spPr>
            <a:xfrm flipH="1" rot="10800000">
              <a:off x="4011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g11ef4d9851d_0_44"/>
            <p:cNvSpPr txBox="1"/>
            <p:nvPr/>
          </p:nvSpPr>
          <p:spPr>
            <a:xfrm flipH="1" rot="10800000">
              <a:off x="4313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g11ef4d9851d_0_44"/>
            <p:cNvSpPr txBox="1"/>
            <p:nvPr/>
          </p:nvSpPr>
          <p:spPr>
            <a:xfrm flipH="1" rot="10800000">
              <a:off x="4615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g11ef4d9851d_0_44"/>
            <p:cNvSpPr txBox="1"/>
            <p:nvPr/>
          </p:nvSpPr>
          <p:spPr>
            <a:xfrm flipH="1" rot="10800000">
              <a:off x="4916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4" name="Google Shape;224;g11ef4d9851d_0_44"/>
            <p:cNvCxnSpPr/>
            <p:nvPr/>
          </p:nvCxnSpPr>
          <p:spPr>
            <a:xfrm flipH="1">
              <a:off x="4918" y="2730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g11ef4d9851d_0_44"/>
            <p:cNvCxnSpPr/>
            <p:nvPr/>
          </p:nvCxnSpPr>
          <p:spPr>
            <a:xfrm flipH="1">
              <a:off x="4610" y="273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g11ef4d9851d_0_44"/>
            <p:cNvCxnSpPr/>
            <p:nvPr/>
          </p:nvCxnSpPr>
          <p:spPr>
            <a:xfrm flipH="1">
              <a:off x="4322" y="273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g11ef4d9851d_0_44"/>
            <p:cNvCxnSpPr/>
            <p:nvPr/>
          </p:nvCxnSpPr>
          <p:spPr>
            <a:xfrm flipH="1">
              <a:off x="4034" y="273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8" name="Google Shape;228;g11ef4d9851d_0_44"/>
          <p:cNvGrpSpPr/>
          <p:nvPr/>
        </p:nvGrpSpPr>
        <p:grpSpPr>
          <a:xfrm>
            <a:off x="152400" y="3732212"/>
            <a:ext cx="1916113" cy="604838"/>
            <a:chOff x="4011" y="2655"/>
            <a:chExt cx="1207" cy="381"/>
          </a:xfrm>
        </p:grpSpPr>
        <p:sp>
          <p:nvSpPr>
            <p:cNvPr id="229" name="Google Shape;229;g11ef4d9851d_0_44"/>
            <p:cNvSpPr txBox="1"/>
            <p:nvPr/>
          </p:nvSpPr>
          <p:spPr>
            <a:xfrm flipH="1" rot="10800000">
              <a:off x="4011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g11ef4d9851d_0_44"/>
            <p:cNvSpPr txBox="1"/>
            <p:nvPr/>
          </p:nvSpPr>
          <p:spPr>
            <a:xfrm flipH="1" rot="10800000">
              <a:off x="4313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g11ef4d9851d_0_44"/>
            <p:cNvSpPr txBox="1"/>
            <p:nvPr/>
          </p:nvSpPr>
          <p:spPr>
            <a:xfrm flipH="1" rot="10800000">
              <a:off x="4615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g11ef4d9851d_0_44"/>
            <p:cNvSpPr txBox="1"/>
            <p:nvPr/>
          </p:nvSpPr>
          <p:spPr>
            <a:xfrm flipH="1" rot="10800000">
              <a:off x="4916" y="265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3" name="Google Shape;233;g11ef4d9851d_0_44"/>
            <p:cNvCxnSpPr/>
            <p:nvPr/>
          </p:nvCxnSpPr>
          <p:spPr>
            <a:xfrm flipH="1">
              <a:off x="4918" y="2730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g11ef4d9851d_0_44"/>
            <p:cNvCxnSpPr/>
            <p:nvPr/>
          </p:nvCxnSpPr>
          <p:spPr>
            <a:xfrm flipH="1">
              <a:off x="4610" y="273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g11ef4d9851d_0_44"/>
            <p:cNvCxnSpPr/>
            <p:nvPr/>
          </p:nvCxnSpPr>
          <p:spPr>
            <a:xfrm flipH="1">
              <a:off x="4322" y="273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g11ef4d9851d_0_44"/>
            <p:cNvCxnSpPr/>
            <p:nvPr/>
          </p:nvCxnSpPr>
          <p:spPr>
            <a:xfrm flipH="1">
              <a:off x="4034" y="273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7" name="Google Shape;237;g11ef4d9851d_0_44"/>
          <p:cNvGrpSpPr/>
          <p:nvPr/>
        </p:nvGrpSpPr>
        <p:grpSpPr>
          <a:xfrm>
            <a:off x="1154113" y="5305426"/>
            <a:ext cx="1435099" cy="604837"/>
            <a:chOff x="336" y="3294"/>
            <a:chExt cx="904" cy="381"/>
          </a:xfrm>
        </p:grpSpPr>
        <p:sp>
          <p:nvSpPr>
            <p:cNvPr id="238" name="Google Shape;238;g11ef4d9851d_0_44"/>
            <p:cNvSpPr txBox="1"/>
            <p:nvPr/>
          </p:nvSpPr>
          <p:spPr>
            <a:xfrm flipH="1" rot="10800000">
              <a:off x="336" y="3294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" name="Google Shape;239;g11ef4d9851d_0_44"/>
            <p:cNvSpPr txBox="1"/>
            <p:nvPr/>
          </p:nvSpPr>
          <p:spPr>
            <a:xfrm flipH="1" rot="10800000">
              <a:off x="638" y="3294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g11ef4d9851d_0_44"/>
            <p:cNvSpPr txBox="1"/>
            <p:nvPr/>
          </p:nvSpPr>
          <p:spPr>
            <a:xfrm flipH="1" rot="10800000">
              <a:off x="940" y="3294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1" name="Google Shape;241;g11ef4d9851d_0_44"/>
            <p:cNvCxnSpPr/>
            <p:nvPr/>
          </p:nvCxnSpPr>
          <p:spPr>
            <a:xfrm flipH="1">
              <a:off x="935" y="3375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g11ef4d9851d_0_44"/>
            <p:cNvCxnSpPr/>
            <p:nvPr/>
          </p:nvCxnSpPr>
          <p:spPr>
            <a:xfrm flipH="1">
              <a:off x="647" y="3375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g11ef4d9851d_0_44"/>
            <p:cNvCxnSpPr/>
            <p:nvPr/>
          </p:nvCxnSpPr>
          <p:spPr>
            <a:xfrm flipH="1">
              <a:off x="359" y="3375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4" name="Google Shape;244;g11ef4d9851d_0_44"/>
          <p:cNvGrpSpPr/>
          <p:nvPr/>
        </p:nvGrpSpPr>
        <p:grpSpPr>
          <a:xfrm>
            <a:off x="2209800" y="3732212"/>
            <a:ext cx="1435101" cy="604838"/>
            <a:chOff x="336" y="3294"/>
            <a:chExt cx="904" cy="381"/>
          </a:xfrm>
        </p:grpSpPr>
        <p:sp>
          <p:nvSpPr>
            <p:cNvPr id="245" name="Google Shape;245;g11ef4d9851d_0_44"/>
            <p:cNvSpPr txBox="1"/>
            <p:nvPr/>
          </p:nvSpPr>
          <p:spPr>
            <a:xfrm flipH="1" rot="10800000">
              <a:off x="336" y="3294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g11ef4d9851d_0_44"/>
            <p:cNvSpPr txBox="1"/>
            <p:nvPr/>
          </p:nvSpPr>
          <p:spPr>
            <a:xfrm flipH="1" rot="10800000">
              <a:off x="638" y="3294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247;g11ef4d9851d_0_44"/>
            <p:cNvSpPr txBox="1"/>
            <p:nvPr/>
          </p:nvSpPr>
          <p:spPr>
            <a:xfrm flipH="1" rot="10800000">
              <a:off x="940" y="3294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8" name="Google Shape;248;g11ef4d9851d_0_44"/>
            <p:cNvCxnSpPr/>
            <p:nvPr/>
          </p:nvCxnSpPr>
          <p:spPr>
            <a:xfrm flipH="1">
              <a:off x="935" y="3375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g11ef4d9851d_0_44"/>
            <p:cNvCxnSpPr/>
            <p:nvPr/>
          </p:nvCxnSpPr>
          <p:spPr>
            <a:xfrm flipH="1">
              <a:off x="647" y="3375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g11ef4d9851d_0_44"/>
            <p:cNvCxnSpPr/>
            <p:nvPr/>
          </p:nvCxnSpPr>
          <p:spPr>
            <a:xfrm flipH="1">
              <a:off x="359" y="3375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1" name="Google Shape;251;g11ef4d9851d_0_44"/>
          <p:cNvSpPr txBox="1"/>
          <p:nvPr/>
        </p:nvSpPr>
        <p:spPr>
          <a:xfrm>
            <a:off x="5648325" y="5207000"/>
            <a:ext cx="4809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g11ef4d9851d_0_44"/>
          <p:cNvSpPr txBox="1"/>
          <p:nvPr/>
        </p:nvSpPr>
        <p:spPr>
          <a:xfrm>
            <a:off x="6129338" y="5207000"/>
            <a:ext cx="4779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1ef4d9851d_0_44"/>
          <p:cNvSpPr txBox="1"/>
          <p:nvPr/>
        </p:nvSpPr>
        <p:spPr>
          <a:xfrm>
            <a:off x="7716838" y="5216525"/>
            <a:ext cx="4809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g11ef4d9851d_0_44"/>
          <p:cNvSpPr txBox="1"/>
          <p:nvPr/>
        </p:nvSpPr>
        <p:spPr>
          <a:xfrm>
            <a:off x="7239000" y="5216525"/>
            <a:ext cx="4779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g11ef4d9851d_0_44"/>
          <p:cNvSpPr txBox="1"/>
          <p:nvPr/>
        </p:nvSpPr>
        <p:spPr>
          <a:xfrm>
            <a:off x="8197850" y="5216525"/>
            <a:ext cx="4779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g11ef4d9851d_0_44"/>
          <p:cNvSpPr txBox="1"/>
          <p:nvPr/>
        </p:nvSpPr>
        <p:spPr>
          <a:xfrm>
            <a:off x="3090863" y="5207000"/>
            <a:ext cx="4779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g11ef4d9851d_0_44"/>
          <p:cNvSpPr txBox="1"/>
          <p:nvPr/>
        </p:nvSpPr>
        <p:spPr>
          <a:xfrm>
            <a:off x="392113" y="3636963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58" name="Google Shape;258;g11ef4d9851d_0_44"/>
          <p:cNvSpPr txBox="1"/>
          <p:nvPr/>
        </p:nvSpPr>
        <p:spPr>
          <a:xfrm>
            <a:off x="869950" y="3636963"/>
            <a:ext cx="4794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59" name="Google Shape;259;g11ef4d9851d_0_44"/>
          <p:cNvSpPr txBox="1"/>
          <p:nvPr/>
        </p:nvSpPr>
        <p:spPr>
          <a:xfrm>
            <a:off x="1349375" y="3636963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60" name="Google Shape;260;g11ef4d9851d_0_44"/>
          <p:cNvSpPr txBox="1"/>
          <p:nvPr/>
        </p:nvSpPr>
        <p:spPr>
          <a:xfrm>
            <a:off x="2460625" y="3636963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261" name="Google Shape;261;g11ef4d9851d_0_44"/>
          <p:cNvSpPr txBox="1"/>
          <p:nvPr/>
        </p:nvSpPr>
        <p:spPr>
          <a:xfrm>
            <a:off x="2938463" y="3636963"/>
            <a:ext cx="4794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62" name="Google Shape;262;g11ef4d9851d_0_44"/>
          <p:cNvSpPr txBox="1"/>
          <p:nvPr/>
        </p:nvSpPr>
        <p:spPr>
          <a:xfrm>
            <a:off x="3994150" y="3636963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/>
          </a:p>
        </p:txBody>
      </p:sp>
      <p:sp>
        <p:nvSpPr>
          <p:cNvPr id="263" name="Google Shape;263;g11ef4d9851d_0_44"/>
          <p:cNvSpPr txBox="1"/>
          <p:nvPr/>
        </p:nvSpPr>
        <p:spPr>
          <a:xfrm>
            <a:off x="4475163" y="3636963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264" name="Google Shape;264;g11ef4d9851d_0_44"/>
          <p:cNvSpPr txBox="1"/>
          <p:nvPr/>
        </p:nvSpPr>
        <p:spPr>
          <a:xfrm>
            <a:off x="4953000" y="3636963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265" name="Google Shape;265;g11ef4d9851d_0_44"/>
          <p:cNvSpPr txBox="1"/>
          <p:nvPr/>
        </p:nvSpPr>
        <p:spPr>
          <a:xfrm>
            <a:off x="5430838" y="3636963"/>
            <a:ext cx="4794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266" name="Google Shape;266;g11ef4d9851d_0_44"/>
          <p:cNvSpPr txBox="1"/>
          <p:nvPr/>
        </p:nvSpPr>
        <p:spPr>
          <a:xfrm>
            <a:off x="1362075" y="5207000"/>
            <a:ext cx="4779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g11ef4d9851d_0_44"/>
          <p:cNvSpPr txBox="1"/>
          <p:nvPr/>
        </p:nvSpPr>
        <p:spPr>
          <a:xfrm>
            <a:off x="1839913" y="5207000"/>
            <a:ext cx="4779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g11ef4d9851d_0_44"/>
          <p:cNvSpPr txBox="1"/>
          <p:nvPr/>
        </p:nvSpPr>
        <p:spPr>
          <a:xfrm>
            <a:off x="3568700" y="5207000"/>
            <a:ext cx="4809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g11ef4d9851d_0_44"/>
          <p:cNvSpPr txBox="1"/>
          <p:nvPr/>
        </p:nvSpPr>
        <p:spPr>
          <a:xfrm>
            <a:off x="4049713" y="5207000"/>
            <a:ext cx="4779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g11ef4d9851d_0_44"/>
          <p:cNvSpPr txBox="1"/>
          <p:nvPr/>
        </p:nvSpPr>
        <p:spPr>
          <a:xfrm>
            <a:off x="5170488" y="5207000"/>
            <a:ext cx="477900" cy="3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g11ef4d9851d_0_44"/>
          <p:cNvSpPr txBox="1"/>
          <p:nvPr/>
        </p:nvSpPr>
        <p:spPr>
          <a:xfrm>
            <a:off x="4779963" y="1618168"/>
            <a:ext cx="425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This is a</a:t>
            </a:r>
            <a:r>
              <a:rPr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B-tree o</a:t>
            </a:r>
            <a:r>
              <a:rPr i="0" lang="en-US" sz="2000">
                <a:solidFill>
                  <a:schemeClr val="dk1"/>
                </a:solidFill>
              </a:rPr>
              <a:t>f </a:t>
            </a:r>
            <a:r>
              <a:rPr lang="en-US" sz="2000">
                <a:solidFill>
                  <a:schemeClr val="dk1"/>
                </a:solidFill>
              </a:rPr>
              <a:t>t=2</a:t>
            </a:r>
            <a:r>
              <a:rPr i="0" lang="en-US" sz="2000">
                <a:solidFill>
                  <a:schemeClr val="dk1"/>
                </a:solidFill>
              </a:rPr>
              <a:t> </a:t>
            </a:r>
            <a:r>
              <a:rPr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m=4 containing 26 items</a:t>
            </a:r>
            <a:endParaRPr i="0"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2" name="Google Shape;272;g11ef4d9851d_0_44"/>
          <p:cNvSpPr txBox="1"/>
          <p:nvPr/>
        </p:nvSpPr>
        <p:spPr>
          <a:xfrm>
            <a:off x="441325" y="5851525"/>
            <a:ext cx="419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all the leaves are at the same level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ef4d9851d_0_1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B-trees</a:t>
            </a:r>
            <a:br>
              <a:rPr lang="en-US"/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(slides taken from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http://people.cs.aau.dk/~simas/aalg04/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1ef4d9851d_0_16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Let’s draw a B-tree of t=2 and m=4 with the keys in the range A through Z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a total of 23 keys</a:t>
            </a:r>
            <a:endParaRPr/>
          </a:p>
        </p:txBody>
      </p:sp>
      <p:sp>
        <p:nvSpPr>
          <p:cNvPr id="279" name="Google Shape;279;g11ef4d9851d_0_162"/>
          <p:cNvSpPr txBox="1"/>
          <p:nvPr/>
        </p:nvSpPr>
        <p:spPr>
          <a:xfrm>
            <a:off x="3048000" y="4572000"/>
            <a:ext cx="1219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 G   M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g11ef4d9851d_0_162"/>
          <p:cNvSpPr txBox="1"/>
          <p:nvPr/>
        </p:nvSpPr>
        <p:spPr>
          <a:xfrm>
            <a:off x="1066800" y="5334000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B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g11ef4d9851d_0_162"/>
          <p:cNvSpPr txBox="1"/>
          <p:nvPr/>
        </p:nvSpPr>
        <p:spPr>
          <a:xfrm>
            <a:off x="3124200" y="5334000"/>
            <a:ext cx="1143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K   L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g11ef4d9851d_0_162"/>
          <p:cNvSpPr txBox="1"/>
          <p:nvPr/>
        </p:nvSpPr>
        <p:spPr>
          <a:xfrm>
            <a:off x="5257800" y="5334000"/>
            <a:ext cx="1143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  R   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g11ef4d9851d_0_162"/>
          <p:cNvSpPr txBox="1"/>
          <p:nvPr/>
        </p:nvSpPr>
        <p:spPr>
          <a:xfrm>
            <a:off x="4343400" y="5334000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  O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g11ef4d9851d_0_162"/>
          <p:cNvSpPr txBox="1"/>
          <p:nvPr/>
        </p:nvSpPr>
        <p:spPr>
          <a:xfrm>
            <a:off x="7315200" y="5334000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 Z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g11ef4d9851d_0_162"/>
          <p:cNvSpPr txBox="1"/>
          <p:nvPr/>
        </p:nvSpPr>
        <p:spPr>
          <a:xfrm>
            <a:off x="6477000" y="5334000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  V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g11ef4d9851d_0_162"/>
          <p:cNvSpPr txBox="1"/>
          <p:nvPr/>
        </p:nvSpPr>
        <p:spPr>
          <a:xfrm>
            <a:off x="5715000" y="4572000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  X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g11ef4d9851d_0_162"/>
          <p:cNvSpPr txBox="1"/>
          <p:nvPr/>
        </p:nvSpPr>
        <p:spPr>
          <a:xfrm>
            <a:off x="4572000" y="3810000"/>
            <a:ext cx="6858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g11ef4d9851d_0_162"/>
          <p:cNvSpPr txBox="1"/>
          <p:nvPr/>
        </p:nvSpPr>
        <p:spPr>
          <a:xfrm>
            <a:off x="1905000" y="5334000"/>
            <a:ext cx="1143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E   F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9" name="Google Shape;289;g11ef4d9851d_0_162"/>
          <p:cNvCxnSpPr/>
          <p:nvPr/>
        </p:nvCxnSpPr>
        <p:spPr>
          <a:xfrm flipH="1">
            <a:off x="3581400" y="4038600"/>
            <a:ext cx="10668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g11ef4d9851d_0_162"/>
          <p:cNvCxnSpPr/>
          <p:nvPr/>
        </p:nvCxnSpPr>
        <p:spPr>
          <a:xfrm>
            <a:off x="5105400" y="4038600"/>
            <a:ext cx="9906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g11ef4d9851d_0_162"/>
          <p:cNvCxnSpPr/>
          <p:nvPr/>
        </p:nvCxnSpPr>
        <p:spPr>
          <a:xfrm flipH="1">
            <a:off x="1447800" y="4876800"/>
            <a:ext cx="1676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g11ef4d9851d_0_162"/>
          <p:cNvCxnSpPr/>
          <p:nvPr/>
        </p:nvCxnSpPr>
        <p:spPr>
          <a:xfrm flipH="1">
            <a:off x="2438400" y="4876800"/>
            <a:ext cx="990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g11ef4d9851d_0_162"/>
          <p:cNvCxnSpPr/>
          <p:nvPr/>
        </p:nvCxnSpPr>
        <p:spPr>
          <a:xfrm flipH="1">
            <a:off x="3657600" y="4876800"/>
            <a:ext cx="152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g11ef4d9851d_0_162"/>
          <p:cNvCxnSpPr/>
          <p:nvPr/>
        </p:nvCxnSpPr>
        <p:spPr>
          <a:xfrm>
            <a:off x="4191000" y="4876800"/>
            <a:ext cx="609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g11ef4d9851d_0_162"/>
          <p:cNvCxnSpPr/>
          <p:nvPr/>
        </p:nvCxnSpPr>
        <p:spPr>
          <a:xfrm>
            <a:off x="5867400" y="48768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g11ef4d9851d_0_162"/>
          <p:cNvCxnSpPr/>
          <p:nvPr/>
        </p:nvCxnSpPr>
        <p:spPr>
          <a:xfrm>
            <a:off x="6096000" y="4876800"/>
            <a:ext cx="762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g11ef4d9851d_0_162"/>
          <p:cNvCxnSpPr/>
          <p:nvPr/>
        </p:nvCxnSpPr>
        <p:spPr>
          <a:xfrm>
            <a:off x="6477000" y="4800600"/>
            <a:ext cx="12192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ef4d9851d_0_1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B-tree operations</a:t>
            </a:r>
            <a:endParaRPr/>
          </a:p>
        </p:txBody>
      </p:sp>
      <p:sp>
        <p:nvSpPr>
          <p:cNvPr id="303" name="Google Shape;303;g11ef4d9851d_0_186"/>
          <p:cNvSpPr txBox="1"/>
          <p:nvPr>
            <p:ph idx="1" type="body"/>
          </p:nvPr>
        </p:nvSpPr>
        <p:spPr>
          <a:xfrm>
            <a:off x="457200" y="1395594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implementation needs to support the following B-tree operations (corresponds to Dictionary ADT operations):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Search</a:t>
            </a:r>
            <a:r>
              <a:rPr lang="en-US"/>
              <a:t> (simple)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Create</a:t>
            </a:r>
            <a:r>
              <a:rPr lang="en-US"/>
              <a:t> an empty tree (trivial)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Insert</a:t>
            </a:r>
            <a:r>
              <a:rPr lang="en-US"/>
              <a:t> (complex): depends on split and merge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Delete</a:t>
            </a:r>
            <a:r>
              <a:rPr lang="en-US"/>
              <a:t> (complex): depends on merge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ef4d9851d_0_1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B-tree and B-node ADTs</a:t>
            </a:r>
            <a:endParaRPr/>
          </a:p>
        </p:txBody>
      </p:sp>
      <p:sp>
        <p:nvSpPr>
          <p:cNvPr id="309" name="Google Shape;309;g11ef4d9851d_0_19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B-tree ADT: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root</a:t>
            </a:r>
            <a:r>
              <a:rPr lang="en-US"/>
              <a:t>():Bnode – </a:t>
            </a:r>
            <a:r>
              <a:rPr i="1" lang="en-US"/>
              <a:t>T.root</a:t>
            </a:r>
            <a:r>
              <a:rPr lang="en-US"/>
              <a:t>() gives a pointer to a root node of a tree T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B-node ADT: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n</a:t>
            </a:r>
            <a:r>
              <a:rPr lang="en-US"/>
              <a:t>():int – </a:t>
            </a:r>
            <a:r>
              <a:rPr i="1" lang="en-US"/>
              <a:t>x.n</a:t>
            </a:r>
            <a:r>
              <a:rPr lang="en-US"/>
              <a:t>() the number of keys in node </a:t>
            </a:r>
            <a:r>
              <a:rPr i="1" lang="en-US"/>
              <a:t>x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key</a:t>
            </a:r>
            <a:r>
              <a:rPr lang="en-US"/>
              <a:t>(</a:t>
            </a:r>
            <a:r>
              <a:rPr i="1" lang="en-US"/>
              <a:t>i:</a:t>
            </a:r>
            <a:r>
              <a:rPr lang="en-US"/>
              <a:t>int):key_t – </a:t>
            </a:r>
            <a:r>
              <a:rPr i="1" lang="en-US"/>
              <a:t>x.key</a:t>
            </a:r>
            <a:r>
              <a:rPr lang="en-US"/>
              <a:t>(</a:t>
            </a:r>
            <a:r>
              <a:rPr i="1" lang="en-US"/>
              <a:t>i</a:t>
            </a:r>
            <a:r>
              <a:rPr lang="en-US"/>
              <a:t>) the </a:t>
            </a:r>
            <a:r>
              <a:rPr i="1" lang="en-US"/>
              <a:t>i</a:t>
            </a:r>
            <a:r>
              <a:rPr lang="en-US"/>
              <a:t>-th key in </a:t>
            </a:r>
            <a:r>
              <a:rPr i="1" lang="en-US"/>
              <a:t>x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p</a:t>
            </a:r>
            <a:r>
              <a:rPr lang="en-US"/>
              <a:t>(</a:t>
            </a:r>
            <a:r>
              <a:rPr i="1" lang="en-US"/>
              <a:t>i:</a:t>
            </a:r>
            <a:r>
              <a:rPr lang="en-US"/>
              <a:t>int):Bnode – </a:t>
            </a:r>
            <a:r>
              <a:rPr i="1" lang="en-US"/>
              <a:t>x.p</a:t>
            </a:r>
            <a:r>
              <a:rPr lang="en-US"/>
              <a:t>(</a:t>
            </a:r>
            <a:r>
              <a:rPr i="1" lang="en-US"/>
              <a:t>i</a:t>
            </a:r>
            <a:r>
              <a:rPr lang="en-US"/>
              <a:t>) the </a:t>
            </a:r>
            <a:r>
              <a:rPr i="1" lang="en-US"/>
              <a:t>i</a:t>
            </a:r>
            <a:r>
              <a:rPr lang="en-US"/>
              <a:t>-th pointer in </a:t>
            </a:r>
            <a:r>
              <a:rPr i="1" lang="en-US"/>
              <a:t>x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leaf</a:t>
            </a:r>
            <a:r>
              <a:rPr lang="en-US"/>
              <a:t>():bool - </a:t>
            </a:r>
            <a:r>
              <a:rPr i="1" lang="en-US"/>
              <a:t>x.leaf</a:t>
            </a:r>
            <a:r>
              <a:rPr lang="en-US"/>
              <a:t>() is true if </a:t>
            </a:r>
            <a:r>
              <a:rPr i="1" lang="en-US"/>
              <a:t>x</a:t>
            </a:r>
            <a:r>
              <a:rPr lang="en-US"/>
              <a:t> is a leaf 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Simplified syntax for </a:t>
            </a:r>
            <a:r>
              <a:rPr i="1" lang="en-US"/>
              <a:t>set </a:t>
            </a:r>
            <a:r>
              <a:rPr lang="en-US"/>
              <a:t>methods: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e.g., </a:t>
            </a:r>
            <a:r>
              <a:rPr i="1" lang="en-US"/>
              <a:t>x.n</a:t>
            </a:r>
            <a:r>
              <a:rPr lang="en-US"/>
              <a:t>()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US"/>
              <a:t> 0, instead of </a:t>
            </a:r>
            <a:r>
              <a:rPr i="1" lang="en-US"/>
              <a:t>x.setn</a:t>
            </a:r>
            <a:r>
              <a:rPr lang="en-US"/>
              <a:t>(</a:t>
            </a:r>
            <a:r>
              <a:rPr i="1" lang="en-US"/>
              <a:t>0</a:t>
            </a:r>
            <a:r>
              <a:rPr lang="en-US"/>
              <a:t>)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ef4d9851d_0_1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Search</a:t>
            </a:r>
            <a:endParaRPr/>
          </a:p>
        </p:txBody>
      </p:sp>
      <p:sp>
        <p:nvSpPr>
          <p:cNvPr id="315" name="Google Shape;315;g11ef4d9851d_0_196"/>
          <p:cNvSpPr txBox="1"/>
          <p:nvPr>
            <p:ph idx="1" type="body"/>
          </p:nvPr>
        </p:nvSpPr>
        <p:spPr>
          <a:xfrm>
            <a:off x="0" y="1600200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Straightforward generalization of searching in a BST: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Initial call </a:t>
            </a:r>
            <a:r>
              <a:rPr b="1" lang="en-US"/>
              <a:t>BtreeSearch(</a:t>
            </a:r>
            <a:r>
              <a:rPr lang="en-US"/>
              <a:t>T.root(), k</a:t>
            </a:r>
            <a:r>
              <a:rPr b="1" lang="en-US"/>
              <a:t>)</a:t>
            </a:r>
            <a:endParaRPr/>
          </a:p>
        </p:txBody>
      </p:sp>
      <p:sp>
        <p:nvSpPr>
          <p:cNvPr id="316" name="Google Shape;316;g11ef4d9851d_0_196"/>
          <p:cNvSpPr/>
          <p:nvPr/>
        </p:nvSpPr>
        <p:spPr>
          <a:xfrm>
            <a:off x="1143000" y="3124200"/>
            <a:ext cx="71628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BTreeSearch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(x,k)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 i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x.n() and k &gt; x.key(i)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03    i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i+1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04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x.n() and k = x.key(i)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(x,i)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06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x.leaf()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08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NIL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09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DiskRead(x.p(i))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    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BTtreeSearch(x.p(i),k)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ef4d9851d_0_2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Analysis of Search</a:t>
            </a:r>
            <a:endParaRPr/>
          </a:p>
        </p:txBody>
      </p:sp>
      <p:sp>
        <p:nvSpPr>
          <p:cNvPr id="322" name="Google Shape;322;g11ef4d9851d_0_20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B-tree of a </a:t>
            </a:r>
            <a:r>
              <a:rPr i="1" lang="en-US"/>
              <a:t>minimum degree t </a:t>
            </a:r>
            <a:r>
              <a:rPr lang="en-US"/>
              <a:t>(</a:t>
            </a:r>
            <a:r>
              <a:rPr i="1" lang="en-US"/>
              <a:t>t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≥ </a:t>
            </a:r>
            <a:r>
              <a:rPr lang="en-US"/>
              <a:t>2):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All nodes except the root node have between </a:t>
            </a:r>
            <a:r>
              <a:rPr i="1" lang="en-US"/>
              <a:t>t</a:t>
            </a:r>
            <a:r>
              <a:rPr lang="en-US"/>
              <a:t> and 2</a:t>
            </a:r>
            <a:r>
              <a:rPr i="1" lang="en-US"/>
              <a:t>t</a:t>
            </a:r>
            <a:r>
              <a:rPr lang="en-US"/>
              <a:t> children (i.e., between </a:t>
            </a:r>
            <a:r>
              <a:rPr i="1" lang="en-US"/>
              <a:t>t</a:t>
            </a:r>
            <a:r>
              <a:rPr lang="en-US"/>
              <a:t>–1 and 2</a:t>
            </a:r>
            <a:r>
              <a:rPr i="1" lang="en-US"/>
              <a:t>t</a:t>
            </a:r>
            <a:r>
              <a:rPr lang="en-US"/>
              <a:t>–1 keys).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root node has between 0 and 2</a:t>
            </a:r>
            <a:r>
              <a:rPr i="1" lang="en-US"/>
              <a:t>t</a:t>
            </a:r>
            <a:r>
              <a:rPr lang="en-US"/>
              <a:t> children (i.e., between 0 and 2</a:t>
            </a:r>
            <a:r>
              <a:rPr i="1" lang="en-US"/>
              <a:t>t</a:t>
            </a:r>
            <a:r>
              <a:rPr lang="en-US"/>
              <a:t>–1 keys)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ef4d9851d_0_20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Thus, the worst-case running time is: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h</a:t>
            </a:r>
            <a:r>
              <a:rPr lang="en-US"/>
              <a:t>) =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log</a:t>
            </a:r>
            <a:r>
              <a:rPr baseline="-25000" i="1" lang="en-US"/>
              <a:t>t</a:t>
            </a:r>
            <a:r>
              <a:rPr i="1" lang="en-US"/>
              <a:t>n</a:t>
            </a:r>
            <a:r>
              <a:rPr lang="en-US"/>
              <a:t>) =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log</a:t>
            </a:r>
            <a:r>
              <a:rPr baseline="-25000" i="1" lang="en-US"/>
              <a:t>B</a:t>
            </a:r>
            <a:r>
              <a:rPr i="1" lang="en-US"/>
              <a:t>n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Comparing with the “straightforward” balanced binary search tree (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log</a:t>
            </a:r>
            <a:r>
              <a:rPr baseline="-25000" i="1" lang="en-US"/>
              <a:t>2</a:t>
            </a:r>
            <a:r>
              <a:rPr i="1" lang="en-US"/>
              <a:t>n</a:t>
            </a:r>
            <a:r>
              <a:rPr lang="en-US"/>
              <a:t>)):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factor of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log</a:t>
            </a:r>
            <a:r>
              <a:rPr baseline="-25000" i="1" lang="en-US"/>
              <a:t>2</a:t>
            </a:r>
            <a:r>
              <a:rPr i="1" lang="en-US"/>
              <a:t>B</a:t>
            </a:r>
            <a:r>
              <a:rPr lang="en-US"/>
              <a:t>) improvement</a:t>
            </a:r>
            <a:endParaRPr/>
          </a:p>
        </p:txBody>
      </p:sp>
      <p:pic>
        <p:nvPicPr>
          <p:cNvPr id="328" name="Google Shape;328;g11ef4d9851d_0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313" y="1431925"/>
            <a:ext cx="7075486" cy="10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ef4d9851d_0_2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Splitting Nodes</a:t>
            </a:r>
            <a:endParaRPr/>
          </a:p>
        </p:txBody>
      </p:sp>
      <p:sp>
        <p:nvSpPr>
          <p:cNvPr id="334" name="Google Shape;334;g11ef4d9851d_0_212"/>
          <p:cNvSpPr txBox="1"/>
          <p:nvPr>
            <p:ph idx="1" type="body"/>
          </p:nvPr>
        </p:nvSpPr>
        <p:spPr>
          <a:xfrm>
            <a:off x="685800" y="1447800"/>
            <a:ext cx="8001000" cy="30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a node has m-1 keys (or 2t-1 keys where t is the order) then it cannot absorb another key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Before we can insert a new key, we have to “make room,” i.e., split a node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f4d9851d_0_5"/>
          <p:cNvSpPr txBox="1"/>
          <p:nvPr>
            <p:ph type="title"/>
          </p:nvPr>
        </p:nvSpPr>
        <p:spPr>
          <a:xfrm>
            <a:off x="457200" y="76199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B-Trees</a:t>
            </a:r>
            <a:endParaRPr/>
          </a:p>
        </p:txBody>
      </p:sp>
      <p:sp>
        <p:nvSpPr>
          <p:cNvPr id="96" name="Google Shape;96;g11ef4d9851d_0_5"/>
          <p:cNvSpPr txBox="1"/>
          <p:nvPr>
            <p:ph idx="1" type="body"/>
          </p:nvPr>
        </p:nvSpPr>
        <p:spPr>
          <a:xfrm>
            <a:off x="228600" y="990601"/>
            <a:ext cx="8763000" cy="541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9" l="-1009" r="-579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ef4d9851d_0_217"/>
          <p:cNvSpPr txBox="1"/>
          <p:nvPr>
            <p:ph type="title"/>
          </p:nvPr>
        </p:nvSpPr>
        <p:spPr>
          <a:xfrm>
            <a:off x="457200" y="274638"/>
            <a:ext cx="8229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Splitting Nodes</a:t>
            </a:r>
            <a:endParaRPr/>
          </a:p>
        </p:txBody>
      </p:sp>
      <p:sp>
        <p:nvSpPr>
          <p:cNvPr id="340" name="Google Shape;340;g11ef4d9851d_0_2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When a non-leaf node is split, it gains a child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If the parent has reached the limit of the children, then we continue splitting nodes up the tree until either we find a parent that does not need to be split or we reach the root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If we need to split the root in two, then we create a new root that has the split roots as its two children. This is why a root has 2-child minimum exception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This is the only way a B-tree gains height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ef4d9851d_0_222"/>
          <p:cNvSpPr txBox="1"/>
          <p:nvPr/>
        </p:nvSpPr>
        <p:spPr>
          <a:xfrm>
            <a:off x="1333500" y="4933950"/>
            <a:ext cx="2667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  Q   R   S   T   V   W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6" name="Google Shape;346;g11ef4d9851d_0_222"/>
          <p:cNvCxnSpPr/>
          <p:nvPr/>
        </p:nvCxnSpPr>
        <p:spPr>
          <a:xfrm flipH="1">
            <a:off x="1028700" y="5238750"/>
            <a:ext cx="3810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7" name="Google Shape;347;g11ef4d9851d_0_222"/>
          <p:cNvCxnSpPr/>
          <p:nvPr/>
        </p:nvCxnSpPr>
        <p:spPr>
          <a:xfrm flipH="1">
            <a:off x="1638300" y="5238750"/>
            <a:ext cx="1524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8" name="Google Shape;348;g11ef4d9851d_0_222"/>
          <p:cNvCxnSpPr/>
          <p:nvPr/>
        </p:nvCxnSpPr>
        <p:spPr>
          <a:xfrm flipH="1">
            <a:off x="2095500" y="5238750"/>
            <a:ext cx="762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9" name="Google Shape;349;g11ef4d9851d_0_222"/>
          <p:cNvCxnSpPr/>
          <p:nvPr/>
        </p:nvCxnSpPr>
        <p:spPr>
          <a:xfrm>
            <a:off x="3543300" y="5238750"/>
            <a:ext cx="2286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0" name="Google Shape;350;g11ef4d9851d_0_222"/>
          <p:cNvCxnSpPr/>
          <p:nvPr/>
        </p:nvCxnSpPr>
        <p:spPr>
          <a:xfrm>
            <a:off x="3238500" y="5238750"/>
            <a:ext cx="762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1" name="Google Shape;351;g11ef4d9851d_0_222"/>
          <p:cNvCxnSpPr/>
          <p:nvPr/>
        </p:nvCxnSpPr>
        <p:spPr>
          <a:xfrm>
            <a:off x="2857500" y="523875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2" name="Google Shape;352;g11ef4d9851d_0_222"/>
          <p:cNvCxnSpPr/>
          <p:nvPr/>
        </p:nvCxnSpPr>
        <p:spPr>
          <a:xfrm>
            <a:off x="2476500" y="523875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" name="Google Shape;353;g11ef4d9851d_0_222"/>
          <p:cNvCxnSpPr/>
          <p:nvPr/>
        </p:nvCxnSpPr>
        <p:spPr>
          <a:xfrm>
            <a:off x="3924300" y="5162550"/>
            <a:ext cx="3810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4" name="Google Shape;354;g11ef4d9851d_0_222"/>
          <p:cNvSpPr txBox="1"/>
          <p:nvPr/>
        </p:nvSpPr>
        <p:spPr>
          <a:xfrm>
            <a:off x="723900" y="584835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g11ef4d9851d_0_222"/>
          <p:cNvSpPr txBox="1"/>
          <p:nvPr/>
        </p:nvSpPr>
        <p:spPr>
          <a:xfrm>
            <a:off x="4000500" y="584835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g11ef4d9851d_0_222"/>
          <p:cNvSpPr txBox="1"/>
          <p:nvPr/>
        </p:nvSpPr>
        <p:spPr>
          <a:xfrm>
            <a:off x="2400300" y="584835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g11ef4d9851d_0_222"/>
          <p:cNvSpPr txBox="1"/>
          <p:nvPr/>
        </p:nvSpPr>
        <p:spPr>
          <a:xfrm>
            <a:off x="1333500" y="3867150"/>
            <a:ext cx="2667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  N   W   ...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8" name="Google Shape;358;g11ef4d9851d_0_222"/>
          <p:cNvCxnSpPr>
            <a:stCxn id="357" idx="2"/>
            <a:endCxn id="345" idx="0"/>
          </p:cNvCxnSpPr>
          <p:nvPr/>
        </p:nvCxnSpPr>
        <p:spPr>
          <a:xfrm>
            <a:off x="2667000" y="4267350"/>
            <a:ext cx="0" cy="666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9" name="Google Shape;359;g11ef4d9851d_0_222"/>
          <p:cNvSpPr txBox="1"/>
          <p:nvPr/>
        </p:nvSpPr>
        <p:spPr>
          <a:xfrm>
            <a:off x="1447800" y="4400550"/>
            <a:ext cx="12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x.p(i)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g11ef4d9851d_0_222"/>
          <p:cNvSpPr txBox="1"/>
          <p:nvPr/>
        </p:nvSpPr>
        <p:spPr>
          <a:xfrm rot="-2476922">
            <a:off x="2172802" y="3104782"/>
            <a:ext cx="1295459" cy="400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x.key(i-1)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g11ef4d9851d_0_222"/>
          <p:cNvSpPr txBox="1"/>
          <p:nvPr/>
        </p:nvSpPr>
        <p:spPr>
          <a:xfrm rot="-2653836">
            <a:off x="2706371" y="3104715"/>
            <a:ext cx="1295395" cy="4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x.key(i)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g11ef4d9851d_0_222"/>
          <p:cNvSpPr txBox="1"/>
          <p:nvPr/>
        </p:nvSpPr>
        <p:spPr>
          <a:xfrm>
            <a:off x="1333500" y="3409950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g11ef4d9851d_0_222"/>
          <p:cNvSpPr txBox="1"/>
          <p:nvPr/>
        </p:nvSpPr>
        <p:spPr>
          <a:xfrm>
            <a:off x="5600700" y="3943350"/>
            <a:ext cx="2667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  N   S   W   ...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g11ef4d9851d_0_222"/>
          <p:cNvSpPr txBox="1"/>
          <p:nvPr/>
        </p:nvSpPr>
        <p:spPr>
          <a:xfrm rot="-2476922">
            <a:off x="6059002" y="3180982"/>
            <a:ext cx="1295459" cy="400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x.key(i-1)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g11ef4d9851d_0_222"/>
          <p:cNvSpPr txBox="1"/>
          <p:nvPr/>
        </p:nvSpPr>
        <p:spPr>
          <a:xfrm rot="-2653836">
            <a:off x="6516371" y="3180915"/>
            <a:ext cx="1295395" cy="4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x.key(i)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g11ef4d9851d_0_222"/>
          <p:cNvSpPr txBox="1"/>
          <p:nvPr/>
        </p:nvSpPr>
        <p:spPr>
          <a:xfrm>
            <a:off x="5600700" y="3486150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g11ef4d9851d_0_222"/>
          <p:cNvSpPr txBox="1"/>
          <p:nvPr/>
        </p:nvSpPr>
        <p:spPr>
          <a:xfrm rot="-2653836">
            <a:off x="7049771" y="3180915"/>
            <a:ext cx="1295395" cy="4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x.key(i+1)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g11ef4d9851d_0_222"/>
          <p:cNvSpPr txBox="1"/>
          <p:nvPr/>
        </p:nvSpPr>
        <p:spPr>
          <a:xfrm>
            <a:off x="5448300" y="5086350"/>
            <a:ext cx="1219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  Q   R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g11ef4d9851d_0_222"/>
          <p:cNvSpPr txBox="1"/>
          <p:nvPr/>
        </p:nvSpPr>
        <p:spPr>
          <a:xfrm>
            <a:off x="7277100" y="5086350"/>
            <a:ext cx="1219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  V   W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g11ef4d9851d_0_222"/>
          <p:cNvSpPr txBox="1"/>
          <p:nvPr/>
        </p:nvSpPr>
        <p:spPr>
          <a:xfrm>
            <a:off x="5143500" y="4552950"/>
            <a:ext cx="12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x.p(i)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g11ef4d9851d_0_222"/>
          <p:cNvSpPr txBox="1"/>
          <p:nvPr/>
        </p:nvSpPr>
        <p:spPr>
          <a:xfrm>
            <a:off x="7658100" y="4552950"/>
            <a:ext cx="14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= x.p(i+1)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g11ef4d9851d_0_222"/>
          <p:cNvSpPr/>
          <p:nvPr/>
        </p:nvSpPr>
        <p:spPr>
          <a:xfrm>
            <a:off x="4381500" y="3867150"/>
            <a:ext cx="609600" cy="914400"/>
          </a:xfrm>
          <a:prstGeom prst="rightArrow">
            <a:avLst>
              <a:gd fmla="val 50000" name="adj1"/>
              <a:gd fmla="val 25000" name="adj2"/>
            </a:avLst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1ef4d9851d_0_222"/>
          <p:cNvSpPr txBox="1"/>
          <p:nvPr>
            <p:ph idx="1" type="body"/>
          </p:nvPr>
        </p:nvSpPr>
        <p:spPr>
          <a:xfrm>
            <a:off x="685800" y="1447800"/>
            <a:ext cx="8337600" cy="30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Result: one key of </a:t>
            </a:r>
            <a:r>
              <a:rPr i="1" lang="en-US"/>
              <a:t>x</a:t>
            </a:r>
            <a:r>
              <a:rPr lang="en-US"/>
              <a:t> moves up to parent and x splits into two nodes with about </a:t>
            </a:r>
            <a:r>
              <a:rPr i="1" lang="en-US"/>
              <a:t>half the keys</a:t>
            </a:r>
            <a:endParaRPr/>
          </a:p>
        </p:txBody>
      </p:sp>
      <p:cxnSp>
        <p:nvCxnSpPr>
          <p:cNvPr id="374" name="Google Shape;374;g11ef4d9851d_0_222"/>
          <p:cNvCxnSpPr/>
          <p:nvPr/>
        </p:nvCxnSpPr>
        <p:spPr>
          <a:xfrm flipH="1">
            <a:off x="5981700" y="4248150"/>
            <a:ext cx="68580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5" name="Google Shape;375;g11ef4d9851d_0_222"/>
          <p:cNvCxnSpPr/>
          <p:nvPr/>
        </p:nvCxnSpPr>
        <p:spPr>
          <a:xfrm>
            <a:off x="7048500" y="4248150"/>
            <a:ext cx="83820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6" name="Google Shape;376;g11ef4d9851d_0_222"/>
          <p:cNvCxnSpPr/>
          <p:nvPr/>
        </p:nvCxnSpPr>
        <p:spPr>
          <a:xfrm flipH="1">
            <a:off x="5181600" y="5391150"/>
            <a:ext cx="3810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7" name="Google Shape;377;g11ef4d9851d_0_222"/>
          <p:cNvCxnSpPr/>
          <p:nvPr/>
        </p:nvCxnSpPr>
        <p:spPr>
          <a:xfrm flipH="1">
            <a:off x="5791200" y="5391150"/>
            <a:ext cx="1524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8" name="Google Shape;378;g11ef4d9851d_0_222"/>
          <p:cNvCxnSpPr/>
          <p:nvPr/>
        </p:nvCxnSpPr>
        <p:spPr>
          <a:xfrm flipH="1">
            <a:off x="6248400" y="5391150"/>
            <a:ext cx="762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9" name="Google Shape;379;g11ef4d9851d_0_222"/>
          <p:cNvCxnSpPr/>
          <p:nvPr/>
        </p:nvCxnSpPr>
        <p:spPr>
          <a:xfrm>
            <a:off x="6629400" y="539115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0" name="Google Shape;380;g11ef4d9851d_0_222"/>
          <p:cNvSpPr txBox="1"/>
          <p:nvPr/>
        </p:nvSpPr>
        <p:spPr>
          <a:xfrm>
            <a:off x="4876800" y="600075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g11ef4d9851d_0_222"/>
          <p:cNvSpPr txBox="1"/>
          <p:nvPr/>
        </p:nvSpPr>
        <p:spPr>
          <a:xfrm>
            <a:off x="6553200" y="609600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2" name="Google Shape;382;g11ef4d9851d_0_222"/>
          <p:cNvCxnSpPr/>
          <p:nvPr/>
        </p:nvCxnSpPr>
        <p:spPr>
          <a:xfrm>
            <a:off x="8077200" y="5391150"/>
            <a:ext cx="2286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3" name="Google Shape;383;g11ef4d9851d_0_222"/>
          <p:cNvCxnSpPr/>
          <p:nvPr/>
        </p:nvCxnSpPr>
        <p:spPr>
          <a:xfrm>
            <a:off x="7772400" y="5391150"/>
            <a:ext cx="762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4" name="Google Shape;384;g11ef4d9851d_0_222"/>
          <p:cNvCxnSpPr/>
          <p:nvPr/>
        </p:nvCxnSpPr>
        <p:spPr>
          <a:xfrm>
            <a:off x="7391400" y="539115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5" name="Google Shape;385;g11ef4d9851d_0_222"/>
          <p:cNvCxnSpPr/>
          <p:nvPr/>
        </p:nvCxnSpPr>
        <p:spPr>
          <a:xfrm>
            <a:off x="8458200" y="5314950"/>
            <a:ext cx="3810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6" name="Google Shape;386;g11ef4d9851d_0_222"/>
          <p:cNvSpPr txBox="1"/>
          <p:nvPr/>
        </p:nvSpPr>
        <p:spPr>
          <a:xfrm>
            <a:off x="8534400" y="600075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ef4d9851d_0_267"/>
          <p:cNvSpPr txBox="1"/>
          <p:nvPr>
            <p:ph idx="1" type="body"/>
          </p:nvPr>
        </p:nvSpPr>
        <p:spPr>
          <a:xfrm>
            <a:off x="596900" y="1638300"/>
            <a:ext cx="83583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Splitting the root requires the creation of a  new root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tree grows at the top instead of the bottom</a:t>
            </a:r>
            <a:endParaRPr/>
          </a:p>
        </p:txBody>
      </p:sp>
      <p:sp>
        <p:nvSpPr>
          <p:cNvPr id="392" name="Google Shape;392;g11ef4d9851d_0_2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Splitting the Root</a:t>
            </a:r>
            <a:endParaRPr/>
          </a:p>
        </p:txBody>
      </p:sp>
      <p:sp>
        <p:nvSpPr>
          <p:cNvPr id="393" name="Google Shape;393;g11ef4d9851d_0_267"/>
          <p:cNvSpPr txBox="1"/>
          <p:nvPr/>
        </p:nvSpPr>
        <p:spPr>
          <a:xfrm>
            <a:off x="1752600" y="3505200"/>
            <a:ext cx="2667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D   F   H   L   N   P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4" name="Google Shape;394;g11ef4d9851d_0_267"/>
          <p:cNvCxnSpPr>
            <a:stCxn id="395" idx="3"/>
            <a:endCxn id="393" idx="0"/>
          </p:cNvCxnSpPr>
          <p:nvPr/>
        </p:nvCxnSpPr>
        <p:spPr>
          <a:xfrm>
            <a:off x="2514600" y="2927850"/>
            <a:ext cx="571500" cy="57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g11ef4d9851d_0_267"/>
          <p:cNvCxnSpPr/>
          <p:nvPr/>
        </p:nvCxnSpPr>
        <p:spPr>
          <a:xfrm flipH="1">
            <a:off x="1447800" y="3810000"/>
            <a:ext cx="3810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g11ef4d9851d_0_267"/>
          <p:cNvCxnSpPr/>
          <p:nvPr/>
        </p:nvCxnSpPr>
        <p:spPr>
          <a:xfrm flipH="1">
            <a:off x="2057400" y="3810000"/>
            <a:ext cx="1524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g11ef4d9851d_0_267"/>
          <p:cNvCxnSpPr/>
          <p:nvPr/>
        </p:nvCxnSpPr>
        <p:spPr>
          <a:xfrm flipH="1">
            <a:off x="2514600" y="3810000"/>
            <a:ext cx="762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9" name="Google Shape;399;g11ef4d9851d_0_267"/>
          <p:cNvCxnSpPr/>
          <p:nvPr/>
        </p:nvCxnSpPr>
        <p:spPr>
          <a:xfrm>
            <a:off x="3962400" y="3810000"/>
            <a:ext cx="2286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0" name="Google Shape;400;g11ef4d9851d_0_267"/>
          <p:cNvCxnSpPr/>
          <p:nvPr/>
        </p:nvCxnSpPr>
        <p:spPr>
          <a:xfrm>
            <a:off x="3657600" y="3810000"/>
            <a:ext cx="762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1" name="Google Shape;401;g11ef4d9851d_0_267"/>
          <p:cNvCxnSpPr/>
          <p:nvPr/>
        </p:nvCxnSpPr>
        <p:spPr>
          <a:xfrm>
            <a:off x="3276600" y="381000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2" name="Google Shape;402;g11ef4d9851d_0_267"/>
          <p:cNvCxnSpPr/>
          <p:nvPr/>
        </p:nvCxnSpPr>
        <p:spPr>
          <a:xfrm>
            <a:off x="2895600" y="381000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3" name="Google Shape;403;g11ef4d9851d_0_267"/>
          <p:cNvCxnSpPr/>
          <p:nvPr/>
        </p:nvCxnSpPr>
        <p:spPr>
          <a:xfrm>
            <a:off x="4343400" y="3733800"/>
            <a:ext cx="3810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4" name="Google Shape;404;g11ef4d9851d_0_267"/>
          <p:cNvSpPr txBox="1"/>
          <p:nvPr/>
        </p:nvSpPr>
        <p:spPr>
          <a:xfrm>
            <a:off x="1143000" y="441960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g11ef4d9851d_0_267"/>
          <p:cNvSpPr txBox="1"/>
          <p:nvPr/>
        </p:nvSpPr>
        <p:spPr>
          <a:xfrm>
            <a:off x="4419600" y="441960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g11ef4d9851d_0_267"/>
          <p:cNvSpPr txBox="1"/>
          <p:nvPr/>
        </p:nvSpPr>
        <p:spPr>
          <a:xfrm>
            <a:off x="2819400" y="441960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g11ef4d9851d_0_267"/>
          <p:cNvSpPr txBox="1"/>
          <p:nvPr/>
        </p:nvSpPr>
        <p:spPr>
          <a:xfrm>
            <a:off x="1219200" y="2743200"/>
            <a:ext cx="12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T.root()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g11ef4d9851d_0_267"/>
          <p:cNvSpPr txBox="1"/>
          <p:nvPr/>
        </p:nvSpPr>
        <p:spPr>
          <a:xfrm>
            <a:off x="3048000" y="304800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g11ef4d9851d_0_267"/>
          <p:cNvSpPr txBox="1"/>
          <p:nvPr/>
        </p:nvSpPr>
        <p:spPr>
          <a:xfrm>
            <a:off x="5562600" y="4267200"/>
            <a:ext cx="1219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D   F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g11ef4d9851d_0_267"/>
          <p:cNvSpPr txBox="1"/>
          <p:nvPr/>
        </p:nvSpPr>
        <p:spPr>
          <a:xfrm>
            <a:off x="7086600" y="4267200"/>
            <a:ext cx="1219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  N   P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g11ef4d9851d_0_267"/>
          <p:cNvSpPr txBox="1"/>
          <p:nvPr/>
        </p:nvSpPr>
        <p:spPr>
          <a:xfrm>
            <a:off x="6248400" y="3276600"/>
            <a:ext cx="1219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1" name="Google Shape;411;g11ef4d9851d_0_267"/>
          <p:cNvCxnSpPr>
            <a:stCxn id="410" idx="2"/>
            <a:endCxn id="408" idx="0"/>
          </p:cNvCxnSpPr>
          <p:nvPr/>
        </p:nvCxnSpPr>
        <p:spPr>
          <a:xfrm flipH="1">
            <a:off x="6172200" y="3676800"/>
            <a:ext cx="685800" cy="590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g11ef4d9851d_0_267"/>
          <p:cNvCxnSpPr>
            <a:stCxn id="410" idx="2"/>
            <a:endCxn id="409" idx="0"/>
          </p:cNvCxnSpPr>
          <p:nvPr/>
        </p:nvCxnSpPr>
        <p:spPr>
          <a:xfrm>
            <a:off x="6858000" y="3676800"/>
            <a:ext cx="838200" cy="590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3" name="Google Shape;413;g11ef4d9851d_0_267"/>
          <p:cNvCxnSpPr>
            <a:stCxn id="414" idx="3"/>
          </p:cNvCxnSpPr>
          <p:nvPr/>
        </p:nvCxnSpPr>
        <p:spPr>
          <a:xfrm>
            <a:off x="6324600" y="2699250"/>
            <a:ext cx="5715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4" name="Google Shape;414;g11ef4d9851d_0_267"/>
          <p:cNvSpPr txBox="1"/>
          <p:nvPr/>
        </p:nvSpPr>
        <p:spPr>
          <a:xfrm>
            <a:off x="5029200" y="2514600"/>
            <a:ext cx="12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T.root()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g11ef4d9851d_0_267"/>
          <p:cNvSpPr txBox="1"/>
          <p:nvPr/>
        </p:nvSpPr>
        <p:spPr>
          <a:xfrm>
            <a:off x="8077200" y="388620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g11ef4d9851d_0_267"/>
          <p:cNvSpPr txBox="1"/>
          <p:nvPr/>
        </p:nvSpPr>
        <p:spPr>
          <a:xfrm>
            <a:off x="5715000" y="388620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ef4d9851d_0_296"/>
          <p:cNvSpPr txBox="1"/>
          <p:nvPr>
            <p:ph type="title"/>
          </p:nvPr>
        </p:nvSpPr>
        <p:spPr>
          <a:xfrm>
            <a:off x="422366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Merging two sibling nodes</a:t>
            </a:r>
            <a:br>
              <a:rPr lang="en-US"/>
            </a:br>
            <a:r>
              <a:rPr lang="en-US" sz="2700"/>
              <a:t>(taken from </a:t>
            </a:r>
            <a:r>
              <a:rPr lang="en-US" sz="2700" u="sng">
                <a:solidFill>
                  <a:schemeClr val="hlink"/>
                </a:solidFill>
                <a:hlinkClick r:id="rId3"/>
              </a:rPr>
              <a:t>http://techieme.in/b-trees-split-and-merge/</a:t>
            </a:r>
            <a:r>
              <a:rPr lang="en-US" sz="2700"/>
              <a:t> )</a:t>
            </a:r>
            <a:endParaRPr/>
          </a:p>
        </p:txBody>
      </p:sp>
      <p:sp>
        <p:nvSpPr>
          <p:cNvPr id="422" name="Google Shape;422;g11ef4d9851d_0_29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Merging is like split in reverse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Consider two nodes y and z with a common parent node 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Find the key K in node x which separates the two nodes y and z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Shift all the keys of node z to node y (maintain the existing order) and free node z; if z is an internal node, transfer all its children to node 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Move down the key K from node x to node 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ef4d9851d_0_301"/>
          <p:cNvSpPr txBox="1"/>
          <p:nvPr/>
        </p:nvSpPr>
        <p:spPr>
          <a:xfrm>
            <a:off x="5943600" y="4933950"/>
            <a:ext cx="2667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  Q   R   S   T   V   W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8" name="Google Shape;428;g11ef4d9851d_0_301"/>
          <p:cNvCxnSpPr/>
          <p:nvPr/>
        </p:nvCxnSpPr>
        <p:spPr>
          <a:xfrm flipH="1">
            <a:off x="5638800" y="5238750"/>
            <a:ext cx="3810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9" name="Google Shape;429;g11ef4d9851d_0_301"/>
          <p:cNvCxnSpPr/>
          <p:nvPr/>
        </p:nvCxnSpPr>
        <p:spPr>
          <a:xfrm flipH="1">
            <a:off x="6248400" y="5238750"/>
            <a:ext cx="1524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0" name="Google Shape;430;g11ef4d9851d_0_301"/>
          <p:cNvCxnSpPr/>
          <p:nvPr/>
        </p:nvCxnSpPr>
        <p:spPr>
          <a:xfrm flipH="1">
            <a:off x="6705600" y="5238750"/>
            <a:ext cx="762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1" name="Google Shape;431;g11ef4d9851d_0_301"/>
          <p:cNvCxnSpPr/>
          <p:nvPr/>
        </p:nvCxnSpPr>
        <p:spPr>
          <a:xfrm>
            <a:off x="8153400" y="5238750"/>
            <a:ext cx="2286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2" name="Google Shape;432;g11ef4d9851d_0_301"/>
          <p:cNvCxnSpPr/>
          <p:nvPr/>
        </p:nvCxnSpPr>
        <p:spPr>
          <a:xfrm>
            <a:off x="7848600" y="5238750"/>
            <a:ext cx="762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g11ef4d9851d_0_301"/>
          <p:cNvCxnSpPr/>
          <p:nvPr/>
        </p:nvCxnSpPr>
        <p:spPr>
          <a:xfrm>
            <a:off x="7467600" y="523875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4" name="Google Shape;434;g11ef4d9851d_0_301"/>
          <p:cNvCxnSpPr/>
          <p:nvPr/>
        </p:nvCxnSpPr>
        <p:spPr>
          <a:xfrm>
            <a:off x="7086600" y="523875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5" name="Google Shape;435;g11ef4d9851d_0_301"/>
          <p:cNvCxnSpPr/>
          <p:nvPr/>
        </p:nvCxnSpPr>
        <p:spPr>
          <a:xfrm>
            <a:off x="8534400" y="5162550"/>
            <a:ext cx="3810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6" name="Google Shape;436;g11ef4d9851d_0_301"/>
          <p:cNvSpPr txBox="1"/>
          <p:nvPr/>
        </p:nvSpPr>
        <p:spPr>
          <a:xfrm>
            <a:off x="5334000" y="584835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g11ef4d9851d_0_301"/>
          <p:cNvSpPr txBox="1"/>
          <p:nvPr/>
        </p:nvSpPr>
        <p:spPr>
          <a:xfrm>
            <a:off x="8610600" y="584835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g11ef4d9851d_0_301"/>
          <p:cNvSpPr txBox="1"/>
          <p:nvPr/>
        </p:nvSpPr>
        <p:spPr>
          <a:xfrm>
            <a:off x="7010400" y="584835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g11ef4d9851d_0_301"/>
          <p:cNvSpPr txBox="1"/>
          <p:nvPr/>
        </p:nvSpPr>
        <p:spPr>
          <a:xfrm>
            <a:off x="5943600" y="3867150"/>
            <a:ext cx="2667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  N   W   ...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0" name="Google Shape;440;g11ef4d9851d_0_301"/>
          <p:cNvCxnSpPr>
            <a:stCxn id="439" idx="2"/>
            <a:endCxn id="427" idx="0"/>
          </p:cNvCxnSpPr>
          <p:nvPr/>
        </p:nvCxnSpPr>
        <p:spPr>
          <a:xfrm>
            <a:off x="7277100" y="4267350"/>
            <a:ext cx="0" cy="666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1" name="Google Shape;441;g11ef4d9851d_0_301"/>
          <p:cNvSpPr txBox="1"/>
          <p:nvPr/>
        </p:nvSpPr>
        <p:spPr>
          <a:xfrm>
            <a:off x="6057900" y="4400550"/>
            <a:ext cx="12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x.p(i)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g11ef4d9851d_0_301"/>
          <p:cNvSpPr txBox="1"/>
          <p:nvPr/>
        </p:nvSpPr>
        <p:spPr>
          <a:xfrm rot="-2476922">
            <a:off x="6782902" y="3104782"/>
            <a:ext cx="1295459" cy="400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x.key(i-1)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g11ef4d9851d_0_301"/>
          <p:cNvSpPr txBox="1"/>
          <p:nvPr/>
        </p:nvSpPr>
        <p:spPr>
          <a:xfrm rot="-2653836">
            <a:off x="7316471" y="3104715"/>
            <a:ext cx="1295395" cy="4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x.key(i)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g11ef4d9851d_0_301"/>
          <p:cNvSpPr txBox="1"/>
          <p:nvPr/>
        </p:nvSpPr>
        <p:spPr>
          <a:xfrm>
            <a:off x="5943600" y="3409950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g11ef4d9851d_0_301"/>
          <p:cNvSpPr/>
          <p:nvPr/>
        </p:nvSpPr>
        <p:spPr>
          <a:xfrm>
            <a:off x="4575466" y="3722143"/>
            <a:ext cx="609600" cy="914400"/>
          </a:xfrm>
          <a:prstGeom prst="rightArrow">
            <a:avLst>
              <a:gd fmla="val 50000" name="adj1"/>
              <a:gd fmla="val 25000" name="adj2"/>
            </a:avLst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11ef4d9851d_0_301"/>
          <p:cNvSpPr txBox="1"/>
          <p:nvPr>
            <p:ph idx="1" type="body"/>
          </p:nvPr>
        </p:nvSpPr>
        <p:spPr>
          <a:xfrm>
            <a:off x="517525" y="652541"/>
            <a:ext cx="8337600" cy="20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Result: key K is pushed down one level and node  Z is removed hence, it might recursively gets pushed down to the leaves. In certain case, it may end up in overflow at some node and may require a split.</a:t>
            </a:r>
            <a:endParaRPr/>
          </a:p>
        </p:txBody>
      </p:sp>
      <p:sp>
        <p:nvSpPr>
          <p:cNvPr id="447" name="Google Shape;447;g11ef4d9851d_0_301"/>
          <p:cNvSpPr txBox="1"/>
          <p:nvPr/>
        </p:nvSpPr>
        <p:spPr>
          <a:xfrm>
            <a:off x="914400" y="3943350"/>
            <a:ext cx="2667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  N   S   W   ...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g11ef4d9851d_0_301"/>
          <p:cNvSpPr txBox="1"/>
          <p:nvPr/>
        </p:nvSpPr>
        <p:spPr>
          <a:xfrm rot="-2476922">
            <a:off x="1372702" y="3180982"/>
            <a:ext cx="1295459" cy="400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x.key(i-1)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g11ef4d9851d_0_301"/>
          <p:cNvSpPr txBox="1"/>
          <p:nvPr/>
        </p:nvSpPr>
        <p:spPr>
          <a:xfrm rot="-2653836">
            <a:off x="1830071" y="3180915"/>
            <a:ext cx="1295395" cy="4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x.key(i)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g11ef4d9851d_0_301"/>
          <p:cNvSpPr txBox="1"/>
          <p:nvPr/>
        </p:nvSpPr>
        <p:spPr>
          <a:xfrm>
            <a:off x="914400" y="3486150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g11ef4d9851d_0_301"/>
          <p:cNvSpPr txBox="1"/>
          <p:nvPr/>
        </p:nvSpPr>
        <p:spPr>
          <a:xfrm rot="-2653836">
            <a:off x="2363471" y="3180915"/>
            <a:ext cx="1295395" cy="4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x.key(i+1)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g11ef4d9851d_0_301"/>
          <p:cNvSpPr txBox="1"/>
          <p:nvPr/>
        </p:nvSpPr>
        <p:spPr>
          <a:xfrm>
            <a:off x="762000" y="5086350"/>
            <a:ext cx="1219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  Q   R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g11ef4d9851d_0_301"/>
          <p:cNvSpPr txBox="1"/>
          <p:nvPr/>
        </p:nvSpPr>
        <p:spPr>
          <a:xfrm>
            <a:off x="2590800" y="5086350"/>
            <a:ext cx="1219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  V   W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g11ef4d9851d_0_301"/>
          <p:cNvSpPr txBox="1"/>
          <p:nvPr/>
        </p:nvSpPr>
        <p:spPr>
          <a:xfrm>
            <a:off x="457200" y="4552950"/>
            <a:ext cx="12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x.p(i)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g11ef4d9851d_0_301"/>
          <p:cNvSpPr txBox="1"/>
          <p:nvPr/>
        </p:nvSpPr>
        <p:spPr>
          <a:xfrm>
            <a:off x="2971800" y="4552950"/>
            <a:ext cx="14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= x.p(i+1)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6" name="Google Shape;456;g11ef4d9851d_0_301"/>
          <p:cNvCxnSpPr/>
          <p:nvPr/>
        </p:nvCxnSpPr>
        <p:spPr>
          <a:xfrm flipH="1">
            <a:off x="1295400" y="4248150"/>
            <a:ext cx="68580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g11ef4d9851d_0_301"/>
          <p:cNvCxnSpPr/>
          <p:nvPr/>
        </p:nvCxnSpPr>
        <p:spPr>
          <a:xfrm>
            <a:off x="2362200" y="4248150"/>
            <a:ext cx="83820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" name="Google Shape;458;g11ef4d9851d_0_301"/>
          <p:cNvCxnSpPr/>
          <p:nvPr/>
        </p:nvCxnSpPr>
        <p:spPr>
          <a:xfrm flipH="1">
            <a:off x="457200" y="5391150"/>
            <a:ext cx="3810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9" name="Google Shape;459;g11ef4d9851d_0_301"/>
          <p:cNvCxnSpPr/>
          <p:nvPr/>
        </p:nvCxnSpPr>
        <p:spPr>
          <a:xfrm flipH="1">
            <a:off x="1066800" y="5391150"/>
            <a:ext cx="1524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0" name="Google Shape;460;g11ef4d9851d_0_301"/>
          <p:cNvCxnSpPr/>
          <p:nvPr/>
        </p:nvCxnSpPr>
        <p:spPr>
          <a:xfrm flipH="1">
            <a:off x="1524000" y="5391150"/>
            <a:ext cx="762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1" name="Google Shape;461;g11ef4d9851d_0_301"/>
          <p:cNvCxnSpPr/>
          <p:nvPr/>
        </p:nvCxnSpPr>
        <p:spPr>
          <a:xfrm>
            <a:off x="1905000" y="539115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2" name="Google Shape;462;g11ef4d9851d_0_301"/>
          <p:cNvSpPr txBox="1"/>
          <p:nvPr/>
        </p:nvSpPr>
        <p:spPr>
          <a:xfrm>
            <a:off x="152400" y="600075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3" name="Google Shape;463;g11ef4d9851d_0_301"/>
          <p:cNvCxnSpPr/>
          <p:nvPr/>
        </p:nvCxnSpPr>
        <p:spPr>
          <a:xfrm>
            <a:off x="3733800" y="5391150"/>
            <a:ext cx="2286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4" name="Google Shape;464;g11ef4d9851d_0_301"/>
          <p:cNvCxnSpPr/>
          <p:nvPr/>
        </p:nvCxnSpPr>
        <p:spPr>
          <a:xfrm>
            <a:off x="3429000" y="5391150"/>
            <a:ext cx="762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5" name="Google Shape;465;g11ef4d9851d_0_301"/>
          <p:cNvCxnSpPr/>
          <p:nvPr/>
        </p:nvCxnSpPr>
        <p:spPr>
          <a:xfrm>
            <a:off x="3048000" y="539115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6" name="Google Shape;466;g11ef4d9851d_0_301"/>
          <p:cNvCxnSpPr/>
          <p:nvPr/>
        </p:nvCxnSpPr>
        <p:spPr>
          <a:xfrm>
            <a:off x="2667000" y="539115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7" name="Google Shape;467;g11ef4d9851d_0_301"/>
          <p:cNvSpPr txBox="1"/>
          <p:nvPr/>
        </p:nvSpPr>
        <p:spPr>
          <a:xfrm>
            <a:off x="4191000" y="600075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g11ef4d9851d_0_301"/>
          <p:cNvSpPr txBox="1"/>
          <p:nvPr/>
        </p:nvSpPr>
        <p:spPr>
          <a:xfrm>
            <a:off x="2133600" y="6019800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ef4d9851d_0_346"/>
          <p:cNvSpPr txBox="1"/>
          <p:nvPr>
            <p:ph idx="12" type="sldNum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" name="Google Shape;475;g11ef4d9851d_0_3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Inserting into a B-Tree</a:t>
            </a:r>
            <a:br>
              <a:rPr lang="en-US"/>
            </a:br>
            <a:r>
              <a:rPr lang="en-US" sz="2700"/>
              <a:t>(taken from people.cs.pitt.edu/~injungkim/1004_lab_Btree)</a:t>
            </a:r>
            <a:endParaRPr/>
          </a:p>
        </p:txBody>
      </p:sp>
      <p:sp>
        <p:nvSpPr>
          <p:cNvPr id="476" name="Google Shape;476;g11ef4d9851d_0_34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Attempt to insert the </a:t>
            </a:r>
            <a:r>
              <a:rPr lang="en-US">
                <a:solidFill>
                  <a:srgbClr val="FF0000"/>
                </a:solidFill>
              </a:rPr>
              <a:t>new key into a leaf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this would result in that leaf becoming too big, split the leaf into two, </a:t>
            </a:r>
            <a:r>
              <a:rPr lang="en-US">
                <a:solidFill>
                  <a:srgbClr val="FF0000"/>
                </a:solidFill>
              </a:rPr>
              <a:t>promoting the middle key </a:t>
            </a:r>
            <a:r>
              <a:rPr lang="en-US"/>
              <a:t>to the leaf’s parent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this would result in the parent becoming too big, split the parent into two, promoting the middle key to its own parent, so on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strategy might have to be repeated all the way to the top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necessary, the root is split in two and the middle key is promoted to a new root, making the tree one level higher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ef4d9851d_0_3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Insert</a:t>
            </a:r>
            <a:endParaRPr/>
          </a:p>
        </p:txBody>
      </p:sp>
      <p:sp>
        <p:nvSpPr>
          <p:cNvPr id="482" name="Google Shape;482;g11ef4d9851d_0_353"/>
          <p:cNvSpPr txBox="1"/>
          <p:nvPr>
            <p:ph idx="1" type="body"/>
          </p:nvPr>
        </p:nvSpPr>
        <p:spPr>
          <a:xfrm>
            <a:off x="457200" y="16002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7187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Insertion is always performed at the leaf level</a:t>
            </a:r>
            <a:endParaRPr/>
          </a:p>
          <a:p>
            <a:pPr indent="-357187" lvl="0" marL="342900" rtl="0" algn="l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Example: B-tree with t=2 and m=3: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want to insert:</a:t>
            </a:r>
            <a:r>
              <a:rPr i="1" lang="en-US"/>
              <a:t> H, J, P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non-leaf nodes with deep blue have the maximum number of children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leaf nodes with deep blue have the maximum number of keys so node split needs to be done</a:t>
            </a:r>
            <a:endParaRPr/>
          </a:p>
        </p:txBody>
      </p:sp>
      <p:sp>
        <p:nvSpPr>
          <p:cNvPr id="483" name="Google Shape;483;g11ef4d9851d_0_353"/>
          <p:cNvSpPr txBox="1"/>
          <p:nvPr/>
        </p:nvSpPr>
        <p:spPr>
          <a:xfrm>
            <a:off x="3352800" y="3886200"/>
            <a:ext cx="9144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  M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g11ef4d9851d_0_353"/>
          <p:cNvSpPr txBox="1"/>
          <p:nvPr/>
        </p:nvSpPr>
        <p:spPr>
          <a:xfrm>
            <a:off x="3124200" y="4648200"/>
            <a:ext cx="14478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    K     L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g11ef4d9851d_0_353"/>
          <p:cNvSpPr txBox="1"/>
          <p:nvPr/>
        </p:nvSpPr>
        <p:spPr>
          <a:xfrm>
            <a:off x="5715000" y="4648200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 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g11ef4d9851d_0_353"/>
          <p:cNvSpPr txBox="1"/>
          <p:nvPr/>
        </p:nvSpPr>
        <p:spPr>
          <a:xfrm>
            <a:off x="4648200" y="4648200"/>
            <a:ext cx="9144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 O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g11ef4d9851d_0_353"/>
          <p:cNvSpPr txBox="1"/>
          <p:nvPr/>
        </p:nvSpPr>
        <p:spPr>
          <a:xfrm>
            <a:off x="7467600" y="4648200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 Z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g11ef4d9851d_0_353"/>
          <p:cNvSpPr txBox="1"/>
          <p:nvPr/>
        </p:nvSpPr>
        <p:spPr>
          <a:xfrm>
            <a:off x="6629400" y="4648200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  V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g11ef4d9851d_0_353"/>
          <p:cNvSpPr txBox="1"/>
          <p:nvPr/>
        </p:nvSpPr>
        <p:spPr>
          <a:xfrm>
            <a:off x="5715000" y="3886200"/>
            <a:ext cx="8382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  X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g11ef4d9851d_0_353"/>
          <p:cNvSpPr txBox="1"/>
          <p:nvPr/>
        </p:nvSpPr>
        <p:spPr>
          <a:xfrm>
            <a:off x="4572000" y="3124200"/>
            <a:ext cx="6858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g11ef4d9851d_0_353"/>
          <p:cNvSpPr txBox="1"/>
          <p:nvPr/>
        </p:nvSpPr>
        <p:spPr>
          <a:xfrm>
            <a:off x="1676400" y="4648200"/>
            <a:ext cx="12954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E   F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2" name="Google Shape;492;g11ef4d9851d_0_353"/>
          <p:cNvCxnSpPr/>
          <p:nvPr/>
        </p:nvCxnSpPr>
        <p:spPr>
          <a:xfrm flipH="1">
            <a:off x="3581400" y="3352800"/>
            <a:ext cx="10668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3" name="Google Shape;493;g11ef4d9851d_0_353"/>
          <p:cNvCxnSpPr/>
          <p:nvPr/>
        </p:nvCxnSpPr>
        <p:spPr>
          <a:xfrm>
            <a:off x="5105400" y="3352800"/>
            <a:ext cx="9906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g11ef4d9851d_0_353"/>
          <p:cNvCxnSpPr/>
          <p:nvPr/>
        </p:nvCxnSpPr>
        <p:spPr>
          <a:xfrm flipH="1">
            <a:off x="2438400" y="4191000"/>
            <a:ext cx="990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g11ef4d9851d_0_353"/>
          <p:cNvCxnSpPr/>
          <p:nvPr/>
        </p:nvCxnSpPr>
        <p:spPr>
          <a:xfrm flipH="1">
            <a:off x="3657600" y="4191000"/>
            <a:ext cx="152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g11ef4d9851d_0_353"/>
          <p:cNvCxnSpPr/>
          <p:nvPr/>
        </p:nvCxnSpPr>
        <p:spPr>
          <a:xfrm>
            <a:off x="4191000" y="4191000"/>
            <a:ext cx="609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g11ef4d9851d_0_353"/>
          <p:cNvCxnSpPr/>
          <p:nvPr/>
        </p:nvCxnSpPr>
        <p:spPr>
          <a:xfrm>
            <a:off x="5867400" y="41910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g11ef4d9851d_0_353"/>
          <p:cNvCxnSpPr/>
          <p:nvPr/>
        </p:nvCxnSpPr>
        <p:spPr>
          <a:xfrm>
            <a:off x="6096000" y="4191000"/>
            <a:ext cx="762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g11ef4d9851d_0_353"/>
          <p:cNvCxnSpPr/>
          <p:nvPr/>
        </p:nvCxnSpPr>
        <p:spPr>
          <a:xfrm>
            <a:off x="6477000" y="4114800"/>
            <a:ext cx="12192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ef4d9851d_0_3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Insert H</a:t>
            </a:r>
            <a:endParaRPr/>
          </a:p>
        </p:txBody>
      </p:sp>
      <p:sp>
        <p:nvSpPr>
          <p:cNvPr id="505" name="Google Shape;505;g11ef4d9851d_0_375"/>
          <p:cNvSpPr txBox="1"/>
          <p:nvPr>
            <p:ph idx="1" type="body"/>
          </p:nvPr>
        </p:nvSpPr>
        <p:spPr>
          <a:xfrm>
            <a:off x="457200" y="1503362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leaf where H should go is already full so we need to a split</a:t>
            </a:r>
            <a:endParaRPr i="1" sz="2400"/>
          </a:p>
        </p:txBody>
      </p:sp>
      <p:sp>
        <p:nvSpPr>
          <p:cNvPr id="506" name="Google Shape;506;g11ef4d9851d_0_375"/>
          <p:cNvSpPr txBox="1"/>
          <p:nvPr/>
        </p:nvSpPr>
        <p:spPr>
          <a:xfrm>
            <a:off x="2438400" y="2895600"/>
            <a:ext cx="9144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  M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g11ef4d9851d_0_375"/>
          <p:cNvSpPr txBox="1"/>
          <p:nvPr/>
        </p:nvSpPr>
        <p:spPr>
          <a:xfrm>
            <a:off x="2209800" y="3657600"/>
            <a:ext cx="14478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    K     L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g11ef4d9851d_0_375"/>
          <p:cNvSpPr txBox="1"/>
          <p:nvPr/>
        </p:nvSpPr>
        <p:spPr>
          <a:xfrm>
            <a:off x="4800600" y="3657600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 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g11ef4d9851d_0_375"/>
          <p:cNvSpPr txBox="1"/>
          <p:nvPr/>
        </p:nvSpPr>
        <p:spPr>
          <a:xfrm>
            <a:off x="3733800" y="3657600"/>
            <a:ext cx="9144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 O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g11ef4d9851d_0_375"/>
          <p:cNvSpPr txBox="1"/>
          <p:nvPr/>
        </p:nvSpPr>
        <p:spPr>
          <a:xfrm>
            <a:off x="6553200" y="3657600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 Z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g11ef4d9851d_0_375"/>
          <p:cNvSpPr txBox="1"/>
          <p:nvPr/>
        </p:nvSpPr>
        <p:spPr>
          <a:xfrm>
            <a:off x="5715000" y="3657600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  V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g11ef4d9851d_0_375"/>
          <p:cNvSpPr txBox="1"/>
          <p:nvPr/>
        </p:nvSpPr>
        <p:spPr>
          <a:xfrm>
            <a:off x="4800600" y="2895600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  X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g11ef4d9851d_0_375"/>
          <p:cNvSpPr txBox="1"/>
          <p:nvPr/>
        </p:nvSpPr>
        <p:spPr>
          <a:xfrm>
            <a:off x="3657600" y="2133600"/>
            <a:ext cx="6858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g11ef4d9851d_0_375"/>
          <p:cNvSpPr txBox="1"/>
          <p:nvPr/>
        </p:nvSpPr>
        <p:spPr>
          <a:xfrm>
            <a:off x="304800" y="3657600"/>
            <a:ext cx="12954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E   F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5" name="Google Shape;515;g11ef4d9851d_0_375"/>
          <p:cNvCxnSpPr/>
          <p:nvPr/>
        </p:nvCxnSpPr>
        <p:spPr>
          <a:xfrm flipH="1">
            <a:off x="2667000" y="2362200"/>
            <a:ext cx="10668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g11ef4d9851d_0_375"/>
          <p:cNvCxnSpPr/>
          <p:nvPr/>
        </p:nvCxnSpPr>
        <p:spPr>
          <a:xfrm>
            <a:off x="4191000" y="2362200"/>
            <a:ext cx="9906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g11ef4d9851d_0_375"/>
          <p:cNvCxnSpPr/>
          <p:nvPr/>
        </p:nvCxnSpPr>
        <p:spPr>
          <a:xfrm flipH="1">
            <a:off x="990600" y="3200400"/>
            <a:ext cx="1524000" cy="40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g11ef4d9851d_0_375"/>
          <p:cNvCxnSpPr/>
          <p:nvPr/>
        </p:nvCxnSpPr>
        <p:spPr>
          <a:xfrm flipH="1">
            <a:off x="2743200" y="3200400"/>
            <a:ext cx="152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g11ef4d9851d_0_375"/>
          <p:cNvCxnSpPr/>
          <p:nvPr/>
        </p:nvCxnSpPr>
        <p:spPr>
          <a:xfrm>
            <a:off x="3276600" y="3200400"/>
            <a:ext cx="609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g11ef4d9851d_0_375"/>
          <p:cNvCxnSpPr/>
          <p:nvPr/>
        </p:nvCxnSpPr>
        <p:spPr>
          <a:xfrm>
            <a:off x="4953000" y="32004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g11ef4d9851d_0_375"/>
          <p:cNvCxnSpPr/>
          <p:nvPr/>
        </p:nvCxnSpPr>
        <p:spPr>
          <a:xfrm>
            <a:off x="5181600" y="3200400"/>
            <a:ext cx="762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g11ef4d9851d_0_375"/>
          <p:cNvCxnSpPr/>
          <p:nvPr/>
        </p:nvCxnSpPr>
        <p:spPr>
          <a:xfrm>
            <a:off x="5562600" y="3124200"/>
            <a:ext cx="12192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3" name="Google Shape;523;g11ef4d9851d_0_375"/>
          <p:cNvSpPr txBox="1"/>
          <p:nvPr/>
        </p:nvSpPr>
        <p:spPr>
          <a:xfrm>
            <a:off x="1828800" y="3657600"/>
            <a:ext cx="381000" cy="4002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g11ef4d9851d_0_375"/>
          <p:cNvSpPr txBox="1"/>
          <p:nvPr/>
        </p:nvSpPr>
        <p:spPr>
          <a:xfrm>
            <a:off x="457200" y="4267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do the split of the node and promote K up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11ef4d9851d_0_375"/>
          <p:cNvSpPr txBox="1"/>
          <p:nvPr/>
        </p:nvSpPr>
        <p:spPr>
          <a:xfrm>
            <a:off x="2590800" y="5534025"/>
            <a:ext cx="12192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 K M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g11ef4d9851d_0_375"/>
          <p:cNvSpPr txBox="1"/>
          <p:nvPr/>
        </p:nvSpPr>
        <p:spPr>
          <a:xfrm>
            <a:off x="3276598" y="6296025"/>
            <a:ext cx="533400" cy="4002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g11ef4d9851d_0_375"/>
          <p:cNvSpPr txBox="1"/>
          <p:nvPr/>
        </p:nvSpPr>
        <p:spPr>
          <a:xfrm>
            <a:off x="4953000" y="6296025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 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g11ef4d9851d_0_375"/>
          <p:cNvSpPr txBox="1"/>
          <p:nvPr/>
        </p:nvSpPr>
        <p:spPr>
          <a:xfrm>
            <a:off x="3886200" y="6296025"/>
            <a:ext cx="9144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 O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g11ef4d9851d_0_375"/>
          <p:cNvSpPr txBox="1"/>
          <p:nvPr/>
        </p:nvSpPr>
        <p:spPr>
          <a:xfrm>
            <a:off x="6705600" y="6296025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 Z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g11ef4d9851d_0_375"/>
          <p:cNvSpPr txBox="1"/>
          <p:nvPr/>
        </p:nvSpPr>
        <p:spPr>
          <a:xfrm>
            <a:off x="5867400" y="6296025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  V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g11ef4d9851d_0_375"/>
          <p:cNvSpPr txBox="1"/>
          <p:nvPr/>
        </p:nvSpPr>
        <p:spPr>
          <a:xfrm>
            <a:off x="4953000" y="5534025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  X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g11ef4d9851d_0_375"/>
          <p:cNvSpPr txBox="1"/>
          <p:nvPr/>
        </p:nvSpPr>
        <p:spPr>
          <a:xfrm>
            <a:off x="3810000" y="4772025"/>
            <a:ext cx="6858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g11ef4d9851d_0_375"/>
          <p:cNvSpPr txBox="1"/>
          <p:nvPr/>
        </p:nvSpPr>
        <p:spPr>
          <a:xfrm>
            <a:off x="457200" y="6296025"/>
            <a:ext cx="12954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E   F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4" name="Google Shape;534;g11ef4d9851d_0_375"/>
          <p:cNvCxnSpPr/>
          <p:nvPr/>
        </p:nvCxnSpPr>
        <p:spPr>
          <a:xfrm flipH="1">
            <a:off x="2819400" y="5000625"/>
            <a:ext cx="10668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5" name="Google Shape;535;g11ef4d9851d_0_375"/>
          <p:cNvCxnSpPr/>
          <p:nvPr/>
        </p:nvCxnSpPr>
        <p:spPr>
          <a:xfrm>
            <a:off x="4343400" y="5000625"/>
            <a:ext cx="9906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6" name="Google Shape;536;g11ef4d9851d_0_375"/>
          <p:cNvCxnSpPr/>
          <p:nvPr/>
        </p:nvCxnSpPr>
        <p:spPr>
          <a:xfrm flipH="1">
            <a:off x="1143000" y="5838825"/>
            <a:ext cx="1524000" cy="40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g11ef4d9851d_0_375"/>
          <p:cNvCxnSpPr/>
          <p:nvPr/>
        </p:nvCxnSpPr>
        <p:spPr>
          <a:xfrm flipH="1">
            <a:off x="2209800" y="5838825"/>
            <a:ext cx="838200" cy="40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8" name="Google Shape;538;g11ef4d9851d_0_375"/>
          <p:cNvCxnSpPr/>
          <p:nvPr/>
        </p:nvCxnSpPr>
        <p:spPr>
          <a:xfrm>
            <a:off x="3429000" y="5838825"/>
            <a:ext cx="609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9" name="Google Shape;539;g11ef4d9851d_0_375"/>
          <p:cNvCxnSpPr/>
          <p:nvPr/>
        </p:nvCxnSpPr>
        <p:spPr>
          <a:xfrm>
            <a:off x="5105400" y="5838825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0" name="Google Shape;540;g11ef4d9851d_0_375"/>
          <p:cNvCxnSpPr/>
          <p:nvPr/>
        </p:nvCxnSpPr>
        <p:spPr>
          <a:xfrm>
            <a:off x="5334000" y="5838825"/>
            <a:ext cx="762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1" name="Google Shape;541;g11ef4d9851d_0_375"/>
          <p:cNvCxnSpPr/>
          <p:nvPr/>
        </p:nvCxnSpPr>
        <p:spPr>
          <a:xfrm>
            <a:off x="5715000" y="5762625"/>
            <a:ext cx="12192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2" name="Google Shape;542;g11ef4d9851d_0_375"/>
          <p:cNvSpPr txBox="1"/>
          <p:nvPr/>
        </p:nvSpPr>
        <p:spPr>
          <a:xfrm>
            <a:off x="1981200" y="6296025"/>
            <a:ext cx="381000" cy="4002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3" name="Google Shape;543;g11ef4d9851d_0_375"/>
          <p:cNvCxnSpPr/>
          <p:nvPr/>
        </p:nvCxnSpPr>
        <p:spPr>
          <a:xfrm>
            <a:off x="3200397" y="5886450"/>
            <a:ext cx="228600" cy="40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4" name="Google Shape;544;g11ef4d9851d_0_375"/>
          <p:cNvSpPr txBox="1"/>
          <p:nvPr/>
        </p:nvSpPr>
        <p:spPr>
          <a:xfrm>
            <a:off x="6134100" y="4700319"/>
            <a:ext cx="2781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B-tree with t=2, the minimum number of keys per node is 2-1=1 so single key nodes (yellow) are acceptable</a:t>
            </a:r>
            <a:endParaRPr/>
          </a:p>
        </p:txBody>
      </p:sp>
      <p:sp>
        <p:nvSpPr>
          <p:cNvPr id="545" name="Google Shape;545;g11ef4d9851d_0_375"/>
          <p:cNvSpPr txBox="1"/>
          <p:nvPr/>
        </p:nvSpPr>
        <p:spPr>
          <a:xfrm>
            <a:off x="152400" y="4724400"/>
            <a:ext cx="2781300" cy="132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769" l="-1369" r="0" t="-18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1ef4d9851d_0_4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Insert H for B-tree with t=2</a:t>
            </a:r>
            <a:endParaRPr/>
          </a:p>
        </p:txBody>
      </p:sp>
      <p:sp>
        <p:nvSpPr>
          <p:cNvPr id="551" name="Google Shape;551;g11ef4d9851d_0_420"/>
          <p:cNvSpPr txBox="1"/>
          <p:nvPr/>
        </p:nvSpPr>
        <p:spPr>
          <a:xfrm>
            <a:off x="2590800" y="2867025"/>
            <a:ext cx="12192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 K M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g11ef4d9851d_0_420"/>
          <p:cNvSpPr txBox="1"/>
          <p:nvPr/>
        </p:nvSpPr>
        <p:spPr>
          <a:xfrm>
            <a:off x="3276598" y="3629025"/>
            <a:ext cx="533400" cy="4002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g11ef4d9851d_0_420"/>
          <p:cNvSpPr txBox="1"/>
          <p:nvPr/>
        </p:nvSpPr>
        <p:spPr>
          <a:xfrm>
            <a:off x="4953000" y="3629025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 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g11ef4d9851d_0_420"/>
          <p:cNvSpPr txBox="1"/>
          <p:nvPr/>
        </p:nvSpPr>
        <p:spPr>
          <a:xfrm>
            <a:off x="3886200" y="3629025"/>
            <a:ext cx="9144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 O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g11ef4d9851d_0_420"/>
          <p:cNvSpPr txBox="1"/>
          <p:nvPr/>
        </p:nvSpPr>
        <p:spPr>
          <a:xfrm>
            <a:off x="6705600" y="3629025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 Z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g11ef4d9851d_0_420"/>
          <p:cNvSpPr txBox="1"/>
          <p:nvPr/>
        </p:nvSpPr>
        <p:spPr>
          <a:xfrm>
            <a:off x="5867400" y="3629025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  V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g11ef4d9851d_0_420"/>
          <p:cNvSpPr txBox="1"/>
          <p:nvPr/>
        </p:nvSpPr>
        <p:spPr>
          <a:xfrm>
            <a:off x="4953000" y="2867025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  X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g11ef4d9851d_0_420"/>
          <p:cNvSpPr txBox="1"/>
          <p:nvPr/>
        </p:nvSpPr>
        <p:spPr>
          <a:xfrm>
            <a:off x="3810000" y="2105025"/>
            <a:ext cx="6858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g11ef4d9851d_0_420"/>
          <p:cNvSpPr txBox="1"/>
          <p:nvPr/>
        </p:nvSpPr>
        <p:spPr>
          <a:xfrm>
            <a:off x="457200" y="3629025"/>
            <a:ext cx="12954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E   F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0" name="Google Shape;560;g11ef4d9851d_0_420"/>
          <p:cNvCxnSpPr/>
          <p:nvPr/>
        </p:nvCxnSpPr>
        <p:spPr>
          <a:xfrm flipH="1">
            <a:off x="2819400" y="2333625"/>
            <a:ext cx="10668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1" name="Google Shape;561;g11ef4d9851d_0_420"/>
          <p:cNvCxnSpPr/>
          <p:nvPr/>
        </p:nvCxnSpPr>
        <p:spPr>
          <a:xfrm>
            <a:off x="4343400" y="2333625"/>
            <a:ext cx="9906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2" name="Google Shape;562;g11ef4d9851d_0_420"/>
          <p:cNvCxnSpPr/>
          <p:nvPr/>
        </p:nvCxnSpPr>
        <p:spPr>
          <a:xfrm flipH="1">
            <a:off x="1143000" y="3171825"/>
            <a:ext cx="1524000" cy="40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3" name="Google Shape;563;g11ef4d9851d_0_420"/>
          <p:cNvCxnSpPr/>
          <p:nvPr/>
        </p:nvCxnSpPr>
        <p:spPr>
          <a:xfrm flipH="1">
            <a:off x="2209800" y="3171825"/>
            <a:ext cx="838200" cy="40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4" name="Google Shape;564;g11ef4d9851d_0_420"/>
          <p:cNvCxnSpPr/>
          <p:nvPr/>
        </p:nvCxnSpPr>
        <p:spPr>
          <a:xfrm>
            <a:off x="3429000" y="3171825"/>
            <a:ext cx="609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5" name="Google Shape;565;g11ef4d9851d_0_420"/>
          <p:cNvCxnSpPr/>
          <p:nvPr/>
        </p:nvCxnSpPr>
        <p:spPr>
          <a:xfrm>
            <a:off x="5105400" y="3171825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6" name="Google Shape;566;g11ef4d9851d_0_420"/>
          <p:cNvCxnSpPr/>
          <p:nvPr/>
        </p:nvCxnSpPr>
        <p:spPr>
          <a:xfrm>
            <a:off x="5334000" y="3171825"/>
            <a:ext cx="762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7" name="Google Shape;567;g11ef4d9851d_0_420"/>
          <p:cNvCxnSpPr/>
          <p:nvPr/>
        </p:nvCxnSpPr>
        <p:spPr>
          <a:xfrm>
            <a:off x="5715000" y="3095625"/>
            <a:ext cx="12192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8" name="Google Shape;568;g11ef4d9851d_0_420"/>
          <p:cNvSpPr txBox="1"/>
          <p:nvPr/>
        </p:nvSpPr>
        <p:spPr>
          <a:xfrm>
            <a:off x="1981200" y="3629025"/>
            <a:ext cx="381000" cy="4002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9" name="Google Shape;569;g11ef4d9851d_0_420"/>
          <p:cNvCxnSpPr/>
          <p:nvPr/>
        </p:nvCxnSpPr>
        <p:spPr>
          <a:xfrm>
            <a:off x="3200397" y="3219450"/>
            <a:ext cx="228600" cy="40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0" name="Google Shape;570;g11ef4d9851d_0_420"/>
          <p:cNvSpPr txBox="1"/>
          <p:nvPr/>
        </p:nvSpPr>
        <p:spPr>
          <a:xfrm>
            <a:off x="6134100" y="2033319"/>
            <a:ext cx="2781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B-tree with t=2, the minimum number of keys per node is 2-1=1 so single key nodes (yellow) are acceptable</a:t>
            </a:r>
            <a:endParaRPr/>
          </a:p>
        </p:txBody>
      </p:sp>
      <p:sp>
        <p:nvSpPr>
          <p:cNvPr id="571" name="Google Shape;571;g11ef4d9851d_0_420"/>
          <p:cNvSpPr txBox="1"/>
          <p:nvPr/>
        </p:nvSpPr>
        <p:spPr>
          <a:xfrm>
            <a:off x="228600" y="426719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is inserted and done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11ef4d9851d_0_420"/>
          <p:cNvSpPr txBox="1"/>
          <p:nvPr/>
        </p:nvSpPr>
        <p:spPr>
          <a:xfrm>
            <a:off x="2743200" y="5399624"/>
            <a:ext cx="12192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 K M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g11ef4d9851d_0_420"/>
          <p:cNvSpPr txBox="1"/>
          <p:nvPr/>
        </p:nvSpPr>
        <p:spPr>
          <a:xfrm>
            <a:off x="3428998" y="6161624"/>
            <a:ext cx="533400" cy="4002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g11ef4d9851d_0_420"/>
          <p:cNvSpPr txBox="1"/>
          <p:nvPr/>
        </p:nvSpPr>
        <p:spPr>
          <a:xfrm>
            <a:off x="5105400" y="6161624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 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g11ef4d9851d_0_420"/>
          <p:cNvSpPr txBox="1"/>
          <p:nvPr/>
        </p:nvSpPr>
        <p:spPr>
          <a:xfrm>
            <a:off x="4038600" y="6161624"/>
            <a:ext cx="9144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 O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g11ef4d9851d_0_420"/>
          <p:cNvSpPr txBox="1"/>
          <p:nvPr/>
        </p:nvSpPr>
        <p:spPr>
          <a:xfrm>
            <a:off x="6858000" y="6161624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 Z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g11ef4d9851d_0_420"/>
          <p:cNvSpPr txBox="1"/>
          <p:nvPr/>
        </p:nvSpPr>
        <p:spPr>
          <a:xfrm>
            <a:off x="6019800" y="6161624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  V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g11ef4d9851d_0_420"/>
          <p:cNvSpPr txBox="1"/>
          <p:nvPr/>
        </p:nvSpPr>
        <p:spPr>
          <a:xfrm>
            <a:off x="5105400" y="5399624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  X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g11ef4d9851d_0_420"/>
          <p:cNvSpPr txBox="1"/>
          <p:nvPr/>
        </p:nvSpPr>
        <p:spPr>
          <a:xfrm>
            <a:off x="3962400" y="4637624"/>
            <a:ext cx="6858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g11ef4d9851d_0_420"/>
          <p:cNvSpPr txBox="1"/>
          <p:nvPr/>
        </p:nvSpPr>
        <p:spPr>
          <a:xfrm>
            <a:off x="609600" y="6161624"/>
            <a:ext cx="12954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E   F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1" name="Google Shape;581;g11ef4d9851d_0_420"/>
          <p:cNvCxnSpPr/>
          <p:nvPr/>
        </p:nvCxnSpPr>
        <p:spPr>
          <a:xfrm flipH="1">
            <a:off x="2971800" y="4866224"/>
            <a:ext cx="10668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g11ef4d9851d_0_420"/>
          <p:cNvCxnSpPr/>
          <p:nvPr/>
        </p:nvCxnSpPr>
        <p:spPr>
          <a:xfrm>
            <a:off x="4495800" y="4866224"/>
            <a:ext cx="9906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g11ef4d9851d_0_420"/>
          <p:cNvCxnSpPr/>
          <p:nvPr/>
        </p:nvCxnSpPr>
        <p:spPr>
          <a:xfrm flipH="1">
            <a:off x="1295400" y="5704424"/>
            <a:ext cx="1524000" cy="40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g11ef4d9851d_0_420"/>
          <p:cNvCxnSpPr/>
          <p:nvPr/>
        </p:nvCxnSpPr>
        <p:spPr>
          <a:xfrm flipH="1">
            <a:off x="2362200" y="5704424"/>
            <a:ext cx="838200" cy="40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5" name="Google Shape;585;g11ef4d9851d_0_420"/>
          <p:cNvCxnSpPr/>
          <p:nvPr/>
        </p:nvCxnSpPr>
        <p:spPr>
          <a:xfrm>
            <a:off x="3581400" y="5704424"/>
            <a:ext cx="609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g11ef4d9851d_0_420"/>
          <p:cNvCxnSpPr/>
          <p:nvPr/>
        </p:nvCxnSpPr>
        <p:spPr>
          <a:xfrm>
            <a:off x="5257800" y="5704424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7" name="Google Shape;587;g11ef4d9851d_0_420"/>
          <p:cNvCxnSpPr/>
          <p:nvPr/>
        </p:nvCxnSpPr>
        <p:spPr>
          <a:xfrm>
            <a:off x="5486400" y="5704424"/>
            <a:ext cx="762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8" name="Google Shape;588;g11ef4d9851d_0_420"/>
          <p:cNvCxnSpPr/>
          <p:nvPr/>
        </p:nvCxnSpPr>
        <p:spPr>
          <a:xfrm>
            <a:off x="5867400" y="5628224"/>
            <a:ext cx="12192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9" name="Google Shape;589;g11ef4d9851d_0_420"/>
          <p:cNvSpPr txBox="1"/>
          <p:nvPr/>
        </p:nvSpPr>
        <p:spPr>
          <a:xfrm>
            <a:off x="2133600" y="6161624"/>
            <a:ext cx="8001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 I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0" name="Google Shape;590;g11ef4d9851d_0_420"/>
          <p:cNvCxnSpPr/>
          <p:nvPr/>
        </p:nvCxnSpPr>
        <p:spPr>
          <a:xfrm>
            <a:off x="3352797" y="5752049"/>
            <a:ext cx="228600" cy="40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1" name="Google Shape;591;g11ef4d9851d_0_420"/>
          <p:cNvSpPr txBox="1"/>
          <p:nvPr/>
        </p:nvSpPr>
        <p:spPr>
          <a:xfrm>
            <a:off x="381000" y="1295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the split of the node and promote K up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1ef4d9851d_0_4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Insert H for B-tree with m=3</a:t>
            </a:r>
            <a:endParaRPr/>
          </a:p>
        </p:txBody>
      </p:sp>
      <p:sp>
        <p:nvSpPr>
          <p:cNvPr id="597" name="Google Shape;597;g11ef4d9851d_0_465"/>
          <p:cNvSpPr txBox="1"/>
          <p:nvPr/>
        </p:nvSpPr>
        <p:spPr>
          <a:xfrm>
            <a:off x="304800" y="4021417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proceed differently: H is inserted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11ef4d9851d_0_465"/>
          <p:cNvSpPr txBox="1"/>
          <p:nvPr/>
        </p:nvSpPr>
        <p:spPr>
          <a:xfrm>
            <a:off x="2590800" y="2638425"/>
            <a:ext cx="1219200" cy="4002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 K M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g11ef4d9851d_0_465"/>
          <p:cNvSpPr txBox="1"/>
          <p:nvPr/>
        </p:nvSpPr>
        <p:spPr>
          <a:xfrm>
            <a:off x="3276598" y="3400425"/>
            <a:ext cx="533400" cy="4002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g11ef4d9851d_0_465"/>
          <p:cNvSpPr txBox="1"/>
          <p:nvPr/>
        </p:nvSpPr>
        <p:spPr>
          <a:xfrm>
            <a:off x="4953000" y="3400425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 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g11ef4d9851d_0_465"/>
          <p:cNvSpPr txBox="1"/>
          <p:nvPr/>
        </p:nvSpPr>
        <p:spPr>
          <a:xfrm>
            <a:off x="3886200" y="3400425"/>
            <a:ext cx="9144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 O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g11ef4d9851d_0_465"/>
          <p:cNvSpPr txBox="1"/>
          <p:nvPr/>
        </p:nvSpPr>
        <p:spPr>
          <a:xfrm>
            <a:off x="6705600" y="3400425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 Z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g11ef4d9851d_0_465"/>
          <p:cNvSpPr txBox="1"/>
          <p:nvPr/>
        </p:nvSpPr>
        <p:spPr>
          <a:xfrm>
            <a:off x="5867400" y="3400425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  V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g11ef4d9851d_0_465"/>
          <p:cNvSpPr txBox="1"/>
          <p:nvPr/>
        </p:nvSpPr>
        <p:spPr>
          <a:xfrm>
            <a:off x="4953000" y="2638425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  X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g11ef4d9851d_0_465"/>
          <p:cNvSpPr txBox="1"/>
          <p:nvPr/>
        </p:nvSpPr>
        <p:spPr>
          <a:xfrm>
            <a:off x="3810000" y="1876425"/>
            <a:ext cx="6858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g11ef4d9851d_0_465"/>
          <p:cNvSpPr txBox="1"/>
          <p:nvPr/>
        </p:nvSpPr>
        <p:spPr>
          <a:xfrm>
            <a:off x="457200" y="3400425"/>
            <a:ext cx="12954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E   F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7" name="Google Shape;607;g11ef4d9851d_0_465"/>
          <p:cNvCxnSpPr/>
          <p:nvPr/>
        </p:nvCxnSpPr>
        <p:spPr>
          <a:xfrm flipH="1">
            <a:off x="2819400" y="2105025"/>
            <a:ext cx="10668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8" name="Google Shape;608;g11ef4d9851d_0_465"/>
          <p:cNvCxnSpPr/>
          <p:nvPr/>
        </p:nvCxnSpPr>
        <p:spPr>
          <a:xfrm>
            <a:off x="4343400" y="2105025"/>
            <a:ext cx="9906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g11ef4d9851d_0_465"/>
          <p:cNvCxnSpPr/>
          <p:nvPr/>
        </p:nvCxnSpPr>
        <p:spPr>
          <a:xfrm flipH="1">
            <a:off x="1143000" y="2943225"/>
            <a:ext cx="1524000" cy="40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0" name="Google Shape;610;g11ef4d9851d_0_465"/>
          <p:cNvCxnSpPr/>
          <p:nvPr/>
        </p:nvCxnSpPr>
        <p:spPr>
          <a:xfrm flipH="1">
            <a:off x="2209800" y="2943225"/>
            <a:ext cx="838200" cy="40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g11ef4d9851d_0_465"/>
          <p:cNvCxnSpPr/>
          <p:nvPr/>
        </p:nvCxnSpPr>
        <p:spPr>
          <a:xfrm>
            <a:off x="3429000" y="2943225"/>
            <a:ext cx="609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2" name="Google Shape;612;g11ef4d9851d_0_465"/>
          <p:cNvCxnSpPr/>
          <p:nvPr/>
        </p:nvCxnSpPr>
        <p:spPr>
          <a:xfrm>
            <a:off x="5105400" y="2943225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3" name="Google Shape;613;g11ef4d9851d_0_465"/>
          <p:cNvCxnSpPr/>
          <p:nvPr/>
        </p:nvCxnSpPr>
        <p:spPr>
          <a:xfrm>
            <a:off x="5334000" y="2943225"/>
            <a:ext cx="762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4" name="Google Shape;614;g11ef4d9851d_0_465"/>
          <p:cNvCxnSpPr/>
          <p:nvPr/>
        </p:nvCxnSpPr>
        <p:spPr>
          <a:xfrm>
            <a:off x="5715000" y="2867025"/>
            <a:ext cx="12192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5" name="Google Shape;615;g11ef4d9851d_0_465"/>
          <p:cNvSpPr txBox="1"/>
          <p:nvPr/>
        </p:nvSpPr>
        <p:spPr>
          <a:xfrm>
            <a:off x="1981200" y="3400425"/>
            <a:ext cx="381000" cy="4002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6" name="Google Shape;616;g11ef4d9851d_0_465"/>
          <p:cNvCxnSpPr/>
          <p:nvPr/>
        </p:nvCxnSpPr>
        <p:spPr>
          <a:xfrm>
            <a:off x="3200397" y="2990850"/>
            <a:ext cx="228600" cy="40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7" name="Google Shape;617;g11ef4d9851d_0_465"/>
          <p:cNvSpPr txBox="1"/>
          <p:nvPr/>
        </p:nvSpPr>
        <p:spPr>
          <a:xfrm>
            <a:off x="152400" y="1828800"/>
            <a:ext cx="2781300" cy="132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769" l="-1369" r="-1819" t="-18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18" name="Google Shape;618;g11ef4d9851d_0_465"/>
          <p:cNvSpPr txBox="1"/>
          <p:nvPr/>
        </p:nvSpPr>
        <p:spPr>
          <a:xfrm>
            <a:off x="6115050" y="2067792"/>
            <a:ext cx="28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Additionally, the red node exceeds 3, the maximum number of children allowed</a:t>
            </a:r>
            <a:endParaRPr/>
          </a:p>
        </p:txBody>
      </p:sp>
      <p:sp>
        <p:nvSpPr>
          <p:cNvPr id="619" name="Google Shape;619;g11ef4d9851d_0_465"/>
          <p:cNvSpPr txBox="1"/>
          <p:nvPr/>
        </p:nvSpPr>
        <p:spPr>
          <a:xfrm>
            <a:off x="381000" y="1295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cannot do the split of the node and promote K up because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11ef4d9851d_0_465"/>
          <p:cNvSpPr txBox="1"/>
          <p:nvPr/>
        </p:nvSpPr>
        <p:spPr>
          <a:xfrm>
            <a:off x="2438400" y="5257800"/>
            <a:ext cx="9144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  M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g11ef4d9851d_0_465"/>
          <p:cNvSpPr txBox="1"/>
          <p:nvPr/>
        </p:nvSpPr>
        <p:spPr>
          <a:xfrm>
            <a:off x="1752600" y="6019800"/>
            <a:ext cx="1905000" cy="4002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  I    K     L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g11ef4d9851d_0_465"/>
          <p:cNvSpPr txBox="1"/>
          <p:nvPr/>
        </p:nvSpPr>
        <p:spPr>
          <a:xfrm>
            <a:off x="4800600" y="6019800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 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g11ef4d9851d_0_465"/>
          <p:cNvSpPr txBox="1"/>
          <p:nvPr/>
        </p:nvSpPr>
        <p:spPr>
          <a:xfrm>
            <a:off x="3733800" y="6019800"/>
            <a:ext cx="9144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 O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g11ef4d9851d_0_465"/>
          <p:cNvSpPr txBox="1"/>
          <p:nvPr/>
        </p:nvSpPr>
        <p:spPr>
          <a:xfrm>
            <a:off x="6553200" y="6019800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 Z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g11ef4d9851d_0_465"/>
          <p:cNvSpPr txBox="1"/>
          <p:nvPr/>
        </p:nvSpPr>
        <p:spPr>
          <a:xfrm>
            <a:off x="5715000" y="6019800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  V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g11ef4d9851d_0_465"/>
          <p:cNvSpPr txBox="1"/>
          <p:nvPr/>
        </p:nvSpPr>
        <p:spPr>
          <a:xfrm>
            <a:off x="4800600" y="5257800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  X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g11ef4d9851d_0_465"/>
          <p:cNvSpPr txBox="1"/>
          <p:nvPr/>
        </p:nvSpPr>
        <p:spPr>
          <a:xfrm>
            <a:off x="3657600" y="4495800"/>
            <a:ext cx="6858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g11ef4d9851d_0_465"/>
          <p:cNvSpPr txBox="1"/>
          <p:nvPr/>
        </p:nvSpPr>
        <p:spPr>
          <a:xfrm>
            <a:off x="304800" y="6019800"/>
            <a:ext cx="12954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E   F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9" name="Google Shape;629;g11ef4d9851d_0_465"/>
          <p:cNvCxnSpPr/>
          <p:nvPr/>
        </p:nvCxnSpPr>
        <p:spPr>
          <a:xfrm flipH="1">
            <a:off x="2667000" y="4724400"/>
            <a:ext cx="10668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0" name="Google Shape;630;g11ef4d9851d_0_465"/>
          <p:cNvCxnSpPr/>
          <p:nvPr/>
        </p:nvCxnSpPr>
        <p:spPr>
          <a:xfrm>
            <a:off x="4191000" y="4724400"/>
            <a:ext cx="9906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1" name="Google Shape;631;g11ef4d9851d_0_465"/>
          <p:cNvCxnSpPr/>
          <p:nvPr/>
        </p:nvCxnSpPr>
        <p:spPr>
          <a:xfrm flipH="1">
            <a:off x="990600" y="5562600"/>
            <a:ext cx="1524000" cy="40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2" name="Google Shape;632;g11ef4d9851d_0_465"/>
          <p:cNvCxnSpPr/>
          <p:nvPr/>
        </p:nvCxnSpPr>
        <p:spPr>
          <a:xfrm flipH="1">
            <a:off x="2743200" y="5562600"/>
            <a:ext cx="152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g11ef4d9851d_0_465"/>
          <p:cNvCxnSpPr/>
          <p:nvPr/>
        </p:nvCxnSpPr>
        <p:spPr>
          <a:xfrm>
            <a:off x="3276600" y="5562600"/>
            <a:ext cx="609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4" name="Google Shape;634;g11ef4d9851d_0_465"/>
          <p:cNvCxnSpPr/>
          <p:nvPr/>
        </p:nvCxnSpPr>
        <p:spPr>
          <a:xfrm>
            <a:off x="4953000" y="55626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5" name="Google Shape;635;g11ef4d9851d_0_465"/>
          <p:cNvCxnSpPr/>
          <p:nvPr/>
        </p:nvCxnSpPr>
        <p:spPr>
          <a:xfrm>
            <a:off x="5181600" y="5562600"/>
            <a:ext cx="762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6" name="Google Shape;636;g11ef4d9851d_0_465"/>
          <p:cNvCxnSpPr/>
          <p:nvPr/>
        </p:nvCxnSpPr>
        <p:spPr>
          <a:xfrm>
            <a:off x="5562600" y="5486400"/>
            <a:ext cx="12192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11ef4d9851d_0_11"/>
          <p:cNvPicPr preferRelativeResize="0"/>
          <p:nvPr/>
        </p:nvPicPr>
        <p:blipFill rotWithShape="1">
          <a:blip r:embed="rId3">
            <a:alphaModFix/>
          </a:blip>
          <a:srcRect b="20896" l="27534" r="18200" t="18445"/>
          <a:stretch/>
        </p:blipFill>
        <p:spPr>
          <a:xfrm>
            <a:off x="838200" y="1582711"/>
            <a:ext cx="7060369" cy="4437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1ef4d9851d_0_5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Insert H for B-tree with m=3 (cont.)</a:t>
            </a:r>
            <a:endParaRPr/>
          </a:p>
        </p:txBody>
      </p:sp>
      <p:sp>
        <p:nvSpPr>
          <p:cNvPr id="642" name="Google Shape;642;g11ef4d9851d_0_509"/>
          <p:cNvSpPr txBox="1"/>
          <p:nvPr/>
        </p:nvSpPr>
        <p:spPr>
          <a:xfrm>
            <a:off x="381000" y="1295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is moved up and M is moved down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g11ef4d9851d_0_509"/>
          <p:cNvSpPr txBox="1"/>
          <p:nvPr/>
        </p:nvSpPr>
        <p:spPr>
          <a:xfrm>
            <a:off x="2438400" y="2514600"/>
            <a:ext cx="9144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  L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g11ef4d9851d_0_509"/>
          <p:cNvSpPr txBox="1"/>
          <p:nvPr/>
        </p:nvSpPr>
        <p:spPr>
          <a:xfrm>
            <a:off x="1752600" y="3276600"/>
            <a:ext cx="12954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  I    K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5" name="Google Shape;645;g11ef4d9851d_0_509"/>
          <p:cNvSpPr txBox="1"/>
          <p:nvPr/>
        </p:nvSpPr>
        <p:spPr>
          <a:xfrm>
            <a:off x="4800600" y="3276600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 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g11ef4d9851d_0_509"/>
          <p:cNvSpPr txBox="1"/>
          <p:nvPr/>
        </p:nvSpPr>
        <p:spPr>
          <a:xfrm>
            <a:off x="3352800" y="3276600"/>
            <a:ext cx="12954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N  O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g11ef4d9851d_0_509"/>
          <p:cNvSpPr txBox="1"/>
          <p:nvPr/>
        </p:nvSpPr>
        <p:spPr>
          <a:xfrm>
            <a:off x="6553200" y="3276600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 Z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g11ef4d9851d_0_509"/>
          <p:cNvSpPr txBox="1"/>
          <p:nvPr/>
        </p:nvSpPr>
        <p:spPr>
          <a:xfrm>
            <a:off x="5715000" y="3276600"/>
            <a:ext cx="762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  V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g11ef4d9851d_0_509"/>
          <p:cNvSpPr txBox="1"/>
          <p:nvPr/>
        </p:nvSpPr>
        <p:spPr>
          <a:xfrm>
            <a:off x="4800600" y="2514600"/>
            <a:ext cx="838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  X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g11ef4d9851d_0_509"/>
          <p:cNvSpPr txBox="1"/>
          <p:nvPr/>
        </p:nvSpPr>
        <p:spPr>
          <a:xfrm>
            <a:off x="3657600" y="1752600"/>
            <a:ext cx="6858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g11ef4d9851d_0_509"/>
          <p:cNvSpPr txBox="1"/>
          <p:nvPr/>
        </p:nvSpPr>
        <p:spPr>
          <a:xfrm>
            <a:off x="304800" y="3276600"/>
            <a:ext cx="1295400" cy="4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E   F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2" name="Google Shape;652;g11ef4d9851d_0_509"/>
          <p:cNvCxnSpPr/>
          <p:nvPr/>
        </p:nvCxnSpPr>
        <p:spPr>
          <a:xfrm flipH="1">
            <a:off x="2667000" y="1981200"/>
            <a:ext cx="10668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g11ef4d9851d_0_509"/>
          <p:cNvCxnSpPr/>
          <p:nvPr/>
        </p:nvCxnSpPr>
        <p:spPr>
          <a:xfrm>
            <a:off x="4191000" y="1981200"/>
            <a:ext cx="9906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g11ef4d9851d_0_509"/>
          <p:cNvCxnSpPr/>
          <p:nvPr/>
        </p:nvCxnSpPr>
        <p:spPr>
          <a:xfrm flipH="1">
            <a:off x="990600" y="2819400"/>
            <a:ext cx="1524000" cy="40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5" name="Google Shape;655;g11ef4d9851d_0_509"/>
          <p:cNvCxnSpPr/>
          <p:nvPr/>
        </p:nvCxnSpPr>
        <p:spPr>
          <a:xfrm flipH="1">
            <a:off x="2743200" y="2819400"/>
            <a:ext cx="152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g11ef4d9851d_0_509"/>
          <p:cNvCxnSpPr/>
          <p:nvPr/>
        </p:nvCxnSpPr>
        <p:spPr>
          <a:xfrm>
            <a:off x="3276600" y="2819400"/>
            <a:ext cx="609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g11ef4d9851d_0_509"/>
          <p:cNvCxnSpPr/>
          <p:nvPr/>
        </p:nvCxnSpPr>
        <p:spPr>
          <a:xfrm>
            <a:off x="4953000" y="28194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8" name="Google Shape;658;g11ef4d9851d_0_509"/>
          <p:cNvCxnSpPr/>
          <p:nvPr/>
        </p:nvCxnSpPr>
        <p:spPr>
          <a:xfrm>
            <a:off x="5181600" y="2819400"/>
            <a:ext cx="762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9" name="Google Shape;659;g11ef4d9851d_0_509"/>
          <p:cNvCxnSpPr/>
          <p:nvPr/>
        </p:nvCxnSpPr>
        <p:spPr>
          <a:xfrm>
            <a:off x="5562600" y="2743200"/>
            <a:ext cx="12192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1ef4d9851d_0_5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Insert (contd.)</a:t>
            </a:r>
            <a:endParaRPr/>
          </a:p>
        </p:txBody>
      </p:sp>
      <p:sp>
        <p:nvSpPr>
          <p:cNvPr id="665" name="Google Shape;665;g11ef4d9851d_0_5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see that we have different B-trees if we consider t or m as measures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Considering t as a measure is consistent with the textbook but I could not find websites with examples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Considering m as a measure is consistent with some of the websites I used where I could find examples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1ef4d9851d_0_536"/>
          <p:cNvSpPr txBox="1"/>
          <p:nvPr>
            <p:ph idx="12" type="sldNum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1" name="Google Shape;671;g11ef4d9851d_0_5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Insert</a:t>
            </a:r>
            <a:endParaRPr/>
          </a:p>
        </p:txBody>
      </p:sp>
      <p:sp>
        <p:nvSpPr>
          <p:cNvPr id="672" name="Google Shape;672;g11ef4d9851d_0_536"/>
          <p:cNvSpPr txBox="1"/>
          <p:nvPr>
            <p:ph idx="1" type="body"/>
          </p:nvPr>
        </p:nvSpPr>
        <p:spPr>
          <a:xfrm>
            <a:off x="685800" y="1447800"/>
            <a:ext cx="8337600" cy="4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Skeleton of the algorithm: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Down-phase: </a:t>
            </a:r>
            <a:r>
              <a:rPr lang="en-US"/>
              <a:t>recursively traverse down and</a:t>
            </a:r>
            <a:r>
              <a:rPr i="1" lang="en-US"/>
              <a:t> </a:t>
            </a:r>
            <a:r>
              <a:rPr lang="en-US"/>
              <a:t>find the leaf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Insert the key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Up-phase: </a:t>
            </a:r>
            <a:r>
              <a:rPr lang="en-US"/>
              <a:t>if necessary, split and propagate the splits up the tree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Assumptions: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the </a:t>
            </a:r>
            <a:r>
              <a:rPr i="1" lang="en-US"/>
              <a:t>down-phase</a:t>
            </a:r>
            <a:r>
              <a:rPr lang="en-US"/>
              <a:t> pointers to traversed nodes are saved in the stack. Function </a:t>
            </a:r>
            <a:r>
              <a:rPr i="1" lang="en-US"/>
              <a:t>parent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returns a parent node of </a:t>
            </a:r>
            <a:r>
              <a:rPr i="1" lang="en-US"/>
              <a:t>x </a:t>
            </a:r>
            <a:r>
              <a:rPr lang="en-US"/>
              <a:t>(pops the stack)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split</a:t>
            </a:r>
            <a:r>
              <a:rPr lang="en-US"/>
              <a:t>(</a:t>
            </a:r>
            <a:r>
              <a:rPr i="1" lang="en-US"/>
              <a:t>y</a:t>
            </a:r>
            <a:r>
              <a:rPr lang="en-US"/>
              <a:t>:Bnode):(</a:t>
            </a:r>
            <a:r>
              <a:rPr i="1" lang="en-US"/>
              <a:t>zk</a:t>
            </a:r>
            <a:r>
              <a:rPr lang="en-US"/>
              <a:t>:key_t, </a:t>
            </a:r>
            <a:r>
              <a:rPr i="1" lang="en-US"/>
              <a:t>z</a:t>
            </a:r>
            <a:r>
              <a:rPr lang="en-US"/>
              <a:t>:Bnode)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1ef4d9851d_0_542"/>
          <p:cNvSpPr txBox="1"/>
          <p:nvPr>
            <p:ph type="title"/>
          </p:nvPr>
        </p:nvSpPr>
        <p:spPr>
          <a:xfrm>
            <a:off x="457200" y="274638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78" name="Google Shape;678;g11ef4d9851d_0_54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79" name="Google Shape;679;g11ef4d9851d_0_542"/>
          <p:cNvSpPr/>
          <p:nvPr/>
        </p:nvSpPr>
        <p:spPr>
          <a:xfrm>
            <a:off x="838200" y="1524000"/>
            <a:ext cx="7162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DownPhase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(x,k)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 i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x.n()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 &gt; x.key(i)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03    i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i+1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04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x.leaf()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06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DiskRead(x.p(i))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07     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DownPhase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(x.p(i),k)</a:t>
            </a:r>
            <a:endParaRPr/>
          </a:p>
        </p:txBody>
      </p:sp>
      <p:sp>
        <p:nvSpPr>
          <p:cNvPr id="680" name="Google Shape;680;g11ef4d9851d_0_542"/>
          <p:cNvSpPr/>
          <p:nvPr/>
        </p:nvSpPr>
        <p:spPr>
          <a:xfrm>
            <a:off x="838200" y="4191000"/>
            <a:ext cx="7162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(T,k)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 x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DownPhase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(T.root(), k)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UpPhase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(x, k,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ef4d9851d_0_549"/>
          <p:cNvSpPr txBox="1"/>
          <p:nvPr>
            <p:ph type="title"/>
          </p:nvPr>
        </p:nvSpPr>
        <p:spPr>
          <a:xfrm>
            <a:off x="457200" y="274638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6" name="Google Shape;686;g11ef4d9851d_0_54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87" name="Google Shape;687;g11ef4d9851d_0_549"/>
          <p:cNvSpPr/>
          <p:nvPr/>
        </p:nvSpPr>
        <p:spPr>
          <a:xfrm>
            <a:off x="838200" y="1524000"/>
            <a:ext cx="7162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UpPhase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(x,k,p)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01 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x.n() = 2t-1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   (zk,z)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split(x)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03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zk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InsertIntoNode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(x,k,p)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04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else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InsertIntoNode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(z,k,p)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parent(x)=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new root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06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UpPhase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(parent(x),zk,z) 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07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InsertIntoNode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(x,k,p)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8" name="Google Shape;688;g11ef4d9851d_0_549"/>
          <p:cNvSpPr/>
          <p:nvPr/>
        </p:nvSpPr>
        <p:spPr>
          <a:xfrm>
            <a:off x="838200" y="4191000"/>
            <a:ext cx="7162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InsertIntoNode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(x,k,p)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 Inserts the hey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the following pointer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(if  not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into the sorted order of keys of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 that all the keys before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 smaller or equal to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keys after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 greater than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1ef4d9851d_0_556"/>
          <p:cNvSpPr txBox="1"/>
          <p:nvPr>
            <p:ph idx="12" type="sldNum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5" name="Google Shape;695;g11ef4d9851d_0_556"/>
          <p:cNvSpPr txBox="1"/>
          <p:nvPr>
            <p:ph idx="1" type="body"/>
          </p:nvPr>
        </p:nvSpPr>
        <p:spPr>
          <a:xfrm>
            <a:off x="435769" y="2100261"/>
            <a:ext cx="8229600" cy="4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623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Suppose we start with an empty B-tree and keys arrive in the following order:1  12  8  2  25  6  14  28  17  7  52  16  48  68  3  26  29  53  55  45</a:t>
            </a:r>
            <a:endParaRPr/>
          </a:p>
          <a:p>
            <a:pPr indent="-3562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 want to construct a B-tree of order M=5</a:t>
            </a:r>
            <a:endParaRPr/>
          </a:p>
          <a:p>
            <a:pPr indent="-3562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first four items go into the root:</a:t>
            </a:r>
            <a:endParaRPr/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562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To put the fifth item in the root would violate condition 5</a:t>
            </a:r>
            <a:endParaRPr/>
          </a:p>
          <a:p>
            <a:pPr indent="-3562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Therefore, when 25 arrives, pick the middle key to make a new root</a:t>
            </a:r>
            <a:endParaRPr/>
          </a:p>
        </p:txBody>
      </p:sp>
      <p:sp>
        <p:nvSpPr>
          <p:cNvPr id="696" name="Google Shape;696;g11ef4d9851d_0_556"/>
          <p:cNvSpPr txBox="1"/>
          <p:nvPr>
            <p:ph type="title"/>
          </p:nvPr>
        </p:nvSpPr>
        <p:spPr>
          <a:xfrm>
            <a:off x="435769" y="6786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Constructing a </a:t>
            </a:r>
            <a:r>
              <a:rPr lang="en-US"/>
              <a:t>B-tree (using m)</a:t>
            </a:r>
            <a:br>
              <a:rPr lang="en-US"/>
            </a:br>
            <a:r>
              <a:rPr lang="en-US" sz="2700"/>
              <a:t>(taken from people.cs.pitt.edu/~injungkim/1004_lab_Btree)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97" name="Google Shape;697;g11ef4d9851d_0_556"/>
          <p:cNvGrpSpPr/>
          <p:nvPr/>
        </p:nvGrpSpPr>
        <p:grpSpPr>
          <a:xfrm>
            <a:off x="3352800" y="4295777"/>
            <a:ext cx="1916088" cy="360300"/>
            <a:chOff x="3352800" y="3657600"/>
            <a:chExt cx="1916088" cy="360300"/>
          </a:xfrm>
        </p:grpSpPr>
        <p:sp>
          <p:nvSpPr>
            <p:cNvPr id="698" name="Google Shape;698;g11ef4d9851d_0_556"/>
            <p:cNvSpPr txBox="1"/>
            <p:nvPr/>
          </p:nvSpPr>
          <p:spPr>
            <a:xfrm>
              <a:off x="3352800" y="3657600"/>
              <a:ext cx="480900" cy="3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99" name="Google Shape;699;g11ef4d9851d_0_556"/>
            <p:cNvSpPr txBox="1"/>
            <p:nvPr/>
          </p:nvSpPr>
          <p:spPr>
            <a:xfrm>
              <a:off x="3833813" y="3657600"/>
              <a:ext cx="477900" cy="3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00" name="Google Shape;700;g11ef4d9851d_0_556"/>
            <p:cNvSpPr txBox="1"/>
            <p:nvPr/>
          </p:nvSpPr>
          <p:spPr>
            <a:xfrm>
              <a:off x="4311650" y="3657600"/>
              <a:ext cx="477900" cy="3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701" name="Google Shape;701;g11ef4d9851d_0_556"/>
            <p:cNvSpPr txBox="1"/>
            <p:nvPr/>
          </p:nvSpPr>
          <p:spPr>
            <a:xfrm>
              <a:off x="4789488" y="3657600"/>
              <a:ext cx="479400" cy="36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</p:grpSp>
      <p:sp>
        <p:nvSpPr>
          <p:cNvPr id="702" name="Google Shape;702;g11ef4d9851d_0_556"/>
          <p:cNvSpPr/>
          <p:nvPr/>
        </p:nvSpPr>
        <p:spPr>
          <a:xfrm>
            <a:off x="914400" y="30163"/>
            <a:ext cx="8153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order:</a:t>
            </a:r>
            <a:r>
              <a:rPr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1  12  8  2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25  6  14  28  17  7  52  16  48  68  3  26  29  53  55  45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1ef4d9851d_0_569"/>
          <p:cNvSpPr txBox="1"/>
          <p:nvPr>
            <p:ph idx="12" type="sldNum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9" name="Google Shape;709;g11ef4d9851d_0_569"/>
          <p:cNvCxnSpPr/>
          <p:nvPr/>
        </p:nvCxnSpPr>
        <p:spPr>
          <a:xfrm flipH="1">
            <a:off x="3276600" y="2362200"/>
            <a:ext cx="6858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0" name="Google Shape;710;g11ef4d9851d_0_569"/>
          <p:cNvCxnSpPr/>
          <p:nvPr/>
        </p:nvCxnSpPr>
        <p:spPr>
          <a:xfrm>
            <a:off x="4038600" y="2362200"/>
            <a:ext cx="6858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1" name="Google Shape;711;g11ef4d9851d_0_5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Constructing a B-tree (contd.)</a:t>
            </a:r>
            <a:endParaRPr/>
          </a:p>
        </p:txBody>
      </p:sp>
      <p:sp>
        <p:nvSpPr>
          <p:cNvPr id="712" name="Google Shape;712;g11ef4d9851d_0_569"/>
          <p:cNvSpPr txBox="1"/>
          <p:nvPr/>
        </p:nvSpPr>
        <p:spPr>
          <a:xfrm>
            <a:off x="2819400" y="31242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13" name="Google Shape;713;g11ef4d9851d_0_569"/>
          <p:cNvSpPr txBox="1"/>
          <p:nvPr/>
        </p:nvSpPr>
        <p:spPr>
          <a:xfrm>
            <a:off x="3300413" y="31242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14" name="Google Shape;714;g11ef4d9851d_0_569"/>
          <p:cNvSpPr txBox="1"/>
          <p:nvPr/>
        </p:nvSpPr>
        <p:spPr>
          <a:xfrm>
            <a:off x="3778250" y="21336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715" name="Google Shape;715;g11ef4d9851d_0_569"/>
          <p:cNvSpPr txBox="1"/>
          <p:nvPr/>
        </p:nvSpPr>
        <p:spPr>
          <a:xfrm>
            <a:off x="4256088" y="3124200"/>
            <a:ext cx="4794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716" name="Google Shape;716;g11ef4d9851d_0_569"/>
          <p:cNvSpPr txBox="1"/>
          <p:nvPr/>
        </p:nvSpPr>
        <p:spPr>
          <a:xfrm>
            <a:off x="4702175" y="3124200"/>
            <a:ext cx="4794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grpSp>
        <p:nvGrpSpPr>
          <p:cNvPr id="717" name="Google Shape;717;g11ef4d9851d_0_569"/>
          <p:cNvGrpSpPr/>
          <p:nvPr/>
        </p:nvGrpSpPr>
        <p:grpSpPr>
          <a:xfrm>
            <a:off x="685800" y="3581400"/>
            <a:ext cx="7620000" cy="2173288"/>
            <a:chOff x="432" y="2256"/>
            <a:chExt cx="4800" cy="1369"/>
          </a:xfrm>
        </p:grpSpPr>
        <p:sp>
          <p:nvSpPr>
            <p:cNvPr id="718" name="Google Shape;718;g11ef4d9851d_0_569"/>
            <p:cNvSpPr txBox="1"/>
            <p:nvPr/>
          </p:nvSpPr>
          <p:spPr>
            <a:xfrm>
              <a:off x="432" y="2256"/>
              <a:ext cx="48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i="0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6, 14, 28 get added to the leaf nodes:</a:t>
              </a:r>
              <a:endParaRPr i="0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719" name="Google Shape;719;g11ef4d9851d_0_569"/>
            <p:cNvCxnSpPr/>
            <p:nvPr/>
          </p:nvCxnSpPr>
          <p:spPr>
            <a:xfrm flipH="1">
              <a:off x="2196" y="2845"/>
              <a:ext cx="300" cy="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0" name="Google Shape;720;g11ef4d9851d_0_569"/>
            <p:cNvCxnSpPr/>
            <p:nvPr/>
          </p:nvCxnSpPr>
          <p:spPr>
            <a:xfrm>
              <a:off x="2544" y="2845"/>
              <a:ext cx="300" cy="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1" name="Google Shape;721;g11ef4d9851d_0_569"/>
            <p:cNvSpPr txBox="1"/>
            <p:nvPr/>
          </p:nvSpPr>
          <p:spPr>
            <a:xfrm>
              <a:off x="1584" y="332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722" name="Google Shape;722;g11ef4d9851d_0_569"/>
            <p:cNvSpPr txBox="1"/>
            <p:nvPr/>
          </p:nvSpPr>
          <p:spPr>
            <a:xfrm>
              <a:off x="1887" y="332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23" name="Google Shape;723;g11ef4d9851d_0_569"/>
            <p:cNvSpPr txBox="1"/>
            <p:nvPr/>
          </p:nvSpPr>
          <p:spPr>
            <a:xfrm>
              <a:off x="2380" y="2701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724" name="Google Shape;724;g11ef4d9851d_0_569"/>
            <p:cNvSpPr txBox="1"/>
            <p:nvPr/>
          </p:nvSpPr>
          <p:spPr>
            <a:xfrm>
              <a:off x="2681" y="332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  <p:sp>
          <p:nvSpPr>
            <p:cNvPr id="725" name="Google Shape;725;g11ef4d9851d_0_569"/>
            <p:cNvSpPr txBox="1"/>
            <p:nvPr/>
          </p:nvSpPr>
          <p:spPr>
            <a:xfrm>
              <a:off x="2962" y="332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/>
            </a:p>
          </p:txBody>
        </p:sp>
        <p:sp>
          <p:nvSpPr>
            <p:cNvPr id="726" name="Google Shape;726;g11ef4d9851d_0_569"/>
            <p:cNvSpPr txBox="1"/>
            <p:nvPr/>
          </p:nvSpPr>
          <p:spPr>
            <a:xfrm>
              <a:off x="2147" y="332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727" name="Google Shape;727;g11ef4d9851d_0_569"/>
            <p:cNvSpPr txBox="1"/>
            <p:nvPr/>
          </p:nvSpPr>
          <p:spPr>
            <a:xfrm>
              <a:off x="3264" y="332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</a:t>
              </a:r>
              <a:endParaRPr/>
            </a:p>
          </p:txBody>
        </p:sp>
        <p:sp>
          <p:nvSpPr>
            <p:cNvPr id="728" name="Google Shape;728;g11ef4d9851d_0_569"/>
            <p:cNvSpPr txBox="1"/>
            <p:nvPr/>
          </p:nvSpPr>
          <p:spPr>
            <a:xfrm>
              <a:off x="3545" y="3325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</a:t>
              </a:r>
              <a:endParaRPr/>
            </a:p>
          </p:txBody>
        </p:sp>
      </p:grpSp>
      <p:sp>
        <p:nvSpPr>
          <p:cNvPr id="729" name="Google Shape;729;g11ef4d9851d_0_569"/>
          <p:cNvSpPr/>
          <p:nvPr/>
        </p:nvSpPr>
        <p:spPr>
          <a:xfrm>
            <a:off x="914400" y="30163"/>
            <a:ext cx="8153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order:1  12  8  2  </a:t>
            </a:r>
            <a:r>
              <a:rPr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25  6  14  28  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17  7  52  16  48  68  3  26  29  53  55  45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1ef4d9851d_0_595"/>
          <p:cNvSpPr txBox="1"/>
          <p:nvPr>
            <p:ph idx="12" type="sldNum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6" name="Google Shape;736;g11ef4d9851d_0_595"/>
          <p:cNvCxnSpPr/>
          <p:nvPr/>
        </p:nvCxnSpPr>
        <p:spPr>
          <a:xfrm flipH="1">
            <a:off x="2971800" y="3048000"/>
            <a:ext cx="9144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7" name="Google Shape;737;g11ef4d9851d_0_595"/>
          <p:cNvCxnSpPr/>
          <p:nvPr/>
        </p:nvCxnSpPr>
        <p:spPr>
          <a:xfrm>
            <a:off x="4191000" y="3048000"/>
            <a:ext cx="3810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8" name="Google Shape;738;g11ef4d9851d_0_595"/>
          <p:cNvCxnSpPr/>
          <p:nvPr/>
        </p:nvCxnSpPr>
        <p:spPr>
          <a:xfrm>
            <a:off x="4495800" y="3048000"/>
            <a:ext cx="13716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9" name="Google Shape;739;g11ef4d9851d_0_5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Constructing a B-tree (contd.)</a:t>
            </a:r>
            <a:endParaRPr/>
          </a:p>
        </p:txBody>
      </p:sp>
      <p:sp>
        <p:nvSpPr>
          <p:cNvPr id="740" name="Google Shape;740;g11ef4d9851d_0_595"/>
          <p:cNvSpPr txBox="1"/>
          <p:nvPr/>
        </p:nvSpPr>
        <p:spPr>
          <a:xfrm>
            <a:off x="457200" y="1752600"/>
            <a:ext cx="838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17 to the right leaf node would over-fill it, so we take the middle key, promote it (to the root) and split the leaf</a:t>
            </a:r>
            <a:endParaRPr/>
          </a:p>
        </p:txBody>
      </p:sp>
      <p:sp>
        <p:nvSpPr>
          <p:cNvPr id="741" name="Google Shape;741;g11ef4d9851d_0_595"/>
          <p:cNvSpPr txBox="1"/>
          <p:nvPr/>
        </p:nvSpPr>
        <p:spPr>
          <a:xfrm>
            <a:off x="3689350" y="26670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742" name="Google Shape;742;g11ef4d9851d_0_595"/>
          <p:cNvSpPr txBox="1"/>
          <p:nvPr/>
        </p:nvSpPr>
        <p:spPr>
          <a:xfrm>
            <a:off x="4170363" y="26670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743" name="Google Shape;743;g11ef4d9851d_0_595"/>
          <p:cNvSpPr txBox="1"/>
          <p:nvPr/>
        </p:nvSpPr>
        <p:spPr>
          <a:xfrm>
            <a:off x="4070350" y="3602038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744" name="Google Shape;744;g11ef4d9851d_0_595"/>
          <p:cNvSpPr txBox="1"/>
          <p:nvPr/>
        </p:nvSpPr>
        <p:spPr>
          <a:xfrm>
            <a:off x="4551363" y="3602038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745" name="Google Shape;745;g11ef4d9851d_0_595"/>
          <p:cNvSpPr txBox="1"/>
          <p:nvPr/>
        </p:nvSpPr>
        <p:spPr>
          <a:xfrm>
            <a:off x="5365750" y="3602038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746" name="Google Shape;746;g11ef4d9851d_0_595"/>
          <p:cNvSpPr txBox="1"/>
          <p:nvPr/>
        </p:nvSpPr>
        <p:spPr>
          <a:xfrm>
            <a:off x="5846763" y="3602038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747" name="Google Shape;747;g11ef4d9851d_0_595"/>
          <p:cNvSpPr txBox="1"/>
          <p:nvPr/>
        </p:nvSpPr>
        <p:spPr>
          <a:xfrm>
            <a:off x="2286000" y="3602038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48" name="Google Shape;748;g11ef4d9851d_0_595"/>
          <p:cNvSpPr txBox="1"/>
          <p:nvPr/>
        </p:nvSpPr>
        <p:spPr>
          <a:xfrm>
            <a:off x="2767013" y="3602038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49" name="Google Shape;749;g11ef4d9851d_0_595"/>
          <p:cNvSpPr txBox="1"/>
          <p:nvPr/>
        </p:nvSpPr>
        <p:spPr>
          <a:xfrm>
            <a:off x="3179763" y="3602038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grpSp>
        <p:nvGrpSpPr>
          <p:cNvPr id="750" name="Google Shape;750;g11ef4d9851d_0_595"/>
          <p:cNvGrpSpPr/>
          <p:nvPr/>
        </p:nvGrpSpPr>
        <p:grpSpPr>
          <a:xfrm>
            <a:off x="533400" y="4038600"/>
            <a:ext cx="8096250" cy="1944688"/>
            <a:chOff x="336" y="2544"/>
            <a:chExt cx="5100" cy="1225"/>
          </a:xfrm>
        </p:grpSpPr>
        <p:sp>
          <p:nvSpPr>
            <p:cNvPr id="751" name="Google Shape;751;g11ef4d9851d_0_595"/>
            <p:cNvSpPr txBox="1"/>
            <p:nvPr/>
          </p:nvSpPr>
          <p:spPr>
            <a:xfrm>
              <a:off x="336" y="2544"/>
              <a:ext cx="51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i="0" lang="en-US"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7, 52, 16, 48 get added to the leaf nodes</a:t>
              </a:r>
              <a:endParaRPr/>
            </a:p>
          </p:txBody>
        </p:sp>
        <p:cxnSp>
          <p:nvCxnSpPr>
            <p:cNvPr id="752" name="Google Shape;752;g11ef4d9851d_0_595"/>
            <p:cNvCxnSpPr/>
            <p:nvPr/>
          </p:nvCxnSpPr>
          <p:spPr>
            <a:xfrm flipH="1">
              <a:off x="1248" y="3120"/>
              <a:ext cx="12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3" name="Google Shape;753;g11ef4d9851d_0_595"/>
            <p:cNvCxnSpPr/>
            <p:nvPr/>
          </p:nvCxnSpPr>
          <p:spPr>
            <a:xfrm>
              <a:off x="2640" y="3120"/>
              <a:ext cx="0" cy="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4" name="Google Shape;754;g11ef4d9851d_0_595"/>
            <p:cNvCxnSpPr/>
            <p:nvPr/>
          </p:nvCxnSpPr>
          <p:spPr>
            <a:xfrm>
              <a:off x="2832" y="3120"/>
              <a:ext cx="12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5" name="Google Shape;755;g11ef4d9851d_0_595"/>
            <p:cNvSpPr txBox="1"/>
            <p:nvPr/>
          </p:nvSpPr>
          <p:spPr>
            <a:xfrm>
              <a:off x="2324" y="2880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756" name="Google Shape;756;g11ef4d9851d_0_595"/>
            <p:cNvSpPr txBox="1"/>
            <p:nvPr/>
          </p:nvSpPr>
          <p:spPr>
            <a:xfrm>
              <a:off x="2627" y="2880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</a:t>
              </a:r>
              <a:endParaRPr/>
            </a:p>
          </p:txBody>
        </p:sp>
        <p:sp>
          <p:nvSpPr>
            <p:cNvPr id="757" name="Google Shape;757;g11ef4d9851d_0_595"/>
            <p:cNvSpPr txBox="1"/>
            <p:nvPr/>
          </p:nvSpPr>
          <p:spPr>
            <a:xfrm>
              <a:off x="2208" y="3469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  <p:sp>
          <p:nvSpPr>
            <p:cNvPr id="758" name="Google Shape;758;g11ef4d9851d_0_595"/>
            <p:cNvSpPr txBox="1"/>
            <p:nvPr/>
          </p:nvSpPr>
          <p:spPr>
            <a:xfrm>
              <a:off x="2511" y="3469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/>
            </a:p>
          </p:txBody>
        </p:sp>
        <p:sp>
          <p:nvSpPr>
            <p:cNvPr id="759" name="Google Shape;759;g11ef4d9851d_0_595"/>
            <p:cNvSpPr txBox="1"/>
            <p:nvPr/>
          </p:nvSpPr>
          <p:spPr>
            <a:xfrm>
              <a:off x="3380" y="3469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</a:t>
              </a:r>
              <a:endParaRPr/>
            </a:p>
          </p:txBody>
        </p:sp>
        <p:sp>
          <p:nvSpPr>
            <p:cNvPr id="760" name="Google Shape;760;g11ef4d9851d_0_595"/>
            <p:cNvSpPr txBox="1"/>
            <p:nvPr/>
          </p:nvSpPr>
          <p:spPr>
            <a:xfrm>
              <a:off x="3683" y="3469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</a:t>
              </a:r>
              <a:endParaRPr/>
            </a:p>
          </p:txBody>
        </p:sp>
        <p:sp>
          <p:nvSpPr>
            <p:cNvPr id="761" name="Google Shape;761;g11ef4d9851d_0_595"/>
            <p:cNvSpPr txBox="1"/>
            <p:nvPr/>
          </p:nvSpPr>
          <p:spPr>
            <a:xfrm>
              <a:off x="816" y="3469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762" name="Google Shape;762;g11ef4d9851d_0_595"/>
            <p:cNvSpPr txBox="1"/>
            <p:nvPr/>
          </p:nvSpPr>
          <p:spPr>
            <a:xfrm>
              <a:off x="1119" y="3469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63" name="Google Shape;763;g11ef4d9851d_0_595"/>
            <p:cNvSpPr txBox="1"/>
            <p:nvPr/>
          </p:nvSpPr>
          <p:spPr>
            <a:xfrm>
              <a:off x="1379" y="3469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764" name="Google Shape;764;g11ef4d9851d_0_595"/>
            <p:cNvSpPr txBox="1"/>
            <p:nvPr/>
          </p:nvSpPr>
          <p:spPr>
            <a:xfrm>
              <a:off x="2784" y="3469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/>
            </a:p>
          </p:txBody>
        </p:sp>
        <p:sp>
          <p:nvSpPr>
            <p:cNvPr id="765" name="Google Shape;765;g11ef4d9851d_0_595"/>
            <p:cNvSpPr txBox="1"/>
            <p:nvPr/>
          </p:nvSpPr>
          <p:spPr>
            <a:xfrm>
              <a:off x="3956" y="3469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48</a:t>
              </a:r>
              <a:endParaRPr/>
            </a:p>
          </p:txBody>
        </p:sp>
        <p:sp>
          <p:nvSpPr>
            <p:cNvPr id="766" name="Google Shape;766;g11ef4d9851d_0_595"/>
            <p:cNvSpPr txBox="1"/>
            <p:nvPr/>
          </p:nvSpPr>
          <p:spPr>
            <a:xfrm>
              <a:off x="4259" y="3469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52</a:t>
              </a:r>
              <a:endParaRPr/>
            </a:p>
          </p:txBody>
        </p:sp>
        <p:sp>
          <p:nvSpPr>
            <p:cNvPr id="767" name="Google Shape;767;g11ef4d9851d_0_595"/>
            <p:cNvSpPr txBox="1"/>
            <p:nvPr/>
          </p:nvSpPr>
          <p:spPr>
            <a:xfrm>
              <a:off x="1619" y="3469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sp>
        <p:nvSpPr>
          <p:cNvPr id="768" name="Google Shape;768;g11ef4d9851d_0_595"/>
          <p:cNvSpPr/>
          <p:nvPr/>
        </p:nvSpPr>
        <p:spPr>
          <a:xfrm>
            <a:off x="914400" y="30163"/>
            <a:ext cx="8153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order:1  12  8  2  25  6  14  28 </a:t>
            </a:r>
            <a:r>
              <a:rPr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17  7  52  16  48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68  3  26  29  53  55  45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1ef4d9851d_0_633"/>
          <p:cNvSpPr txBox="1"/>
          <p:nvPr>
            <p:ph idx="12" type="sldNum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5" name="Google Shape;775;g11ef4d9851d_0_633"/>
          <p:cNvCxnSpPr/>
          <p:nvPr/>
        </p:nvCxnSpPr>
        <p:spPr>
          <a:xfrm flipH="1">
            <a:off x="1219200" y="3505200"/>
            <a:ext cx="19812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6" name="Google Shape;776;g11ef4d9851d_0_633"/>
          <p:cNvCxnSpPr/>
          <p:nvPr/>
        </p:nvCxnSpPr>
        <p:spPr>
          <a:xfrm flipH="1">
            <a:off x="2362200" y="3505200"/>
            <a:ext cx="12192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7" name="Google Shape;777;g11ef4d9851d_0_633"/>
          <p:cNvCxnSpPr/>
          <p:nvPr/>
        </p:nvCxnSpPr>
        <p:spPr>
          <a:xfrm flipH="1">
            <a:off x="3657600" y="3505200"/>
            <a:ext cx="3048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8" name="Google Shape;778;g11ef4d9851d_0_633"/>
          <p:cNvCxnSpPr/>
          <p:nvPr/>
        </p:nvCxnSpPr>
        <p:spPr>
          <a:xfrm>
            <a:off x="4495800" y="3505200"/>
            <a:ext cx="9144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9" name="Google Shape;779;g11ef4d9851d_0_633"/>
          <p:cNvCxnSpPr/>
          <p:nvPr/>
        </p:nvCxnSpPr>
        <p:spPr>
          <a:xfrm>
            <a:off x="4800600" y="3505200"/>
            <a:ext cx="27432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0" name="Google Shape;780;g11ef4d9851d_0_6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Constructing a B-tree (contd.)</a:t>
            </a:r>
            <a:endParaRPr/>
          </a:p>
        </p:txBody>
      </p:sp>
      <p:sp>
        <p:nvSpPr>
          <p:cNvPr id="781" name="Google Shape;781;g11ef4d9851d_0_633"/>
          <p:cNvSpPr txBox="1"/>
          <p:nvPr/>
        </p:nvSpPr>
        <p:spPr>
          <a:xfrm>
            <a:off x="304800" y="1752600"/>
            <a:ext cx="8534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i="0"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Adding 68 causes us to split the right most leaf, promoting 48 to the root, and adding 3 causes us to split the left most leaf, promoting 3 to the root; 26, 29, 53, 55 then go into the leaves</a:t>
            </a:r>
            <a:endParaRPr/>
          </a:p>
        </p:txBody>
      </p:sp>
      <p:sp>
        <p:nvSpPr>
          <p:cNvPr id="782" name="Google Shape;782;g11ef4d9851d_0_633"/>
          <p:cNvSpPr txBox="1"/>
          <p:nvPr/>
        </p:nvSpPr>
        <p:spPr>
          <a:xfrm>
            <a:off x="3048000" y="31242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83" name="Google Shape;783;g11ef4d9851d_0_633"/>
          <p:cNvSpPr txBox="1"/>
          <p:nvPr/>
        </p:nvSpPr>
        <p:spPr>
          <a:xfrm>
            <a:off x="3529013" y="31242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784" name="Google Shape;784;g11ef4d9851d_0_633"/>
          <p:cNvSpPr txBox="1"/>
          <p:nvPr/>
        </p:nvSpPr>
        <p:spPr>
          <a:xfrm>
            <a:off x="3962400" y="31242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785" name="Google Shape;785;g11ef4d9851d_0_633"/>
          <p:cNvSpPr txBox="1"/>
          <p:nvPr/>
        </p:nvSpPr>
        <p:spPr>
          <a:xfrm>
            <a:off x="4443413" y="31242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r>
            <a:endParaRPr/>
          </a:p>
        </p:txBody>
      </p:sp>
      <p:sp>
        <p:nvSpPr>
          <p:cNvPr id="786" name="Google Shape;786;g11ef4d9851d_0_633"/>
          <p:cNvSpPr txBox="1"/>
          <p:nvPr/>
        </p:nvSpPr>
        <p:spPr>
          <a:xfrm>
            <a:off x="6584950" y="4287838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r>
            <a:endParaRPr/>
          </a:p>
        </p:txBody>
      </p:sp>
      <p:sp>
        <p:nvSpPr>
          <p:cNvPr id="787" name="Google Shape;787;g11ef4d9851d_0_633"/>
          <p:cNvSpPr txBox="1"/>
          <p:nvPr/>
        </p:nvSpPr>
        <p:spPr>
          <a:xfrm>
            <a:off x="7065963" y="4287838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r>
            <a:endParaRPr/>
          </a:p>
        </p:txBody>
      </p:sp>
      <p:sp>
        <p:nvSpPr>
          <p:cNvPr id="788" name="Google Shape;788;g11ef4d9851d_0_633"/>
          <p:cNvSpPr txBox="1"/>
          <p:nvPr/>
        </p:nvSpPr>
        <p:spPr>
          <a:xfrm>
            <a:off x="7499350" y="4287838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endParaRPr/>
          </a:p>
        </p:txBody>
      </p:sp>
      <p:sp>
        <p:nvSpPr>
          <p:cNvPr id="789" name="Google Shape;789;g11ef4d9851d_0_633"/>
          <p:cNvSpPr txBox="1"/>
          <p:nvPr/>
        </p:nvSpPr>
        <p:spPr>
          <a:xfrm>
            <a:off x="7980363" y="4287838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r>
            <a:endParaRPr/>
          </a:p>
        </p:txBody>
      </p:sp>
      <p:sp>
        <p:nvSpPr>
          <p:cNvPr id="790" name="Google Shape;790;g11ef4d9851d_0_633"/>
          <p:cNvSpPr txBox="1"/>
          <p:nvPr/>
        </p:nvSpPr>
        <p:spPr>
          <a:xfrm>
            <a:off x="4495800" y="4287838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791" name="Google Shape;791;g11ef4d9851d_0_633"/>
          <p:cNvSpPr txBox="1"/>
          <p:nvPr/>
        </p:nvSpPr>
        <p:spPr>
          <a:xfrm>
            <a:off x="4976813" y="4287838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792" name="Google Shape;792;g11ef4d9851d_0_633"/>
          <p:cNvSpPr txBox="1"/>
          <p:nvPr/>
        </p:nvSpPr>
        <p:spPr>
          <a:xfrm>
            <a:off x="5410200" y="4287838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793" name="Google Shape;793;g11ef4d9851d_0_633"/>
          <p:cNvSpPr txBox="1"/>
          <p:nvPr/>
        </p:nvSpPr>
        <p:spPr>
          <a:xfrm>
            <a:off x="5891213" y="4287838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794" name="Google Shape;794;g11ef4d9851d_0_633"/>
          <p:cNvSpPr txBox="1"/>
          <p:nvPr/>
        </p:nvSpPr>
        <p:spPr>
          <a:xfrm>
            <a:off x="685800" y="42672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95" name="Google Shape;795;g11ef4d9851d_0_633"/>
          <p:cNvSpPr txBox="1"/>
          <p:nvPr/>
        </p:nvSpPr>
        <p:spPr>
          <a:xfrm>
            <a:off x="1166813" y="42672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96" name="Google Shape;796;g11ef4d9851d_0_633"/>
          <p:cNvSpPr txBox="1"/>
          <p:nvPr/>
        </p:nvSpPr>
        <p:spPr>
          <a:xfrm>
            <a:off x="1860550" y="42672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797" name="Google Shape;797;g11ef4d9851d_0_633"/>
          <p:cNvSpPr txBox="1"/>
          <p:nvPr/>
        </p:nvSpPr>
        <p:spPr>
          <a:xfrm>
            <a:off x="2341563" y="42672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798" name="Google Shape;798;g11ef4d9851d_0_633"/>
          <p:cNvSpPr txBox="1"/>
          <p:nvPr/>
        </p:nvSpPr>
        <p:spPr>
          <a:xfrm>
            <a:off x="2971800" y="42672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799" name="Google Shape;799;g11ef4d9851d_0_633"/>
          <p:cNvSpPr txBox="1"/>
          <p:nvPr/>
        </p:nvSpPr>
        <p:spPr>
          <a:xfrm>
            <a:off x="3452813" y="42672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800" name="Google Shape;800;g11ef4d9851d_0_633"/>
          <p:cNvSpPr txBox="1"/>
          <p:nvPr/>
        </p:nvSpPr>
        <p:spPr>
          <a:xfrm>
            <a:off x="3886200" y="42672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grpSp>
        <p:nvGrpSpPr>
          <p:cNvPr id="801" name="Google Shape;801;g11ef4d9851d_0_633"/>
          <p:cNvGrpSpPr/>
          <p:nvPr/>
        </p:nvGrpSpPr>
        <p:grpSpPr>
          <a:xfrm>
            <a:off x="381000" y="4876800"/>
            <a:ext cx="8096250" cy="1085850"/>
            <a:chOff x="240" y="3072"/>
            <a:chExt cx="5100" cy="684"/>
          </a:xfrm>
        </p:grpSpPr>
        <p:sp>
          <p:nvSpPr>
            <p:cNvPr id="802" name="Google Shape;802;g11ef4d9851d_0_633"/>
            <p:cNvSpPr txBox="1"/>
            <p:nvPr/>
          </p:nvSpPr>
          <p:spPr>
            <a:xfrm>
              <a:off x="240" y="3072"/>
              <a:ext cx="24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i="0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Adding 45 causes a split of</a:t>
              </a:r>
              <a:r>
                <a:rPr i="0" lang="en-US"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endParaRPr/>
            </a:p>
          </p:txBody>
        </p:sp>
        <p:sp>
          <p:nvSpPr>
            <p:cNvPr id="803" name="Google Shape;803;g11ef4d9851d_0_633"/>
            <p:cNvSpPr txBox="1"/>
            <p:nvPr/>
          </p:nvSpPr>
          <p:spPr>
            <a:xfrm>
              <a:off x="2496" y="3120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</a:t>
              </a:r>
              <a:endParaRPr/>
            </a:p>
          </p:txBody>
        </p:sp>
        <p:sp>
          <p:nvSpPr>
            <p:cNvPr id="804" name="Google Shape;804;g11ef4d9851d_0_633"/>
            <p:cNvSpPr txBox="1"/>
            <p:nvPr/>
          </p:nvSpPr>
          <p:spPr>
            <a:xfrm>
              <a:off x="2799" y="3120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</a:t>
              </a:r>
              <a:endParaRPr/>
            </a:p>
          </p:txBody>
        </p:sp>
        <p:sp>
          <p:nvSpPr>
            <p:cNvPr id="805" name="Google Shape;805;g11ef4d9851d_0_633"/>
            <p:cNvSpPr txBox="1"/>
            <p:nvPr/>
          </p:nvSpPr>
          <p:spPr>
            <a:xfrm>
              <a:off x="3072" y="3120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</a:t>
              </a:r>
              <a:endParaRPr/>
            </a:p>
          </p:txBody>
        </p:sp>
        <p:sp>
          <p:nvSpPr>
            <p:cNvPr id="806" name="Google Shape;806;g11ef4d9851d_0_633"/>
            <p:cNvSpPr txBox="1"/>
            <p:nvPr/>
          </p:nvSpPr>
          <p:spPr>
            <a:xfrm>
              <a:off x="3375" y="3120"/>
              <a:ext cx="3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i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29</a:t>
              </a:r>
              <a:endParaRPr/>
            </a:p>
          </p:txBody>
        </p:sp>
        <p:sp>
          <p:nvSpPr>
            <p:cNvPr id="807" name="Google Shape;807;g11ef4d9851d_0_633"/>
            <p:cNvSpPr txBox="1"/>
            <p:nvPr/>
          </p:nvSpPr>
          <p:spPr>
            <a:xfrm>
              <a:off x="240" y="3456"/>
              <a:ext cx="51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i="0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promoting 28 to the root then causes the root to split</a:t>
              </a:r>
              <a:endParaRPr i="0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808" name="Google Shape;808;g11ef4d9851d_0_633"/>
          <p:cNvSpPr/>
          <p:nvPr/>
        </p:nvSpPr>
        <p:spPr>
          <a:xfrm>
            <a:off x="914400" y="30163"/>
            <a:ext cx="8153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order:1  12  8  2  25  6  14  28 </a:t>
            </a:r>
            <a:r>
              <a:rPr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17  7  52  16  48  </a:t>
            </a:r>
            <a:r>
              <a:rPr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68  3  26  29  53  55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1ef4d9851d_0_672"/>
          <p:cNvSpPr txBox="1"/>
          <p:nvPr>
            <p:ph idx="12" type="sldNum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5" name="Google Shape;815;g11ef4d9851d_0_672"/>
          <p:cNvCxnSpPr/>
          <p:nvPr/>
        </p:nvCxnSpPr>
        <p:spPr>
          <a:xfrm flipH="1">
            <a:off x="762000" y="3352800"/>
            <a:ext cx="1371600" cy="1066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6" name="Google Shape;816;g11ef4d9851d_0_672"/>
          <p:cNvCxnSpPr/>
          <p:nvPr/>
        </p:nvCxnSpPr>
        <p:spPr>
          <a:xfrm flipH="1">
            <a:off x="1981200" y="3352800"/>
            <a:ext cx="457200" cy="1066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7" name="Google Shape;817;g11ef4d9851d_0_672"/>
          <p:cNvCxnSpPr/>
          <p:nvPr/>
        </p:nvCxnSpPr>
        <p:spPr>
          <a:xfrm>
            <a:off x="2819400" y="3352800"/>
            <a:ext cx="533400" cy="1066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8" name="Google Shape;818;g11ef4d9851d_0_672"/>
          <p:cNvCxnSpPr/>
          <p:nvPr/>
        </p:nvCxnSpPr>
        <p:spPr>
          <a:xfrm flipH="1">
            <a:off x="4724400" y="3352800"/>
            <a:ext cx="990600" cy="1066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9" name="Google Shape;819;g11ef4d9851d_0_672"/>
          <p:cNvCxnSpPr/>
          <p:nvPr/>
        </p:nvCxnSpPr>
        <p:spPr>
          <a:xfrm flipH="1">
            <a:off x="5943600" y="3352800"/>
            <a:ext cx="152400" cy="1066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g11ef4d9851d_0_672"/>
          <p:cNvCxnSpPr/>
          <p:nvPr/>
        </p:nvCxnSpPr>
        <p:spPr>
          <a:xfrm>
            <a:off x="6400800" y="3352800"/>
            <a:ext cx="1219200" cy="1066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g11ef4d9851d_0_672"/>
          <p:cNvCxnSpPr/>
          <p:nvPr/>
        </p:nvCxnSpPr>
        <p:spPr>
          <a:xfrm flipH="1">
            <a:off x="2438400" y="2438400"/>
            <a:ext cx="14478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2" name="Google Shape;822;g11ef4d9851d_0_672"/>
          <p:cNvCxnSpPr/>
          <p:nvPr/>
        </p:nvCxnSpPr>
        <p:spPr>
          <a:xfrm>
            <a:off x="4114800" y="2438400"/>
            <a:ext cx="19812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3" name="Google Shape;823;g11ef4d9851d_0_6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Constructing a B-tree (contd.)</a:t>
            </a:r>
            <a:endParaRPr/>
          </a:p>
        </p:txBody>
      </p:sp>
      <p:sp>
        <p:nvSpPr>
          <p:cNvPr id="824" name="Google Shape;824;g11ef4d9851d_0_672"/>
          <p:cNvSpPr txBox="1"/>
          <p:nvPr/>
        </p:nvSpPr>
        <p:spPr>
          <a:xfrm>
            <a:off x="3778250" y="21336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825" name="Google Shape;825;g11ef4d9851d_0_672"/>
          <p:cNvSpPr txBox="1"/>
          <p:nvPr/>
        </p:nvSpPr>
        <p:spPr>
          <a:xfrm>
            <a:off x="1957388" y="29718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26" name="Google Shape;826;g11ef4d9851d_0_672"/>
          <p:cNvSpPr txBox="1"/>
          <p:nvPr/>
        </p:nvSpPr>
        <p:spPr>
          <a:xfrm>
            <a:off x="2438400" y="29718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827" name="Google Shape;827;g11ef4d9851d_0_672"/>
          <p:cNvSpPr txBox="1"/>
          <p:nvPr/>
        </p:nvSpPr>
        <p:spPr>
          <a:xfrm>
            <a:off x="5614988" y="29718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828" name="Google Shape;828;g11ef4d9851d_0_672"/>
          <p:cNvSpPr txBox="1"/>
          <p:nvPr/>
        </p:nvSpPr>
        <p:spPr>
          <a:xfrm>
            <a:off x="6096000" y="29718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r>
            <a:endParaRPr/>
          </a:p>
        </p:txBody>
      </p:sp>
      <p:sp>
        <p:nvSpPr>
          <p:cNvPr id="829" name="Google Shape;829;g11ef4d9851d_0_672"/>
          <p:cNvSpPr txBox="1"/>
          <p:nvPr/>
        </p:nvSpPr>
        <p:spPr>
          <a:xfrm>
            <a:off x="304800" y="42672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30" name="Google Shape;830;g11ef4d9851d_0_672"/>
          <p:cNvSpPr txBox="1"/>
          <p:nvPr/>
        </p:nvSpPr>
        <p:spPr>
          <a:xfrm>
            <a:off x="785813" y="42672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31" name="Google Shape;831;g11ef4d9851d_0_672"/>
          <p:cNvSpPr txBox="1"/>
          <p:nvPr/>
        </p:nvSpPr>
        <p:spPr>
          <a:xfrm>
            <a:off x="1524000" y="42672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832" name="Google Shape;832;g11ef4d9851d_0_672"/>
          <p:cNvSpPr txBox="1"/>
          <p:nvPr/>
        </p:nvSpPr>
        <p:spPr>
          <a:xfrm>
            <a:off x="2005013" y="42672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833" name="Google Shape;833;g11ef4d9851d_0_672"/>
          <p:cNvSpPr txBox="1"/>
          <p:nvPr/>
        </p:nvSpPr>
        <p:spPr>
          <a:xfrm>
            <a:off x="2667000" y="42672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834" name="Google Shape;834;g11ef4d9851d_0_672"/>
          <p:cNvSpPr txBox="1"/>
          <p:nvPr/>
        </p:nvSpPr>
        <p:spPr>
          <a:xfrm>
            <a:off x="3148013" y="42672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835" name="Google Shape;835;g11ef4d9851d_0_672"/>
          <p:cNvSpPr txBox="1"/>
          <p:nvPr/>
        </p:nvSpPr>
        <p:spPr>
          <a:xfrm>
            <a:off x="3581400" y="42672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836" name="Google Shape;836;g11ef4d9851d_0_672"/>
          <p:cNvSpPr txBox="1"/>
          <p:nvPr/>
        </p:nvSpPr>
        <p:spPr>
          <a:xfrm>
            <a:off x="6737350" y="42672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r>
            <a:endParaRPr/>
          </a:p>
        </p:txBody>
      </p:sp>
      <p:sp>
        <p:nvSpPr>
          <p:cNvPr id="837" name="Google Shape;837;g11ef4d9851d_0_672"/>
          <p:cNvSpPr txBox="1"/>
          <p:nvPr/>
        </p:nvSpPr>
        <p:spPr>
          <a:xfrm>
            <a:off x="7218363" y="42672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r>
            <a:endParaRPr/>
          </a:p>
        </p:txBody>
      </p:sp>
      <p:sp>
        <p:nvSpPr>
          <p:cNvPr id="838" name="Google Shape;838;g11ef4d9851d_0_672"/>
          <p:cNvSpPr txBox="1"/>
          <p:nvPr/>
        </p:nvSpPr>
        <p:spPr>
          <a:xfrm>
            <a:off x="7651750" y="42672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endParaRPr/>
          </a:p>
        </p:txBody>
      </p:sp>
      <p:sp>
        <p:nvSpPr>
          <p:cNvPr id="839" name="Google Shape;839;g11ef4d9851d_0_672"/>
          <p:cNvSpPr txBox="1"/>
          <p:nvPr/>
        </p:nvSpPr>
        <p:spPr>
          <a:xfrm>
            <a:off x="8132763" y="42672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r>
            <a:endParaRPr/>
          </a:p>
        </p:txBody>
      </p:sp>
      <p:sp>
        <p:nvSpPr>
          <p:cNvPr id="840" name="Google Shape;840;g11ef4d9851d_0_672"/>
          <p:cNvSpPr txBox="1"/>
          <p:nvPr/>
        </p:nvSpPr>
        <p:spPr>
          <a:xfrm>
            <a:off x="4267200" y="42672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841" name="Google Shape;841;g11ef4d9851d_0_672"/>
          <p:cNvSpPr txBox="1"/>
          <p:nvPr/>
        </p:nvSpPr>
        <p:spPr>
          <a:xfrm>
            <a:off x="4748213" y="42672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842" name="Google Shape;842;g11ef4d9851d_0_672"/>
          <p:cNvSpPr txBox="1"/>
          <p:nvPr/>
        </p:nvSpPr>
        <p:spPr>
          <a:xfrm>
            <a:off x="5486400" y="4267200"/>
            <a:ext cx="480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843" name="Google Shape;843;g11ef4d9851d_0_672"/>
          <p:cNvSpPr txBox="1"/>
          <p:nvPr/>
        </p:nvSpPr>
        <p:spPr>
          <a:xfrm>
            <a:off x="5967413" y="4267200"/>
            <a:ext cx="477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i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a3dbe8675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 for B-trees and B</a:t>
            </a:r>
            <a:r>
              <a:rPr baseline="30000" lang="en-US"/>
              <a:t>+</a:t>
            </a:r>
            <a:r>
              <a:rPr lang="en-US"/>
              <a:t>-trees</a:t>
            </a:r>
            <a:endParaRPr/>
          </a:p>
        </p:txBody>
      </p:sp>
      <p:sp>
        <p:nvSpPr>
          <p:cNvPr id="108" name="Google Shape;108;g15a3dbe8675_0_0"/>
          <p:cNvSpPr txBox="1"/>
          <p:nvPr>
            <p:ph idx="1" type="body"/>
          </p:nvPr>
        </p:nvSpPr>
        <p:spPr>
          <a:xfrm>
            <a:off x="457200" y="1417639"/>
            <a:ext cx="8229600" cy="5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</a:t>
            </a:r>
            <a:r>
              <a:rPr i="1" lang="en-US"/>
              <a:t>B-tree</a:t>
            </a:r>
            <a:r>
              <a:rPr lang="en-US"/>
              <a:t> is a generalization of a binary search tree in that a node can have more than two children.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B-tree is a self-balancing tree data structure that keeps data sorted and allows searches, sequential access, insertions, and deletions in log arithmetic time.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major drawback of B-tree is the difficulty of traversing the keys sequentially.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</a:t>
            </a:r>
            <a:r>
              <a:rPr i="1" lang="en-US"/>
              <a:t>B+ tree</a:t>
            </a:r>
            <a:r>
              <a:rPr lang="en-US"/>
              <a:t> retains the rapid random-access property of the B-tree while also allowing rapid sequential access.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Each node of the tree contains an ordered list of keys and pointers to lower-level nodes in the tree.  These pointers can be thought of as being between each of the keys.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B+ tree is a data structure often used in the implementation of database indexes. 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1ef4d9851d_0_706"/>
          <p:cNvSpPr txBox="1"/>
          <p:nvPr>
            <p:ph idx="12" type="sldNum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0" name="Google Shape;850;g11ef4d9851d_0_7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Removal from a B-tree</a:t>
            </a:r>
            <a:br>
              <a:rPr lang="en-US"/>
            </a:br>
            <a:r>
              <a:rPr lang="en-US" sz="2700"/>
              <a:t>(taken from people.cs.pitt.edu/~injungkim/1004_lab_Btree)</a:t>
            </a:r>
            <a:endParaRPr/>
          </a:p>
        </p:txBody>
      </p:sp>
      <p:sp>
        <p:nvSpPr>
          <p:cNvPr id="851" name="Google Shape;851;g11ef4d9851d_0_70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During insertion, the key always goes </a:t>
            </a:r>
            <a:r>
              <a:rPr i="1" lang="en-US"/>
              <a:t>into</a:t>
            </a:r>
            <a:r>
              <a:rPr lang="en-US"/>
              <a:t> a </a:t>
            </a:r>
            <a:r>
              <a:rPr i="1" lang="en-US"/>
              <a:t>leaf</a:t>
            </a:r>
            <a:r>
              <a:rPr lang="en-US"/>
              <a:t>.  For deletion we wish to remove </a:t>
            </a:r>
            <a:r>
              <a:rPr i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a leaf</a:t>
            </a:r>
            <a:r>
              <a:rPr lang="en-US"/>
              <a:t>.  There are some possible ways we can do this: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1 - If the key is already in a leaf node, and removing it doesn’t cause that leaf node to have too few keys, then </a:t>
            </a:r>
            <a:r>
              <a:rPr lang="en-US">
                <a:solidFill>
                  <a:srgbClr val="FF0000"/>
                </a:solidFill>
              </a:rPr>
              <a:t>simply remove </a:t>
            </a:r>
            <a:r>
              <a:rPr lang="en-US"/>
              <a:t>the key to be deleted.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2 - If the key is </a:t>
            </a:r>
            <a:r>
              <a:rPr i="1" lang="en-US"/>
              <a:t>not</a:t>
            </a:r>
            <a:r>
              <a:rPr lang="en-US"/>
              <a:t> in a leaf then it is guaranteed (by the nature of a B-tree) that its predecessor or successor will be in </a:t>
            </a:r>
            <a:r>
              <a:rPr lang="en-US">
                <a:solidFill>
                  <a:srgbClr val="FF0000"/>
                </a:solidFill>
              </a:rPr>
              <a:t>a leaf </a:t>
            </a:r>
            <a:r>
              <a:rPr lang="en-US"/>
              <a:t>-- in this case we delete the key and </a:t>
            </a:r>
            <a:r>
              <a:rPr lang="en-US">
                <a:solidFill>
                  <a:srgbClr val="FF0000"/>
                </a:solidFill>
              </a:rPr>
              <a:t>promote the predecessor or successor</a:t>
            </a:r>
            <a:r>
              <a:rPr lang="en-US"/>
              <a:t> key to the non-leaf deleted key’s position.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1ef4d9851d_0_7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857" name="Google Shape;857;g11ef4d9851d_0_7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1: A key </a:t>
            </a:r>
            <a:r>
              <a:rPr i="1" lang="en-US"/>
              <a:t>k</a:t>
            </a:r>
            <a:r>
              <a:rPr lang="en-US"/>
              <a:t> is in a non-leaf node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Remove its predecessor (which is always in a leaf, thus case 2) and put it in </a:t>
            </a:r>
            <a:r>
              <a:rPr i="1" lang="en-US"/>
              <a:t>k’s </a:t>
            </a:r>
            <a:r>
              <a:rPr lang="en-US"/>
              <a:t>place.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2: A key is in a leaf-node: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Just delete it and handle under-full nodes 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Try: </a:t>
            </a:r>
            <a:r>
              <a:rPr lang="en-US" sz="2400"/>
              <a:t>delete</a:t>
            </a:r>
            <a:r>
              <a:rPr lang="en-US"/>
              <a:t> </a:t>
            </a:r>
            <a:r>
              <a:rPr i="1" lang="en-US" sz="2400"/>
              <a:t>M, B, K</a:t>
            </a:r>
            <a:r>
              <a:rPr lang="en-US" sz="2400"/>
              <a:t>  (</a:t>
            </a:r>
            <a:r>
              <a:rPr i="1" lang="en-US" sz="2400"/>
              <a:t>M</a:t>
            </a:r>
            <a:r>
              <a:rPr lang="en-US" sz="2400"/>
              <a:t> =3)</a:t>
            </a:r>
            <a:endParaRPr/>
          </a:p>
        </p:txBody>
      </p:sp>
      <p:sp>
        <p:nvSpPr>
          <p:cNvPr id="858" name="Google Shape;858;g11ef4d9851d_0_713"/>
          <p:cNvSpPr txBox="1"/>
          <p:nvPr/>
        </p:nvSpPr>
        <p:spPr>
          <a:xfrm>
            <a:off x="3763963" y="5040313"/>
            <a:ext cx="1165200" cy="369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 G   M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9" name="Google Shape;859;g11ef4d9851d_0_713"/>
          <p:cNvSpPr txBox="1"/>
          <p:nvPr/>
        </p:nvSpPr>
        <p:spPr>
          <a:xfrm>
            <a:off x="1905000" y="5716588"/>
            <a:ext cx="728700" cy="369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B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0" name="Google Shape;860;g11ef4d9851d_0_713"/>
          <p:cNvSpPr txBox="1"/>
          <p:nvPr/>
        </p:nvSpPr>
        <p:spPr>
          <a:xfrm>
            <a:off x="3873500" y="5716588"/>
            <a:ext cx="1092300" cy="369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 K   L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1" name="Google Shape;861;g11ef4d9851d_0_713"/>
          <p:cNvSpPr txBox="1"/>
          <p:nvPr/>
        </p:nvSpPr>
        <p:spPr>
          <a:xfrm>
            <a:off x="5913438" y="5716588"/>
            <a:ext cx="1093800" cy="369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  R   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2" name="Google Shape;862;g11ef4d9851d_0_713"/>
          <p:cNvSpPr txBox="1"/>
          <p:nvPr/>
        </p:nvSpPr>
        <p:spPr>
          <a:xfrm>
            <a:off x="5038725" y="5716588"/>
            <a:ext cx="801600" cy="369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  O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Google Shape;863;g11ef4d9851d_0_713"/>
          <p:cNvSpPr txBox="1"/>
          <p:nvPr/>
        </p:nvSpPr>
        <p:spPr>
          <a:xfrm>
            <a:off x="7881938" y="5716588"/>
            <a:ext cx="728700" cy="369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 Z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Google Shape;864;g11ef4d9851d_0_713"/>
          <p:cNvSpPr txBox="1"/>
          <p:nvPr/>
        </p:nvSpPr>
        <p:spPr>
          <a:xfrm>
            <a:off x="7080250" y="5716588"/>
            <a:ext cx="728700" cy="369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  V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Google Shape;865;g11ef4d9851d_0_713"/>
          <p:cNvSpPr txBox="1"/>
          <p:nvPr/>
        </p:nvSpPr>
        <p:spPr>
          <a:xfrm>
            <a:off x="6315075" y="5040313"/>
            <a:ext cx="801600" cy="369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  X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g11ef4d9851d_0_713"/>
          <p:cNvSpPr txBox="1"/>
          <p:nvPr/>
        </p:nvSpPr>
        <p:spPr>
          <a:xfrm>
            <a:off x="5221288" y="4344988"/>
            <a:ext cx="655500" cy="369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7" name="Google Shape;867;g11ef4d9851d_0_713"/>
          <p:cNvSpPr txBox="1"/>
          <p:nvPr/>
        </p:nvSpPr>
        <p:spPr>
          <a:xfrm>
            <a:off x="2706688" y="5716588"/>
            <a:ext cx="1093800" cy="369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E   F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8" name="Google Shape;868;g11ef4d9851d_0_713"/>
          <p:cNvCxnSpPr/>
          <p:nvPr/>
        </p:nvCxnSpPr>
        <p:spPr>
          <a:xfrm flipH="1">
            <a:off x="4383088" y="4497388"/>
            <a:ext cx="9144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9" name="Google Shape;869;g11ef4d9851d_0_713"/>
          <p:cNvCxnSpPr/>
          <p:nvPr/>
        </p:nvCxnSpPr>
        <p:spPr>
          <a:xfrm>
            <a:off x="5754688" y="4573588"/>
            <a:ext cx="990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0" name="Google Shape;870;g11ef4d9851d_0_713"/>
          <p:cNvCxnSpPr/>
          <p:nvPr/>
        </p:nvCxnSpPr>
        <p:spPr>
          <a:xfrm flipH="1">
            <a:off x="2249488" y="5259388"/>
            <a:ext cx="1524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1" name="Google Shape;871;g11ef4d9851d_0_713"/>
          <p:cNvCxnSpPr/>
          <p:nvPr/>
        </p:nvCxnSpPr>
        <p:spPr>
          <a:xfrm flipH="1">
            <a:off x="3240088" y="5259388"/>
            <a:ext cx="914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2" name="Google Shape;872;g11ef4d9851d_0_713"/>
          <p:cNvCxnSpPr/>
          <p:nvPr/>
        </p:nvCxnSpPr>
        <p:spPr>
          <a:xfrm>
            <a:off x="4459288" y="5259388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3" name="Google Shape;873;g11ef4d9851d_0_713"/>
          <p:cNvCxnSpPr/>
          <p:nvPr/>
        </p:nvCxnSpPr>
        <p:spPr>
          <a:xfrm>
            <a:off x="4840288" y="5259388"/>
            <a:ext cx="609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4" name="Google Shape;874;g11ef4d9851d_0_713"/>
          <p:cNvCxnSpPr/>
          <p:nvPr/>
        </p:nvCxnSpPr>
        <p:spPr>
          <a:xfrm>
            <a:off x="6364288" y="5259388"/>
            <a:ext cx="762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5" name="Google Shape;875;g11ef4d9851d_0_713"/>
          <p:cNvCxnSpPr/>
          <p:nvPr/>
        </p:nvCxnSpPr>
        <p:spPr>
          <a:xfrm>
            <a:off x="6745288" y="5259388"/>
            <a:ext cx="762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6" name="Google Shape;876;g11ef4d9851d_0_713"/>
          <p:cNvCxnSpPr/>
          <p:nvPr/>
        </p:nvCxnSpPr>
        <p:spPr>
          <a:xfrm>
            <a:off x="7050088" y="5259388"/>
            <a:ext cx="12192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1ef4d9851d_0_7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Handling Under-full Nodes</a:t>
            </a:r>
            <a:endParaRPr/>
          </a:p>
        </p:txBody>
      </p:sp>
      <p:sp>
        <p:nvSpPr>
          <p:cNvPr id="882" name="Google Shape;882;g11ef4d9851d_0_7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Distributing: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Merging: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83" name="Google Shape;883;g11ef4d9851d_0_737"/>
          <p:cNvSpPr txBox="1"/>
          <p:nvPr/>
        </p:nvSpPr>
        <p:spPr>
          <a:xfrm>
            <a:off x="5607050" y="2054225"/>
            <a:ext cx="31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4" name="Google Shape;884;g11ef4d9851d_0_737"/>
          <p:cNvSpPr txBox="1"/>
          <p:nvPr/>
        </p:nvSpPr>
        <p:spPr>
          <a:xfrm>
            <a:off x="6035675" y="2095500"/>
            <a:ext cx="2667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k’ ...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5" name="Google Shape;885;g11ef4d9851d_0_737"/>
          <p:cNvSpPr txBox="1"/>
          <p:nvPr/>
        </p:nvSpPr>
        <p:spPr>
          <a:xfrm>
            <a:off x="5883275" y="2886075"/>
            <a:ext cx="1219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... k      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6" name="Google Shape;886;g11ef4d9851d_0_737"/>
          <p:cNvSpPr/>
          <p:nvPr/>
        </p:nvSpPr>
        <p:spPr>
          <a:xfrm>
            <a:off x="4506913" y="2376488"/>
            <a:ext cx="609600" cy="914400"/>
          </a:xfrm>
          <a:prstGeom prst="rightArrow">
            <a:avLst>
              <a:gd fmla="val 50000" name="adj1"/>
              <a:gd fmla="val 25000" name="adj2"/>
            </a:avLst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7" name="Google Shape;887;g11ef4d9851d_0_737"/>
          <p:cNvCxnSpPr/>
          <p:nvPr/>
        </p:nvCxnSpPr>
        <p:spPr>
          <a:xfrm flipH="1">
            <a:off x="6724775" y="2400300"/>
            <a:ext cx="377700" cy="504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8" name="Google Shape;888;g11ef4d9851d_0_737"/>
          <p:cNvCxnSpPr/>
          <p:nvPr/>
        </p:nvCxnSpPr>
        <p:spPr>
          <a:xfrm>
            <a:off x="7569200" y="2424113"/>
            <a:ext cx="441300" cy="455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9" name="Google Shape;889;g11ef4d9851d_0_737"/>
          <p:cNvCxnSpPr/>
          <p:nvPr/>
        </p:nvCxnSpPr>
        <p:spPr>
          <a:xfrm flipH="1">
            <a:off x="6681738" y="3178175"/>
            <a:ext cx="69900" cy="34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0" name="Google Shape;890;g11ef4d9851d_0_737"/>
          <p:cNvCxnSpPr/>
          <p:nvPr/>
        </p:nvCxnSpPr>
        <p:spPr>
          <a:xfrm>
            <a:off x="7002463" y="3146425"/>
            <a:ext cx="270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1" name="Google Shape;891;g11ef4d9851d_0_737"/>
          <p:cNvSpPr txBox="1"/>
          <p:nvPr/>
        </p:nvSpPr>
        <p:spPr>
          <a:xfrm>
            <a:off x="6423025" y="3448050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B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2" name="Google Shape;892;g11ef4d9851d_0_737"/>
          <p:cNvSpPr txBox="1"/>
          <p:nvPr/>
        </p:nvSpPr>
        <p:spPr>
          <a:xfrm>
            <a:off x="5032375" y="2833688"/>
            <a:ext cx="8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x.p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893" name="Google Shape;893;g11ef4d9851d_0_737"/>
          <p:cNvSpPr txBox="1"/>
          <p:nvPr/>
        </p:nvSpPr>
        <p:spPr>
          <a:xfrm>
            <a:off x="858838" y="2111375"/>
            <a:ext cx="31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4" name="Google Shape;894;g11ef4d9851d_0_737"/>
          <p:cNvSpPr txBox="1"/>
          <p:nvPr/>
        </p:nvSpPr>
        <p:spPr>
          <a:xfrm>
            <a:off x="1287463" y="2152650"/>
            <a:ext cx="2667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k ...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5" name="Google Shape;895;g11ef4d9851d_0_737"/>
          <p:cNvSpPr txBox="1"/>
          <p:nvPr/>
        </p:nvSpPr>
        <p:spPr>
          <a:xfrm>
            <a:off x="1135063" y="2943225"/>
            <a:ext cx="1219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...      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6" name="Google Shape;896;g11ef4d9851d_0_737"/>
          <p:cNvSpPr txBox="1"/>
          <p:nvPr/>
        </p:nvSpPr>
        <p:spPr>
          <a:xfrm>
            <a:off x="2963863" y="2936875"/>
            <a:ext cx="1219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k’ ...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7" name="Google Shape;897;g11ef4d9851d_0_737"/>
          <p:cNvCxnSpPr/>
          <p:nvPr/>
        </p:nvCxnSpPr>
        <p:spPr>
          <a:xfrm flipH="1">
            <a:off x="1976563" y="2457450"/>
            <a:ext cx="377700" cy="504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8" name="Google Shape;898;g11ef4d9851d_0_737"/>
          <p:cNvCxnSpPr/>
          <p:nvPr/>
        </p:nvCxnSpPr>
        <p:spPr>
          <a:xfrm>
            <a:off x="2820988" y="2481263"/>
            <a:ext cx="441300" cy="455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9" name="Google Shape;899;g11ef4d9851d_0_737"/>
          <p:cNvCxnSpPr/>
          <p:nvPr/>
        </p:nvCxnSpPr>
        <p:spPr>
          <a:xfrm flipH="1">
            <a:off x="2955875" y="3214688"/>
            <a:ext cx="69900" cy="34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0" name="Google Shape;900;g11ef4d9851d_0_737"/>
          <p:cNvCxnSpPr/>
          <p:nvPr/>
        </p:nvCxnSpPr>
        <p:spPr>
          <a:xfrm>
            <a:off x="2254250" y="3203575"/>
            <a:ext cx="270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1" name="Google Shape;901;g11ef4d9851d_0_737"/>
          <p:cNvSpPr txBox="1"/>
          <p:nvPr/>
        </p:nvSpPr>
        <p:spPr>
          <a:xfrm>
            <a:off x="1638300" y="3489325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2" name="Google Shape;902;g11ef4d9851d_0_737"/>
          <p:cNvSpPr txBox="1"/>
          <p:nvPr/>
        </p:nvSpPr>
        <p:spPr>
          <a:xfrm>
            <a:off x="304800" y="2890838"/>
            <a:ext cx="8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903" name="Google Shape;903;g11ef4d9851d_0_737"/>
          <p:cNvSpPr txBox="1"/>
          <p:nvPr/>
        </p:nvSpPr>
        <p:spPr>
          <a:xfrm>
            <a:off x="2781300" y="3486150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Google Shape;904;g11ef4d9851d_0_737"/>
          <p:cNvSpPr txBox="1"/>
          <p:nvPr/>
        </p:nvSpPr>
        <p:spPr>
          <a:xfrm>
            <a:off x="5819775" y="4568825"/>
            <a:ext cx="31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Google Shape;905;g11ef4d9851d_0_737"/>
          <p:cNvSpPr txBox="1"/>
          <p:nvPr/>
        </p:nvSpPr>
        <p:spPr>
          <a:xfrm>
            <a:off x="6248400" y="4610100"/>
            <a:ext cx="2667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l’ m’ ...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Google Shape;906;g11ef4d9851d_0_737"/>
          <p:cNvSpPr txBox="1"/>
          <p:nvPr/>
        </p:nvSpPr>
        <p:spPr>
          <a:xfrm>
            <a:off x="6096000" y="5400675"/>
            <a:ext cx="1219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...l k m ...      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Google Shape;907;g11ef4d9851d_0_737"/>
          <p:cNvSpPr/>
          <p:nvPr/>
        </p:nvSpPr>
        <p:spPr>
          <a:xfrm>
            <a:off x="4965700" y="4865688"/>
            <a:ext cx="609600" cy="914400"/>
          </a:xfrm>
          <a:prstGeom prst="rightArrow">
            <a:avLst>
              <a:gd fmla="val 50000" name="adj1"/>
              <a:gd fmla="val 25000" name="adj2"/>
            </a:avLst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8" name="Google Shape;908;g11ef4d9851d_0_737"/>
          <p:cNvCxnSpPr/>
          <p:nvPr/>
        </p:nvCxnSpPr>
        <p:spPr>
          <a:xfrm flipH="1">
            <a:off x="6937238" y="4854575"/>
            <a:ext cx="563700" cy="565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9" name="Google Shape;909;g11ef4d9851d_0_737"/>
          <p:cNvCxnSpPr/>
          <p:nvPr/>
        </p:nvCxnSpPr>
        <p:spPr>
          <a:xfrm flipH="1">
            <a:off x="6389638" y="5692775"/>
            <a:ext cx="69900" cy="34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0" name="Google Shape;910;g11ef4d9851d_0_737"/>
          <p:cNvCxnSpPr/>
          <p:nvPr/>
        </p:nvCxnSpPr>
        <p:spPr>
          <a:xfrm>
            <a:off x="6710363" y="5661025"/>
            <a:ext cx="270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1" name="Google Shape;911;g11ef4d9851d_0_737"/>
          <p:cNvSpPr txBox="1"/>
          <p:nvPr/>
        </p:nvSpPr>
        <p:spPr>
          <a:xfrm>
            <a:off x="6130925" y="5962650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B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2" name="Google Shape;912;g11ef4d9851d_0_737"/>
          <p:cNvSpPr txBox="1"/>
          <p:nvPr/>
        </p:nvSpPr>
        <p:spPr>
          <a:xfrm>
            <a:off x="1214438" y="4625975"/>
            <a:ext cx="31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3" name="Google Shape;913;g11ef4d9851d_0_737"/>
          <p:cNvSpPr txBox="1"/>
          <p:nvPr/>
        </p:nvSpPr>
        <p:spPr>
          <a:xfrm>
            <a:off x="1643063" y="4667250"/>
            <a:ext cx="26670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l’ k m’...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4" name="Google Shape;914;g11ef4d9851d_0_737"/>
          <p:cNvSpPr txBox="1"/>
          <p:nvPr/>
        </p:nvSpPr>
        <p:spPr>
          <a:xfrm>
            <a:off x="1490663" y="5457825"/>
            <a:ext cx="1219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... l       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5" name="Google Shape;915;g11ef4d9851d_0_737"/>
          <p:cNvSpPr txBox="1"/>
          <p:nvPr/>
        </p:nvSpPr>
        <p:spPr>
          <a:xfrm>
            <a:off x="3319463" y="5451475"/>
            <a:ext cx="1219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…</a:t>
            </a:r>
            <a:endParaRPr/>
          </a:p>
        </p:txBody>
      </p:sp>
      <p:cxnSp>
        <p:nvCxnSpPr>
          <p:cNvPr id="916" name="Google Shape;916;g11ef4d9851d_0_737"/>
          <p:cNvCxnSpPr/>
          <p:nvPr/>
        </p:nvCxnSpPr>
        <p:spPr>
          <a:xfrm flipH="1">
            <a:off x="2332175" y="4972050"/>
            <a:ext cx="465000" cy="504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7" name="Google Shape;917;g11ef4d9851d_0_737"/>
          <p:cNvCxnSpPr/>
          <p:nvPr/>
        </p:nvCxnSpPr>
        <p:spPr>
          <a:xfrm>
            <a:off x="3040063" y="4962525"/>
            <a:ext cx="600000" cy="482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8" name="Google Shape;918;g11ef4d9851d_0_737"/>
          <p:cNvCxnSpPr/>
          <p:nvPr/>
        </p:nvCxnSpPr>
        <p:spPr>
          <a:xfrm flipH="1">
            <a:off x="3311475" y="5729288"/>
            <a:ext cx="69900" cy="34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9" name="Google Shape;919;g11ef4d9851d_0_737"/>
          <p:cNvCxnSpPr/>
          <p:nvPr/>
        </p:nvCxnSpPr>
        <p:spPr>
          <a:xfrm>
            <a:off x="2609850" y="5718175"/>
            <a:ext cx="270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0" name="Google Shape;920;g11ef4d9851d_0_737"/>
          <p:cNvSpPr txBox="1"/>
          <p:nvPr/>
        </p:nvSpPr>
        <p:spPr>
          <a:xfrm>
            <a:off x="1993900" y="6003925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g11ef4d9851d_0_737"/>
          <p:cNvSpPr txBox="1"/>
          <p:nvPr/>
        </p:nvSpPr>
        <p:spPr>
          <a:xfrm>
            <a:off x="3136900" y="6000750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2" name="Google Shape;922;g11ef4d9851d_0_737"/>
          <p:cNvSpPr txBox="1"/>
          <p:nvPr/>
        </p:nvSpPr>
        <p:spPr>
          <a:xfrm>
            <a:off x="612775" y="5427663"/>
            <a:ext cx="8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x.p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923" name="Google Shape;923;g11ef4d9851d_0_737"/>
          <p:cNvSpPr txBox="1"/>
          <p:nvPr/>
        </p:nvSpPr>
        <p:spPr>
          <a:xfrm>
            <a:off x="7620000" y="2895600"/>
            <a:ext cx="1219200" cy="400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1ef4d9851d_0_7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Sequential access </a:t>
            </a:r>
            <a:endParaRPr/>
          </a:p>
        </p:txBody>
      </p:sp>
      <p:sp>
        <p:nvSpPr>
          <p:cNvPr id="929" name="Google Shape;929;g11ef4d9851d_0_78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Other useful ADT operator: </a:t>
            </a:r>
            <a:r>
              <a:rPr i="1" lang="en-US"/>
              <a:t>successor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 example, range queries: </a:t>
            </a:r>
            <a:r>
              <a:rPr i="1" lang="en-US"/>
              <a:t>find all accounts with the amount in the range </a:t>
            </a:r>
            <a:r>
              <a:rPr lang="en-US"/>
              <a:t>[100K – 200K].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do you do that in B-trees?</a:t>
            </a:r>
            <a:endParaRPr i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Google Shape;935;g11ef4d9851d_0_7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7726678" cy="2541715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g11ef4d9851d_0_788"/>
          <p:cNvSpPr txBox="1"/>
          <p:nvPr>
            <p:ph idx="1" type="body"/>
          </p:nvPr>
        </p:nvSpPr>
        <p:spPr>
          <a:xfrm>
            <a:off x="457200" y="6858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Another example for M=5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1ef4d9851d_0_794"/>
          <p:cNvSpPr txBox="1"/>
          <p:nvPr>
            <p:ph type="title"/>
          </p:nvPr>
        </p:nvSpPr>
        <p:spPr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Adding Items to a B-tree</a:t>
            </a:r>
            <a:endParaRPr/>
          </a:p>
        </p:txBody>
      </p:sp>
      <p:sp>
        <p:nvSpPr>
          <p:cNvPr id="943" name="Google Shape;943;g11ef4d9851d_0_794"/>
          <p:cNvSpPr txBox="1"/>
          <p:nvPr>
            <p:ph idx="1" type="body"/>
          </p:nvPr>
        </p:nvSpPr>
        <p:spPr>
          <a:xfrm>
            <a:off x="0" y="685801"/>
            <a:ext cx="868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4625" lvl="0" marL="1746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item can be added as a leaf, then we do so and we are done:</a:t>
            </a:r>
            <a:endParaRPr/>
          </a:p>
        </p:txBody>
      </p:sp>
      <p:pic>
        <p:nvPicPr>
          <p:cNvPr id="944" name="Google Shape;944;g11ef4d9851d_0_7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2" y="4038987"/>
            <a:ext cx="7800972" cy="2574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g11ef4d9851d_0_7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122" y="1115885"/>
            <a:ext cx="7726678" cy="2541715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g11ef4d9851d_0_794"/>
          <p:cNvSpPr txBox="1"/>
          <p:nvPr/>
        </p:nvSpPr>
        <p:spPr>
          <a:xfrm>
            <a:off x="170541" y="3916398"/>
            <a:ext cx="106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57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Google Shape;952;g11ef4d9851d_0_8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714" y="914399"/>
            <a:ext cx="7429499" cy="2451894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g11ef4d9851d_0_803"/>
          <p:cNvSpPr txBox="1"/>
          <p:nvPr/>
        </p:nvSpPr>
        <p:spPr>
          <a:xfrm>
            <a:off x="0" y="1524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15938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leaf is over-full (has L+1 items) but the parent can still have another leaf, then we split the leaf with L+1 items into 2 leaves and update the parent</a:t>
            </a:r>
            <a:endParaRPr/>
          </a:p>
        </p:txBody>
      </p:sp>
      <p:sp>
        <p:nvSpPr>
          <p:cNvPr id="954" name="Google Shape;954;g11ef4d9851d_0_803"/>
          <p:cNvSpPr txBox="1"/>
          <p:nvPr/>
        </p:nvSpPr>
        <p:spPr>
          <a:xfrm>
            <a:off x="76200" y="3657600"/>
            <a:ext cx="106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55</a:t>
            </a:r>
            <a:endParaRPr/>
          </a:p>
        </p:txBody>
      </p:sp>
      <p:pic>
        <p:nvPicPr>
          <p:cNvPr id="955" name="Google Shape;955;g11ef4d9851d_0_8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873" y="4026932"/>
            <a:ext cx="7695180" cy="253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1ef4d9851d_0_811"/>
          <p:cNvSpPr txBox="1"/>
          <p:nvPr/>
        </p:nvSpPr>
        <p:spPr>
          <a:xfrm>
            <a:off x="116114" y="3821665"/>
            <a:ext cx="106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40</a:t>
            </a:r>
            <a:endParaRPr/>
          </a:p>
        </p:txBody>
      </p:sp>
      <p:sp>
        <p:nvSpPr>
          <p:cNvPr id="962" name="Google Shape;962;g11ef4d9851d_0_811"/>
          <p:cNvSpPr txBox="1"/>
          <p:nvPr/>
        </p:nvSpPr>
        <p:spPr>
          <a:xfrm>
            <a:off x="0" y="152400"/>
            <a:ext cx="8991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leaf is over-full (has L+1 items) and the parent cannot have another leaf, then we split the parent of the parent, we split the leaf with L+1 items into 2 leaves, and update the parent and the parent of the parent</a:t>
            </a:r>
            <a:endParaRPr/>
          </a:p>
        </p:txBody>
      </p:sp>
      <p:pic>
        <p:nvPicPr>
          <p:cNvPr id="963" name="Google Shape;963;g11ef4d9851d_0_8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9" y="4340128"/>
            <a:ext cx="8506022" cy="228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g11ef4d9851d_0_8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923" y="1178938"/>
            <a:ext cx="7191754" cy="2373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1ef4d9851d_0_819"/>
          <p:cNvSpPr txBox="1"/>
          <p:nvPr>
            <p:ph type="title"/>
          </p:nvPr>
        </p:nvSpPr>
        <p:spPr>
          <a:xfrm>
            <a:off x="457200" y="10886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Deleting items from a B-tree</a:t>
            </a:r>
            <a:endParaRPr/>
          </a:p>
        </p:txBody>
      </p:sp>
      <p:sp>
        <p:nvSpPr>
          <p:cNvPr id="971" name="Google Shape;971;g11ef4d9851d_0_819"/>
          <p:cNvSpPr txBox="1"/>
          <p:nvPr>
            <p:ph idx="1" type="body"/>
          </p:nvPr>
        </p:nvSpPr>
        <p:spPr>
          <a:xfrm>
            <a:off x="15240" y="914400"/>
            <a:ext cx="9144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item exists and can be removed without violating the B-tree properties (e.g. the leaf has enough items), we do so and we are done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leaf now has too few items, we adopt a neighboring item. If the neighbor also has now too few items, we combine with the neighbor to form a full leaf. In this case the parent loses a child. If this causes the parent to fall below minimum, we follow the same strategy.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" name="Google Shape;977;g11ef4d9851d_0_8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81000"/>
            <a:ext cx="8506022" cy="2286451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g11ef4d9851d_0_825"/>
          <p:cNvSpPr txBox="1"/>
          <p:nvPr/>
        </p:nvSpPr>
        <p:spPr>
          <a:xfrm>
            <a:off x="326571" y="3124200"/>
            <a:ext cx="125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99</a:t>
            </a:r>
            <a:endParaRPr/>
          </a:p>
        </p:txBody>
      </p:sp>
      <p:pic>
        <p:nvPicPr>
          <p:cNvPr id="979" name="Google Shape;979;g11ef4d9851d_0_8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98" y="3755566"/>
            <a:ext cx="8662783" cy="232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ef4d9851d_0_16"/>
          <p:cNvSpPr txBox="1"/>
          <p:nvPr>
            <p:ph idx="1" type="body"/>
          </p:nvPr>
        </p:nvSpPr>
        <p:spPr>
          <a:xfrm>
            <a:off x="152400" y="1981200"/>
            <a:ext cx="8991600" cy="472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49" r="-989" t="-18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15" name="Google Shape;115;g11ef4d9851d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998" y="152400"/>
            <a:ext cx="7543800" cy="149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1ef4d9851d_0_8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Complexity</a:t>
            </a:r>
            <a:br>
              <a:rPr lang="en-US"/>
            </a:br>
            <a:r>
              <a:rPr lang="en-US" sz="2700"/>
              <a:t>(taken from cs.smith.edu/Courses/Fall00/handin/Present)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5" name="Google Shape;985;g11ef4d9851d_0_832"/>
          <p:cNvSpPr txBox="1"/>
          <p:nvPr>
            <p:ph idx="1" type="body"/>
          </p:nvPr>
        </p:nvSpPr>
        <p:spPr>
          <a:xfrm>
            <a:off x="685800" y="1752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If n &gt;= 1, then for any n-key B-tree T of height h and minimum degree M &gt;= 2: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h &lt;= log</a:t>
            </a:r>
            <a:r>
              <a:rPr baseline="-25000" lang="en-US"/>
              <a:t>M</a:t>
            </a:r>
            <a:r>
              <a:rPr lang="en-US"/>
              <a:t> (n+1)/2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Like red-black trees the height of B-trees grows as O(lg n) but for B-trees the base of the logarithm can be many times larger.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B-trees save a factor of about lg M over red-black trees in the number of nodes examined for most tree operations.</a:t>
            </a:r>
            <a:endParaRPr sz="3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1ef4d9851d_0_8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Complexity of Procedures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2700"/>
              <a:t>(taken from cs.smith.edu/Courses/Fall00/handin/Present)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1" name="Google Shape;991;g11ef4d9851d_0_8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Searching a B-tree is similar to searching a binary search tree except that a multiway branching decision is made at each node according to the number of the node’s children.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Time complexity O(M log</a:t>
            </a:r>
            <a:r>
              <a:rPr baseline="-25000" lang="en-US" sz="2400"/>
              <a:t>M</a:t>
            </a:r>
            <a:r>
              <a:rPr lang="en-US" sz="2400"/>
              <a:t> n)  is the same for insertion and deletion.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Splitting a node O(M log</a:t>
            </a:r>
            <a:r>
              <a:rPr baseline="-25000" lang="en-US" sz="2400"/>
              <a:t>M</a:t>
            </a:r>
            <a:r>
              <a:rPr lang="en-US" sz="2400"/>
              <a:t> n)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1ef4d9851d_0_8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Accessing Secondary Storage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2700"/>
              <a:t>(taken from cs.smith.edu/Courses/Fall00/handin/Present)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7" name="Google Shape;997;g11ef4d9851d_0_842"/>
          <p:cNvSpPr txBox="1"/>
          <p:nvPr/>
        </p:nvSpPr>
        <p:spPr>
          <a:xfrm>
            <a:off x="685800" y="1905000"/>
            <a:ext cx="80010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Primary memory storage is more expensive than secondary, so secondary storage for computers often exceeds the amount of primary by several orders of magnitude.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access time for a page may be large while the time to read the information once it is accessed is small.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can only keep a limited amount of information in main memory at any time. 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algorithm for B-trees is well suited to efficiently access secondary storage.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1ef4d9851d_0_847"/>
          <p:cNvSpPr txBox="1"/>
          <p:nvPr>
            <p:ph type="title"/>
          </p:nvPr>
        </p:nvSpPr>
        <p:spPr>
          <a:xfrm>
            <a:off x="7620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Suitability of B-trees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2700"/>
              <a:t>(taken from cs.smith.edu/Courses/Fall00/handin/Present)</a:t>
            </a:r>
            <a:endParaRPr/>
          </a:p>
        </p:txBody>
      </p:sp>
      <p:sp>
        <p:nvSpPr>
          <p:cNvPr id="1003" name="Google Shape;1003;g11ef4d9851d_0_847"/>
          <p:cNvSpPr txBox="1"/>
          <p:nvPr>
            <p:ph idx="1" type="body"/>
          </p:nvPr>
        </p:nvSpPr>
        <p:spPr>
          <a:xfrm>
            <a:off x="685800" y="18288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large branching factor reduces the height of the tree and the number of disk accesses required to find any page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B-tree can copy selected pages from disk to and from memory as needed so the size of the tree is not dependent on the size of main memory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number of disk accesses required on a B-tree is proportional to the tree’s height.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example, a B-tree with a branching factor of 1001 and height 2 stores over one billion pages and since the root is kept permanently in main memory only two disk accesses are required to find any page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1ef4d9851d_0_8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-trees</a:t>
            </a:r>
            <a:endParaRPr/>
          </a:p>
        </p:txBody>
      </p:sp>
      <p:sp>
        <p:nvSpPr>
          <p:cNvPr id="1009" name="Google Shape;1009;g11ef4d9851d_0_85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-trees is a variant of B-trees: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All data keys are in leaf nodes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split does not </a:t>
            </a:r>
            <a:r>
              <a:rPr i="1" lang="en-US"/>
              <a:t>move </a:t>
            </a:r>
            <a:r>
              <a:rPr lang="en-US"/>
              <a:t>the middle key to the parent but </a:t>
            </a:r>
            <a:r>
              <a:rPr i="1" lang="en-US"/>
              <a:t>copies </a:t>
            </a:r>
            <a:r>
              <a:rPr lang="en-US"/>
              <a:t>it to the parent!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Leaf-nodes are connected into a (doubly) linked list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the range query is performed?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Compare with the B-tree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1ef4d9851d_0_8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-trees (contd.)</a:t>
            </a:r>
            <a:endParaRPr/>
          </a:p>
        </p:txBody>
      </p:sp>
      <p:sp>
        <p:nvSpPr>
          <p:cNvPr id="1015" name="Google Shape;1015;g11ef4d9851d_0_8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Let’s draw a B</a:t>
            </a:r>
            <a:r>
              <a:rPr baseline="30000" lang="en-US"/>
              <a:t>+</a:t>
            </a:r>
            <a:r>
              <a:rPr lang="en-US"/>
              <a:t>-tree (</a:t>
            </a:r>
            <a:r>
              <a:rPr i="1" lang="en-US"/>
              <a:t>t</a:t>
            </a:r>
            <a:r>
              <a:rPr lang="en-US"/>
              <a:t> =2):</a:t>
            </a:r>
            <a:r>
              <a:rPr i="1" lang="en-US"/>
              <a:t>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A, B, C, D, E, F, G, H, I, J, 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the range query performed?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Compare with the B-tree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ef4d9851d_0_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B-tree</a:t>
            </a:r>
            <a:endParaRPr/>
          </a:p>
        </p:txBody>
      </p:sp>
      <p:pic>
        <p:nvPicPr>
          <p:cNvPr id="121" name="Google Shape;121;g11ef4d9851d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29386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a3dbe8675_0_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B-tree Definition (Knuth)</a:t>
            </a:r>
            <a:endParaRPr/>
          </a:p>
        </p:txBody>
      </p:sp>
      <p:sp>
        <p:nvSpPr>
          <p:cNvPr id="127" name="Google Shape;127;g15a3dbe8675_0_80"/>
          <p:cNvSpPr txBox="1"/>
          <p:nvPr>
            <p:ph idx="1" type="body"/>
          </p:nvPr>
        </p:nvSpPr>
        <p:spPr>
          <a:xfrm>
            <a:off x="152400" y="1752600"/>
            <a:ext cx="8839200" cy="449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49" r="0" t="-14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8" name="Google Shape;128;g15a3dbe8675_0_80"/>
          <p:cNvSpPr txBox="1"/>
          <p:nvPr/>
        </p:nvSpPr>
        <p:spPr>
          <a:xfrm>
            <a:off x="152400" y="6504801"/>
            <a:ext cx="876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^^ https://en.wikipedia.org/wiki/B-tree#:~:text=In%20computer%20science%2C%20a%20B,with%20more%20than%20two%20children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a3dbe8675_0_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B-tree Definition (Kunth)</a:t>
            </a:r>
            <a:endParaRPr/>
          </a:p>
        </p:txBody>
      </p:sp>
      <p:sp>
        <p:nvSpPr>
          <p:cNvPr id="134" name="Google Shape;134;g15a3dbe8675_0_8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 Kunth’s definition, </a:t>
            </a:r>
            <a:r>
              <a:rPr i="1" lang="en-US" sz="2000"/>
              <a:t>internal</a:t>
            </a:r>
            <a:r>
              <a:rPr lang="en-US" sz="2000"/>
              <a:t> nodes (also known as inner nodes) are all nodes except for leaf nodes and the root node.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</a:t>
            </a:r>
            <a:r>
              <a:rPr i="1" lang="en-US" sz="2000"/>
              <a:t>root</a:t>
            </a:r>
            <a:r>
              <a:rPr lang="en-US" sz="2000"/>
              <a:t> node has the same upper limit on the number of children as internal nodes but has no lower limit. For example, when there are fewer than L−1 elements in the entire tree, the root will be the only node in the tree with no children at all.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</a:t>
            </a:r>
            <a:r>
              <a:rPr i="1" lang="en-US" sz="2000"/>
              <a:t>leaf</a:t>
            </a:r>
            <a:r>
              <a:rPr lang="en-US" sz="2000"/>
              <a:t> nodes do not carry any information.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internal nodes that are one level above the leaves are what would be called "leaves" by other authors: these nodes only store keys (at most m-1, and at least m/2-1 if they are not the root) and pointers to nodes carrying no information.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a3dbe8675_0_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B-tree (</a:t>
            </a:r>
            <a:r>
              <a:rPr lang="en-US" sz="4000"/>
              <a:t>Bayer and McCreight, textbook</a:t>
            </a:r>
            <a:r>
              <a:rPr lang="en-US"/>
              <a:t>)</a:t>
            </a:r>
            <a:endParaRPr/>
          </a:p>
        </p:txBody>
      </p:sp>
      <p:sp>
        <p:nvSpPr>
          <p:cNvPr id="140" name="Google Shape;140;g15a3dbe8675_0_91"/>
          <p:cNvSpPr txBox="1"/>
          <p:nvPr>
            <p:ph idx="1" type="body"/>
          </p:nvPr>
        </p:nvSpPr>
        <p:spPr>
          <a:xfrm>
            <a:off x="457200" y="12954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Definition based on the minimum degree (from the textbook</a:t>
            </a:r>
            <a:r>
              <a:rPr lang="en-US" sz="2400"/>
              <a:t>): A </a:t>
            </a:r>
            <a:r>
              <a:rPr b="1" i="1" lang="en-US" sz="2400"/>
              <a:t>B-tree</a:t>
            </a:r>
            <a:r>
              <a:rPr lang="en-US" sz="2400"/>
              <a:t> is a rooted tree with the following properties:</a:t>
            </a:r>
            <a:endParaRPr/>
          </a:p>
          <a:p>
            <a:pPr indent="-347662" lvl="0" marL="347662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Each node has several keys, stored in non-decreasing order from left to right</a:t>
            </a:r>
            <a:endParaRPr/>
          </a:p>
          <a:p>
            <a:pPr indent="-347662" lvl="0" marL="347662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For an internal node, the number of children is equal to 1 + number of keys stored at a node</a:t>
            </a:r>
            <a:endParaRPr/>
          </a:p>
          <a:p>
            <a:pPr indent="-347662" lvl="0" marL="347662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Each key separates the ranges of keys stored in each subtree</a:t>
            </a:r>
            <a:endParaRPr/>
          </a:p>
          <a:p>
            <a:pPr indent="-347662" lvl="0" marL="347662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All leaves have the same depth which is the tree’s height</a:t>
            </a:r>
            <a:endParaRPr/>
          </a:p>
          <a:p>
            <a:pPr indent="-347662" lvl="0" marL="347662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Nodes have lower and upper bounds on the number of keys they can contain. We express these bounds in terms of a fixed integer t &gt; 1 called </a:t>
            </a:r>
            <a:r>
              <a:rPr i="1" lang="en-US" sz="2400"/>
              <a:t>the minimum degree </a:t>
            </a:r>
            <a:r>
              <a:rPr lang="en-US" sz="2400"/>
              <a:t>of the B-tree: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2013-08-26T06:32:24Z</dcterms:created>
  <dc:creator>Doina Bein</dc:creator>
</cp:coreProperties>
</file>