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9144000"/>
  <p:notesSz cx="9309100" cy="70231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7" roundtripDataSignature="AMtx7mjx+/hMLr1qH85ciaEOlxKXBAFc5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033838" cy="3524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273675" y="0"/>
            <a:ext cx="4033838" cy="3524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30275" y="3379788"/>
            <a:ext cx="7448550" cy="276542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670675"/>
            <a:ext cx="4033838" cy="3524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273675" y="6670675"/>
            <a:ext cx="4033838" cy="35242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0: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2: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3: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3: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4: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4: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5: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5: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6: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 name="Google Shape;184;p16:notes"/>
          <p:cNvSpPr txBox="1"/>
          <p:nvPr>
            <p:ph idx="1" type="body"/>
          </p:nvPr>
        </p:nvSpPr>
        <p:spPr>
          <a:xfrm>
            <a:off x="930275" y="3379788"/>
            <a:ext cx="7448550" cy="27654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 good homework topic is to prove that collision resistant implies both 2-nd preimage-resistant and implies preimage-resistant.</a:t>
            </a:r>
            <a:endParaRPr/>
          </a:p>
        </p:txBody>
      </p:sp>
      <p:sp>
        <p:nvSpPr>
          <p:cNvPr id="185" name="Google Shape;185;p16:notes"/>
          <p:cNvSpPr txBox="1"/>
          <p:nvPr>
            <p:ph idx="12" type="sldNum"/>
          </p:nvPr>
        </p:nvSpPr>
        <p:spPr>
          <a:xfrm>
            <a:off x="5273675" y="6670675"/>
            <a:ext cx="4033838" cy="35242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7: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7: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8: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8: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9: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9: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0: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20: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1: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21: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2: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22: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3: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23: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4: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24: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5: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5: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6: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6: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7: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27: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8: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28: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9: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29: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3:notes"/>
          <p:cNvSpPr txBox="1"/>
          <p:nvPr>
            <p:ph idx="1" type="body"/>
          </p:nvPr>
        </p:nvSpPr>
        <p:spPr>
          <a:xfrm>
            <a:off x="930275" y="3379788"/>
            <a:ext cx="7448550" cy="27654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figure 11.2 on page 225 Cormen book</a:t>
            </a:r>
            <a:endParaRPr/>
          </a:p>
        </p:txBody>
      </p:sp>
      <p:sp>
        <p:nvSpPr>
          <p:cNvPr id="99" name="Google Shape;99;p3:notes"/>
          <p:cNvSpPr txBox="1"/>
          <p:nvPr>
            <p:ph idx="12" type="sldNum"/>
          </p:nvPr>
        </p:nvSpPr>
        <p:spPr>
          <a:xfrm>
            <a:off x="5273675" y="6670675"/>
            <a:ext cx="4033838" cy="3524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0: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30: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1: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31: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4:notes"/>
          <p:cNvSpPr txBox="1"/>
          <p:nvPr>
            <p:ph idx="1" type="body"/>
          </p:nvPr>
        </p:nvSpPr>
        <p:spPr>
          <a:xfrm>
            <a:off x="930275" y="3379788"/>
            <a:ext cx="7448550" cy="27654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4:notes"/>
          <p:cNvSpPr txBox="1"/>
          <p:nvPr>
            <p:ph idx="12" type="sldNum"/>
          </p:nvPr>
        </p:nvSpPr>
        <p:spPr>
          <a:xfrm>
            <a:off x="5273675" y="6670675"/>
            <a:ext cx="4033838" cy="3524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5:notes"/>
          <p:cNvSpPr txBox="1"/>
          <p:nvPr>
            <p:ph idx="1" type="body"/>
          </p:nvPr>
        </p:nvSpPr>
        <p:spPr>
          <a:xfrm>
            <a:off x="930275" y="3379788"/>
            <a:ext cx="7448550" cy="27654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5:notes"/>
          <p:cNvSpPr txBox="1"/>
          <p:nvPr>
            <p:ph idx="12" type="sldNum"/>
          </p:nvPr>
        </p:nvSpPr>
        <p:spPr>
          <a:xfrm>
            <a:off x="5273675" y="6670675"/>
            <a:ext cx="4033838" cy="3524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7:notes"/>
          <p:cNvSpPr txBox="1"/>
          <p:nvPr>
            <p:ph idx="1" type="body"/>
          </p:nvPr>
        </p:nvSpPr>
        <p:spPr>
          <a:xfrm>
            <a:off x="930275" y="3379788"/>
            <a:ext cx="7448550" cy="27654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figure 11.3 on page 225 Cormen book</a:t>
            </a:r>
            <a:endParaRPr/>
          </a:p>
        </p:txBody>
      </p:sp>
      <p:sp>
        <p:nvSpPr>
          <p:cNvPr id="128" name="Google Shape;128;p7:notes"/>
          <p:cNvSpPr txBox="1"/>
          <p:nvPr>
            <p:ph idx="12" type="sldNum"/>
          </p:nvPr>
        </p:nvSpPr>
        <p:spPr>
          <a:xfrm>
            <a:off x="5273675" y="6670675"/>
            <a:ext cx="4033838" cy="3524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8: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9:notes"/>
          <p:cNvSpPr txBox="1"/>
          <p:nvPr>
            <p:ph idx="1" type="body"/>
          </p:nvPr>
        </p:nvSpPr>
        <p:spPr>
          <a:xfrm>
            <a:off x="930275" y="3379788"/>
            <a:ext cx="7448550" cy="27654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figure 11.3 on page 225 Cormen book</a:t>
            </a:r>
            <a:endParaRPr/>
          </a:p>
        </p:txBody>
      </p:sp>
      <p:sp>
        <p:nvSpPr>
          <p:cNvPr id="142" name="Google Shape;142;p9:notes"/>
          <p:cNvSpPr txBox="1"/>
          <p:nvPr>
            <p:ph idx="12" type="sldNum"/>
          </p:nvPr>
        </p:nvSpPr>
        <p:spPr>
          <a:xfrm>
            <a:off x="5273675" y="6670675"/>
            <a:ext cx="4033838" cy="3524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2"/>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3"/>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3"/>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3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3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3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3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4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1"/>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4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cs.purdue.edu/homes/ninghui/courses/555_Spring12/handouts/555_Spring12_topic14.pp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lopp.net/pdf/princeton_bitcoin_book.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lopp.net/pdf/princeton_bitcoin_book.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stackoverflow.com/questions/2974597/hash-table-vs-hash-list-vs-hash-tre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en.wikipedia.org/wiki/Hash_list" TargetMode="External"/><Relationship Id="rId4" Type="http://schemas.openxmlformats.org/officeDocument/2006/relationships/hyperlink" Target="https://www.techopedia.com/definition/32921/hash-lis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www.lopp.net/pdf/princeton_bitcoin_book.pdf" TargetMode="Externa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en.wikipedia.org/wiki/Merkle_tree"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blockonomi.com/merkle-tre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1219201"/>
            <a:ext cx="7772400" cy="2381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CPSC 535: Advanced Algorithms</a:t>
            </a:r>
            <a:endParaRPr/>
          </a:p>
        </p:txBody>
      </p:sp>
      <p:sp>
        <p:nvSpPr>
          <p:cNvPr id="89" name="Google Shape;89;p1"/>
          <p:cNvSpPr txBox="1"/>
          <p:nvPr>
            <p:ph idx="1" type="subTitle"/>
          </p:nvPr>
        </p:nvSpPr>
        <p:spPr>
          <a:xfrm>
            <a:off x="914400" y="3886200"/>
            <a:ext cx="73914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a:t>Instructor: Dr. Doina Bein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10"/>
          <p:cNvPicPr preferRelativeResize="0"/>
          <p:nvPr/>
        </p:nvPicPr>
        <p:blipFill>
          <a:blip r:embed="rId3">
            <a:alphaModFix/>
          </a:blip>
          <a:stretch>
            <a:fillRect/>
          </a:stretch>
        </p:blipFill>
        <p:spPr>
          <a:xfrm>
            <a:off x="152400" y="152400"/>
            <a:ext cx="8653586" cy="65532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1"/>
          <p:cNvSpPr txBox="1"/>
          <p:nvPr>
            <p:ph type="title"/>
          </p:nvPr>
        </p:nvSpPr>
        <p:spPr>
          <a:xfrm>
            <a:off x="457200" y="24384"/>
            <a:ext cx="8229600" cy="81381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Open Addressing</a:t>
            </a:r>
            <a:endParaRPr/>
          </a:p>
        </p:txBody>
      </p:sp>
      <p:sp>
        <p:nvSpPr>
          <p:cNvPr id="158" name="Google Shape;158;p11"/>
          <p:cNvSpPr txBox="1"/>
          <p:nvPr>
            <p:ph idx="1" type="body"/>
          </p:nvPr>
        </p:nvSpPr>
        <p:spPr>
          <a:xfrm>
            <a:off x="228600" y="1066800"/>
            <a:ext cx="8763000" cy="5562600"/>
          </a:xfrm>
          <a:prstGeom prst="rect">
            <a:avLst/>
          </a:prstGeom>
          <a:noFill/>
          <a:ln>
            <a:noFill/>
          </a:ln>
        </p:spPr>
        <p:txBody>
          <a:bodyPr anchorCtr="0" anchor="t" bIns="45700" lIns="91425" spcFirstLastPara="1" rIns="91425" wrap="square" tIns="45700">
            <a:normAutofit/>
          </a:bodyPr>
          <a:lstStyle/>
          <a:p>
            <a:pPr indent="-431800" lvl="0" marL="342900" rtl="0" algn="l">
              <a:lnSpc>
                <a:spcPct val="115000"/>
              </a:lnSpc>
              <a:spcBef>
                <a:spcPts val="800"/>
              </a:spcBef>
              <a:spcAft>
                <a:spcPts val="0"/>
              </a:spcAft>
              <a:buSzPts val="3200"/>
              <a:buChar char="•"/>
            </a:pPr>
            <a:r>
              <a:rPr lang="en-US"/>
              <a:t>Linear probing</a:t>
            </a:r>
            <a:endParaRPr/>
          </a:p>
          <a:p>
            <a:pPr indent="-431800" lvl="0" marL="342900" rtl="0" algn="l">
              <a:lnSpc>
                <a:spcPct val="115000"/>
              </a:lnSpc>
              <a:spcBef>
                <a:spcPts val="0"/>
              </a:spcBef>
              <a:spcAft>
                <a:spcPts val="0"/>
              </a:spcAft>
              <a:buSzPts val="3200"/>
              <a:buChar char="•"/>
            </a:pPr>
            <a:r>
              <a:rPr lang="en-US"/>
              <a:t>Quadratic probing</a:t>
            </a:r>
            <a:endParaRPr/>
          </a:p>
          <a:p>
            <a:pPr indent="-431800" lvl="0" marL="342900" rtl="0" algn="l">
              <a:lnSpc>
                <a:spcPct val="115000"/>
              </a:lnSpc>
              <a:spcBef>
                <a:spcPts val="0"/>
              </a:spcBef>
              <a:spcAft>
                <a:spcPts val="0"/>
              </a:spcAft>
              <a:buSzPts val="3200"/>
              <a:buChar char="•"/>
            </a:pPr>
            <a:r>
              <a:rPr lang="en-US"/>
              <a:t>Double hashing</a:t>
            </a:r>
            <a:endParaRPr/>
          </a:p>
          <a:p>
            <a:pPr indent="-431800" lvl="0" marL="342900" rtl="0" algn="l">
              <a:lnSpc>
                <a:spcPct val="115000"/>
              </a:lnSpc>
              <a:spcBef>
                <a:spcPts val="0"/>
              </a:spcBef>
              <a:spcAft>
                <a:spcPts val="0"/>
              </a:spcAft>
              <a:buSzPts val="3200"/>
              <a:buChar char="•"/>
            </a:pPr>
            <a:r>
              <a:rPr lang="en-US"/>
              <a:t>Universal hashing</a:t>
            </a:r>
            <a:endParaRPr/>
          </a:p>
          <a:p>
            <a:pPr indent="-431800" lvl="0" marL="342900" rtl="0" algn="l">
              <a:lnSpc>
                <a:spcPct val="115000"/>
              </a:lnSpc>
              <a:spcBef>
                <a:spcPts val="0"/>
              </a:spcBef>
              <a:spcAft>
                <a:spcPts val="0"/>
              </a:spcAft>
              <a:buSzPts val="3200"/>
              <a:buChar char="•"/>
            </a:pPr>
            <a:r>
              <a:rPr lang="en-US"/>
              <a:t>Cuckoo hashing</a:t>
            </a:r>
            <a:r>
              <a:rPr lang="en-US"/>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2"/>
          <p:cNvSpPr txBox="1"/>
          <p:nvPr>
            <p:ph idx="1" type="body"/>
          </p:nvPr>
        </p:nvSpPr>
        <p:spPr>
          <a:xfrm>
            <a:off x="228600" y="152400"/>
            <a:ext cx="8763000" cy="6477000"/>
          </a:xfrm>
          <a:prstGeom prst="rect">
            <a:avLst/>
          </a:prstGeom>
          <a:noFill/>
          <a:ln>
            <a:noFill/>
          </a:ln>
        </p:spPr>
        <p:txBody>
          <a:bodyPr anchorCtr="0" anchor="t" bIns="45700" lIns="91425" spcFirstLastPara="1" rIns="91425" wrap="square" tIns="45700">
            <a:normAutofit fontScale="85000" lnSpcReduction="10000"/>
          </a:bodyPr>
          <a:lstStyle/>
          <a:p>
            <a:pPr indent="-312420" lvl="0" marL="342900" rtl="0" algn="l">
              <a:spcBef>
                <a:spcPts val="0"/>
              </a:spcBef>
              <a:spcAft>
                <a:spcPts val="0"/>
              </a:spcAft>
              <a:buSzPct val="160000"/>
              <a:buChar char="•"/>
            </a:pPr>
            <a:r>
              <a:rPr lang="en-US"/>
              <a:t> </a:t>
            </a:r>
            <a:r>
              <a:rPr lang="en-US" sz="2000">
                <a:latin typeface="Arial"/>
                <a:ea typeface="Arial"/>
                <a:cs typeface="Arial"/>
                <a:sym typeface="Arial"/>
              </a:rPr>
              <a:t>•</a:t>
            </a:r>
            <a:r>
              <a:rPr lang="en-US" sz="2000"/>
              <a:t>A </a:t>
            </a:r>
            <a:r>
              <a:rPr i="1" lang="en-US" sz="2000"/>
              <a:t>hash function </a:t>
            </a:r>
            <a:r>
              <a:rPr lang="en-US" sz="2000"/>
              <a:t>maps/compresses messages of arbitrary lengths, typically strings, to a fix length (m-bit output), and is efficiently computable</a:t>
            </a:r>
            <a:endParaRPr sz="2000"/>
          </a:p>
          <a:p>
            <a:pPr indent="-401320" lvl="0" marL="342900" rtl="0" algn="l">
              <a:lnSpc>
                <a:spcPct val="115000"/>
              </a:lnSpc>
              <a:spcBef>
                <a:spcPts val="0"/>
              </a:spcBef>
              <a:spcAft>
                <a:spcPts val="0"/>
              </a:spcAft>
              <a:buSzPct val="188235"/>
              <a:buChar char="•"/>
            </a:pPr>
            <a:r>
              <a:rPr lang="en-US" sz="1700">
                <a:latin typeface="Arial"/>
                <a:ea typeface="Arial"/>
                <a:cs typeface="Arial"/>
                <a:sym typeface="Arial"/>
              </a:rPr>
              <a:t>–</a:t>
            </a:r>
            <a:r>
              <a:rPr lang="en-US" sz="1700"/>
              <a:t>for a given input string, we can get the output in a reasonable amount of time, say, O(n), for an n-bit string</a:t>
            </a:r>
            <a:endParaRPr sz="1700"/>
          </a:p>
          <a:p>
            <a:pPr indent="-401320" lvl="0" marL="342900" rtl="0" algn="l">
              <a:lnSpc>
                <a:spcPct val="115000"/>
              </a:lnSpc>
              <a:spcBef>
                <a:spcPts val="0"/>
              </a:spcBef>
              <a:spcAft>
                <a:spcPts val="0"/>
              </a:spcAft>
              <a:buSzPct val="188235"/>
              <a:buChar char="•"/>
            </a:pPr>
            <a:r>
              <a:rPr lang="en-US" sz="1700">
                <a:latin typeface="Arial"/>
                <a:ea typeface="Arial"/>
                <a:cs typeface="Arial"/>
                <a:sym typeface="Arial"/>
              </a:rPr>
              <a:t>–</a:t>
            </a:r>
            <a:r>
              <a:rPr lang="en-US" sz="1700"/>
              <a:t>output known as the </a:t>
            </a:r>
            <a:r>
              <a:rPr lang="en-US" sz="1700">
                <a:solidFill>
                  <a:srgbClr val="C0504D"/>
                </a:solidFill>
              </a:rPr>
              <a:t>fingerprint</a:t>
            </a:r>
            <a:r>
              <a:rPr lang="en-US" sz="1700"/>
              <a:t> or the </a:t>
            </a:r>
            <a:r>
              <a:rPr lang="en-US" sz="1700">
                <a:solidFill>
                  <a:srgbClr val="C0504D"/>
                </a:solidFill>
              </a:rPr>
              <a:t>message digest</a:t>
            </a:r>
            <a:endParaRPr sz="1700">
              <a:solidFill>
                <a:srgbClr val="C0504D"/>
              </a:solidFill>
            </a:endParaRPr>
          </a:p>
          <a:p>
            <a:pPr indent="-401320" lvl="0" marL="342900" rtl="0" algn="l">
              <a:lnSpc>
                <a:spcPct val="115000"/>
              </a:lnSpc>
              <a:spcBef>
                <a:spcPts val="0"/>
              </a:spcBef>
              <a:spcAft>
                <a:spcPts val="0"/>
              </a:spcAft>
              <a:buSzPct val="188235"/>
              <a:buChar char="•"/>
            </a:pPr>
            <a:r>
              <a:rPr lang="en-US" sz="1700">
                <a:latin typeface="Arial"/>
                <a:ea typeface="Arial"/>
                <a:cs typeface="Arial"/>
                <a:sym typeface="Arial"/>
              </a:rPr>
              <a:t>–</a:t>
            </a:r>
            <a:r>
              <a:rPr lang="en-US" sz="1700"/>
              <a:t>There’s a generic method called the Merkle‐Damgard transform to convert it into a hash function that works on arbitrary‐length inputs.</a:t>
            </a:r>
            <a:endParaRPr sz="1700"/>
          </a:p>
          <a:p>
            <a:pPr indent="-401320" lvl="0" marL="342900" rtl="0" algn="l">
              <a:lnSpc>
                <a:spcPct val="115000"/>
              </a:lnSpc>
              <a:spcBef>
                <a:spcPts val="0"/>
              </a:spcBef>
              <a:spcAft>
                <a:spcPts val="0"/>
              </a:spcAft>
              <a:buSzPct val="160000"/>
              <a:buChar char="•"/>
            </a:pPr>
            <a:r>
              <a:rPr lang="en-US" sz="2000">
                <a:latin typeface="Arial"/>
                <a:ea typeface="Arial"/>
                <a:cs typeface="Arial"/>
                <a:sym typeface="Arial"/>
              </a:rPr>
              <a:t>•</a:t>
            </a:r>
            <a:r>
              <a:rPr lang="en-US" sz="2000"/>
              <a:t>What is an example of hash functions?</a:t>
            </a:r>
            <a:endParaRPr sz="2000"/>
          </a:p>
          <a:p>
            <a:pPr indent="-401320" lvl="0" marL="342900" rtl="0" algn="l">
              <a:lnSpc>
                <a:spcPct val="115000"/>
              </a:lnSpc>
              <a:spcBef>
                <a:spcPts val="0"/>
              </a:spcBef>
              <a:spcAft>
                <a:spcPts val="0"/>
              </a:spcAft>
              <a:buSzPct val="188235"/>
              <a:buChar char="•"/>
            </a:pPr>
            <a:r>
              <a:rPr lang="en-US" sz="1700">
                <a:latin typeface="Arial"/>
                <a:ea typeface="Arial"/>
                <a:cs typeface="Arial"/>
                <a:sym typeface="Arial"/>
              </a:rPr>
              <a:t>–</a:t>
            </a:r>
            <a:r>
              <a:rPr lang="en-US" sz="1700"/>
              <a:t>Given a hash function that maps strings to integers in [0,2</a:t>
            </a:r>
            <a:r>
              <a:rPr baseline="30000" lang="en-US" sz="2800"/>
              <a:t>32</a:t>
            </a:r>
            <a:r>
              <a:rPr lang="en-US" sz="1700"/>
              <a:t>-1]</a:t>
            </a:r>
            <a:endParaRPr sz="1700"/>
          </a:p>
          <a:p>
            <a:pPr indent="-401320" lvl="0" marL="342900" rtl="0" algn="l">
              <a:lnSpc>
                <a:spcPct val="115000"/>
              </a:lnSpc>
              <a:spcBef>
                <a:spcPts val="0"/>
              </a:spcBef>
              <a:spcAft>
                <a:spcPts val="0"/>
              </a:spcAft>
              <a:buSzPct val="160000"/>
              <a:buChar char="•"/>
            </a:pPr>
            <a:r>
              <a:rPr lang="en-US" sz="2000">
                <a:latin typeface="Arial"/>
                <a:ea typeface="Arial"/>
                <a:cs typeface="Arial"/>
                <a:sym typeface="Arial"/>
              </a:rPr>
              <a:t>•</a:t>
            </a:r>
            <a:r>
              <a:rPr lang="en-US" sz="2000"/>
              <a:t>A hash function is a many-to-one function, not injective, but collisions though unlikely </a:t>
            </a:r>
            <a:r>
              <a:rPr lang="en-US" sz="2000">
                <a:solidFill>
                  <a:srgbClr val="CC3300"/>
                </a:solidFill>
              </a:rPr>
              <a:t>can happen.</a:t>
            </a:r>
            <a:endParaRPr sz="2000">
              <a:solidFill>
                <a:srgbClr val="CC3300"/>
              </a:solidFill>
            </a:endParaRPr>
          </a:p>
          <a:p>
            <a:pPr indent="-401320" lvl="0" marL="342900" rtl="0" algn="l">
              <a:lnSpc>
                <a:spcPct val="115000"/>
              </a:lnSpc>
              <a:spcBef>
                <a:spcPts val="0"/>
              </a:spcBef>
              <a:spcAft>
                <a:spcPts val="0"/>
              </a:spcAft>
              <a:buSzPct val="160000"/>
              <a:buChar char="•"/>
            </a:pPr>
            <a:r>
              <a:rPr lang="en-US" sz="2000">
                <a:latin typeface="Arial"/>
                <a:ea typeface="Arial"/>
                <a:cs typeface="Arial"/>
                <a:sym typeface="Arial"/>
              </a:rPr>
              <a:t>•</a:t>
            </a:r>
            <a:r>
              <a:rPr lang="en-US" sz="2000"/>
              <a:t>Hash functions are used to provide time efficient solutions to several problems or applications</a:t>
            </a:r>
            <a:endParaRPr sz="2000"/>
          </a:p>
          <a:p>
            <a:pPr indent="-401320" lvl="0" marL="342900" rtl="0" algn="l">
              <a:lnSpc>
                <a:spcPct val="115000"/>
              </a:lnSpc>
              <a:spcBef>
                <a:spcPts val="0"/>
              </a:spcBef>
              <a:spcAft>
                <a:spcPts val="0"/>
              </a:spcAft>
              <a:buSzPct val="188235"/>
              <a:buChar char="•"/>
            </a:pPr>
            <a:r>
              <a:rPr lang="en-US" sz="1700">
                <a:latin typeface="Arial"/>
                <a:ea typeface="Arial"/>
                <a:cs typeface="Arial"/>
                <a:sym typeface="Arial"/>
              </a:rPr>
              <a:t>–</a:t>
            </a:r>
            <a:r>
              <a:rPr lang="en-US" sz="1700"/>
              <a:t>Good hash functions have few collisions</a:t>
            </a:r>
            <a:endParaRPr sz="1700"/>
          </a:p>
          <a:p>
            <a:pPr indent="-401320" lvl="0" marL="342900" rtl="0" algn="l">
              <a:lnSpc>
                <a:spcPct val="115000"/>
              </a:lnSpc>
              <a:spcBef>
                <a:spcPts val="0"/>
              </a:spcBef>
              <a:spcAft>
                <a:spcPts val="0"/>
              </a:spcAft>
              <a:buSzPct val="188235"/>
              <a:buChar char="•"/>
            </a:pPr>
            <a:r>
              <a:rPr lang="en-US" sz="1700">
                <a:latin typeface="Arial"/>
                <a:ea typeface="Arial"/>
                <a:cs typeface="Arial"/>
                <a:sym typeface="Arial"/>
              </a:rPr>
              <a:t>–</a:t>
            </a:r>
            <a:r>
              <a:rPr lang="en-US" sz="1700"/>
              <a:t>Computationally infeasible to invert</a:t>
            </a:r>
            <a:endParaRPr sz="1700"/>
          </a:p>
          <a:p>
            <a:pPr indent="-401320" lvl="0" marL="342900" rtl="0" algn="l">
              <a:lnSpc>
                <a:spcPct val="115000"/>
              </a:lnSpc>
              <a:spcBef>
                <a:spcPts val="0"/>
              </a:spcBef>
              <a:spcAft>
                <a:spcPts val="0"/>
              </a:spcAft>
              <a:buSzPct val="160000"/>
              <a:buChar char="•"/>
            </a:pPr>
            <a:r>
              <a:rPr lang="en-US" sz="2000">
                <a:latin typeface="Arial"/>
                <a:ea typeface="Arial"/>
                <a:cs typeface="Arial"/>
                <a:sym typeface="Arial"/>
              </a:rPr>
              <a:t>•</a:t>
            </a:r>
            <a:r>
              <a:rPr i="1" lang="en-US" sz="2000"/>
              <a:t>Cryptographic hash functions </a:t>
            </a:r>
            <a:r>
              <a:rPr lang="en-US" sz="2000"/>
              <a:t>are hash functions with additional security requirements</a:t>
            </a:r>
            <a:endParaRPr sz="2000"/>
          </a:p>
          <a:p>
            <a:pPr indent="-236855" lvl="0" marL="342900" rtl="0" algn="l">
              <a:spcBef>
                <a:spcPts val="0"/>
              </a:spcBef>
              <a:spcAft>
                <a:spcPts val="0"/>
              </a:spcAft>
              <a:buSzPct val="56250"/>
              <a:buChar char="•"/>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Open Addressing Methods</a:t>
            </a:r>
            <a:endParaRPr/>
          </a:p>
        </p:txBody>
      </p:sp>
      <p:sp>
        <p:nvSpPr>
          <p:cNvPr id="169" name="Google Shape;169;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Linear probing</a:t>
            </a:r>
            <a:endParaRPr/>
          </a:p>
          <a:p>
            <a:pPr indent="-342900" lvl="0" marL="342900" rtl="0" algn="l">
              <a:spcBef>
                <a:spcPts val="640"/>
              </a:spcBef>
              <a:spcAft>
                <a:spcPts val="0"/>
              </a:spcAft>
              <a:buClr>
                <a:schemeClr val="dk1"/>
              </a:buClr>
              <a:buSzPts val="3200"/>
              <a:buChar char="•"/>
            </a:pPr>
            <a:r>
              <a:rPr lang="en-US"/>
              <a:t>Quadratic probing</a:t>
            </a:r>
            <a:endParaRPr/>
          </a:p>
          <a:p>
            <a:pPr indent="-342900" lvl="0" marL="342900" rtl="0" algn="l">
              <a:spcBef>
                <a:spcPts val="640"/>
              </a:spcBef>
              <a:spcAft>
                <a:spcPts val="0"/>
              </a:spcAft>
              <a:buClr>
                <a:schemeClr val="dk1"/>
              </a:buClr>
              <a:buSzPts val="3200"/>
              <a:buChar char="•"/>
            </a:pPr>
            <a:r>
              <a:rPr lang="en-US"/>
              <a:t>Double hashing</a:t>
            </a:r>
            <a:endParaRPr/>
          </a:p>
          <a:p>
            <a:pPr indent="-342900" lvl="0" marL="342900" rtl="0" algn="l">
              <a:spcBef>
                <a:spcPts val="640"/>
              </a:spcBef>
              <a:spcAft>
                <a:spcPts val="0"/>
              </a:spcAft>
              <a:buClr>
                <a:schemeClr val="dk1"/>
              </a:buClr>
              <a:buSzPts val="3200"/>
              <a:buChar char="•"/>
            </a:pPr>
            <a:r>
              <a:rPr lang="en-US"/>
              <a:t>Universal hashing</a:t>
            </a:r>
            <a:endParaRPr/>
          </a:p>
          <a:p>
            <a:pPr indent="-342900" lvl="0" marL="342900" rtl="0" algn="l">
              <a:spcBef>
                <a:spcPts val="640"/>
              </a:spcBef>
              <a:spcAft>
                <a:spcPts val="0"/>
              </a:spcAft>
              <a:buClr>
                <a:schemeClr val="dk1"/>
              </a:buClr>
              <a:buSzPts val="3200"/>
              <a:buChar char="•"/>
            </a:pPr>
            <a:r>
              <a:rPr lang="en-US"/>
              <a:t>Cuckoo hashing</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4"/>
          <p:cNvSpPr txBox="1"/>
          <p:nvPr>
            <p:ph type="title"/>
          </p:nvPr>
        </p:nvSpPr>
        <p:spPr>
          <a:xfrm>
            <a:off x="0" y="274638"/>
            <a:ext cx="91440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Hash Functions</a:t>
            </a:r>
            <a:br>
              <a:rPr lang="en-US"/>
            </a:br>
            <a:r>
              <a:rPr lang="en-US" sz="1600"/>
              <a:t>(changed from </a:t>
            </a:r>
            <a:r>
              <a:rPr lang="en-US" sz="1600" u="sng">
                <a:solidFill>
                  <a:schemeClr val="hlink"/>
                </a:solidFill>
                <a:hlinkClick r:id="rId3"/>
              </a:rPr>
              <a:t>https://www.cs.purdue.edu/homes/ninghui/courses/555_Spring12/handouts/555_Spring12_topic14.ppt</a:t>
            </a:r>
            <a:r>
              <a:rPr lang="en-US" sz="1600"/>
              <a:t> )</a:t>
            </a:r>
            <a:endParaRPr/>
          </a:p>
        </p:txBody>
      </p:sp>
      <p:sp>
        <p:nvSpPr>
          <p:cNvPr id="175" name="Google Shape;175;p14"/>
          <p:cNvSpPr txBox="1"/>
          <p:nvPr>
            <p:ph idx="1" type="body"/>
          </p:nvPr>
        </p:nvSpPr>
        <p:spPr>
          <a:xfrm>
            <a:off x="228600" y="1600200"/>
            <a:ext cx="8763000" cy="5181600"/>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lang="en-US" sz="2400"/>
              <a:t>A </a:t>
            </a:r>
            <a:r>
              <a:rPr i="1" lang="en-US" sz="2400"/>
              <a:t>hash function </a:t>
            </a:r>
            <a:r>
              <a:rPr lang="en-US" sz="2400"/>
              <a:t>maps/compresses messages of arbitrary lengths, typically strings, to a fix length (m-bit output), and is efficiently computable</a:t>
            </a:r>
            <a:endParaRPr sz="2400"/>
          </a:p>
          <a:p>
            <a:pPr indent="-285750" lvl="1" marL="742950" rtl="0" algn="l">
              <a:spcBef>
                <a:spcPts val="340"/>
              </a:spcBef>
              <a:spcAft>
                <a:spcPts val="0"/>
              </a:spcAft>
              <a:buClr>
                <a:schemeClr val="dk1"/>
              </a:buClr>
              <a:buSzPct val="100000"/>
              <a:buChar char="–"/>
            </a:pPr>
            <a:r>
              <a:rPr lang="en-US" sz="2000"/>
              <a:t>for a given input string, we can get the output in a reasonable amount of time, say, O(n), for an n-bit string</a:t>
            </a:r>
            <a:endParaRPr sz="2000"/>
          </a:p>
          <a:p>
            <a:pPr indent="-285750" lvl="1" marL="742950" rtl="0" algn="l">
              <a:spcBef>
                <a:spcPts val="340"/>
              </a:spcBef>
              <a:spcAft>
                <a:spcPts val="0"/>
              </a:spcAft>
              <a:buClr>
                <a:schemeClr val="dk1"/>
              </a:buClr>
              <a:buSzPct val="100000"/>
              <a:buChar char="–"/>
            </a:pPr>
            <a:r>
              <a:rPr lang="en-US" sz="2000"/>
              <a:t>output known as the </a:t>
            </a:r>
            <a:r>
              <a:rPr lang="en-US" sz="2000">
                <a:solidFill>
                  <a:schemeClr val="accent2"/>
                </a:solidFill>
              </a:rPr>
              <a:t>fingerprint</a:t>
            </a:r>
            <a:r>
              <a:rPr lang="en-US" sz="2000"/>
              <a:t> or the </a:t>
            </a:r>
            <a:r>
              <a:rPr lang="en-US" sz="2000">
                <a:solidFill>
                  <a:schemeClr val="accent2"/>
                </a:solidFill>
              </a:rPr>
              <a:t>message digest</a:t>
            </a:r>
            <a:endParaRPr/>
          </a:p>
          <a:p>
            <a:pPr indent="-285750" lvl="1" marL="742950" rtl="0" algn="l">
              <a:spcBef>
                <a:spcPts val="340"/>
              </a:spcBef>
              <a:spcAft>
                <a:spcPts val="0"/>
              </a:spcAft>
              <a:buClr>
                <a:schemeClr val="dk1"/>
              </a:buClr>
              <a:buSzPct val="100000"/>
              <a:buChar char="–"/>
            </a:pPr>
            <a:r>
              <a:rPr lang="en-US" sz="2000"/>
              <a:t>There’s a generic method called the Merkle‐Damgard transform to convert it into a hash function that works on arbitrary‐length inputs.</a:t>
            </a:r>
            <a:endParaRPr sz="2000">
              <a:solidFill>
                <a:schemeClr val="accent2"/>
              </a:solidFill>
            </a:endParaRPr>
          </a:p>
          <a:p>
            <a:pPr indent="-342900" lvl="0" marL="342900" rtl="0" algn="l">
              <a:spcBef>
                <a:spcPts val="408"/>
              </a:spcBef>
              <a:spcAft>
                <a:spcPts val="0"/>
              </a:spcAft>
              <a:buClr>
                <a:schemeClr val="dk1"/>
              </a:buClr>
              <a:buSzPct val="100000"/>
              <a:buChar char="•"/>
            </a:pPr>
            <a:r>
              <a:rPr lang="en-US" sz="2400"/>
              <a:t>What is an example of hash functions?</a:t>
            </a:r>
            <a:endParaRPr/>
          </a:p>
          <a:p>
            <a:pPr indent="-285750" lvl="1" marL="742950" rtl="0" algn="l">
              <a:spcBef>
                <a:spcPts val="340"/>
              </a:spcBef>
              <a:spcAft>
                <a:spcPts val="0"/>
              </a:spcAft>
              <a:buClr>
                <a:schemeClr val="dk1"/>
              </a:buClr>
              <a:buSzPct val="100000"/>
              <a:buChar char="–"/>
            </a:pPr>
            <a:r>
              <a:rPr lang="en-US" sz="2000"/>
              <a:t>Given a hash function that maps strings to integers in [0,2</a:t>
            </a:r>
            <a:r>
              <a:rPr baseline="30000" lang="en-US" sz="2000"/>
              <a:t>32</a:t>
            </a:r>
            <a:r>
              <a:rPr lang="en-US" sz="2000"/>
              <a:t>-1]</a:t>
            </a:r>
            <a:endParaRPr/>
          </a:p>
          <a:p>
            <a:pPr indent="-342900" lvl="0" marL="342900" rtl="0" algn="l">
              <a:spcBef>
                <a:spcPts val="408"/>
              </a:spcBef>
              <a:spcAft>
                <a:spcPts val="0"/>
              </a:spcAft>
              <a:buClr>
                <a:schemeClr val="dk1"/>
              </a:buClr>
              <a:buSzPct val="100000"/>
              <a:buChar char="•"/>
            </a:pPr>
            <a:r>
              <a:rPr lang="en-US" sz="2400"/>
              <a:t>A hash function is a many-to-one function, not injective, but collisions though unlikely </a:t>
            </a:r>
            <a:r>
              <a:rPr lang="en-US" sz="2400">
                <a:solidFill>
                  <a:srgbClr val="CC3300"/>
                </a:solidFill>
              </a:rPr>
              <a:t>can happen.</a:t>
            </a:r>
            <a:endParaRPr/>
          </a:p>
          <a:p>
            <a:pPr indent="-342900" lvl="0" marL="342900" rtl="0" algn="l">
              <a:spcBef>
                <a:spcPts val="408"/>
              </a:spcBef>
              <a:spcAft>
                <a:spcPts val="0"/>
              </a:spcAft>
              <a:buClr>
                <a:schemeClr val="dk1"/>
              </a:buClr>
              <a:buSzPct val="100000"/>
              <a:buChar char="•"/>
            </a:pPr>
            <a:r>
              <a:rPr lang="en-US" sz="2400"/>
              <a:t>Hash functions are used to provide time efficient solutions to several problems or applications</a:t>
            </a:r>
            <a:endParaRPr/>
          </a:p>
          <a:p>
            <a:pPr indent="-285750" lvl="1" marL="742950" rtl="0" algn="l">
              <a:spcBef>
                <a:spcPts val="340"/>
              </a:spcBef>
              <a:spcAft>
                <a:spcPts val="0"/>
              </a:spcAft>
              <a:buClr>
                <a:schemeClr val="dk1"/>
              </a:buClr>
              <a:buSzPct val="100000"/>
              <a:buChar char="–"/>
            </a:pPr>
            <a:r>
              <a:rPr lang="en-US" sz="2000"/>
              <a:t>Good hash functions have few collisions</a:t>
            </a:r>
            <a:endParaRPr/>
          </a:p>
          <a:p>
            <a:pPr indent="-285750" lvl="1" marL="742950" rtl="0" algn="l">
              <a:spcBef>
                <a:spcPts val="340"/>
              </a:spcBef>
              <a:spcAft>
                <a:spcPts val="0"/>
              </a:spcAft>
              <a:buClr>
                <a:schemeClr val="dk1"/>
              </a:buClr>
              <a:buSzPct val="100000"/>
              <a:buChar char="–"/>
            </a:pPr>
            <a:r>
              <a:rPr lang="en-US" sz="2000"/>
              <a:t>Computationally infeasible to invert</a:t>
            </a:r>
            <a:endParaRPr/>
          </a:p>
          <a:p>
            <a:pPr indent="-342900" lvl="0" marL="342900" rtl="0" algn="l">
              <a:spcBef>
                <a:spcPts val="408"/>
              </a:spcBef>
              <a:spcAft>
                <a:spcPts val="0"/>
              </a:spcAft>
              <a:buClr>
                <a:schemeClr val="dk1"/>
              </a:buClr>
              <a:buSzPct val="100000"/>
              <a:buChar char="•"/>
            </a:pPr>
            <a:r>
              <a:rPr i="1" lang="en-US" sz="2400"/>
              <a:t>Cryptographic hash functions </a:t>
            </a:r>
            <a:r>
              <a:rPr lang="en-US" sz="2400"/>
              <a:t>are hash functions with additional security requirements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Cryptographic Hash Functions</a:t>
            </a:r>
            <a:br>
              <a:rPr lang="en-US"/>
            </a:br>
            <a:r>
              <a:rPr lang="en-US" sz="2000"/>
              <a:t>(taken from </a:t>
            </a:r>
            <a:r>
              <a:rPr lang="en-US" sz="2000" u="sng">
                <a:solidFill>
                  <a:schemeClr val="hlink"/>
                </a:solidFill>
                <a:hlinkClick r:id="rId3"/>
              </a:rPr>
              <a:t>https://www.lopp.net/pdf/princeton_bitcoin_book.pdf</a:t>
            </a:r>
            <a:r>
              <a:rPr lang="en-US" sz="2000"/>
              <a:t>)</a:t>
            </a:r>
            <a:endParaRPr sz="2000"/>
          </a:p>
        </p:txBody>
      </p:sp>
      <p:sp>
        <p:nvSpPr>
          <p:cNvPr id="181" name="Google Shape;181;p15"/>
          <p:cNvSpPr txBox="1"/>
          <p:nvPr>
            <p:ph idx="1" type="body"/>
          </p:nvPr>
        </p:nvSpPr>
        <p:spPr>
          <a:xfrm>
            <a:off x="304800" y="1600200"/>
            <a:ext cx="8610600" cy="4953000"/>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lang="en-US"/>
              <a:t>Three additional security properties:</a:t>
            </a:r>
            <a:endParaRPr/>
          </a:p>
          <a:p>
            <a:pPr indent="0" lvl="0" marL="0" rtl="0" algn="l">
              <a:spcBef>
                <a:spcPts val="496"/>
              </a:spcBef>
              <a:spcAft>
                <a:spcPts val="0"/>
              </a:spcAft>
              <a:buClr>
                <a:schemeClr val="dk1"/>
              </a:buClr>
              <a:buSzPct val="100000"/>
              <a:buNone/>
            </a:pPr>
            <a:r>
              <a:rPr lang="en-US"/>
              <a:t>1. Collision resistance: it is infeasible to find two distinct values with the same hash value: x ≠ y, yet H(x) = H(y)</a:t>
            </a:r>
            <a:br>
              <a:rPr lang="en-US"/>
            </a:br>
            <a:r>
              <a:rPr lang="en-US">
                <a:solidFill>
                  <a:srgbClr val="FF0000"/>
                </a:solidFill>
              </a:rPr>
              <a:t>No hash function has been proven collision-free.</a:t>
            </a:r>
            <a:endParaRPr>
              <a:solidFill>
                <a:srgbClr val="FF0000"/>
              </a:solidFill>
            </a:endParaRPr>
          </a:p>
          <a:p>
            <a:pPr indent="0" lvl="0" marL="0" rtl="0" algn="l">
              <a:spcBef>
                <a:spcPts val="496"/>
              </a:spcBef>
              <a:spcAft>
                <a:spcPts val="0"/>
              </a:spcAft>
              <a:buClr>
                <a:schemeClr val="dk1"/>
              </a:buClr>
              <a:buSzPct val="100000"/>
              <a:buNone/>
            </a:pPr>
            <a:r>
              <a:rPr lang="en-US"/>
              <a:t>2. Hiding: If r is chosen from a probability distribution that has high min-entropy, then given H(r || x), it is infeasible to find x.</a:t>
            </a:r>
            <a:endParaRPr/>
          </a:p>
          <a:p>
            <a:pPr indent="-285750" lvl="1" marL="742950" rtl="0" algn="l">
              <a:spcBef>
                <a:spcPts val="434"/>
              </a:spcBef>
              <a:spcAft>
                <a:spcPts val="0"/>
              </a:spcAft>
              <a:buClr>
                <a:schemeClr val="dk1"/>
              </a:buClr>
              <a:buSzPct val="100000"/>
              <a:buChar char="–"/>
            </a:pPr>
            <a:r>
              <a:rPr i="1" lang="en-US"/>
              <a:t>min-entropy</a:t>
            </a:r>
            <a:r>
              <a:rPr lang="en-US"/>
              <a:t> is a measure of how predictable an outcome is</a:t>
            </a:r>
            <a:endParaRPr/>
          </a:p>
          <a:p>
            <a:pPr indent="-285750" lvl="1" marL="742950" rtl="0" algn="l">
              <a:spcBef>
                <a:spcPts val="434"/>
              </a:spcBef>
              <a:spcAft>
                <a:spcPts val="0"/>
              </a:spcAft>
              <a:buClr>
                <a:schemeClr val="dk1"/>
              </a:buClr>
              <a:buSzPct val="100000"/>
              <a:buChar char="–"/>
            </a:pPr>
            <a:r>
              <a:rPr lang="en-US"/>
              <a:t>||: concatenation </a:t>
            </a:r>
            <a:endParaRPr/>
          </a:p>
          <a:p>
            <a:pPr indent="-285750" lvl="1" marL="742950" rtl="0" algn="l">
              <a:spcBef>
                <a:spcPts val="434"/>
              </a:spcBef>
              <a:spcAft>
                <a:spcPts val="0"/>
              </a:spcAft>
              <a:buClr>
                <a:schemeClr val="dk1"/>
              </a:buClr>
              <a:buSzPct val="100000"/>
              <a:buChar char="–"/>
            </a:pPr>
            <a:r>
              <a:rPr lang="en-US"/>
              <a:t>r: a secret random value, called a </a:t>
            </a:r>
            <a:r>
              <a:rPr i="1" lang="en-US"/>
              <a:t>nonce</a:t>
            </a:r>
            <a:endParaRPr i="1"/>
          </a:p>
          <a:p>
            <a:pPr indent="0" lvl="0" marL="0" rtl="0" algn="l">
              <a:spcBef>
                <a:spcPts val="496"/>
              </a:spcBef>
              <a:spcAft>
                <a:spcPts val="0"/>
              </a:spcAft>
              <a:buClr>
                <a:schemeClr val="dk1"/>
              </a:buClr>
              <a:buSzPct val="100000"/>
              <a:buNone/>
            </a:pPr>
            <a:r>
              <a:rPr lang="en-US"/>
              <a:t>3. Puzzle-friendly: For every possible output value y, if k is chosen from a distribution with high min-entropy, then it is infeasible to find x such that H(k || x) = y in a given amount of time.</a:t>
            </a:r>
            <a:endParaRPr/>
          </a:p>
          <a:p>
            <a:pPr indent="-285750" lvl="1" marL="742950" rtl="0" algn="l">
              <a:spcBef>
                <a:spcPts val="434"/>
              </a:spcBef>
              <a:spcAft>
                <a:spcPts val="0"/>
              </a:spcAft>
              <a:buClr>
                <a:schemeClr val="dk1"/>
              </a:buClr>
              <a:buSzPct val="100000"/>
              <a:buChar char="–"/>
            </a:pPr>
            <a:r>
              <a:rPr lang="en-US"/>
              <a:t>not a general requirement for cryptographic hash functions, but one that will be useful for cryptocurrencies specifically</a:t>
            </a:r>
            <a:endParaRPr/>
          </a:p>
          <a:p>
            <a:pPr indent="0" lvl="1" marL="457200" rtl="0" algn="l">
              <a:spcBef>
                <a:spcPts val="434"/>
              </a:spcBef>
              <a:spcAft>
                <a:spcPts val="0"/>
              </a:spcAft>
              <a:buClr>
                <a:schemeClr val="dk1"/>
              </a:buClr>
              <a:buSzPct val="100000"/>
              <a:buNone/>
            </a:pPr>
            <a:r>
              <a:t/>
            </a:r>
            <a:endParaRPr i="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CS555</a:t>
            </a:r>
            <a:endParaRPr>
              <a:solidFill>
                <a:schemeClr val="dk1"/>
              </a:solidFill>
            </a:endParaRPr>
          </a:p>
        </p:txBody>
      </p:sp>
      <p:sp>
        <p:nvSpPr>
          <p:cNvPr id="188" name="Google Shape;188;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Spring 2012/Topic 14</a:t>
            </a:r>
            <a:endParaRPr>
              <a:solidFill>
                <a:schemeClr val="dk1"/>
              </a:solidFill>
            </a:endParaRPr>
          </a:p>
        </p:txBody>
      </p:sp>
      <p:sp>
        <p:nvSpPr>
          <p:cNvPr id="189" name="Google Shape;189;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400">
                <a:solidFill>
                  <a:srgbClr val="254C9C"/>
                </a:solidFill>
                <a:latin typeface="Arial"/>
                <a:ea typeface="Arial"/>
                <a:cs typeface="Arial"/>
                <a:sym typeface="Arial"/>
              </a:rPr>
              <a:t>‹#›</a:t>
            </a:fld>
            <a:endParaRPr sz="1400">
              <a:solidFill>
                <a:schemeClr val="dk1"/>
              </a:solidFill>
              <a:latin typeface="Arial"/>
              <a:ea typeface="Arial"/>
              <a:cs typeface="Arial"/>
              <a:sym typeface="Arial"/>
            </a:endParaRPr>
          </a:p>
        </p:txBody>
      </p:sp>
      <p:sp>
        <p:nvSpPr>
          <p:cNvPr id="190" name="Google Shape;190;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US" sz="4000"/>
              <a:t>Collision Resistance</a:t>
            </a:r>
            <a:endParaRPr sz="4000"/>
          </a:p>
        </p:txBody>
      </p:sp>
      <p:sp>
        <p:nvSpPr>
          <p:cNvPr id="191" name="Google Shape;191;p16"/>
          <p:cNvSpPr txBox="1"/>
          <p:nvPr>
            <p:ph idx="1" type="body"/>
          </p:nvPr>
        </p:nvSpPr>
        <p:spPr>
          <a:xfrm>
            <a:off x="762000" y="1447800"/>
            <a:ext cx="7848600" cy="4343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Font typeface="Times"/>
              <a:buNone/>
            </a:pPr>
            <a:r>
              <a:rPr lang="en-US" sz="2400"/>
              <a:t>    Given a function h: X →Y, then we say that h is:</a:t>
            </a:r>
            <a:endParaRPr/>
          </a:p>
          <a:p>
            <a:pPr indent="-342900" lvl="0" marL="342900" rtl="0" algn="l">
              <a:spcBef>
                <a:spcPts val="480"/>
              </a:spcBef>
              <a:spcAft>
                <a:spcPts val="0"/>
              </a:spcAft>
              <a:buClr>
                <a:srgbClr val="CC0099"/>
              </a:buClr>
              <a:buSzPts val="2400"/>
              <a:buChar char="•"/>
            </a:pPr>
            <a:r>
              <a:rPr lang="en-US" sz="2400">
                <a:solidFill>
                  <a:srgbClr val="CC0099"/>
                </a:solidFill>
              </a:rPr>
              <a:t>preimage resistant (one-way):</a:t>
            </a:r>
            <a:endParaRPr/>
          </a:p>
          <a:p>
            <a:pPr indent="-342900" lvl="0" marL="342900" rtl="0" algn="l">
              <a:spcBef>
                <a:spcPts val="480"/>
              </a:spcBef>
              <a:spcAft>
                <a:spcPts val="0"/>
              </a:spcAft>
              <a:buClr>
                <a:schemeClr val="dk1"/>
              </a:buClr>
              <a:buSzPts val="2400"/>
              <a:buFont typeface="Times"/>
              <a:buNone/>
            </a:pPr>
            <a:r>
              <a:rPr lang="en-US" sz="2400"/>
              <a:t>    if given y ∈Y it is computationally infeasible to find a value x ∈X s.t. h(x) = y</a:t>
            </a:r>
            <a:endParaRPr/>
          </a:p>
          <a:p>
            <a:pPr indent="-342900" lvl="0" marL="342900" rtl="0" algn="l">
              <a:spcBef>
                <a:spcPts val="480"/>
              </a:spcBef>
              <a:spcAft>
                <a:spcPts val="0"/>
              </a:spcAft>
              <a:buClr>
                <a:srgbClr val="CC0099"/>
              </a:buClr>
              <a:buSzPts val="2400"/>
              <a:buChar char="•"/>
            </a:pPr>
            <a:r>
              <a:rPr lang="en-US" sz="2400">
                <a:solidFill>
                  <a:srgbClr val="CC0099"/>
                </a:solidFill>
              </a:rPr>
              <a:t>2-nd preimage resistant (weak collision resistant):</a:t>
            </a:r>
            <a:endParaRPr/>
          </a:p>
          <a:p>
            <a:pPr indent="-342900" lvl="0" marL="342900" rtl="0" algn="l">
              <a:spcBef>
                <a:spcPts val="480"/>
              </a:spcBef>
              <a:spcAft>
                <a:spcPts val="0"/>
              </a:spcAft>
              <a:buClr>
                <a:schemeClr val="dk1"/>
              </a:buClr>
              <a:buSzPts val="2400"/>
              <a:buFont typeface="Times"/>
              <a:buNone/>
            </a:pPr>
            <a:r>
              <a:rPr lang="en-US" sz="2400"/>
              <a:t>    if given x ∈ X it is computationally infeasible to find a value x’ ∈ X, s.t. x’≠x and h(x’) = h(x)</a:t>
            </a:r>
            <a:endParaRPr/>
          </a:p>
          <a:p>
            <a:pPr indent="-342900" lvl="0" marL="342900" rtl="0" algn="l">
              <a:spcBef>
                <a:spcPts val="480"/>
              </a:spcBef>
              <a:spcAft>
                <a:spcPts val="0"/>
              </a:spcAft>
              <a:buClr>
                <a:srgbClr val="CC0099"/>
              </a:buClr>
              <a:buSzPts val="2400"/>
              <a:buChar char="•"/>
            </a:pPr>
            <a:r>
              <a:rPr lang="en-US" sz="2400">
                <a:solidFill>
                  <a:srgbClr val="CC0099"/>
                </a:solidFill>
              </a:rPr>
              <a:t>collision resistant (strong collision resistant)</a:t>
            </a:r>
            <a:r>
              <a:rPr lang="en-US" sz="2400"/>
              <a:t>:</a:t>
            </a:r>
            <a:endParaRPr/>
          </a:p>
          <a:p>
            <a:pPr indent="-342900" lvl="0" marL="342900" rtl="0" algn="l">
              <a:spcBef>
                <a:spcPts val="480"/>
              </a:spcBef>
              <a:spcAft>
                <a:spcPts val="0"/>
              </a:spcAft>
              <a:buClr>
                <a:schemeClr val="dk1"/>
              </a:buClr>
              <a:buSzPts val="2400"/>
              <a:buFont typeface="Times"/>
              <a:buNone/>
            </a:pPr>
            <a:r>
              <a:rPr lang="en-US" sz="2400"/>
              <a:t>    if it is computationally infeasible to find two distinct values x’,x ∈ X,  s.t. h(x’) = h(x)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200000"/>
              <a:buFont typeface="Calibri"/>
              <a:buNone/>
            </a:pPr>
            <a:r>
              <a:rPr lang="en-US"/>
              <a:t>Example of collision resistant hash fct</a:t>
            </a:r>
            <a:br>
              <a:rPr lang="en-US"/>
            </a:br>
            <a:r>
              <a:rPr lang="en-US" sz="2200"/>
              <a:t>(taken from </a:t>
            </a:r>
            <a:r>
              <a:rPr lang="en-US" sz="2200" u="sng">
                <a:solidFill>
                  <a:schemeClr val="hlink"/>
                </a:solidFill>
                <a:hlinkClick r:id="rId3"/>
              </a:rPr>
              <a:t>https://www.lopp.net/pdf/princeton_bitcoin_book.pdf</a:t>
            </a:r>
            <a:r>
              <a:rPr lang="en-US" sz="2200"/>
              <a:t>)</a:t>
            </a:r>
            <a:endParaRPr sz="2200"/>
          </a:p>
        </p:txBody>
      </p:sp>
      <p:sp>
        <p:nvSpPr>
          <p:cNvPr id="197" name="Google Shape;197;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A hash function with a 256-bit output size: pick 2</a:t>
            </a:r>
            <a:r>
              <a:rPr baseline="30000" lang="en-US"/>
              <a:t>256</a:t>
            </a:r>
            <a:r>
              <a:rPr lang="en-US"/>
              <a:t> + 1 distinct values, compute the hashes of each of them, and check if there are any two outputs are equal</a:t>
            </a:r>
            <a:endParaRPr/>
          </a:p>
          <a:p>
            <a:pPr indent="-342900" lvl="0" marL="342900" rtl="0" algn="l">
              <a:spcBef>
                <a:spcPts val="592"/>
              </a:spcBef>
              <a:spcAft>
                <a:spcPts val="0"/>
              </a:spcAft>
              <a:buClr>
                <a:schemeClr val="dk1"/>
              </a:buClr>
              <a:buSzPct val="100000"/>
              <a:buChar char="•"/>
            </a:pPr>
            <a:r>
              <a:rPr lang="en-US"/>
              <a:t>There is at least one collision, but to find it one would have to compute the hash function 2</a:t>
            </a:r>
            <a:r>
              <a:rPr baseline="30000" lang="en-US"/>
              <a:t>256</a:t>
            </a:r>
            <a:r>
              <a:rPr lang="en-US"/>
              <a:t> the worse case and 2</a:t>
            </a:r>
            <a:r>
              <a:rPr baseline="30000" lang="en-US"/>
              <a:t>128</a:t>
            </a:r>
            <a:r>
              <a:rPr lang="en-US"/>
              <a:t> the average case.</a:t>
            </a:r>
            <a:endParaRPr/>
          </a:p>
          <a:p>
            <a:pPr indent="-342900" lvl="0" marL="342900" rtl="0" algn="l">
              <a:spcBef>
                <a:spcPts val="592"/>
              </a:spcBef>
              <a:spcAft>
                <a:spcPts val="0"/>
              </a:spcAft>
              <a:buClr>
                <a:schemeClr val="dk1"/>
              </a:buClr>
              <a:buSzPct val="100000"/>
              <a:buChar char="•"/>
            </a:pPr>
            <a:r>
              <a:rPr lang="en-US"/>
              <a:t>If a computer calculates 10,000 hashes per second, it would take more than one octillion (10</a:t>
            </a:r>
            <a:r>
              <a:rPr baseline="30000" lang="en-US"/>
              <a:t>27</a:t>
            </a:r>
            <a:r>
              <a:rPr lang="en-US"/>
              <a:t>) years to calculate 2</a:t>
            </a:r>
            <a:r>
              <a:rPr baseline="30000" lang="en-US"/>
              <a:t>128</a:t>
            </a:r>
            <a:r>
              <a:rPr lang="en-US"/>
              <a:t> hashes.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8"/>
          <p:cNvSpPr txBox="1"/>
          <p:nvPr>
            <p:ph type="title"/>
          </p:nvPr>
        </p:nvSpPr>
        <p:spPr>
          <a:xfrm>
            <a:off x="76200" y="274638"/>
            <a:ext cx="8839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en-US" sz="3600"/>
              <a:t>Example of hash function with hiding property</a:t>
            </a:r>
            <a:endParaRPr sz="3600"/>
          </a:p>
        </p:txBody>
      </p:sp>
      <p:sp>
        <p:nvSpPr>
          <p:cNvPr id="203" name="Google Shape;203;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dk1"/>
              </a:buClr>
              <a:buSzPct val="100000"/>
              <a:buChar char="•"/>
            </a:pPr>
            <a:r>
              <a:rPr lang="en-US"/>
              <a:t>High min-entropy means that the distribution is “very spread out”, so that no particular value is chosen with more than negligible probability.</a:t>
            </a:r>
            <a:endParaRPr/>
          </a:p>
          <a:p>
            <a:pPr indent="-342900" lvl="0" marL="342900" rtl="0" algn="l">
              <a:spcBef>
                <a:spcPts val="592"/>
              </a:spcBef>
              <a:spcAft>
                <a:spcPts val="0"/>
              </a:spcAft>
              <a:buClr>
                <a:schemeClr val="dk1"/>
              </a:buClr>
              <a:buSzPct val="100000"/>
              <a:buChar char="•"/>
            </a:pPr>
            <a:r>
              <a:rPr lang="en-US"/>
              <a:t>In cryptography, the term nonce is used to refer to a value that can only be used once.</a:t>
            </a:r>
            <a:endParaRPr/>
          </a:p>
          <a:p>
            <a:pPr indent="-342900" lvl="0" marL="342900" rtl="0" algn="l">
              <a:spcBef>
                <a:spcPts val="592"/>
              </a:spcBef>
              <a:spcAft>
                <a:spcPts val="0"/>
              </a:spcAft>
              <a:buClr>
                <a:schemeClr val="dk1"/>
              </a:buClr>
              <a:buSzPct val="100000"/>
              <a:buChar char="•"/>
            </a:pPr>
            <a:r>
              <a:rPr lang="en-US"/>
              <a:t>If the nonce r is chosen uniformly from among all of the strings that are 256 bits long, then any particular string was chosen with probability 1/2</a:t>
            </a:r>
            <a:r>
              <a:rPr baseline="30000" lang="en-US"/>
              <a:t>256</a:t>
            </a:r>
            <a:r>
              <a:rPr lang="en-US"/>
              <a:t> which is an infinitesimally small value.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Example of hash function that is puzzle friendly</a:t>
            </a:r>
            <a:endParaRPr/>
          </a:p>
        </p:txBody>
      </p:sp>
      <p:sp>
        <p:nvSpPr>
          <p:cNvPr id="209" name="Google Shape;209;p19"/>
          <p:cNvSpPr txBox="1"/>
          <p:nvPr>
            <p:ph idx="1" type="body"/>
          </p:nvPr>
        </p:nvSpPr>
        <p:spPr>
          <a:xfrm>
            <a:off x="228600" y="1600200"/>
            <a:ext cx="8763000" cy="4876800"/>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lang="en-US"/>
              <a:t>A </a:t>
            </a:r>
            <a:r>
              <a:rPr i="1" lang="en-US"/>
              <a:t>search puzzle </a:t>
            </a:r>
            <a:r>
              <a:rPr lang="en-US"/>
              <a:t>consists of a hash function H, a value r chosen from a high min-entropy distribution and a target set Y, |Y| &lt;&lt; |X|. </a:t>
            </a:r>
            <a:endParaRPr/>
          </a:p>
          <a:p>
            <a:pPr indent="-342900" lvl="0" marL="342900" rtl="0" algn="l">
              <a:spcBef>
                <a:spcPts val="496"/>
              </a:spcBef>
              <a:spcAft>
                <a:spcPts val="0"/>
              </a:spcAft>
              <a:buClr>
                <a:schemeClr val="dk1"/>
              </a:buClr>
              <a:buSzPct val="100000"/>
              <a:buChar char="•"/>
            </a:pPr>
            <a:r>
              <a:rPr lang="en-US"/>
              <a:t>A solution to this puzzle is a value x such that H(x||r)єY.</a:t>
            </a:r>
            <a:endParaRPr/>
          </a:p>
          <a:p>
            <a:pPr indent="-342900" lvl="0" marL="342900" rtl="0" algn="l">
              <a:spcBef>
                <a:spcPts val="496"/>
              </a:spcBef>
              <a:spcAft>
                <a:spcPts val="0"/>
              </a:spcAft>
              <a:buClr>
                <a:schemeClr val="dk1"/>
              </a:buClr>
              <a:buSzPct val="100000"/>
              <a:buChar char="•"/>
            </a:pPr>
            <a:r>
              <a:rPr lang="en-US"/>
              <a:t>The size of Y determines how hard the puzzle is.</a:t>
            </a:r>
            <a:endParaRPr/>
          </a:p>
          <a:p>
            <a:pPr indent="-342900" lvl="0" marL="342900" rtl="0" algn="l">
              <a:spcBef>
                <a:spcPts val="496"/>
              </a:spcBef>
              <a:spcAft>
                <a:spcPts val="0"/>
              </a:spcAft>
              <a:buClr>
                <a:schemeClr val="dk1"/>
              </a:buClr>
              <a:buSzPct val="100000"/>
              <a:buChar char="•"/>
            </a:pPr>
            <a:r>
              <a:rPr lang="en-US"/>
              <a:t>If H has an n-bit output, then it can take any of 2</a:t>
            </a:r>
            <a:r>
              <a:rPr baseline="30000" lang="en-US"/>
              <a:t>n </a:t>
            </a:r>
            <a:r>
              <a:rPr lang="en-US"/>
              <a:t>values. Solving the puzzle requires finding an input so that the output falls within the set Y, which is typically much smaller than the set of all outputs.</a:t>
            </a:r>
            <a:endParaRPr/>
          </a:p>
          <a:p>
            <a:pPr indent="-342900" lvl="0" marL="342900" rtl="0" algn="l">
              <a:spcBef>
                <a:spcPts val="496"/>
              </a:spcBef>
              <a:spcAft>
                <a:spcPts val="0"/>
              </a:spcAft>
              <a:buClr>
                <a:schemeClr val="dk1"/>
              </a:buClr>
              <a:buSzPct val="100000"/>
              <a:buChar char="•"/>
            </a:pPr>
            <a:r>
              <a:rPr lang="en-US"/>
              <a:t>Puzzle-friendly property implies that no solving strategy is much better than trying random values of x.</a:t>
            </a:r>
            <a:endParaRPr/>
          </a:p>
          <a:p>
            <a:pPr indent="-342900" lvl="0" marL="342900" rtl="0" algn="l">
              <a:spcBef>
                <a:spcPts val="496"/>
              </a:spcBef>
              <a:spcAft>
                <a:spcPts val="0"/>
              </a:spcAft>
              <a:buClr>
                <a:schemeClr val="dk1"/>
              </a:buClr>
              <a:buSzPct val="100000"/>
              <a:buChar char="•"/>
            </a:pPr>
            <a:r>
              <a:rPr lang="en-US"/>
              <a:t>If we want to pose a puzzle that’s difficult to solve, we can do it this way as long as we can generate r in a suitably random way.</a:t>
            </a:r>
            <a:endParaRPr/>
          </a:p>
          <a:p>
            <a:pPr indent="-342900" lvl="0" marL="342900" rtl="0" algn="l">
              <a:spcBef>
                <a:spcPts val="496"/>
              </a:spcBef>
              <a:spcAft>
                <a:spcPts val="0"/>
              </a:spcAft>
              <a:buClr>
                <a:schemeClr val="dk1"/>
              </a:buClr>
              <a:buSzPct val="100000"/>
              <a:buChar char="•"/>
            </a:pPr>
            <a:r>
              <a:rPr lang="en-US"/>
              <a:t>Bitcoin mining is a sort of computational puzzle.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457200" y="29029"/>
            <a:ext cx="8229600" cy="809171"/>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Hash Tables</a:t>
            </a:r>
            <a:endParaRPr/>
          </a:p>
        </p:txBody>
      </p:sp>
      <p:sp>
        <p:nvSpPr>
          <p:cNvPr id="95" name="Google Shape;95;p2"/>
          <p:cNvSpPr txBox="1"/>
          <p:nvPr>
            <p:ph idx="1" type="body"/>
          </p:nvPr>
        </p:nvSpPr>
        <p:spPr>
          <a:xfrm>
            <a:off x="228600" y="838200"/>
            <a:ext cx="8915400" cy="56388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A hash table is an ADT that </a:t>
            </a:r>
            <a:endParaRPr/>
          </a:p>
          <a:p>
            <a:pPr indent="-285750" lvl="1" marL="742950" rtl="0" algn="l">
              <a:spcBef>
                <a:spcPts val="518"/>
              </a:spcBef>
              <a:spcAft>
                <a:spcPts val="0"/>
              </a:spcAft>
              <a:buClr>
                <a:schemeClr val="dk1"/>
              </a:buClr>
              <a:buSzPct val="100000"/>
              <a:buChar char="–"/>
            </a:pPr>
            <a:r>
              <a:rPr lang="en-US"/>
              <a:t>is an </a:t>
            </a:r>
            <a:r>
              <a:rPr i="1" lang="en-US"/>
              <a:t>indexed sequence </a:t>
            </a:r>
            <a:r>
              <a:rPr lang="en-US"/>
              <a:t>or</a:t>
            </a:r>
            <a:r>
              <a:rPr i="1" lang="en-US"/>
              <a:t> array</a:t>
            </a:r>
            <a:r>
              <a:rPr lang="en-US"/>
              <a:t>, i.e</a:t>
            </a:r>
            <a:endParaRPr/>
          </a:p>
          <a:p>
            <a:pPr indent="-228600" lvl="2" marL="1143000" rtl="0" algn="l">
              <a:spcBef>
                <a:spcPts val="444"/>
              </a:spcBef>
              <a:spcAft>
                <a:spcPts val="0"/>
              </a:spcAft>
              <a:buClr>
                <a:schemeClr val="dk1"/>
              </a:buClr>
              <a:buSzPct val="100000"/>
              <a:buChar char="•"/>
            </a:pPr>
            <a:r>
              <a:rPr lang="en-US"/>
              <a:t>a list of items for which the order does matter (sequence)</a:t>
            </a:r>
            <a:endParaRPr/>
          </a:p>
          <a:p>
            <a:pPr indent="-228600" lvl="2" marL="1143000" rtl="0" algn="l">
              <a:spcBef>
                <a:spcPts val="444"/>
              </a:spcBef>
              <a:spcAft>
                <a:spcPts val="0"/>
              </a:spcAft>
              <a:buClr>
                <a:schemeClr val="dk1"/>
              </a:buClr>
              <a:buSzPct val="100000"/>
              <a:buChar char="•"/>
            </a:pPr>
            <a:r>
              <a:rPr lang="en-US"/>
              <a:t>and supports directly addressing (i.e. accessing any item is done in O(1) steps) (indexed)</a:t>
            </a:r>
            <a:endParaRPr/>
          </a:p>
          <a:p>
            <a:pPr indent="-285750" lvl="1" marL="742950" rtl="0" algn="l">
              <a:spcBef>
                <a:spcPts val="518"/>
              </a:spcBef>
              <a:spcAft>
                <a:spcPts val="0"/>
              </a:spcAft>
              <a:buClr>
                <a:schemeClr val="dk1"/>
              </a:buClr>
              <a:buSzPct val="100000"/>
              <a:buChar char="–"/>
            </a:pPr>
            <a:r>
              <a:rPr lang="en-US"/>
              <a:t>that supports only the dictionary operations Insert, Search and Delete</a:t>
            </a:r>
            <a:endParaRPr/>
          </a:p>
          <a:p>
            <a:pPr indent="-342900" lvl="0" marL="342900" rtl="0" algn="l">
              <a:spcBef>
                <a:spcPts val="592"/>
              </a:spcBef>
              <a:spcAft>
                <a:spcPts val="0"/>
              </a:spcAft>
              <a:buClr>
                <a:schemeClr val="dk1"/>
              </a:buClr>
              <a:buSzPct val="100000"/>
              <a:buChar char="•"/>
            </a:pPr>
            <a:r>
              <a:rPr lang="en-US"/>
              <a:t>Each element has a key, but instead of using the key as the index of the array directly, the index is computed from the key using a so-called </a:t>
            </a:r>
            <a:r>
              <a:rPr i="1" lang="en-US"/>
              <a:t>hash function</a:t>
            </a:r>
            <a:endParaRPr/>
          </a:p>
          <a:p>
            <a:pPr indent="-342900" lvl="0" marL="342900" rtl="0" algn="l">
              <a:spcBef>
                <a:spcPts val="592"/>
              </a:spcBef>
              <a:spcAft>
                <a:spcPts val="0"/>
              </a:spcAft>
              <a:buClr>
                <a:schemeClr val="dk1"/>
              </a:buClr>
              <a:buSzPct val="100000"/>
              <a:buChar char="•"/>
            </a:pPr>
            <a:r>
              <a:rPr lang="en-US"/>
              <a:t>The domain of values for a hash function is a </a:t>
            </a:r>
            <a:r>
              <a:rPr i="1" lang="en-US"/>
              <a:t>hash table</a:t>
            </a:r>
            <a:r>
              <a:rPr lang="en-US"/>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Well Known Hash Functions</a:t>
            </a:r>
            <a:endParaRPr/>
          </a:p>
        </p:txBody>
      </p:sp>
      <p:sp>
        <p:nvSpPr>
          <p:cNvPr id="215" name="Google Shape;215;p20"/>
          <p:cNvSpPr txBox="1"/>
          <p:nvPr>
            <p:ph idx="1" type="body"/>
          </p:nvPr>
        </p:nvSpPr>
        <p:spPr>
          <a:xfrm>
            <a:off x="457200" y="1143000"/>
            <a:ext cx="8305800" cy="46482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2400"/>
              <a:buChar char="•"/>
            </a:pPr>
            <a:r>
              <a:rPr lang="en-US" sz="2400"/>
              <a:t>MD5 </a:t>
            </a:r>
            <a:endParaRPr/>
          </a:p>
          <a:p>
            <a:pPr indent="-285750" lvl="1" marL="742950" rtl="0" algn="l">
              <a:spcBef>
                <a:spcPts val="400"/>
              </a:spcBef>
              <a:spcAft>
                <a:spcPts val="0"/>
              </a:spcAft>
              <a:buClr>
                <a:schemeClr val="dk1"/>
              </a:buClr>
              <a:buSzPts val="2000"/>
              <a:buChar char="–"/>
            </a:pPr>
            <a:r>
              <a:rPr lang="en-US" sz="2000"/>
              <a:t>output 128 bits</a:t>
            </a:r>
            <a:endParaRPr/>
          </a:p>
          <a:p>
            <a:pPr indent="-285750" lvl="1" marL="742950" rtl="0" algn="l">
              <a:spcBef>
                <a:spcPts val="400"/>
              </a:spcBef>
              <a:spcAft>
                <a:spcPts val="0"/>
              </a:spcAft>
              <a:buClr>
                <a:schemeClr val="dk1"/>
              </a:buClr>
              <a:buSzPts val="2000"/>
              <a:buChar char="–"/>
            </a:pPr>
            <a:r>
              <a:rPr lang="en-US" sz="2000"/>
              <a:t>collision resistance completely broken by Prof. Xiaoyun Wang and others from in China in 2004</a:t>
            </a:r>
            <a:endParaRPr/>
          </a:p>
          <a:p>
            <a:pPr indent="-342900" lvl="0" marL="342900" rtl="0" algn="l">
              <a:spcBef>
                <a:spcPts val="480"/>
              </a:spcBef>
              <a:spcAft>
                <a:spcPts val="0"/>
              </a:spcAft>
              <a:buClr>
                <a:schemeClr val="dk1"/>
              </a:buClr>
              <a:buSzPts val="2400"/>
              <a:buChar char="•"/>
            </a:pPr>
            <a:r>
              <a:rPr lang="en-US" sz="2400"/>
              <a:t>SHA1</a:t>
            </a:r>
            <a:endParaRPr/>
          </a:p>
          <a:p>
            <a:pPr indent="-285750" lvl="1" marL="742950" rtl="0" algn="l">
              <a:spcBef>
                <a:spcPts val="400"/>
              </a:spcBef>
              <a:spcAft>
                <a:spcPts val="0"/>
              </a:spcAft>
              <a:buClr>
                <a:schemeClr val="dk1"/>
              </a:buClr>
              <a:buSzPts val="2000"/>
              <a:buChar char="–"/>
            </a:pPr>
            <a:r>
              <a:rPr lang="en-US" sz="2000"/>
              <a:t>output 160 bits</a:t>
            </a:r>
            <a:endParaRPr/>
          </a:p>
          <a:p>
            <a:pPr indent="-285750" lvl="1" marL="742950" rtl="0" algn="l">
              <a:spcBef>
                <a:spcPts val="400"/>
              </a:spcBef>
              <a:spcAft>
                <a:spcPts val="0"/>
              </a:spcAft>
              <a:buClr>
                <a:schemeClr val="dk1"/>
              </a:buClr>
              <a:buSzPts val="2000"/>
              <a:buChar char="–"/>
            </a:pPr>
            <a:r>
              <a:rPr lang="en-US" sz="2000"/>
              <a:t>no collision found yet, but method exist to find collisions in less than 2^80</a:t>
            </a:r>
            <a:endParaRPr/>
          </a:p>
          <a:p>
            <a:pPr indent="-285750" lvl="1" marL="742950" rtl="0" algn="l">
              <a:spcBef>
                <a:spcPts val="400"/>
              </a:spcBef>
              <a:spcAft>
                <a:spcPts val="0"/>
              </a:spcAft>
              <a:buClr>
                <a:schemeClr val="dk1"/>
              </a:buClr>
              <a:buSzPts val="2000"/>
              <a:buChar char="–"/>
            </a:pPr>
            <a:r>
              <a:rPr lang="en-US" sz="2000"/>
              <a:t>considered insecure for collision resistance</a:t>
            </a:r>
            <a:endParaRPr/>
          </a:p>
          <a:p>
            <a:pPr indent="-285750" lvl="1" marL="742950" rtl="0" algn="l">
              <a:spcBef>
                <a:spcPts val="400"/>
              </a:spcBef>
              <a:spcAft>
                <a:spcPts val="0"/>
              </a:spcAft>
              <a:buClr>
                <a:schemeClr val="dk1"/>
              </a:buClr>
              <a:buSzPts val="2000"/>
              <a:buChar char="–"/>
            </a:pPr>
            <a:r>
              <a:rPr lang="en-US" sz="2000"/>
              <a:t>one-wayness still holds</a:t>
            </a:r>
            <a:endParaRPr/>
          </a:p>
          <a:p>
            <a:pPr indent="-342900" lvl="0" marL="342900" rtl="0" algn="l">
              <a:spcBef>
                <a:spcPts val="480"/>
              </a:spcBef>
              <a:spcAft>
                <a:spcPts val="0"/>
              </a:spcAft>
              <a:buClr>
                <a:schemeClr val="dk1"/>
              </a:buClr>
              <a:buSzPts val="2400"/>
              <a:buChar char="•"/>
            </a:pPr>
            <a:r>
              <a:rPr lang="en-US" sz="2400"/>
              <a:t>SHA2 (SHA-224, SHA-256, SHA-384, SHA-512)</a:t>
            </a:r>
            <a:endParaRPr/>
          </a:p>
          <a:p>
            <a:pPr indent="-285750" lvl="1" marL="742950" rtl="0" algn="l">
              <a:spcBef>
                <a:spcPts val="400"/>
              </a:spcBef>
              <a:spcAft>
                <a:spcPts val="0"/>
              </a:spcAft>
              <a:buClr>
                <a:schemeClr val="dk1"/>
              </a:buClr>
              <a:buSzPts val="2000"/>
              <a:buChar char="–"/>
            </a:pPr>
            <a:r>
              <a:rPr lang="en-US" sz="2000"/>
              <a:t>outputs 224, 256, 384, and 512 bits, respectively</a:t>
            </a:r>
            <a:endParaRPr/>
          </a:p>
          <a:p>
            <a:pPr indent="-285750" lvl="1" marL="742950" rtl="0" algn="l">
              <a:spcBef>
                <a:spcPts val="400"/>
              </a:spcBef>
              <a:spcAft>
                <a:spcPts val="0"/>
              </a:spcAft>
              <a:buClr>
                <a:schemeClr val="dk1"/>
              </a:buClr>
              <a:buSzPts val="2000"/>
              <a:buChar char="–"/>
            </a:pPr>
            <a:r>
              <a:rPr lang="en-US" sz="2000"/>
              <a:t>No real security concerns yet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Using Hashing</a:t>
            </a:r>
            <a:endParaRPr/>
          </a:p>
        </p:txBody>
      </p:sp>
      <p:sp>
        <p:nvSpPr>
          <p:cNvPr id="221" name="Google Shape;221;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lang="en-US"/>
              <a:t>Prevent forgery, modification  </a:t>
            </a:r>
            <a:endParaRPr/>
          </a:p>
          <a:p>
            <a:pPr indent="-285750" lvl="1" marL="742950" rtl="0" algn="l">
              <a:spcBef>
                <a:spcPts val="392"/>
              </a:spcBef>
              <a:spcAft>
                <a:spcPts val="0"/>
              </a:spcAft>
              <a:buClr>
                <a:schemeClr val="dk1"/>
              </a:buClr>
              <a:buSzPct val="100000"/>
              <a:buChar char="–"/>
            </a:pPr>
            <a:r>
              <a:rPr lang="en-US"/>
              <a:t>MAC (Message Authentication Code)</a:t>
            </a:r>
            <a:endParaRPr/>
          </a:p>
          <a:p>
            <a:pPr indent="-285750" lvl="1" marL="742950" rtl="0" algn="l">
              <a:spcBef>
                <a:spcPts val="392"/>
              </a:spcBef>
              <a:spcAft>
                <a:spcPts val="0"/>
              </a:spcAft>
              <a:buClr>
                <a:schemeClr val="dk1"/>
              </a:buClr>
              <a:buSzPct val="100000"/>
              <a:buChar char="–"/>
            </a:pPr>
            <a:r>
              <a:rPr lang="en-US"/>
              <a:t>Hash as message digest: If we know H(x) = H(y), it’s safe to assume that x = y.</a:t>
            </a:r>
            <a:endParaRPr/>
          </a:p>
          <a:p>
            <a:pPr indent="-285750" lvl="1" marL="742950" rtl="0" algn="l">
              <a:spcBef>
                <a:spcPts val="392"/>
              </a:spcBef>
              <a:spcAft>
                <a:spcPts val="0"/>
              </a:spcAft>
              <a:buClr>
                <a:schemeClr val="dk1"/>
              </a:buClr>
              <a:buSzPct val="100000"/>
              <a:buChar char="–"/>
            </a:pPr>
            <a:r>
              <a:rPr lang="en-US"/>
              <a:t>To recognize a file that we saw before, just remember its hash and no need to compare word by word.</a:t>
            </a:r>
            <a:endParaRPr/>
          </a:p>
          <a:p>
            <a:pPr indent="-228600" lvl="2" marL="1143000" rtl="0" algn="l">
              <a:spcBef>
                <a:spcPts val="336"/>
              </a:spcBef>
              <a:spcAft>
                <a:spcPts val="0"/>
              </a:spcAft>
              <a:buClr>
                <a:schemeClr val="dk1"/>
              </a:buClr>
              <a:buSzPct val="100000"/>
              <a:buChar char="•"/>
            </a:pPr>
            <a:r>
              <a:rPr lang="en-US"/>
              <a:t>DropBox auto synchronizes modified files.</a:t>
            </a:r>
            <a:endParaRPr/>
          </a:p>
          <a:p>
            <a:pPr indent="-342900" lvl="0" marL="342900" rtl="0" algn="l">
              <a:spcBef>
                <a:spcPts val="448"/>
              </a:spcBef>
              <a:spcAft>
                <a:spcPts val="0"/>
              </a:spcAft>
              <a:buClr>
                <a:schemeClr val="dk1"/>
              </a:buClr>
              <a:buSzPct val="100000"/>
              <a:buChar char="•"/>
            </a:pPr>
            <a:r>
              <a:rPr lang="en-US"/>
              <a:t>Data Structures:</a:t>
            </a:r>
            <a:endParaRPr/>
          </a:p>
          <a:p>
            <a:pPr indent="-285750" lvl="1" marL="742950" rtl="0" algn="l">
              <a:spcBef>
                <a:spcPts val="392"/>
              </a:spcBef>
              <a:spcAft>
                <a:spcPts val="0"/>
              </a:spcAft>
              <a:buClr>
                <a:schemeClr val="dk1"/>
              </a:buClr>
              <a:buSzPct val="100000"/>
              <a:buChar char="–"/>
            </a:pPr>
            <a:r>
              <a:rPr lang="en-US"/>
              <a:t>Hash list </a:t>
            </a:r>
            <a:endParaRPr/>
          </a:p>
          <a:p>
            <a:pPr indent="-285750" lvl="1" marL="742950" rtl="0" algn="l">
              <a:spcBef>
                <a:spcPts val="392"/>
              </a:spcBef>
              <a:spcAft>
                <a:spcPts val="0"/>
              </a:spcAft>
              <a:buClr>
                <a:schemeClr val="dk1"/>
              </a:buClr>
              <a:buSzPct val="100000"/>
              <a:buChar char="–"/>
            </a:pPr>
            <a:r>
              <a:rPr lang="en-US"/>
              <a:t>Hash (Merkle) Tree</a:t>
            </a:r>
            <a:endParaRPr/>
          </a:p>
          <a:p>
            <a:pPr indent="-285750" lvl="1" marL="742950" rtl="0" algn="l">
              <a:spcBef>
                <a:spcPts val="392"/>
              </a:spcBef>
              <a:spcAft>
                <a:spcPts val="0"/>
              </a:spcAft>
              <a:buClr>
                <a:schemeClr val="dk1"/>
              </a:buClr>
              <a:buSzPct val="100000"/>
              <a:buChar char="–"/>
            </a:pPr>
            <a:r>
              <a:rPr lang="en-US"/>
              <a:t>Hash Table</a:t>
            </a:r>
            <a:endParaRPr/>
          </a:p>
          <a:p>
            <a:pPr indent="-342900" lvl="0" marL="342900" rtl="0" algn="l">
              <a:spcBef>
                <a:spcPts val="448"/>
              </a:spcBef>
              <a:spcAft>
                <a:spcPts val="0"/>
              </a:spcAft>
              <a:buClr>
                <a:schemeClr val="dk1"/>
              </a:buClr>
              <a:buSzPct val="100000"/>
              <a:buChar char="•"/>
            </a:pPr>
            <a:r>
              <a:rPr lang="en-US"/>
              <a:t>Hash table vs Hash list vs Hash tree? Article on StackOverflow: </a:t>
            </a:r>
            <a:r>
              <a:rPr lang="en-US" u="sng">
                <a:solidFill>
                  <a:schemeClr val="hlink"/>
                </a:solidFill>
                <a:hlinkClick r:id="rId3"/>
              </a:rPr>
              <a:t>https://stackoverflow.com/questions/2974597/hash-table-vs-hash-list-vs-hash-tree</a:t>
            </a:r>
            <a:endParaRPr/>
          </a:p>
          <a:p>
            <a:pPr indent="-200660" lvl="0" marL="342900" rtl="0" algn="l">
              <a:spcBef>
                <a:spcPts val="448"/>
              </a:spcBef>
              <a:spcAft>
                <a:spcPts val="0"/>
              </a:spcAft>
              <a:buClr>
                <a:schemeClr val="dk1"/>
              </a:buClr>
              <a:buSzPct val="100000"/>
              <a:buNone/>
            </a:pPr>
            <a:r>
              <a:t/>
            </a:r>
            <a:endParaRPr/>
          </a:p>
          <a:p>
            <a:pPr indent="-200660" lvl="0" marL="342900" rtl="0" algn="l">
              <a:spcBef>
                <a:spcPts val="448"/>
              </a:spcBef>
              <a:spcAft>
                <a:spcPts val="0"/>
              </a:spcAft>
              <a:buClr>
                <a:schemeClr val="dk1"/>
              </a:buClr>
              <a:buSzPct val="100000"/>
              <a:buNone/>
            </a:pPr>
            <a:r>
              <a:t/>
            </a:r>
            <a:endParaRPr/>
          </a:p>
          <a:p>
            <a:pPr indent="-200660" lvl="0" marL="342900" rtl="0" algn="l">
              <a:spcBef>
                <a:spcPts val="448"/>
              </a:spcBef>
              <a:spcAft>
                <a:spcPts val="0"/>
              </a:spcAft>
              <a:buClr>
                <a:schemeClr val="dk1"/>
              </a:buClr>
              <a:buSzPct val="1000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Hash pointer</a:t>
            </a:r>
            <a:endParaRPr/>
          </a:p>
        </p:txBody>
      </p:sp>
      <p:sp>
        <p:nvSpPr>
          <p:cNvPr id="227" name="Google Shape;227;p22"/>
          <p:cNvSpPr txBox="1"/>
          <p:nvPr>
            <p:ph idx="1" type="body"/>
          </p:nvPr>
        </p:nvSpPr>
        <p:spPr>
          <a:xfrm>
            <a:off x="457200" y="1600201"/>
            <a:ext cx="8534400" cy="26670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t>Regular pointer: gives you a way to retrieve the information.</a:t>
            </a:r>
            <a:endParaRPr/>
          </a:p>
          <a:p>
            <a:pPr indent="-342900" lvl="0" marL="342900" rtl="0" algn="l">
              <a:spcBef>
                <a:spcPts val="544"/>
              </a:spcBef>
              <a:spcAft>
                <a:spcPts val="0"/>
              </a:spcAft>
              <a:buClr>
                <a:schemeClr val="dk1"/>
              </a:buClr>
              <a:buSzPct val="100000"/>
              <a:buChar char="•"/>
            </a:pPr>
            <a:r>
              <a:rPr lang="en-US"/>
              <a:t>Example: char *str = new char [10];</a:t>
            </a:r>
            <a:endParaRPr/>
          </a:p>
          <a:p>
            <a:pPr indent="-342900" lvl="0" marL="342900" rtl="0" algn="l">
              <a:spcBef>
                <a:spcPts val="544"/>
              </a:spcBef>
              <a:spcAft>
                <a:spcPts val="0"/>
              </a:spcAft>
              <a:buClr>
                <a:schemeClr val="dk1"/>
              </a:buClr>
              <a:buSzPct val="100000"/>
              <a:buChar char="•"/>
            </a:pPr>
            <a:r>
              <a:rPr lang="en-US"/>
              <a:t>Hash pointer: a pointer to where some info. is stored, together with a cryptographic hash of the info.</a:t>
            </a:r>
            <a:endParaRPr/>
          </a:p>
          <a:p>
            <a:pPr indent="-342900" lvl="0" marL="342900" rtl="0" algn="l">
              <a:spcBef>
                <a:spcPts val="544"/>
              </a:spcBef>
              <a:spcAft>
                <a:spcPts val="0"/>
              </a:spcAft>
              <a:buClr>
                <a:schemeClr val="dk1"/>
              </a:buClr>
              <a:buSzPct val="100000"/>
              <a:buChar char="•"/>
            </a:pPr>
            <a:r>
              <a:rPr lang="en-US"/>
              <a:t>If we have a hash pointer, we can ask to get the info back, and verify that it hasn’t changed.</a:t>
            </a:r>
            <a:endParaRPr/>
          </a:p>
        </p:txBody>
      </p:sp>
      <p:sp>
        <p:nvSpPr>
          <p:cNvPr id="228" name="Google Shape;228;p22"/>
          <p:cNvSpPr/>
          <p:nvPr/>
        </p:nvSpPr>
        <p:spPr>
          <a:xfrm>
            <a:off x="1828800" y="5029200"/>
            <a:ext cx="1524000" cy="1676400"/>
          </a:xfrm>
          <a:prstGeom prst="rect">
            <a:avLst/>
          </a:prstGeom>
          <a:solidFill>
            <a:srgbClr val="D8D8D8"/>
          </a:solid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(data)</a:t>
            </a:r>
            <a:endParaRPr sz="1800">
              <a:solidFill>
                <a:schemeClr val="dk1"/>
              </a:solidFill>
              <a:latin typeface="Calibri"/>
              <a:ea typeface="Calibri"/>
              <a:cs typeface="Calibri"/>
              <a:sym typeface="Calibri"/>
            </a:endParaRPr>
          </a:p>
        </p:txBody>
      </p:sp>
      <p:sp>
        <p:nvSpPr>
          <p:cNvPr id="229" name="Google Shape;229;p22"/>
          <p:cNvSpPr txBox="1"/>
          <p:nvPr/>
        </p:nvSpPr>
        <p:spPr>
          <a:xfrm>
            <a:off x="4168877" y="4629204"/>
            <a:ext cx="1066800"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000">
                <a:solidFill>
                  <a:schemeClr val="dk1"/>
                </a:solidFill>
                <a:latin typeface="Calibri"/>
                <a:ea typeface="Calibri"/>
                <a:cs typeface="Calibri"/>
                <a:sym typeface="Calibri"/>
              </a:rPr>
              <a:t>H( )</a:t>
            </a:r>
            <a:endParaRPr sz="3000">
              <a:solidFill>
                <a:schemeClr val="dk1"/>
              </a:solidFill>
              <a:latin typeface="Calibri"/>
              <a:ea typeface="Calibri"/>
              <a:cs typeface="Calibri"/>
              <a:sym typeface="Calibri"/>
            </a:endParaRPr>
          </a:p>
        </p:txBody>
      </p:sp>
      <p:sp>
        <p:nvSpPr>
          <p:cNvPr id="230" name="Google Shape;230;p22"/>
          <p:cNvSpPr/>
          <p:nvPr/>
        </p:nvSpPr>
        <p:spPr>
          <a:xfrm>
            <a:off x="2622754" y="4348316"/>
            <a:ext cx="2045110" cy="678426"/>
          </a:xfrm>
          <a:custGeom>
            <a:rect b="b" l="l" r="r" t="t"/>
            <a:pathLst>
              <a:path extrusionOk="0" h="678426" w="2045110">
                <a:moveTo>
                  <a:pt x="2045110" y="570271"/>
                </a:moveTo>
                <a:lnTo>
                  <a:pt x="2045110" y="9832"/>
                </a:lnTo>
                <a:lnTo>
                  <a:pt x="0" y="0"/>
                </a:lnTo>
                <a:lnTo>
                  <a:pt x="0" y="678426"/>
                </a:lnTo>
              </a:path>
            </a:pathLst>
          </a:custGeom>
          <a:noFill/>
          <a:ln cap="flat" cmpd="sng" w="38100">
            <a:solidFill>
              <a:srgbClr val="C00000"/>
            </a:solidFill>
            <a:prstDash val="solid"/>
            <a:round/>
            <a:headEnd len="sm" w="sm" type="none"/>
            <a:tailEnd len="lg" w="lg" type="stealth"/>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Data structures using hash pointers</a:t>
            </a:r>
            <a:endParaRPr/>
          </a:p>
        </p:txBody>
      </p:sp>
      <p:sp>
        <p:nvSpPr>
          <p:cNvPr id="236" name="Google Shape;236;p23"/>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We can use hash pointers to build all kinds of data structures.</a:t>
            </a:r>
            <a:endParaRPr/>
          </a:p>
          <a:p>
            <a:pPr indent="-342900" lvl="0" marL="342900" rtl="0" algn="l">
              <a:spcBef>
                <a:spcPts val="592"/>
              </a:spcBef>
              <a:spcAft>
                <a:spcPts val="0"/>
              </a:spcAft>
              <a:buClr>
                <a:schemeClr val="dk1"/>
              </a:buClr>
              <a:buSzPct val="100000"/>
              <a:buChar char="•"/>
            </a:pPr>
            <a:r>
              <a:rPr lang="en-US"/>
              <a:t>We can take a familiar data structure that uses pointers such as a linked list or a binary search tree and implement it with hash pointers, instead of pointes as we normally would.</a:t>
            </a:r>
            <a:endParaRPr/>
          </a:p>
          <a:p>
            <a:pPr indent="-285750" lvl="1" marL="742950" rtl="0" algn="l">
              <a:spcBef>
                <a:spcPts val="518"/>
              </a:spcBef>
              <a:spcAft>
                <a:spcPts val="0"/>
              </a:spcAft>
              <a:buClr>
                <a:schemeClr val="dk1"/>
              </a:buClr>
              <a:buSzPct val="100000"/>
              <a:buChar char="–"/>
            </a:pPr>
            <a:r>
              <a:rPr lang="en-US"/>
              <a:t>Linked list  =&gt; Block chain</a:t>
            </a:r>
            <a:endParaRPr/>
          </a:p>
          <a:p>
            <a:pPr indent="-285750" lvl="1" marL="742950" rtl="0" algn="l">
              <a:spcBef>
                <a:spcPts val="518"/>
              </a:spcBef>
              <a:spcAft>
                <a:spcPts val="0"/>
              </a:spcAft>
              <a:buClr>
                <a:schemeClr val="dk1"/>
              </a:buClr>
              <a:buSzPct val="100000"/>
              <a:buChar char="–"/>
            </a:pPr>
            <a:r>
              <a:rPr lang="en-US"/>
              <a:t>Sorted linked list =&gt; Hash list</a:t>
            </a:r>
            <a:endParaRPr/>
          </a:p>
          <a:p>
            <a:pPr indent="-285750" lvl="1" marL="742950" rtl="0" algn="l">
              <a:spcBef>
                <a:spcPts val="518"/>
              </a:spcBef>
              <a:spcAft>
                <a:spcPts val="0"/>
              </a:spcAft>
              <a:buClr>
                <a:schemeClr val="dk1"/>
              </a:buClr>
              <a:buSzPct val="100000"/>
              <a:buChar char="–"/>
            </a:pPr>
            <a:r>
              <a:rPr lang="en-US"/>
              <a:t>Binary search tree =&gt; Hash tree / Merkle tree</a:t>
            </a:r>
            <a:endParaRPr/>
          </a:p>
          <a:p>
            <a:pPr indent="-342900" lvl="0" marL="342900" rtl="0" algn="l">
              <a:spcBef>
                <a:spcPts val="592"/>
              </a:spcBef>
              <a:spcAft>
                <a:spcPts val="0"/>
              </a:spcAft>
              <a:buClr>
                <a:schemeClr val="dk1"/>
              </a:buClr>
              <a:buSzPct val="100000"/>
              <a:buChar char="•"/>
            </a:pPr>
            <a:r>
              <a:rPr lang="en-US"/>
              <a:t>One can use hash pointers in any pointer-based data structure that has </a:t>
            </a:r>
            <a:r>
              <a:rPr b="1" lang="en-US"/>
              <a:t>no cycles.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4"/>
          <p:cNvSpPr txBox="1"/>
          <p:nvPr>
            <p:ph type="title"/>
          </p:nvPr>
        </p:nvSpPr>
        <p:spPr>
          <a:xfrm>
            <a:off x="489155" y="-11642"/>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Block chain</a:t>
            </a:r>
            <a:endParaRPr/>
          </a:p>
        </p:txBody>
      </p:sp>
      <p:sp>
        <p:nvSpPr>
          <p:cNvPr id="242" name="Google Shape;242;p24"/>
          <p:cNvSpPr txBox="1"/>
          <p:nvPr>
            <p:ph idx="1" type="body"/>
          </p:nvPr>
        </p:nvSpPr>
        <p:spPr>
          <a:xfrm>
            <a:off x="194186" y="3976025"/>
            <a:ext cx="8721214" cy="2729575"/>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spcBef>
                <a:spcPts val="0"/>
              </a:spcBef>
              <a:spcAft>
                <a:spcPts val="0"/>
              </a:spcAft>
              <a:buClr>
                <a:schemeClr val="dk1"/>
              </a:buClr>
              <a:buSzPct val="100000"/>
              <a:buChar char="•"/>
            </a:pPr>
            <a:r>
              <a:rPr lang="en-US"/>
              <a:t>In a block chain, the previous block pointer will be replaced with a hash pointer. </a:t>
            </a:r>
            <a:endParaRPr/>
          </a:p>
          <a:p>
            <a:pPr indent="-342900" lvl="0" marL="342900" rtl="0" algn="l">
              <a:spcBef>
                <a:spcPts val="400"/>
              </a:spcBef>
              <a:spcAft>
                <a:spcPts val="0"/>
              </a:spcAft>
              <a:buClr>
                <a:schemeClr val="dk1"/>
              </a:buClr>
              <a:buSzPct val="100000"/>
              <a:buChar char="•"/>
            </a:pPr>
            <a:r>
              <a:rPr lang="en-US"/>
              <a:t>So each block not only tells us where the value of the previous block was, but it also contains a digest of that value that allows us to verify that the value hasn’t changed. </a:t>
            </a:r>
            <a:endParaRPr/>
          </a:p>
          <a:p>
            <a:pPr indent="-342900" lvl="0" marL="342900" rtl="0" algn="l">
              <a:spcBef>
                <a:spcPts val="400"/>
              </a:spcBef>
              <a:spcAft>
                <a:spcPts val="0"/>
              </a:spcAft>
              <a:buClr>
                <a:schemeClr val="dk1"/>
              </a:buClr>
              <a:buSzPct val="100000"/>
              <a:buChar char="•"/>
            </a:pPr>
            <a:r>
              <a:rPr lang="en-US"/>
              <a:t>If an adversary modifies data anywhere in the block chain, it will result in the hash pointer in the following block being incorrect. </a:t>
            </a:r>
            <a:endParaRPr/>
          </a:p>
          <a:p>
            <a:pPr indent="-342900" lvl="0" marL="342900" rtl="0" algn="l">
              <a:spcBef>
                <a:spcPts val="400"/>
              </a:spcBef>
              <a:spcAft>
                <a:spcPts val="0"/>
              </a:spcAft>
              <a:buClr>
                <a:schemeClr val="dk1"/>
              </a:buClr>
              <a:buSzPct val="100000"/>
              <a:buChar char="•"/>
            </a:pPr>
            <a:r>
              <a:rPr lang="en-US"/>
              <a:t>If we store the head of the list, then even if the adversary modifies all of the pointers to be consistent with the modified data, the head pointer will be incorrect, and we will detect the tampering.</a:t>
            </a:r>
            <a:endParaRPr/>
          </a:p>
        </p:txBody>
      </p:sp>
      <p:sp>
        <p:nvSpPr>
          <p:cNvPr id="243" name="Google Shape;243;p24"/>
          <p:cNvSpPr/>
          <p:nvPr/>
        </p:nvSpPr>
        <p:spPr>
          <a:xfrm>
            <a:off x="872613" y="1599201"/>
            <a:ext cx="1524000" cy="1676400"/>
          </a:xfrm>
          <a:prstGeom prst="rect">
            <a:avLst/>
          </a:prstGeom>
          <a:solidFill>
            <a:srgbClr val="D8D8D8"/>
          </a:solid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(data)</a:t>
            </a:r>
            <a:endParaRPr sz="1800">
              <a:solidFill>
                <a:schemeClr val="dk1"/>
              </a:solidFill>
              <a:latin typeface="Calibri"/>
              <a:ea typeface="Calibri"/>
              <a:cs typeface="Calibri"/>
              <a:sym typeface="Calibri"/>
            </a:endParaRPr>
          </a:p>
        </p:txBody>
      </p:sp>
      <p:sp>
        <p:nvSpPr>
          <p:cNvPr id="244" name="Google Shape;244;p24"/>
          <p:cNvSpPr txBox="1"/>
          <p:nvPr/>
        </p:nvSpPr>
        <p:spPr>
          <a:xfrm>
            <a:off x="8077200" y="1097412"/>
            <a:ext cx="1066800"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000">
                <a:solidFill>
                  <a:schemeClr val="dk1"/>
                </a:solidFill>
                <a:latin typeface="Calibri"/>
                <a:ea typeface="Calibri"/>
                <a:cs typeface="Calibri"/>
                <a:sym typeface="Calibri"/>
              </a:rPr>
              <a:t>H( )</a:t>
            </a:r>
            <a:endParaRPr sz="3000">
              <a:solidFill>
                <a:schemeClr val="dk1"/>
              </a:solidFill>
              <a:latin typeface="Calibri"/>
              <a:ea typeface="Calibri"/>
              <a:cs typeface="Calibri"/>
              <a:sym typeface="Calibri"/>
            </a:endParaRPr>
          </a:p>
        </p:txBody>
      </p:sp>
      <p:sp>
        <p:nvSpPr>
          <p:cNvPr id="245" name="Google Shape;245;p24"/>
          <p:cNvSpPr txBox="1"/>
          <p:nvPr/>
        </p:nvSpPr>
        <p:spPr>
          <a:xfrm>
            <a:off x="194186" y="3320452"/>
            <a:ext cx="27432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Block 0 (B0) (genesis block)</a:t>
            </a:r>
            <a:endParaRPr sz="1800">
              <a:solidFill>
                <a:schemeClr val="dk1"/>
              </a:solidFill>
              <a:latin typeface="Calibri"/>
              <a:ea typeface="Calibri"/>
              <a:cs typeface="Calibri"/>
              <a:sym typeface="Calibri"/>
            </a:endParaRPr>
          </a:p>
        </p:txBody>
      </p:sp>
      <p:sp>
        <p:nvSpPr>
          <p:cNvPr id="246" name="Google Shape;246;p24"/>
          <p:cNvSpPr/>
          <p:nvPr/>
        </p:nvSpPr>
        <p:spPr>
          <a:xfrm>
            <a:off x="2971800" y="1434436"/>
            <a:ext cx="1524000" cy="1676400"/>
          </a:xfrm>
          <a:prstGeom prst="rect">
            <a:avLst/>
          </a:prstGeom>
          <a:solidFill>
            <a:srgbClr val="D8D8D8"/>
          </a:solid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(data)</a:t>
            </a:r>
            <a:endParaRPr sz="1800">
              <a:solidFill>
                <a:schemeClr val="dk1"/>
              </a:solidFill>
              <a:latin typeface="Calibri"/>
              <a:ea typeface="Calibri"/>
              <a:cs typeface="Calibri"/>
              <a:sym typeface="Calibri"/>
            </a:endParaRPr>
          </a:p>
        </p:txBody>
      </p:sp>
      <p:sp>
        <p:nvSpPr>
          <p:cNvPr id="247" name="Google Shape;247;p24"/>
          <p:cNvSpPr/>
          <p:nvPr/>
        </p:nvSpPr>
        <p:spPr>
          <a:xfrm>
            <a:off x="5368413" y="1223354"/>
            <a:ext cx="1524000" cy="1676400"/>
          </a:xfrm>
          <a:prstGeom prst="rect">
            <a:avLst/>
          </a:prstGeom>
          <a:solidFill>
            <a:srgbClr val="D8D8D8"/>
          </a:solid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(data)</a:t>
            </a:r>
            <a:endParaRPr sz="1800">
              <a:solidFill>
                <a:schemeClr val="dk1"/>
              </a:solidFill>
              <a:latin typeface="Calibri"/>
              <a:ea typeface="Calibri"/>
              <a:cs typeface="Calibri"/>
              <a:sym typeface="Calibri"/>
            </a:endParaRPr>
          </a:p>
        </p:txBody>
      </p:sp>
      <p:sp>
        <p:nvSpPr>
          <p:cNvPr id="248" name="Google Shape;248;p24"/>
          <p:cNvSpPr txBox="1"/>
          <p:nvPr/>
        </p:nvSpPr>
        <p:spPr>
          <a:xfrm>
            <a:off x="2937387" y="1405931"/>
            <a:ext cx="1447800" cy="38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Pointer to B0</a:t>
            </a:r>
            <a:endParaRPr sz="1800">
              <a:solidFill>
                <a:schemeClr val="dk1"/>
              </a:solidFill>
              <a:latin typeface="Calibri"/>
              <a:ea typeface="Calibri"/>
              <a:cs typeface="Calibri"/>
              <a:sym typeface="Calibri"/>
            </a:endParaRPr>
          </a:p>
        </p:txBody>
      </p:sp>
      <p:sp>
        <p:nvSpPr>
          <p:cNvPr id="249" name="Google Shape;249;p24"/>
          <p:cNvSpPr txBox="1"/>
          <p:nvPr/>
        </p:nvSpPr>
        <p:spPr>
          <a:xfrm>
            <a:off x="2971800" y="1673974"/>
            <a:ext cx="1219200" cy="38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Hash of B0</a:t>
            </a:r>
            <a:endParaRPr sz="1800">
              <a:solidFill>
                <a:schemeClr val="dk1"/>
              </a:solidFill>
              <a:latin typeface="Calibri"/>
              <a:ea typeface="Calibri"/>
              <a:cs typeface="Calibri"/>
              <a:sym typeface="Calibri"/>
            </a:endParaRPr>
          </a:p>
        </p:txBody>
      </p:sp>
      <p:cxnSp>
        <p:nvCxnSpPr>
          <p:cNvPr id="250" name="Google Shape;250;p24"/>
          <p:cNvCxnSpPr/>
          <p:nvPr/>
        </p:nvCxnSpPr>
        <p:spPr>
          <a:xfrm>
            <a:off x="2971800" y="1739236"/>
            <a:ext cx="1524000" cy="0"/>
          </a:xfrm>
          <a:prstGeom prst="straightConnector1">
            <a:avLst/>
          </a:prstGeom>
          <a:noFill/>
          <a:ln cap="flat" cmpd="sng" w="38100">
            <a:solidFill>
              <a:srgbClr val="7F7F7F"/>
            </a:solidFill>
            <a:prstDash val="solid"/>
            <a:round/>
            <a:headEnd len="sm" w="sm" type="none"/>
            <a:tailEnd len="sm" w="sm" type="none"/>
          </a:ln>
        </p:spPr>
      </p:cxnSp>
      <p:cxnSp>
        <p:nvCxnSpPr>
          <p:cNvPr id="251" name="Google Shape;251;p24"/>
          <p:cNvCxnSpPr/>
          <p:nvPr/>
        </p:nvCxnSpPr>
        <p:spPr>
          <a:xfrm>
            <a:off x="2959510" y="2023019"/>
            <a:ext cx="1524000" cy="0"/>
          </a:xfrm>
          <a:prstGeom prst="straightConnector1">
            <a:avLst/>
          </a:prstGeom>
          <a:noFill/>
          <a:ln cap="flat" cmpd="sng" w="38100">
            <a:solidFill>
              <a:srgbClr val="7F7F7F"/>
            </a:solidFill>
            <a:prstDash val="solid"/>
            <a:round/>
            <a:headEnd len="sm" w="sm" type="none"/>
            <a:tailEnd len="sm" w="sm" type="none"/>
          </a:ln>
        </p:spPr>
      </p:cxnSp>
      <p:sp>
        <p:nvSpPr>
          <p:cNvPr id="252" name="Google Shape;252;p24"/>
          <p:cNvSpPr txBox="1"/>
          <p:nvPr/>
        </p:nvSpPr>
        <p:spPr>
          <a:xfrm>
            <a:off x="3025876" y="3216222"/>
            <a:ext cx="12954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Block 1 (B1)</a:t>
            </a:r>
            <a:endParaRPr sz="1800">
              <a:solidFill>
                <a:schemeClr val="dk1"/>
              </a:solidFill>
              <a:latin typeface="Calibri"/>
              <a:ea typeface="Calibri"/>
              <a:cs typeface="Calibri"/>
              <a:sym typeface="Calibri"/>
            </a:endParaRPr>
          </a:p>
        </p:txBody>
      </p:sp>
      <p:sp>
        <p:nvSpPr>
          <p:cNvPr id="253" name="Google Shape;253;p24"/>
          <p:cNvSpPr/>
          <p:nvPr/>
        </p:nvSpPr>
        <p:spPr>
          <a:xfrm>
            <a:off x="1665337" y="1183910"/>
            <a:ext cx="2045110" cy="440563"/>
          </a:xfrm>
          <a:custGeom>
            <a:rect b="b" l="l" r="r" t="t"/>
            <a:pathLst>
              <a:path extrusionOk="0" h="678426" w="2045110">
                <a:moveTo>
                  <a:pt x="2045110" y="570271"/>
                </a:moveTo>
                <a:lnTo>
                  <a:pt x="2045110" y="9832"/>
                </a:lnTo>
                <a:lnTo>
                  <a:pt x="0" y="0"/>
                </a:lnTo>
                <a:lnTo>
                  <a:pt x="0" y="678426"/>
                </a:lnTo>
              </a:path>
            </a:pathLst>
          </a:custGeom>
          <a:noFill/>
          <a:ln cap="flat" cmpd="sng" w="38100">
            <a:solidFill>
              <a:srgbClr val="C00000"/>
            </a:solidFill>
            <a:prstDash val="solid"/>
            <a:round/>
            <a:headEnd len="sm" w="sm" type="none"/>
            <a:tailEnd len="lg" w="lg" type="stealth"/>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4" name="Google Shape;254;p24"/>
          <p:cNvSpPr txBox="1"/>
          <p:nvPr/>
        </p:nvSpPr>
        <p:spPr>
          <a:xfrm>
            <a:off x="5334000" y="1183911"/>
            <a:ext cx="1447800" cy="38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Pointer to B1</a:t>
            </a:r>
            <a:endParaRPr sz="1800">
              <a:solidFill>
                <a:schemeClr val="dk1"/>
              </a:solidFill>
              <a:latin typeface="Calibri"/>
              <a:ea typeface="Calibri"/>
              <a:cs typeface="Calibri"/>
              <a:sym typeface="Calibri"/>
            </a:endParaRPr>
          </a:p>
        </p:txBody>
      </p:sp>
      <p:sp>
        <p:nvSpPr>
          <p:cNvPr id="255" name="Google Shape;255;p24"/>
          <p:cNvSpPr txBox="1"/>
          <p:nvPr/>
        </p:nvSpPr>
        <p:spPr>
          <a:xfrm>
            <a:off x="5368413" y="1451954"/>
            <a:ext cx="1219200" cy="38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Hash of B1</a:t>
            </a:r>
            <a:endParaRPr sz="1800">
              <a:solidFill>
                <a:schemeClr val="dk1"/>
              </a:solidFill>
              <a:latin typeface="Calibri"/>
              <a:ea typeface="Calibri"/>
              <a:cs typeface="Calibri"/>
              <a:sym typeface="Calibri"/>
            </a:endParaRPr>
          </a:p>
        </p:txBody>
      </p:sp>
      <p:cxnSp>
        <p:nvCxnSpPr>
          <p:cNvPr id="256" name="Google Shape;256;p24"/>
          <p:cNvCxnSpPr/>
          <p:nvPr/>
        </p:nvCxnSpPr>
        <p:spPr>
          <a:xfrm>
            <a:off x="5368413" y="1517216"/>
            <a:ext cx="1524000" cy="0"/>
          </a:xfrm>
          <a:prstGeom prst="straightConnector1">
            <a:avLst/>
          </a:prstGeom>
          <a:noFill/>
          <a:ln cap="flat" cmpd="sng" w="38100">
            <a:solidFill>
              <a:srgbClr val="7F7F7F"/>
            </a:solidFill>
            <a:prstDash val="solid"/>
            <a:round/>
            <a:headEnd len="sm" w="sm" type="none"/>
            <a:tailEnd len="sm" w="sm" type="none"/>
          </a:ln>
        </p:spPr>
      </p:cxnSp>
      <p:cxnSp>
        <p:nvCxnSpPr>
          <p:cNvPr id="257" name="Google Shape;257;p24"/>
          <p:cNvCxnSpPr/>
          <p:nvPr/>
        </p:nvCxnSpPr>
        <p:spPr>
          <a:xfrm>
            <a:off x="5356123" y="1800999"/>
            <a:ext cx="1524000" cy="0"/>
          </a:xfrm>
          <a:prstGeom prst="straightConnector1">
            <a:avLst/>
          </a:prstGeom>
          <a:noFill/>
          <a:ln cap="flat" cmpd="sng" w="38100">
            <a:solidFill>
              <a:srgbClr val="7F7F7F"/>
            </a:solidFill>
            <a:prstDash val="solid"/>
            <a:round/>
            <a:headEnd len="sm" w="sm" type="none"/>
            <a:tailEnd len="sm" w="sm" type="none"/>
          </a:ln>
        </p:spPr>
      </p:cxnSp>
      <p:sp>
        <p:nvSpPr>
          <p:cNvPr id="258" name="Google Shape;258;p24"/>
          <p:cNvSpPr/>
          <p:nvPr/>
        </p:nvSpPr>
        <p:spPr>
          <a:xfrm>
            <a:off x="4082845" y="983112"/>
            <a:ext cx="2045110" cy="468842"/>
          </a:xfrm>
          <a:custGeom>
            <a:rect b="b" l="l" r="r" t="t"/>
            <a:pathLst>
              <a:path extrusionOk="0" h="678426" w="2045110">
                <a:moveTo>
                  <a:pt x="2045110" y="570271"/>
                </a:moveTo>
                <a:lnTo>
                  <a:pt x="2045110" y="9832"/>
                </a:lnTo>
                <a:lnTo>
                  <a:pt x="0" y="0"/>
                </a:lnTo>
                <a:lnTo>
                  <a:pt x="0" y="678426"/>
                </a:lnTo>
              </a:path>
            </a:pathLst>
          </a:custGeom>
          <a:noFill/>
          <a:ln cap="flat" cmpd="sng" w="38100">
            <a:solidFill>
              <a:srgbClr val="C00000"/>
            </a:solidFill>
            <a:prstDash val="solid"/>
            <a:round/>
            <a:headEnd len="sm" w="sm" type="none"/>
            <a:tailEnd len="lg" w="lg" type="stealth"/>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9" name="Google Shape;259;p24"/>
          <p:cNvSpPr/>
          <p:nvPr/>
        </p:nvSpPr>
        <p:spPr>
          <a:xfrm>
            <a:off x="6477000" y="838200"/>
            <a:ext cx="2045110" cy="377780"/>
          </a:xfrm>
          <a:custGeom>
            <a:rect b="b" l="l" r="r" t="t"/>
            <a:pathLst>
              <a:path extrusionOk="0" h="678426" w="2045110">
                <a:moveTo>
                  <a:pt x="2045110" y="570271"/>
                </a:moveTo>
                <a:lnTo>
                  <a:pt x="2045110" y="9832"/>
                </a:lnTo>
                <a:lnTo>
                  <a:pt x="0" y="0"/>
                </a:lnTo>
                <a:lnTo>
                  <a:pt x="0" y="678426"/>
                </a:lnTo>
              </a:path>
            </a:pathLst>
          </a:custGeom>
          <a:noFill/>
          <a:ln cap="flat" cmpd="sng" w="38100">
            <a:solidFill>
              <a:srgbClr val="C00000"/>
            </a:solidFill>
            <a:prstDash val="solid"/>
            <a:round/>
            <a:headEnd len="sm" w="sm" type="none"/>
            <a:tailEnd len="lg" w="lg" type="stealth"/>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0" name="Google Shape;260;p24"/>
          <p:cNvSpPr txBox="1"/>
          <p:nvPr/>
        </p:nvSpPr>
        <p:spPr>
          <a:xfrm>
            <a:off x="5410200" y="3128354"/>
            <a:ext cx="12954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Block 2 (B2)</a:t>
            </a: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Hash List</a:t>
            </a:r>
            <a:br>
              <a:rPr lang="en-US"/>
            </a:br>
            <a:r>
              <a:rPr lang="en-US" sz="2200"/>
              <a:t>(taken from </a:t>
            </a:r>
            <a:r>
              <a:rPr lang="en-US" sz="2200" u="sng">
                <a:solidFill>
                  <a:schemeClr val="hlink"/>
                </a:solidFill>
                <a:hlinkClick r:id="rId3"/>
              </a:rPr>
              <a:t>https://en.wikipedia.org/wiki/Hash_list</a:t>
            </a:r>
            <a:r>
              <a:rPr lang="en-US" sz="2200"/>
              <a:t>  and </a:t>
            </a:r>
            <a:r>
              <a:rPr lang="en-US" sz="2400" u="sng">
                <a:solidFill>
                  <a:schemeClr val="hlink"/>
                </a:solidFill>
                <a:hlinkClick r:id="rId4"/>
              </a:rPr>
              <a:t>https://www.techopedia.com/definition/32921/hash-list</a:t>
            </a:r>
            <a:r>
              <a:rPr lang="en-US" sz="2200"/>
              <a:t>)</a:t>
            </a:r>
            <a:endParaRPr/>
          </a:p>
        </p:txBody>
      </p:sp>
      <p:sp>
        <p:nvSpPr>
          <p:cNvPr id="266" name="Google Shape;266;p25"/>
          <p:cNvSpPr txBox="1"/>
          <p:nvPr>
            <p:ph idx="1" type="body"/>
          </p:nvPr>
        </p:nvSpPr>
        <p:spPr>
          <a:xfrm>
            <a:off x="457200" y="1752600"/>
            <a:ext cx="8229600" cy="4114799"/>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lang="en-US"/>
              <a:t>A </a:t>
            </a:r>
            <a:r>
              <a:rPr i="1" lang="en-US"/>
              <a:t>hash list </a:t>
            </a:r>
            <a:r>
              <a:rPr lang="en-US"/>
              <a:t>is a list of hashes (aka a set of hash values) related to sets of data blocks in a file, set of files in a folder system or some other connective array format</a:t>
            </a:r>
            <a:endParaRPr/>
          </a:p>
          <a:p>
            <a:pPr indent="-342900" lvl="0" marL="342900" rtl="0" algn="l">
              <a:spcBef>
                <a:spcPts val="496"/>
              </a:spcBef>
              <a:spcAft>
                <a:spcPts val="0"/>
              </a:spcAft>
              <a:buClr>
                <a:schemeClr val="dk1"/>
              </a:buClr>
              <a:buSzPct val="100000"/>
              <a:buChar char="•"/>
            </a:pPr>
            <a:r>
              <a:rPr lang="en-US"/>
              <a:t>Hash lists are used for many different purposes, such as fast table lookup (hash tables) and distributed databases (distributed hash tables).</a:t>
            </a:r>
            <a:endParaRPr/>
          </a:p>
          <a:p>
            <a:pPr indent="-342900" lvl="0" marL="342900" rtl="0" algn="l">
              <a:spcBef>
                <a:spcPts val="496"/>
              </a:spcBef>
              <a:spcAft>
                <a:spcPts val="0"/>
              </a:spcAft>
              <a:buClr>
                <a:schemeClr val="dk1"/>
              </a:buClr>
              <a:buSzPct val="100000"/>
              <a:buChar char="•"/>
            </a:pPr>
            <a:r>
              <a:rPr lang="en-US"/>
              <a:t>A hash list shows how a set of hash values are related: how they collectively work to store data from a given “block” or unified collection.</a:t>
            </a:r>
            <a:endParaRPr/>
          </a:p>
          <a:p>
            <a:pPr indent="-342900" lvl="0" marL="342900" rtl="0" algn="l">
              <a:spcBef>
                <a:spcPts val="496"/>
              </a:spcBef>
              <a:spcAft>
                <a:spcPts val="0"/>
              </a:spcAft>
              <a:buClr>
                <a:schemeClr val="dk1"/>
              </a:buClr>
              <a:buSzPct val="100000"/>
              <a:buChar char="•"/>
            </a:pPr>
            <a:r>
              <a:rPr lang="en-US"/>
              <a:t>A hash list is an extension of the concept of hashing an item (for instance, a file). </a:t>
            </a:r>
            <a:endParaRPr/>
          </a:p>
          <a:p>
            <a:pPr indent="-342900" lvl="0" marL="342900" rtl="0" algn="l">
              <a:spcBef>
                <a:spcPts val="496"/>
              </a:spcBef>
              <a:spcAft>
                <a:spcPts val="0"/>
              </a:spcAft>
              <a:buClr>
                <a:schemeClr val="dk1"/>
              </a:buClr>
              <a:buSzPct val="100000"/>
              <a:buChar char="•"/>
            </a:pPr>
            <a:r>
              <a:rPr lang="en-US"/>
              <a:t>A hash list is a subtree of a Merkle tree.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Hash List</a:t>
            </a:r>
            <a:endParaRPr/>
          </a:p>
        </p:txBody>
      </p:sp>
      <p:sp>
        <p:nvSpPr>
          <p:cNvPr id="272" name="Google Shape;272;p26"/>
          <p:cNvSpPr/>
          <p:nvPr/>
        </p:nvSpPr>
        <p:spPr>
          <a:xfrm>
            <a:off x="914400" y="4495800"/>
            <a:ext cx="6858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h</a:t>
            </a:r>
            <a:r>
              <a:rPr baseline="-25000" lang="en-US" sz="1800">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1</a:t>
            </a:r>
            <a:endParaRPr/>
          </a:p>
        </p:txBody>
      </p:sp>
      <p:sp>
        <p:nvSpPr>
          <p:cNvPr id="273" name="Google Shape;273;p26"/>
          <p:cNvSpPr/>
          <p:nvPr/>
        </p:nvSpPr>
        <p:spPr>
          <a:xfrm>
            <a:off x="1828800" y="4495800"/>
            <a:ext cx="6858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h</a:t>
            </a:r>
            <a:r>
              <a:rPr baseline="-25000" lang="en-US" sz="1800">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2</a:t>
            </a:r>
            <a:endParaRPr/>
          </a:p>
        </p:txBody>
      </p:sp>
      <p:sp>
        <p:nvSpPr>
          <p:cNvPr id="274" name="Google Shape;274;p26"/>
          <p:cNvSpPr/>
          <p:nvPr/>
        </p:nvSpPr>
        <p:spPr>
          <a:xfrm>
            <a:off x="2743200" y="4495800"/>
            <a:ext cx="6858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h</a:t>
            </a:r>
            <a:r>
              <a:rPr baseline="-25000" lang="en-US" sz="1800">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3</a:t>
            </a:r>
            <a:endParaRPr/>
          </a:p>
        </p:txBody>
      </p:sp>
      <p:sp>
        <p:nvSpPr>
          <p:cNvPr id="275" name="Google Shape;275;p26"/>
          <p:cNvSpPr/>
          <p:nvPr/>
        </p:nvSpPr>
        <p:spPr>
          <a:xfrm>
            <a:off x="3657600" y="4495800"/>
            <a:ext cx="6858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h</a:t>
            </a:r>
            <a:r>
              <a:rPr baseline="-25000" lang="en-US" sz="1800">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4</a:t>
            </a:r>
            <a:endParaRPr/>
          </a:p>
        </p:txBody>
      </p:sp>
      <p:sp>
        <p:nvSpPr>
          <p:cNvPr id="276" name="Google Shape;276;p26"/>
          <p:cNvSpPr/>
          <p:nvPr/>
        </p:nvSpPr>
        <p:spPr>
          <a:xfrm>
            <a:off x="4572000" y="4495800"/>
            <a:ext cx="6858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h</a:t>
            </a:r>
            <a:r>
              <a:rPr baseline="-25000" lang="en-US" sz="1800">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5</a:t>
            </a:r>
            <a:endParaRPr/>
          </a:p>
        </p:txBody>
      </p:sp>
      <p:sp>
        <p:nvSpPr>
          <p:cNvPr id="277" name="Google Shape;277;p26"/>
          <p:cNvSpPr/>
          <p:nvPr/>
        </p:nvSpPr>
        <p:spPr>
          <a:xfrm>
            <a:off x="5486400" y="4495800"/>
            <a:ext cx="6858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h</a:t>
            </a:r>
            <a:r>
              <a:rPr baseline="-25000" lang="en-US" sz="1800">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6</a:t>
            </a:r>
            <a:endParaRPr/>
          </a:p>
        </p:txBody>
      </p:sp>
      <p:sp>
        <p:nvSpPr>
          <p:cNvPr id="278" name="Google Shape;278;p26"/>
          <p:cNvSpPr/>
          <p:nvPr/>
        </p:nvSpPr>
        <p:spPr>
          <a:xfrm>
            <a:off x="6400800" y="4495800"/>
            <a:ext cx="6858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h</a:t>
            </a:r>
            <a:r>
              <a:rPr baseline="-25000" lang="en-US" sz="1800">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7</a:t>
            </a:r>
            <a:endParaRPr/>
          </a:p>
        </p:txBody>
      </p:sp>
      <p:sp>
        <p:nvSpPr>
          <p:cNvPr id="279" name="Google Shape;279;p26"/>
          <p:cNvSpPr/>
          <p:nvPr/>
        </p:nvSpPr>
        <p:spPr>
          <a:xfrm>
            <a:off x="7315200" y="4495800"/>
            <a:ext cx="6858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h</a:t>
            </a:r>
            <a:r>
              <a:rPr baseline="-25000" lang="en-US" sz="1800">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8</a:t>
            </a:r>
            <a:endParaRPr/>
          </a:p>
        </p:txBody>
      </p:sp>
      <p:sp>
        <p:nvSpPr>
          <p:cNvPr id="280" name="Google Shape;280;p26"/>
          <p:cNvSpPr/>
          <p:nvPr/>
        </p:nvSpPr>
        <p:spPr>
          <a:xfrm>
            <a:off x="4343400" y="2057400"/>
            <a:ext cx="6858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h</a:t>
            </a:r>
            <a:r>
              <a:rPr baseline="-25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1</a:t>
            </a:r>
            <a:endParaRPr/>
          </a:p>
        </p:txBody>
      </p:sp>
      <p:sp>
        <p:nvSpPr>
          <p:cNvPr id="281" name="Google Shape;281;p26"/>
          <p:cNvSpPr/>
          <p:nvPr/>
        </p:nvSpPr>
        <p:spPr>
          <a:xfrm>
            <a:off x="1828800" y="5638800"/>
            <a:ext cx="685800" cy="457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2" name="Google Shape;282;p26"/>
          <p:cNvSpPr/>
          <p:nvPr/>
        </p:nvSpPr>
        <p:spPr>
          <a:xfrm>
            <a:off x="2743200" y="5638800"/>
            <a:ext cx="685800" cy="457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3" name="Google Shape;283;p26"/>
          <p:cNvSpPr/>
          <p:nvPr/>
        </p:nvSpPr>
        <p:spPr>
          <a:xfrm>
            <a:off x="3657600" y="5638800"/>
            <a:ext cx="685800" cy="457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4" name="Google Shape;284;p26"/>
          <p:cNvSpPr/>
          <p:nvPr/>
        </p:nvSpPr>
        <p:spPr>
          <a:xfrm>
            <a:off x="914400" y="5638800"/>
            <a:ext cx="685800" cy="457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5" name="Google Shape;285;p26"/>
          <p:cNvSpPr txBox="1"/>
          <p:nvPr/>
        </p:nvSpPr>
        <p:spPr>
          <a:xfrm>
            <a:off x="1022350" y="5715000"/>
            <a:ext cx="5016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m1</a:t>
            </a:r>
            <a:endParaRPr/>
          </a:p>
        </p:txBody>
      </p:sp>
      <p:sp>
        <p:nvSpPr>
          <p:cNvPr id="286" name="Google Shape;286;p26"/>
          <p:cNvSpPr txBox="1"/>
          <p:nvPr/>
        </p:nvSpPr>
        <p:spPr>
          <a:xfrm>
            <a:off x="1936750" y="5729288"/>
            <a:ext cx="5016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m2</a:t>
            </a:r>
            <a:endParaRPr/>
          </a:p>
        </p:txBody>
      </p:sp>
      <p:sp>
        <p:nvSpPr>
          <p:cNvPr id="287" name="Google Shape;287;p26"/>
          <p:cNvSpPr txBox="1"/>
          <p:nvPr/>
        </p:nvSpPr>
        <p:spPr>
          <a:xfrm>
            <a:off x="2851150" y="5715000"/>
            <a:ext cx="5016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m3</a:t>
            </a:r>
            <a:endParaRPr/>
          </a:p>
        </p:txBody>
      </p:sp>
      <p:sp>
        <p:nvSpPr>
          <p:cNvPr id="288" name="Google Shape;288;p26"/>
          <p:cNvSpPr txBox="1"/>
          <p:nvPr/>
        </p:nvSpPr>
        <p:spPr>
          <a:xfrm>
            <a:off x="3765550" y="5715000"/>
            <a:ext cx="5016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m4</a:t>
            </a:r>
            <a:endParaRPr/>
          </a:p>
        </p:txBody>
      </p:sp>
      <p:sp>
        <p:nvSpPr>
          <p:cNvPr id="289" name="Google Shape;289;p26"/>
          <p:cNvSpPr/>
          <p:nvPr/>
        </p:nvSpPr>
        <p:spPr>
          <a:xfrm>
            <a:off x="5486400" y="5638800"/>
            <a:ext cx="685800" cy="457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0" name="Google Shape;290;p26"/>
          <p:cNvSpPr/>
          <p:nvPr/>
        </p:nvSpPr>
        <p:spPr>
          <a:xfrm>
            <a:off x="6400800" y="5638800"/>
            <a:ext cx="685800" cy="457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1" name="Google Shape;291;p26"/>
          <p:cNvSpPr/>
          <p:nvPr/>
        </p:nvSpPr>
        <p:spPr>
          <a:xfrm>
            <a:off x="7315200" y="5638800"/>
            <a:ext cx="685800" cy="457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2" name="Google Shape;292;p26"/>
          <p:cNvSpPr/>
          <p:nvPr/>
        </p:nvSpPr>
        <p:spPr>
          <a:xfrm>
            <a:off x="4572000" y="5638800"/>
            <a:ext cx="685800" cy="457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3" name="Google Shape;293;p26"/>
          <p:cNvSpPr txBox="1"/>
          <p:nvPr/>
        </p:nvSpPr>
        <p:spPr>
          <a:xfrm>
            <a:off x="4679950" y="5715000"/>
            <a:ext cx="5016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m5</a:t>
            </a:r>
            <a:endParaRPr/>
          </a:p>
        </p:txBody>
      </p:sp>
      <p:sp>
        <p:nvSpPr>
          <p:cNvPr id="294" name="Google Shape;294;p26"/>
          <p:cNvSpPr txBox="1"/>
          <p:nvPr/>
        </p:nvSpPr>
        <p:spPr>
          <a:xfrm>
            <a:off x="5594350" y="5729288"/>
            <a:ext cx="5016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m6</a:t>
            </a:r>
            <a:endParaRPr/>
          </a:p>
        </p:txBody>
      </p:sp>
      <p:sp>
        <p:nvSpPr>
          <p:cNvPr id="295" name="Google Shape;295;p26"/>
          <p:cNvSpPr txBox="1"/>
          <p:nvPr/>
        </p:nvSpPr>
        <p:spPr>
          <a:xfrm>
            <a:off x="6508750" y="5715000"/>
            <a:ext cx="5016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m7</a:t>
            </a:r>
            <a:endParaRPr/>
          </a:p>
        </p:txBody>
      </p:sp>
      <p:sp>
        <p:nvSpPr>
          <p:cNvPr id="296" name="Google Shape;296;p26"/>
          <p:cNvSpPr txBox="1"/>
          <p:nvPr/>
        </p:nvSpPr>
        <p:spPr>
          <a:xfrm>
            <a:off x="7423150" y="5715000"/>
            <a:ext cx="5016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m8</a:t>
            </a:r>
            <a:endParaRPr/>
          </a:p>
        </p:txBody>
      </p:sp>
      <p:cxnSp>
        <p:nvCxnSpPr>
          <p:cNvPr id="297" name="Google Shape;297;p26"/>
          <p:cNvCxnSpPr/>
          <p:nvPr/>
        </p:nvCxnSpPr>
        <p:spPr>
          <a:xfrm rot="10800000">
            <a:off x="1219200" y="5105400"/>
            <a:ext cx="0" cy="533400"/>
          </a:xfrm>
          <a:prstGeom prst="straightConnector1">
            <a:avLst/>
          </a:prstGeom>
          <a:noFill/>
          <a:ln cap="flat" cmpd="sng" w="9525">
            <a:solidFill>
              <a:schemeClr val="dk1"/>
            </a:solidFill>
            <a:prstDash val="solid"/>
            <a:round/>
            <a:headEnd len="med" w="med" type="none"/>
            <a:tailEnd len="med" w="med" type="none"/>
          </a:ln>
        </p:spPr>
      </p:cxnSp>
      <p:cxnSp>
        <p:nvCxnSpPr>
          <p:cNvPr id="298" name="Google Shape;298;p26"/>
          <p:cNvCxnSpPr/>
          <p:nvPr/>
        </p:nvCxnSpPr>
        <p:spPr>
          <a:xfrm rot="10800000">
            <a:off x="2209800" y="5105400"/>
            <a:ext cx="0" cy="533400"/>
          </a:xfrm>
          <a:prstGeom prst="straightConnector1">
            <a:avLst/>
          </a:prstGeom>
          <a:noFill/>
          <a:ln cap="flat" cmpd="sng" w="9525">
            <a:solidFill>
              <a:schemeClr val="dk1"/>
            </a:solidFill>
            <a:prstDash val="solid"/>
            <a:round/>
            <a:headEnd len="med" w="med" type="none"/>
            <a:tailEnd len="med" w="med" type="none"/>
          </a:ln>
        </p:spPr>
      </p:cxnSp>
      <p:cxnSp>
        <p:nvCxnSpPr>
          <p:cNvPr id="299" name="Google Shape;299;p26"/>
          <p:cNvCxnSpPr/>
          <p:nvPr/>
        </p:nvCxnSpPr>
        <p:spPr>
          <a:xfrm rot="10800000">
            <a:off x="3048000" y="5105400"/>
            <a:ext cx="0" cy="533400"/>
          </a:xfrm>
          <a:prstGeom prst="straightConnector1">
            <a:avLst/>
          </a:prstGeom>
          <a:noFill/>
          <a:ln cap="flat" cmpd="sng" w="9525">
            <a:solidFill>
              <a:schemeClr val="dk1"/>
            </a:solidFill>
            <a:prstDash val="solid"/>
            <a:round/>
            <a:headEnd len="med" w="med" type="none"/>
            <a:tailEnd len="med" w="med" type="none"/>
          </a:ln>
        </p:spPr>
      </p:cxnSp>
      <p:cxnSp>
        <p:nvCxnSpPr>
          <p:cNvPr id="300" name="Google Shape;300;p26"/>
          <p:cNvCxnSpPr/>
          <p:nvPr/>
        </p:nvCxnSpPr>
        <p:spPr>
          <a:xfrm rot="10800000">
            <a:off x="4038600" y="5105400"/>
            <a:ext cx="0" cy="533400"/>
          </a:xfrm>
          <a:prstGeom prst="straightConnector1">
            <a:avLst/>
          </a:prstGeom>
          <a:noFill/>
          <a:ln cap="flat" cmpd="sng" w="9525">
            <a:solidFill>
              <a:schemeClr val="dk1"/>
            </a:solidFill>
            <a:prstDash val="solid"/>
            <a:round/>
            <a:headEnd len="med" w="med" type="none"/>
            <a:tailEnd len="med" w="med" type="none"/>
          </a:ln>
        </p:spPr>
      </p:cxnSp>
      <p:cxnSp>
        <p:nvCxnSpPr>
          <p:cNvPr id="301" name="Google Shape;301;p26"/>
          <p:cNvCxnSpPr/>
          <p:nvPr/>
        </p:nvCxnSpPr>
        <p:spPr>
          <a:xfrm rot="10800000">
            <a:off x="4876800" y="5105400"/>
            <a:ext cx="0" cy="533400"/>
          </a:xfrm>
          <a:prstGeom prst="straightConnector1">
            <a:avLst/>
          </a:prstGeom>
          <a:noFill/>
          <a:ln cap="flat" cmpd="sng" w="9525">
            <a:solidFill>
              <a:schemeClr val="dk1"/>
            </a:solidFill>
            <a:prstDash val="solid"/>
            <a:round/>
            <a:headEnd len="med" w="med" type="none"/>
            <a:tailEnd len="med" w="med" type="none"/>
          </a:ln>
        </p:spPr>
      </p:cxnSp>
      <p:cxnSp>
        <p:nvCxnSpPr>
          <p:cNvPr id="302" name="Google Shape;302;p26"/>
          <p:cNvCxnSpPr/>
          <p:nvPr/>
        </p:nvCxnSpPr>
        <p:spPr>
          <a:xfrm rot="10800000">
            <a:off x="5867400" y="5105400"/>
            <a:ext cx="0" cy="533400"/>
          </a:xfrm>
          <a:prstGeom prst="straightConnector1">
            <a:avLst/>
          </a:prstGeom>
          <a:noFill/>
          <a:ln cap="flat" cmpd="sng" w="9525">
            <a:solidFill>
              <a:schemeClr val="dk1"/>
            </a:solidFill>
            <a:prstDash val="solid"/>
            <a:round/>
            <a:headEnd len="med" w="med" type="none"/>
            <a:tailEnd len="med" w="med" type="none"/>
          </a:ln>
        </p:spPr>
      </p:cxnSp>
      <p:cxnSp>
        <p:nvCxnSpPr>
          <p:cNvPr id="303" name="Google Shape;303;p26"/>
          <p:cNvCxnSpPr/>
          <p:nvPr/>
        </p:nvCxnSpPr>
        <p:spPr>
          <a:xfrm rot="10800000">
            <a:off x="6705600" y="5105400"/>
            <a:ext cx="0" cy="533400"/>
          </a:xfrm>
          <a:prstGeom prst="straightConnector1">
            <a:avLst/>
          </a:prstGeom>
          <a:noFill/>
          <a:ln cap="flat" cmpd="sng" w="9525">
            <a:solidFill>
              <a:schemeClr val="dk1"/>
            </a:solidFill>
            <a:prstDash val="solid"/>
            <a:round/>
            <a:headEnd len="med" w="med" type="none"/>
            <a:tailEnd len="med" w="med" type="none"/>
          </a:ln>
        </p:spPr>
      </p:cxnSp>
      <p:cxnSp>
        <p:nvCxnSpPr>
          <p:cNvPr id="304" name="Google Shape;304;p26"/>
          <p:cNvCxnSpPr/>
          <p:nvPr/>
        </p:nvCxnSpPr>
        <p:spPr>
          <a:xfrm rot="10800000">
            <a:off x="7620000" y="5105400"/>
            <a:ext cx="0" cy="533400"/>
          </a:xfrm>
          <a:prstGeom prst="straightConnector1">
            <a:avLst/>
          </a:prstGeom>
          <a:noFill/>
          <a:ln cap="flat" cmpd="sng" w="9525">
            <a:solidFill>
              <a:schemeClr val="dk1"/>
            </a:solidFill>
            <a:prstDash val="solid"/>
            <a:round/>
            <a:headEnd len="med" w="med" type="none"/>
            <a:tailEnd len="med" w="med" type="none"/>
          </a:ln>
        </p:spPr>
      </p:cxnSp>
      <p:cxnSp>
        <p:nvCxnSpPr>
          <p:cNvPr id="305" name="Google Shape;305;p26"/>
          <p:cNvCxnSpPr/>
          <p:nvPr/>
        </p:nvCxnSpPr>
        <p:spPr>
          <a:xfrm flipH="1" rot="10800000">
            <a:off x="1295400" y="2667000"/>
            <a:ext cx="3200400" cy="1828800"/>
          </a:xfrm>
          <a:prstGeom prst="straightConnector1">
            <a:avLst/>
          </a:prstGeom>
          <a:noFill/>
          <a:ln cap="flat" cmpd="sng" w="9525">
            <a:solidFill>
              <a:schemeClr val="dk1"/>
            </a:solidFill>
            <a:prstDash val="solid"/>
            <a:round/>
            <a:headEnd len="med" w="med" type="none"/>
            <a:tailEnd len="med" w="med" type="none"/>
          </a:ln>
        </p:spPr>
      </p:cxnSp>
      <p:cxnSp>
        <p:nvCxnSpPr>
          <p:cNvPr id="306" name="Google Shape;306;p26"/>
          <p:cNvCxnSpPr/>
          <p:nvPr/>
        </p:nvCxnSpPr>
        <p:spPr>
          <a:xfrm flipH="1" rot="10800000">
            <a:off x="2133600" y="2667000"/>
            <a:ext cx="2438400" cy="1828800"/>
          </a:xfrm>
          <a:prstGeom prst="straightConnector1">
            <a:avLst/>
          </a:prstGeom>
          <a:noFill/>
          <a:ln cap="flat" cmpd="sng" w="9525">
            <a:solidFill>
              <a:schemeClr val="dk1"/>
            </a:solidFill>
            <a:prstDash val="solid"/>
            <a:round/>
            <a:headEnd len="med" w="med" type="none"/>
            <a:tailEnd len="med" w="med" type="none"/>
          </a:ln>
        </p:spPr>
      </p:cxnSp>
      <p:cxnSp>
        <p:nvCxnSpPr>
          <p:cNvPr id="307" name="Google Shape;307;p26"/>
          <p:cNvCxnSpPr/>
          <p:nvPr/>
        </p:nvCxnSpPr>
        <p:spPr>
          <a:xfrm flipH="1" rot="10800000">
            <a:off x="3200400" y="2667000"/>
            <a:ext cx="1371600" cy="1828800"/>
          </a:xfrm>
          <a:prstGeom prst="straightConnector1">
            <a:avLst/>
          </a:prstGeom>
          <a:noFill/>
          <a:ln cap="flat" cmpd="sng" w="9525">
            <a:solidFill>
              <a:schemeClr val="dk1"/>
            </a:solidFill>
            <a:prstDash val="solid"/>
            <a:round/>
            <a:headEnd len="med" w="med" type="none"/>
            <a:tailEnd len="med" w="med" type="none"/>
          </a:ln>
        </p:spPr>
      </p:cxnSp>
      <p:cxnSp>
        <p:nvCxnSpPr>
          <p:cNvPr id="308" name="Google Shape;308;p26"/>
          <p:cNvCxnSpPr/>
          <p:nvPr/>
        </p:nvCxnSpPr>
        <p:spPr>
          <a:xfrm flipH="1" rot="10800000">
            <a:off x="3886200" y="2667000"/>
            <a:ext cx="685800" cy="1828800"/>
          </a:xfrm>
          <a:prstGeom prst="straightConnector1">
            <a:avLst/>
          </a:prstGeom>
          <a:noFill/>
          <a:ln cap="flat" cmpd="sng" w="9525">
            <a:solidFill>
              <a:schemeClr val="dk1"/>
            </a:solidFill>
            <a:prstDash val="solid"/>
            <a:round/>
            <a:headEnd len="med" w="med" type="none"/>
            <a:tailEnd len="med" w="med" type="none"/>
          </a:ln>
        </p:spPr>
      </p:cxnSp>
      <p:cxnSp>
        <p:nvCxnSpPr>
          <p:cNvPr id="309" name="Google Shape;309;p26"/>
          <p:cNvCxnSpPr/>
          <p:nvPr/>
        </p:nvCxnSpPr>
        <p:spPr>
          <a:xfrm rot="10800000">
            <a:off x="4648200" y="2667000"/>
            <a:ext cx="304800" cy="1828800"/>
          </a:xfrm>
          <a:prstGeom prst="straightConnector1">
            <a:avLst/>
          </a:prstGeom>
          <a:noFill/>
          <a:ln cap="flat" cmpd="sng" w="9525">
            <a:solidFill>
              <a:schemeClr val="dk1"/>
            </a:solidFill>
            <a:prstDash val="solid"/>
            <a:round/>
            <a:headEnd len="med" w="med" type="none"/>
            <a:tailEnd len="med" w="med" type="none"/>
          </a:ln>
        </p:spPr>
      </p:cxnSp>
      <p:cxnSp>
        <p:nvCxnSpPr>
          <p:cNvPr id="310" name="Google Shape;310;p26"/>
          <p:cNvCxnSpPr/>
          <p:nvPr/>
        </p:nvCxnSpPr>
        <p:spPr>
          <a:xfrm rot="10800000">
            <a:off x="4648200" y="2667000"/>
            <a:ext cx="1219200" cy="1828800"/>
          </a:xfrm>
          <a:prstGeom prst="straightConnector1">
            <a:avLst/>
          </a:prstGeom>
          <a:noFill/>
          <a:ln cap="flat" cmpd="sng" w="9525">
            <a:solidFill>
              <a:schemeClr val="dk1"/>
            </a:solidFill>
            <a:prstDash val="solid"/>
            <a:round/>
            <a:headEnd len="med" w="med" type="none"/>
            <a:tailEnd len="med" w="med" type="none"/>
          </a:ln>
        </p:spPr>
      </p:cxnSp>
      <p:cxnSp>
        <p:nvCxnSpPr>
          <p:cNvPr id="311" name="Google Shape;311;p26"/>
          <p:cNvCxnSpPr/>
          <p:nvPr/>
        </p:nvCxnSpPr>
        <p:spPr>
          <a:xfrm rot="10800000">
            <a:off x="4724400" y="2667000"/>
            <a:ext cx="2057400" cy="1828800"/>
          </a:xfrm>
          <a:prstGeom prst="straightConnector1">
            <a:avLst/>
          </a:prstGeom>
          <a:noFill/>
          <a:ln cap="flat" cmpd="sng" w="9525">
            <a:solidFill>
              <a:schemeClr val="dk1"/>
            </a:solidFill>
            <a:prstDash val="solid"/>
            <a:round/>
            <a:headEnd len="med" w="med" type="none"/>
            <a:tailEnd len="med" w="med" type="none"/>
          </a:ln>
        </p:spPr>
      </p:cxnSp>
      <p:cxnSp>
        <p:nvCxnSpPr>
          <p:cNvPr id="312" name="Google Shape;312;p26"/>
          <p:cNvCxnSpPr/>
          <p:nvPr/>
        </p:nvCxnSpPr>
        <p:spPr>
          <a:xfrm rot="10800000">
            <a:off x="4724400" y="2667000"/>
            <a:ext cx="2819400" cy="18288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7"/>
          <p:cNvSpPr txBox="1"/>
          <p:nvPr>
            <p:ph type="title"/>
          </p:nvPr>
        </p:nvSpPr>
        <p:spPr>
          <a:xfrm>
            <a:off x="457200" y="29497"/>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Merkle Tree</a:t>
            </a:r>
            <a:br>
              <a:rPr lang="en-US"/>
            </a:br>
            <a:r>
              <a:rPr lang="en-US" sz="2200"/>
              <a:t>(taken from </a:t>
            </a:r>
            <a:r>
              <a:rPr lang="en-US" sz="2200" u="sng">
                <a:solidFill>
                  <a:schemeClr val="hlink"/>
                </a:solidFill>
                <a:hlinkClick r:id="rId3"/>
              </a:rPr>
              <a:t>https://www.lopp.net/pdf/princeton_bitcoin_book.pdf</a:t>
            </a:r>
            <a:r>
              <a:rPr lang="en-US" sz="2200"/>
              <a:t>)</a:t>
            </a:r>
            <a:endParaRPr/>
          </a:p>
        </p:txBody>
      </p:sp>
      <p:sp>
        <p:nvSpPr>
          <p:cNvPr id="318" name="Google Shape;318;p27"/>
          <p:cNvSpPr txBox="1"/>
          <p:nvPr>
            <p:ph idx="1" type="body"/>
          </p:nvPr>
        </p:nvSpPr>
        <p:spPr>
          <a:xfrm>
            <a:off x="152400" y="1295400"/>
            <a:ext cx="8839200" cy="1959975"/>
          </a:xfrm>
          <a:prstGeom prst="rect">
            <a:avLst/>
          </a:prstGeom>
          <a:noFill/>
          <a:ln>
            <a:noFill/>
          </a:ln>
        </p:spPr>
        <p:txBody>
          <a:bodyPr anchorCtr="0" anchor="t" bIns="45700" lIns="91425" spcFirstLastPara="1" rIns="91425" wrap="square" tIns="45700">
            <a:normAutofit fontScale="55000" lnSpcReduction="20000"/>
          </a:bodyPr>
          <a:lstStyle/>
          <a:p>
            <a:pPr indent="-342900" lvl="0" marL="342900" rtl="0" algn="l">
              <a:spcBef>
                <a:spcPts val="0"/>
              </a:spcBef>
              <a:spcAft>
                <a:spcPts val="0"/>
              </a:spcAft>
              <a:buClr>
                <a:schemeClr val="dk1"/>
              </a:buClr>
              <a:buSzPct val="100000"/>
              <a:buChar char="•"/>
            </a:pPr>
            <a:r>
              <a:rPr lang="en-US"/>
              <a:t>Suppose we have a number of blocks containing data, like blocks of a file.</a:t>
            </a:r>
            <a:endParaRPr/>
          </a:p>
          <a:p>
            <a:pPr indent="-342900" lvl="0" marL="342900" rtl="0" algn="l">
              <a:spcBef>
                <a:spcPts val="352"/>
              </a:spcBef>
              <a:spcAft>
                <a:spcPts val="0"/>
              </a:spcAft>
              <a:buClr>
                <a:schemeClr val="dk1"/>
              </a:buClr>
              <a:buSzPct val="100000"/>
              <a:buChar char="•"/>
            </a:pPr>
            <a:r>
              <a:rPr lang="en-US"/>
              <a:t>Make these blocks to be the leaves of a binary tree then group them into pairs of two, and make the parent node have two hash pointers, one to each of these blocks. </a:t>
            </a:r>
            <a:endParaRPr/>
          </a:p>
          <a:p>
            <a:pPr indent="-342900" lvl="0" marL="342900" rtl="0" algn="l">
              <a:spcBef>
                <a:spcPts val="352"/>
              </a:spcBef>
              <a:spcAft>
                <a:spcPts val="0"/>
              </a:spcAft>
              <a:buClr>
                <a:schemeClr val="dk1"/>
              </a:buClr>
              <a:buSzPct val="100000"/>
              <a:buChar char="•"/>
            </a:pPr>
            <a:r>
              <a:rPr lang="en-US"/>
              <a:t>Group parent nodes into groups of two with a single parent and have their parent node contain the hash of each. </a:t>
            </a:r>
            <a:endParaRPr/>
          </a:p>
          <a:p>
            <a:pPr indent="-342900" lvl="0" marL="342900" rtl="0" algn="l">
              <a:spcBef>
                <a:spcPts val="352"/>
              </a:spcBef>
              <a:spcAft>
                <a:spcPts val="0"/>
              </a:spcAft>
              <a:buClr>
                <a:schemeClr val="dk1"/>
              </a:buClr>
              <a:buSzPct val="100000"/>
              <a:buChar char="•"/>
            </a:pPr>
            <a:r>
              <a:rPr lang="en-US"/>
              <a:t>Continue doing this until we reach a single block, the root of the tree. </a:t>
            </a:r>
            <a:endParaRPr/>
          </a:p>
          <a:p>
            <a:pPr indent="-342900" lvl="0" marL="342900" rtl="0" algn="l">
              <a:spcBef>
                <a:spcPts val="352"/>
              </a:spcBef>
              <a:spcAft>
                <a:spcPts val="0"/>
              </a:spcAft>
              <a:buClr>
                <a:schemeClr val="dk1"/>
              </a:buClr>
              <a:buSzPct val="100000"/>
              <a:buChar char="•"/>
            </a:pPr>
            <a:r>
              <a:rPr lang="en-US"/>
              <a:t>Store only the hash pointer at the head of the tree.</a:t>
            </a:r>
            <a:endParaRPr/>
          </a:p>
          <a:p>
            <a:pPr indent="-231140" lvl="0" marL="342900" rtl="0" algn="l">
              <a:spcBef>
                <a:spcPts val="352"/>
              </a:spcBef>
              <a:spcAft>
                <a:spcPts val="0"/>
              </a:spcAft>
              <a:buClr>
                <a:schemeClr val="dk1"/>
              </a:buClr>
              <a:buSzPct val="100000"/>
              <a:buNone/>
            </a:pPr>
            <a:r>
              <a:t/>
            </a:r>
            <a:endParaRPr/>
          </a:p>
        </p:txBody>
      </p:sp>
      <p:pic>
        <p:nvPicPr>
          <p:cNvPr id="319" name="Google Shape;319;p27"/>
          <p:cNvPicPr preferRelativeResize="0"/>
          <p:nvPr/>
        </p:nvPicPr>
        <p:blipFill rotWithShape="1">
          <a:blip r:embed="rId4">
            <a:alphaModFix/>
          </a:blip>
          <a:srcRect b="0" l="0" r="0" t="0"/>
          <a:stretch/>
        </p:blipFill>
        <p:spPr>
          <a:xfrm>
            <a:off x="685800" y="3255375"/>
            <a:ext cx="7010400" cy="36026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8"/>
          <p:cNvSpPr txBox="1"/>
          <p:nvPr>
            <p:ph type="title"/>
          </p:nvPr>
        </p:nvSpPr>
        <p:spPr>
          <a:xfrm>
            <a:off x="304800" y="274638"/>
            <a:ext cx="838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en-US" sz="3600"/>
              <a:t>Hash Tree / Merkle Tree / Merkle Hash Tree</a:t>
            </a:r>
            <a:br>
              <a:rPr lang="en-US" sz="3600"/>
            </a:br>
            <a:r>
              <a:rPr lang="en-US" sz="2000"/>
              <a:t>(taken from </a:t>
            </a:r>
            <a:r>
              <a:rPr lang="en-US" sz="2000" u="sng">
                <a:solidFill>
                  <a:schemeClr val="hlink"/>
                </a:solidFill>
                <a:hlinkClick r:id="rId3"/>
              </a:rPr>
              <a:t>https://en.wikipedia.org/wiki/Merkle_tree</a:t>
            </a:r>
            <a:r>
              <a:rPr lang="en-US" sz="2000"/>
              <a:t>)</a:t>
            </a:r>
            <a:endParaRPr/>
          </a:p>
        </p:txBody>
      </p:sp>
      <p:sp>
        <p:nvSpPr>
          <p:cNvPr id="325" name="Google Shape;325;p28"/>
          <p:cNvSpPr txBox="1"/>
          <p:nvPr>
            <p:ph idx="1" type="body"/>
          </p:nvPr>
        </p:nvSpPr>
        <p:spPr>
          <a:xfrm>
            <a:off x="304800" y="1600200"/>
            <a:ext cx="8534400" cy="51816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lang="en-US"/>
              <a:t>Named after Ralph Merkle, who patented the concept in 1979</a:t>
            </a:r>
            <a:endParaRPr/>
          </a:p>
          <a:p>
            <a:pPr indent="-342900" lvl="0" marL="342900" rtl="0" algn="l">
              <a:spcBef>
                <a:spcPts val="448"/>
              </a:spcBef>
              <a:spcAft>
                <a:spcPts val="0"/>
              </a:spcAft>
              <a:buClr>
                <a:schemeClr val="dk1"/>
              </a:buClr>
              <a:buSzPct val="100000"/>
              <a:buChar char="•"/>
            </a:pPr>
            <a:r>
              <a:rPr lang="en-US"/>
              <a:t>A </a:t>
            </a:r>
            <a:r>
              <a:rPr i="1" lang="en-US"/>
              <a:t>hash tree </a:t>
            </a:r>
            <a:r>
              <a:rPr lang="en-US"/>
              <a:t>(or Merkle tree) is a tree in which every leaf node is labelled with the cryptographic hash of a data block, and every non-leaf node is labelled with the hash of the labels of its child nodes.</a:t>
            </a:r>
            <a:endParaRPr/>
          </a:p>
          <a:p>
            <a:pPr indent="-342900" lvl="0" marL="342900" rtl="0" algn="l">
              <a:spcBef>
                <a:spcPts val="448"/>
              </a:spcBef>
              <a:spcAft>
                <a:spcPts val="0"/>
              </a:spcAft>
              <a:buClr>
                <a:schemeClr val="dk1"/>
              </a:buClr>
              <a:buSzPct val="100000"/>
              <a:buChar char="•"/>
            </a:pPr>
            <a:r>
              <a:rPr lang="en-US"/>
              <a:t>Hash trees are a generalization of hash lists and block chains.</a:t>
            </a:r>
            <a:endParaRPr/>
          </a:p>
          <a:p>
            <a:pPr indent="-342900" lvl="0" marL="342900" rtl="0" algn="l">
              <a:spcBef>
                <a:spcPts val="448"/>
              </a:spcBef>
              <a:spcAft>
                <a:spcPts val="0"/>
              </a:spcAft>
              <a:buClr>
                <a:schemeClr val="dk1"/>
              </a:buClr>
              <a:buSzPct val="100000"/>
              <a:buChar char="•"/>
            </a:pPr>
            <a:r>
              <a:rPr lang="en-US"/>
              <a:t> Usually, a cryptographic hash function such as SHA-2 is used for the hashing. </a:t>
            </a:r>
            <a:endParaRPr/>
          </a:p>
          <a:p>
            <a:pPr indent="-342900" lvl="0" marL="342900" rtl="0" algn="l">
              <a:spcBef>
                <a:spcPts val="448"/>
              </a:spcBef>
              <a:spcAft>
                <a:spcPts val="0"/>
              </a:spcAft>
              <a:buClr>
                <a:schemeClr val="dk1"/>
              </a:buClr>
              <a:buSzPct val="100000"/>
              <a:buChar char="•"/>
            </a:pPr>
            <a:r>
              <a:rPr lang="en-US"/>
              <a:t>If the hash tree only needs to protect against unintentional damage, unsecured checksums such as CRCs can be used.</a:t>
            </a:r>
            <a:endParaRPr/>
          </a:p>
          <a:p>
            <a:pPr indent="-342900" lvl="0" marL="342900" rtl="0" algn="l">
              <a:spcBef>
                <a:spcPts val="448"/>
              </a:spcBef>
              <a:spcAft>
                <a:spcPts val="0"/>
              </a:spcAft>
              <a:buClr>
                <a:schemeClr val="dk1"/>
              </a:buClr>
              <a:buSzPct val="100000"/>
              <a:buChar char="•"/>
            </a:pPr>
            <a:r>
              <a:rPr lang="en-US"/>
              <a:t>Advantages:</a:t>
            </a:r>
            <a:endParaRPr/>
          </a:p>
          <a:p>
            <a:pPr indent="-285750" lvl="1" marL="742950" rtl="0" algn="l">
              <a:spcBef>
                <a:spcPts val="392"/>
              </a:spcBef>
              <a:spcAft>
                <a:spcPts val="0"/>
              </a:spcAft>
              <a:buClr>
                <a:schemeClr val="dk1"/>
              </a:buClr>
              <a:buSzPct val="100000"/>
              <a:buChar char="–"/>
            </a:pPr>
            <a:r>
              <a:rPr lang="en-US"/>
              <a:t>Tree holds many items but just need to remember the root hash</a:t>
            </a:r>
            <a:endParaRPr/>
          </a:p>
          <a:p>
            <a:pPr indent="-285750" lvl="1" marL="742950" rtl="0" algn="l">
              <a:spcBef>
                <a:spcPts val="392"/>
              </a:spcBef>
              <a:spcAft>
                <a:spcPts val="0"/>
              </a:spcAft>
              <a:buClr>
                <a:schemeClr val="dk1"/>
              </a:buClr>
              <a:buSzPct val="100000"/>
              <a:buChar char="–"/>
            </a:pPr>
            <a:r>
              <a:rPr lang="en-US"/>
              <a:t>Hash trees allow efficient and secure verification of the contents of large data structures using hash-based cryptography.</a:t>
            </a:r>
            <a:endParaRPr/>
          </a:p>
          <a:p>
            <a:pPr indent="-228600" lvl="2" marL="1143000" rtl="0" algn="l">
              <a:spcBef>
                <a:spcPts val="336"/>
              </a:spcBef>
              <a:spcAft>
                <a:spcPts val="0"/>
              </a:spcAft>
              <a:buClr>
                <a:schemeClr val="dk1"/>
              </a:buClr>
              <a:buSzPct val="100000"/>
              <a:buChar char="•"/>
            </a:pPr>
            <a:r>
              <a:rPr lang="en-US"/>
              <a:t>Can verify membership in O(log n) time/space</a:t>
            </a:r>
            <a:endParaRPr/>
          </a:p>
          <a:p>
            <a:pPr indent="-228600" lvl="2" marL="1143000" rtl="0" algn="l">
              <a:spcBef>
                <a:spcPts val="336"/>
              </a:spcBef>
              <a:spcAft>
                <a:spcPts val="0"/>
              </a:spcAft>
              <a:buClr>
                <a:schemeClr val="dk1"/>
              </a:buClr>
              <a:buSzPct val="100000"/>
              <a:buChar char="•"/>
            </a:pPr>
            <a:r>
              <a:rPr lang="en-US"/>
              <a:t>Variant: sorted Merkle tree can verify non-membership in O(log n)</a:t>
            </a:r>
            <a:endParaRPr/>
          </a:p>
          <a:p>
            <a:pPr indent="-200660" lvl="0" marL="342900" rtl="0" algn="l">
              <a:spcBef>
                <a:spcPts val="448"/>
              </a:spcBef>
              <a:spcAft>
                <a:spcPts val="0"/>
              </a:spcAft>
              <a:buClr>
                <a:schemeClr val="dk1"/>
              </a:buClr>
              <a:buSzPct val="100000"/>
              <a:buNone/>
            </a:pPr>
            <a:r>
              <a:t/>
            </a:r>
            <a:endParaRPr/>
          </a:p>
          <a:p>
            <a:pPr indent="-200660" lvl="0" marL="342900" rtl="0" algn="l">
              <a:spcBef>
                <a:spcPts val="448"/>
              </a:spcBef>
              <a:spcAft>
                <a:spcPts val="0"/>
              </a:spcAft>
              <a:buClr>
                <a:schemeClr val="dk1"/>
              </a:buClr>
              <a:buSzPct val="1000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lang="en-US" sz="3600"/>
              <a:t>Hash Tree</a:t>
            </a:r>
            <a:endParaRPr/>
          </a:p>
        </p:txBody>
      </p:sp>
      <p:sp>
        <p:nvSpPr>
          <p:cNvPr id="331" name="Google Shape;331;p29"/>
          <p:cNvSpPr/>
          <p:nvPr/>
        </p:nvSpPr>
        <p:spPr>
          <a:xfrm>
            <a:off x="914400" y="4495800"/>
            <a:ext cx="6858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h</a:t>
            </a:r>
            <a:r>
              <a:rPr baseline="-25000" lang="en-US" sz="1800">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1</a:t>
            </a:r>
            <a:endParaRPr/>
          </a:p>
        </p:txBody>
      </p:sp>
      <p:sp>
        <p:nvSpPr>
          <p:cNvPr id="332" name="Google Shape;332;p29"/>
          <p:cNvSpPr/>
          <p:nvPr/>
        </p:nvSpPr>
        <p:spPr>
          <a:xfrm>
            <a:off x="1828800" y="4495800"/>
            <a:ext cx="6858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h</a:t>
            </a:r>
            <a:r>
              <a:rPr baseline="-25000" lang="en-US" sz="1800">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2</a:t>
            </a:r>
            <a:endParaRPr/>
          </a:p>
        </p:txBody>
      </p:sp>
      <p:sp>
        <p:nvSpPr>
          <p:cNvPr id="333" name="Google Shape;333;p29"/>
          <p:cNvSpPr/>
          <p:nvPr/>
        </p:nvSpPr>
        <p:spPr>
          <a:xfrm>
            <a:off x="2743200" y="4495800"/>
            <a:ext cx="6858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h</a:t>
            </a:r>
            <a:r>
              <a:rPr baseline="-25000" lang="en-US" sz="1800">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3</a:t>
            </a:r>
            <a:endParaRPr/>
          </a:p>
        </p:txBody>
      </p:sp>
      <p:sp>
        <p:nvSpPr>
          <p:cNvPr id="334" name="Google Shape;334;p29"/>
          <p:cNvSpPr/>
          <p:nvPr/>
        </p:nvSpPr>
        <p:spPr>
          <a:xfrm>
            <a:off x="3657600" y="4495800"/>
            <a:ext cx="6858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h</a:t>
            </a:r>
            <a:r>
              <a:rPr baseline="-25000" lang="en-US" sz="1800">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4</a:t>
            </a:r>
            <a:endParaRPr/>
          </a:p>
        </p:txBody>
      </p:sp>
      <p:sp>
        <p:nvSpPr>
          <p:cNvPr id="335" name="Google Shape;335;p29"/>
          <p:cNvSpPr/>
          <p:nvPr/>
        </p:nvSpPr>
        <p:spPr>
          <a:xfrm>
            <a:off x="4572000" y="4495800"/>
            <a:ext cx="6858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h</a:t>
            </a:r>
            <a:r>
              <a:rPr baseline="-25000" lang="en-US" sz="1800">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5</a:t>
            </a:r>
            <a:endParaRPr/>
          </a:p>
        </p:txBody>
      </p:sp>
      <p:sp>
        <p:nvSpPr>
          <p:cNvPr id="336" name="Google Shape;336;p29"/>
          <p:cNvSpPr/>
          <p:nvPr/>
        </p:nvSpPr>
        <p:spPr>
          <a:xfrm>
            <a:off x="5486400" y="4495800"/>
            <a:ext cx="6858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h</a:t>
            </a:r>
            <a:r>
              <a:rPr baseline="-25000" lang="en-US" sz="1800">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6</a:t>
            </a:r>
            <a:endParaRPr/>
          </a:p>
        </p:txBody>
      </p:sp>
      <p:sp>
        <p:nvSpPr>
          <p:cNvPr id="337" name="Google Shape;337;p29"/>
          <p:cNvSpPr/>
          <p:nvPr/>
        </p:nvSpPr>
        <p:spPr>
          <a:xfrm>
            <a:off x="6400800" y="4495800"/>
            <a:ext cx="6858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h</a:t>
            </a:r>
            <a:r>
              <a:rPr baseline="-25000" lang="en-US" sz="1800">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7</a:t>
            </a:r>
            <a:endParaRPr/>
          </a:p>
        </p:txBody>
      </p:sp>
      <p:sp>
        <p:nvSpPr>
          <p:cNvPr id="338" name="Google Shape;338;p29"/>
          <p:cNvSpPr/>
          <p:nvPr/>
        </p:nvSpPr>
        <p:spPr>
          <a:xfrm>
            <a:off x="7315200" y="4495800"/>
            <a:ext cx="6858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h</a:t>
            </a:r>
            <a:r>
              <a:rPr baseline="-25000" lang="en-US" sz="1800">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8</a:t>
            </a:r>
            <a:endParaRPr/>
          </a:p>
        </p:txBody>
      </p:sp>
      <p:sp>
        <p:nvSpPr>
          <p:cNvPr id="339" name="Google Shape;339;p29"/>
          <p:cNvSpPr/>
          <p:nvPr/>
        </p:nvSpPr>
        <p:spPr>
          <a:xfrm>
            <a:off x="1447800" y="3429000"/>
            <a:ext cx="6858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h</a:t>
            </a:r>
            <a:r>
              <a:rPr baseline="-25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1</a:t>
            </a:r>
            <a:endParaRPr/>
          </a:p>
        </p:txBody>
      </p:sp>
      <p:sp>
        <p:nvSpPr>
          <p:cNvPr id="340" name="Google Shape;340;p29"/>
          <p:cNvSpPr/>
          <p:nvPr/>
        </p:nvSpPr>
        <p:spPr>
          <a:xfrm>
            <a:off x="3276600" y="3429000"/>
            <a:ext cx="6858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h</a:t>
            </a:r>
            <a:r>
              <a:rPr baseline="-25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2</a:t>
            </a:r>
            <a:endParaRPr/>
          </a:p>
        </p:txBody>
      </p:sp>
      <p:sp>
        <p:nvSpPr>
          <p:cNvPr id="341" name="Google Shape;341;p29"/>
          <p:cNvSpPr/>
          <p:nvPr/>
        </p:nvSpPr>
        <p:spPr>
          <a:xfrm>
            <a:off x="5029200" y="3429000"/>
            <a:ext cx="6858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h</a:t>
            </a:r>
            <a:r>
              <a:rPr baseline="-25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3</a:t>
            </a:r>
            <a:endParaRPr/>
          </a:p>
        </p:txBody>
      </p:sp>
      <p:sp>
        <p:nvSpPr>
          <p:cNvPr id="342" name="Google Shape;342;p29"/>
          <p:cNvSpPr/>
          <p:nvPr/>
        </p:nvSpPr>
        <p:spPr>
          <a:xfrm>
            <a:off x="6781800" y="3429000"/>
            <a:ext cx="6858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h</a:t>
            </a:r>
            <a:r>
              <a:rPr baseline="-25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4</a:t>
            </a:r>
            <a:endParaRPr/>
          </a:p>
        </p:txBody>
      </p:sp>
      <p:sp>
        <p:nvSpPr>
          <p:cNvPr id="343" name="Google Shape;343;p29"/>
          <p:cNvSpPr/>
          <p:nvPr/>
        </p:nvSpPr>
        <p:spPr>
          <a:xfrm>
            <a:off x="2438400" y="2362200"/>
            <a:ext cx="6858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h</a:t>
            </a:r>
            <a:r>
              <a:rPr baseline="-25000" lang="en-US" sz="1800">
                <a:solidFill>
                  <a:schemeClr val="dk1"/>
                </a:solidFill>
                <a:latin typeface="Calibri"/>
                <a:ea typeface="Calibri"/>
                <a:cs typeface="Calibri"/>
                <a:sym typeface="Calibri"/>
              </a:rPr>
              <a:t>3</a:t>
            </a:r>
            <a:r>
              <a:rPr lang="en-US" sz="1800">
                <a:solidFill>
                  <a:schemeClr val="dk1"/>
                </a:solidFill>
                <a:latin typeface="Calibri"/>
                <a:ea typeface="Calibri"/>
                <a:cs typeface="Calibri"/>
                <a:sym typeface="Calibri"/>
              </a:rPr>
              <a:t>1</a:t>
            </a:r>
            <a:endParaRPr/>
          </a:p>
        </p:txBody>
      </p:sp>
      <p:sp>
        <p:nvSpPr>
          <p:cNvPr id="344" name="Google Shape;344;p29"/>
          <p:cNvSpPr/>
          <p:nvPr/>
        </p:nvSpPr>
        <p:spPr>
          <a:xfrm>
            <a:off x="5867400" y="2438400"/>
            <a:ext cx="6858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h</a:t>
            </a:r>
            <a:r>
              <a:rPr baseline="-25000" lang="en-US" sz="1800">
                <a:solidFill>
                  <a:schemeClr val="dk1"/>
                </a:solidFill>
                <a:latin typeface="Calibri"/>
                <a:ea typeface="Calibri"/>
                <a:cs typeface="Calibri"/>
                <a:sym typeface="Calibri"/>
              </a:rPr>
              <a:t>3</a:t>
            </a:r>
            <a:r>
              <a:rPr lang="en-US" sz="1800">
                <a:solidFill>
                  <a:schemeClr val="dk1"/>
                </a:solidFill>
                <a:latin typeface="Calibri"/>
                <a:ea typeface="Calibri"/>
                <a:cs typeface="Calibri"/>
                <a:sym typeface="Calibri"/>
              </a:rPr>
              <a:t>2</a:t>
            </a:r>
            <a:endParaRPr/>
          </a:p>
        </p:txBody>
      </p:sp>
      <p:sp>
        <p:nvSpPr>
          <p:cNvPr id="345" name="Google Shape;345;p29"/>
          <p:cNvSpPr/>
          <p:nvPr/>
        </p:nvSpPr>
        <p:spPr>
          <a:xfrm>
            <a:off x="4343400" y="1447800"/>
            <a:ext cx="6858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h</a:t>
            </a:r>
            <a:r>
              <a:rPr baseline="-25000" lang="en-US" sz="1800">
                <a:solidFill>
                  <a:schemeClr val="dk1"/>
                </a:solidFill>
                <a:latin typeface="Calibri"/>
                <a:ea typeface="Calibri"/>
                <a:cs typeface="Calibri"/>
                <a:sym typeface="Calibri"/>
              </a:rPr>
              <a:t>4</a:t>
            </a:r>
            <a:r>
              <a:rPr lang="en-US" sz="1800">
                <a:solidFill>
                  <a:schemeClr val="dk1"/>
                </a:solidFill>
                <a:latin typeface="Calibri"/>
                <a:ea typeface="Calibri"/>
                <a:cs typeface="Calibri"/>
                <a:sym typeface="Calibri"/>
              </a:rPr>
              <a:t>1</a:t>
            </a:r>
            <a:endParaRPr/>
          </a:p>
        </p:txBody>
      </p:sp>
      <p:sp>
        <p:nvSpPr>
          <p:cNvPr id="346" name="Google Shape;346;p29"/>
          <p:cNvSpPr/>
          <p:nvPr/>
        </p:nvSpPr>
        <p:spPr>
          <a:xfrm>
            <a:off x="1828800" y="5638800"/>
            <a:ext cx="685800" cy="457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7" name="Google Shape;347;p29"/>
          <p:cNvSpPr/>
          <p:nvPr/>
        </p:nvSpPr>
        <p:spPr>
          <a:xfrm>
            <a:off x="2743200" y="5638800"/>
            <a:ext cx="685800" cy="457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8" name="Google Shape;348;p29"/>
          <p:cNvSpPr/>
          <p:nvPr/>
        </p:nvSpPr>
        <p:spPr>
          <a:xfrm>
            <a:off x="3657600" y="5638800"/>
            <a:ext cx="685800" cy="457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9" name="Google Shape;349;p29"/>
          <p:cNvSpPr/>
          <p:nvPr/>
        </p:nvSpPr>
        <p:spPr>
          <a:xfrm>
            <a:off x="914400" y="5638800"/>
            <a:ext cx="685800" cy="457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0" name="Google Shape;350;p29"/>
          <p:cNvSpPr txBox="1"/>
          <p:nvPr/>
        </p:nvSpPr>
        <p:spPr>
          <a:xfrm>
            <a:off x="1022350" y="5715000"/>
            <a:ext cx="5016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m1</a:t>
            </a:r>
            <a:endParaRPr/>
          </a:p>
        </p:txBody>
      </p:sp>
      <p:sp>
        <p:nvSpPr>
          <p:cNvPr id="351" name="Google Shape;351;p29"/>
          <p:cNvSpPr txBox="1"/>
          <p:nvPr/>
        </p:nvSpPr>
        <p:spPr>
          <a:xfrm>
            <a:off x="1936750" y="5729288"/>
            <a:ext cx="5016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m2</a:t>
            </a:r>
            <a:endParaRPr/>
          </a:p>
        </p:txBody>
      </p:sp>
      <p:sp>
        <p:nvSpPr>
          <p:cNvPr id="352" name="Google Shape;352;p29"/>
          <p:cNvSpPr txBox="1"/>
          <p:nvPr/>
        </p:nvSpPr>
        <p:spPr>
          <a:xfrm>
            <a:off x="2851150" y="5715000"/>
            <a:ext cx="5016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m3</a:t>
            </a:r>
            <a:endParaRPr/>
          </a:p>
        </p:txBody>
      </p:sp>
      <p:sp>
        <p:nvSpPr>
          <p:cNvPr id="353" name="Google Shape;353;p29"/>
          <p:cNvSpPr txBox="1"/>
          <p:nvPr/>
        </p:nvSpPr>
        <p:spPr>
          <a:xfrm>
            <a:off x="3765550" y="5715000"/>
            <a:ext cx="5016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m4</a:t>
            </a:r>
            <a:endParaRPr/>
          </a:p>
        </p:txBody>
      </p:sp>
      <p:sp>
        <p:nvSpPr>
          <p:cNvPr id="354" name="Google Shape;354;p29"/>
          <p:cNvSpPr/>
          <p:nvPr/>
        </p:nvSpPr>
        <p:spPr>
          <a:xfrm>
            <a:off x="5486400" y="5638800"/>
            <a:ext cx="685800" cy="457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5" name="Google Shape;355;p29"/>
          <p:cNvSpPr/>
          <p:nvPr/>
        </p:nvSpPr>
        <p:spPr>
          <a:xfrm>
            <a:off x="6400800" y="5638800"/>
            <a:ext cx="685800" cy="457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6" name="Google Shape;356;p29"/>
          <p:cNvSpPr/>
          <p:nvPr/>
        </p:nvSpPr>
        <p:spPr>
          <a:xfrm>
            <a:off x="7315200" y="5638800"/>
            <a:ext cx="685800" cy="457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7" name="Google Shape;357;p29"/>
          <p:cNvSpPr/>
          <p:nvPr/>
        </p:nvSpPr>
        <p:spPr>
          <a:xfrm>
            <a:off x="4572000" y="5638800"/>
            <a:ext cx="685800" cy="457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8" name="Google Shape;358;p29"/>
          <p:cNvSpPr txBox="1"/>
          <p:nvPr/>
        </p:nvSpPr>
        <p:spPr>
          <a:xfrm>
            <a:off x="4679950" y="5715000"/>
            <a:ext cx="5016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m5</a:t>
            </a:r>
            <a:endParaRPr/>
          </a:p>
        </p:txBody>
      </p:sp>
      <p:sp>
        <p:nvSpPr>
          <p:cNvPr id="359" name="Google Shape;359;p29"/>
          <p:cNvSpPr txBox="1"/>
          <p:nvPr/>
        </p:nvSpPr>
        <p:spPr>
          <a:xfrm>
            <a:off x="5594350" y="5729288"/>
            <a:ext cx="5016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m6</a:t>
            </a:r>
            <a:endParaRPr/>
          </a:p>
        </p:txBody>
      </p:sp>
      <p:sp>
        <p:nvSpPr>
          <p:cNvPr id="360" name="Google Shape;360;p29"/>
          <p:cNvSpPr txBox="1"/>
          <p:nvPr/>
        </p:nvSpPr>
        <p:spPr>
          <a:xfrm>
            <a:off x="6508750" y="5715000"/>
            <a:ext cx="5016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m7</a:t>
            </a:r>
            <a:endParaRPr/>
          </a:p>
        </p:txBody>
      </p:sp>
      <p:sp>
        <p:nvSpPr>
          <p:cNvPr id="361" name="Google Shape;361;p29"/>
          <p:cNvSpPr txBox="1"/>
          <p:nvPr/>
        </p:nvSpPr>
        <p:spPr>
          <a:xfrm>
            <a:off x="7423150" y="5715000"/>
            <a:ext cx="5016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m8</a:t>
            </a:r>
            <a:endParaRPr/>
          </a:p>
        </p:txBody>
      </p:sp>
      <p:cxnSp>
        <p:nvCxnSpPr>
          <p:cNvPr id="362" name="Google Shape;362;p29"/>
          <p:cNvCxnSpPr/>
          <p:nvPr/>
        </p:nvCxnSpPr>
        <p:spPr>
          <a:xfrm rot="10800000">
            <a:off x="1219200" y="5105400"/>
            <a:ext cx="0" cy="533400"/>
          </a:xfrm>
          <a:prstGeom prst="straightConnector1">
            <a:avLst/>
          </a:prstGeom>
          <a:noFill/>
          <a:ln cap="flat" cmpd="sng" w="9525">
            <a:solidFill>
              <a:schemeClr val="dk1"/>
            </a:solidFill>
            <a:prstDash val="solid"/>
            <a:round/>
            <a:headEnd len="med" w="med" type="none"/>
            <a:tailEnd len="med" w="med" type="none"/>
          </a:ln>
        </p:spPr>
      </p:cxnSp>
      <p:cxnSp>
        <p:nvCxnSpPr>
          <p:cNvPr id="363" name="Google Shape;363;p29"/>
          <p:cNvCxnSpPr/>
          <p:nvPr/>
        </p:nvCxnSpPr>
        <p:spPr>
          <a:xfrm rot="10800000">
            <a:off x="2209800" y="5105400"/>
            <a:ext cx="0" cy="533400"/>
          </a:xfrm>
          <a:prstGeom prst="straightConnector1">
            <a:avLst/>
          </a:prstGeom>
          <a:noFill/>
          <a:ln cap="flat" cmpd="sng" w="9525">
            <a:solidFill>
              <a:schemeClr val="dk1"/>
            </a:solidFill>
            <a:prstDash val="solid"/>
            <a:round/>
            <a:headEnd len="med" w="med" type="none"/>
            <a:tailEnd len="med" w="med" type="none"/>
          </a:ln>
        </p:spPr>
      </p:cxnSp>
      <p:cxnSp>
        <p:nvCxnSpPr>
          <p:cNvPr id="364" name="Google Shape;364;p29"/>
          <p:cNvCxnSpPr/>
          <p:nvPr/>
        </p:nvCxnSpPr>
        <p:spPr>
          <a:xfrm rot="10800000">
            <a:off x="3048000" y="5105400"/>
            <a:ext cx="0" cy="533400"/>
          </a:xfrm>
          <a:prstGeom prst="straightConnector1">
            <a:avLst/>
          </a:prstGeom>
          <a:noFill/>
          <a:ln cap="flat" cmpd="sng" w="9525">
            <a:solidFill>
              <a:schemeClr val="dk1"/>
            </a:solidFill>
            <a:prstDash val="solid"/>
            <a:round/>
            <a:headEnd len="med" w="med" type="none"/>
            <a:tailEnd len="med" w="med" type="none"/>
          </a:ln>
        </p:spPr>
      </p:cxnSp>
      <p:cxnSp>
        <p:nvCxnSpPr>
          <p:cNvPr id="365" name="Google Shape;365;p29"/>
          <p:cNvCxnSpPr/>
          <p:nvPr/>
        </p:nvCxnSpPr>
        <p:spPr>
          <a:xfrm rot="10800000">
            <a:off x="4038600" y="5105400"/>
            <a:ext cx="0" cy="533400"/>
          </a:xfrm>
          <a:prstGeom prst="straightConnector1">
            <a:avLst/>
          </a:prstGeom>
          <a:noFill/>
          <a:ln cap="flat" cmpd="sng" w="9525">
            <a:solidFill>
              <a:schemeClr val="dk1"/>
            </a:solidFill>
            <a:prstDash val="solid"/>
            <a:round/>
            <a:headEnd len="med" w="med" type="none"/>
            <a:tailEnd len="med" w="med" type="none"/>
          </a:ln>
        </p:spPr>
      </p:cxnSp>
      <p:cxnSp>
        <p:nvCxnSpPr>
          <p:cNvPr id="366" name="Google Shape;366;p29"/>
          <p:cNvCxnSpPr/>
          <p:nvPr/>
        </p:nvCxnSpPr>
        <p:spPr>
          <a:xfrm rot="10800000">
            <a:off x="4876800" y="5105400"/>
            <a:ext cx="0" cy="533400"/>
          </a:xfrm>
          <a:prstGeom prst="straightConnector1">
            <a:avLst/>
          </a:prstGeom>
          <a:noFill/>
          <a:ln cap="flat" cmpd="sng" w="9525">
            <a:solidFill>
              <a:schemeClr val="dk1"/>
            </a:solidFill>
            <a:prstDash val="solid"/>
            <a:round/>
            <a:headEnd len="med" w="med" type="none"/>
            <a:tailEnd len="med" w="med" type="none"/>
          </a:ln>
        </p:spPr>
      </p:cxnSp>
      <p:cxnSp>
        <p:nvCxnSpPr>
          <p:cNvPr id="367" name="Google Shape;367;p29"/>
          <p:cNvCxnSpPr/>
          <p:nvPr/>
        </p:nvCxnSpPr>
        <p:spPr>
          <a:xfrm rot="10800000">
            <a:off x="5867400" y="5105400"/>
            <a:ext cx="0" cy="533400"/>
          </a:xfrm>
          <a:prstGeom prst="straightConnector1">
            <a:avLst/>
          </a:prstGeom>
          <a:noFill/>
          <a:ln cap="flat" cmpd="sng" w="9525">
            <a:solidFill>
              <a:schemeClr val="dk1"/>
            </a:solidFill>
            <a:prstDash val="solid"/>
            <a:round/>
            <a:headEnd len="med" w="med" type="none"/>
            <a:tailEnd len="med" w="med" type="none"/>
          </a:ln>
        </p:spPr>
      </p:cxnSp>
      <p:cxnSp>
        <p:nvCxnSpPr>
          <p:cNvPr id="368" name="Google Shape;368;p29"/>
          <p:cNvCxnSpPr/>
          <p:nvPr/>
        </p:nvCxnSpPr>
        <p:spPr>
          <a:xfrm rot="10800000">
            <a:off x="6705600" y="5105400"/>
            <a:ext cx="0" cy="533400"/>
          </a:xfrm>
          <a:prstGeom prst="straightConnector1">
            <a:avLst/>
          </a:prstGeom>
          <a:noFill/>
          <a:ln cap="flat" cmpd="sng" w="9525">
            <a:solidFill>
              <a:schemeClr val="dk1"/>
            </a:solidFill>
            <a:prstDash val="solid"/>
            <a:round/>
            <a:headEnd len="med" w="med" type="none"/>
            <a:tailEnd len="med" w="med" type="none"/>
          </a:ln>
        </p:spPr>
      </p:cxnSp>
      <p:cxnSp>
        <p:nvCxnSpPr>
          <p:cNvPr id="369" name="Google Shape;369;p29"/>
          <p:cNvCxnSpPr/>
          <p:nvPr/>
        </p:nvCxnSpPr>
        <p:spPr>
          <a:xfrm rot="10800000">
            <a:off x="7620000" y="5105400"/>
            <a:ext cx="0" cy="533400"/>
          </a:xfrm>
          <a:prstGeom prst="straightConnector1">
            <a:avLst/>
          </a:prstGeom>
          <a:noFill/>
          <a:ln cap="flat" cmpd="sng" w="9525">
            <a:solidFill>
              <a:schemeClr val="dk1"/>
            </a:solidFill>
            <a:prstDash val="solid"/>
            <a:round/>
            <a:headEnd len="med" w="med" type="none"/>
            <a:tailEnd len="med" w="med" type="none"/>
          </a:ln>
        </p:spPr>
      </p:cxnSp>
      <p:cxnSp>
        <p:nvCxnSpPr>
          <p:cNvPr id="370" name="Google Shape;370;p29"/>
          <p:cNvCxnSpPr/>
          <p:nvPr/>
        </p:nvCxnSpPr>
        <p:spPr>
          <a:xfrm flipH="1" rot="10800000">
            <a:off x="1295400" y="4038600"/>
            <a:ext cx="457200" cy="457200"/>
          </a:xfrm>
          <a:prstGeom prst="straightConnector1">
            <a:avLst/>
          </a:prstGeom>
          <a:noFill/>
          <a:ln cap="flat" cmpd="sng" w="9525">
            <a:solidFill>
              <a:schemeClr val="dk1"/>
            </a:solidFill>
            <a:prstDash val="solid"/>
            <a:round/>
            <a:headEnd len="med" w="med" type="none"/>
            <a:tailEnd len="med" w="med" type="none"/>
          </a:ln>
        </p:spPr>
      </p:cxnSp>
      <p:cxnSp>
        <p:nvCxnSpPr>
          <p:cNvPr id="371" name="Google Shape;371;p29"/>
          <p:cNvCxnSpPr/>
          <p:nvPr/>
        </p:nvCxnSpPr>
        <p:spPr>
          <a:xfrm rot="10800000">
            <a:off x="1828800" y="4038600"/>
            <a:ext cx="304800" cy="457200"/>
          </a:xfrm>
          <a:prstGeom prst="straightConnector1">
            <a:avLst/>
          </a:prstGeom>
          <a:noFill/>
          <a:ln cap="flat" cmpd="sng" w="9525">
            <a:solidFill>
              <a:schemeClr val="dk1"/>
            </a:solidFill>
            <a:prstDash val="solid"/>
            <a:round/>
            <a:headEnd len="med" w="med" type="none"/>
            <a:tailEnd len="med" w="med" type="none"/>
          </a:ln>
        </p:spPr>
      </p:cxnSp>
      <p:cxnSp>
        <p:nvCxnSpPr>
          <p:cNvPr id="372" name="Google Shape;372;p29"/>
          <p:cNvCxnSpPr/>
          <p:nvPr/>
        </p:nvCxnSpPr>
        <p:spPr>
          <a:xfrm flipH="1" rot="10800000">
            <a:off x="3200400" y="4038600"/>
            <a:ext cx="304800" cy="457200"/>
          </a:xfrm>
          <a:prstGeom prst="straightConnector1">
            <a:avLst/>
          </a:prstGeom>
          <a:noFill/>
          <a:ln cap="flat" cmpd="sng" w="9525">
            <a:solidFill>
              <a:schemeClr val="dk1"/>
            </a:solidFill>
            <a:prstDash val="solid"/>
            <a:round/>
            <a:headEnd len="med" w="med" type="none"/>
            <a:tailEnd len="med" w="med" type="none"/>
          </a:ln>
        </p:spPr>
      </p:cxnSp>
      <p:cxnSp>
        <p:nvCxnSpPr>
          <p:cNvPr id="373" name="Google Shape;373;p29"/>
          <p:cNvCxnSpPr/>
          <p:nvPr/>
        </p:nvCxnSpPr>
        <p:spPr>
          <a:xfrm rot="10800000">
            <a:off x="3581400" y="4038600"/>
            <a:ext cx="304800" cy="457200"/>
          </a:xfrm>
          <a:prstGeom prst="straightConnector1">
            <a:avLst/>
          </a:prstGeom>
          <a:noFill/>
          <a:ln cap="flat" cmpd="sng" w="9525">
            <a:solidFill>
              <a:schemeClr val="dk1"/>
            </a:solidFill>
            <a:prstDash val="solid"/>
            <a:round/>
            <a:headEnd len="med" w="med" type="none"/>
            <a:tailEnd len="med" w="med" type="none"/>
          </a:ln>
        </p:spPr>
      </p:cxnSp>
      <p:cxnSp>
        <p:nvCxnSpPr>
          <p:cNvPr id="374" name="Google Shape;374;p29"/>
          <p:cNvCxnSpPr/>
          <p:nvPr/>
        </p:nvCxnSpPr>
        <p:spPr>
          <a:xfrm flipH="1" rot="10800000">
            <a:off x="4953000" y="4038600"/>
            <a:ext cx="381000" cy="457200"/>
          </a:xfrm>
          <a:prstGeom prst="straightConnector1">
            <a:avLst/>
          </a:prstGeom>
          <a:noFill/>
          <a:ln cap="flat" cmpd="sng" w="9525">
            <a:solidFill>
              <a:schemeClr val="dk1"/>
            </a:solidFill>
            <a:prstDash val="solid"/>
            <a:round/>
            <a:headEnd len="med" w="med" type="none"/>
            <a:tailEnd len="med" w="med" type="none"/>
          </a:ln>
        </p:spPr>
      </p:cxnSp>
      <p:cxnSp>
        <p:nvCxnSpPr>
          <p:cNvPr id="375" name="Google Shape;375;p29"/>
          <p:cNvCxnSpPr/>
          <p:nvPr/>
        </p:nvCxnSpPr>
        <p:spPr>
          <a:xfrm rot="10800000">
            <a:off x="5410200" y="4038600"/>
            <a:ext cx="457200" cy="457200"/>
          </a:xfrm>
          <a:prstGeom prst="straightConnector1">
            <a:avLst/>
          </a:prstGeom>
          <a:noFill/>
          <a:ln cap="flat" cmpd="sng" w="9525">
            <a:solidFill>
              <a:schemeClr val="dk1"/>
            </a:solidFill>
            <a:prstDash val="solid"/>
            <a:round/>
            <a:headEnd len="med" w="med" type="none"/>
            <a:tailEnd len="med" w="med" type="none"/>
          </a:ln>
        </p:spPr>
      </p:cxnSp>
      <p:cxnSp>
        <p:nvCxnSpPr>
          <p:cNvPr id="376" name="Google Shape;376;p29"/>
          <p:cNvCxnSpPr/>
          <p:nvPr/>
        </p:nvCxnSpPr>
        <p:spPr>
          <a:xfrm flipH="1" rot="10800000">
            <a:off x="6781800" y="4038600"/>
            <a:ext cx="228600" cy="457200"/>
          </a:xfrm>
          <a:prstGeom prst="straightConnector1">
            <a:avLst/>
          </a:prstGeom>
          <a:noFill/>
          <a:ln cap="flat" cmpd="sng" w="9525">
            <a:solidFill>
              <a:schemeClr val="dk1"/>
            </a:solidFill>
            <a:prstDash val="solid"/>
            <a:round/>
            <a:headEnd len="med" w="med" type="none"/>
            <a:tailEnd len="med" w="med" type="none"/>
          </a:ln>
        </p:spPr>
      </p:cxnSp>
      <p:cxnSp>
        <p:nvCxnSpPr>
          <p:cNvPr id="377" name="Google Shape;377;p29"/>
          <p:cNvCxnSpPr/>
          <p:nvPr/>
        </p:nvCxnSpPr>
        <p:spPr>
          <a:xfrm rot="10800000">
            <a:off x="7086600" y="4038600"/>
            <a:ext cx="457200" cy="457200"/>
          </a:xfrm>
          <a:prstGeom prst="straightConnector1">
            <a:avLst/>
          </a:prstGeom>
          <a:noFill/>
          <a:ln cap="flat" cmpd="sng" w="9525">
            <a:solidFill>
              <a:schemeClr val="dk1"/>
            </a:solidFill>
            <a:prstDash val="solid"/>
            <a:round/>
            <a:headEnd len="med" w="med" type="none"/>
            <a:tailEnd len="med" w="med" type="none"/>
          </a:ln>
        </p:spPr>
      </p:cxnSp>
      <p:cxnSp>
        <p:nvCxnSpPr>
          <p:cNvPr id="378" name="Google Shape;378;p29"/>
          <p:cNvCxnSpPr/>
          <p:nvPr/>
        </p:nvCxnSpPr>
        <p:spPr>
          <a:xfrm flipH="1" rot="10800000">
            <a:off x="1828800" y="2971800"/>
            <a:ext cx="914400" cy="457200"/>
          </a:xfrm>
          <a:prstGeom prst="straightConnector1">
            <a:avLst/>
          </a:prstGeom>
          <a:noFill/>
          <a:ln cap="flat" cmpd="sng" w="9525">
            <a:solidFill>
              <a:schemeClr val="dk1"/>
            </a:solidFill>
            <a:prstDash val="solid"/>
            <a:round/>
            <a:headEnd len="med" w="med" type="none"/>
            <a:tailEnd len="med" w="med" type="none"/>
          </a:ln>
        </p:spPr>
      </p:cxnSp>
      <p:cxnSp>
        <p:nvCxnSpPr>
          <p:cNvPr id="379" name="Google Shape;379;p29"/>
          <p:cNvCxnSpPr/>
          <p:nvPr/>
        </p:nvCxnSpPr>
        <p:spPr>
          <a:xfrm rot="10800000">
            <a:off x="2819400" y="2971800"/>
            <a:ext cx="685800" cy="457200"/>
          </a:xfrm>
          <a:prstGeom prst="straightConnector1">
            <a:avLst/>
          </a:prstGeom>
          <a:noFill/>
          <a:ln cap="flat" cmpd="sng" w="9525">
            <a:solidFill>
              <a:schemeClr val="dk1"/>
            </a:solidFill>
            <a:prstDash val="solid"/>
            <a:round/>
            <a:headEnd len="med" w="med" type="none"/>
            <a:tailEnd len="med" w="med" type="none"/>
          </a:ln>
        </p:spPr>
      </p:cxnSp>
      <p:cxnSp>
        <p:nvCxnSpPr>
          <p:cNvPr id="380" name="Google Shape;380;p29"/>
          <p:cNvCxnSpPr/>
          <p:nvPr/>
        </p:nvCxnSpPr>
        <p:spPr>
          <a:xfrm flipH="1" rot="10800000">
            <a:off x="5334000" y="3048000"/>
            <a:ext cx="762000" cy="381000"/>
          </a:xfrm>
          <a:prstGeom prst="straightConnector1">
            <a:avLst/>
          </a:prstGeom>
          <a:noFill/>
          <a:ln cap="flat" cmpd="sng" w="9525">
            <a:solidFill>
              <a:schemeClr val="dk1"/>
            </a:solidFill>
            <a:prstDash val="solid"/>
            <a:round/>
            <a:headEnd len="med" w="med" type="none"/>
            <a:tailEnd len="med" w="med" type="none"/>
          </a:ln>
        </p:spPr>
      </p:cxnSp>
      <p:cxnSp>
        <p:nvCxnSpPr>
          <p:cNvPr id="381" name="Google Shape;381;p29"/>
          <p:cNvCxnSpPr/>
          <p:nvPr/>
        </p:nvCxnSpPr>
        <p:spPr>
          <a:xfrm rot="10800000">
            <a:off x="6248400" y="3048000"/>
            <a:ext cx="838200" cy="381000"/>
          </a:xfrm>
          <a:prstGeom prst="straightConnector1">
            <a:avLst/>
          </a:prstGeom>
          <a:noFill/>
          <a:ln cap="flat" cmpd="sng" w="9525">
            <a:solidFill>
              <a:schemeClr val="dk1"/>
            </a:solidFill>
            <a:prstDash val="solid"/>
            <a:round/>
            <a:headEnd len="med" w="med" type="none"/>
            <a:tailEnd len="med" w="med" type="none"/>
          </a:ln>
        </p:spPr>
      </p:cxnSp>
      <p:cxnSp>
        <p:nvCxnSpPr>
          <p:cNvPr id="382" name="Google Shape;382;p29"/>
          <p:cNvCxnSpPr/>
          <p:nvPr/>
        </p:nvCxnSpPr>
        <p:spPr>
          <a:xfrm flipH="1" rot="10800000">
            <a:off x="2895600" y="2057400"/>
            <a:ext cx="1676400" cy="304800"/>
          </a:xfrm>
          <a:prstGeom prst="straightConnector1">
            <a:avLst/>
          </a:prstGeom>
          <a:noFill/>
          <a:ln cap="flat" cmpd="sng" w="9525">
            <a:solidFill>
              <a:schemeClr val="dk1"/>
            </a:solidFill>
            <a:prstDash val="solid"/>
            <a:round/>
            <a:headEnd len="med" w="med" type="none"/>
            <a:tailEnd len="med" w="med" type="none"/>
          </a:ln>
        </p:spPr>
      </p:cxnSp>
      <p:cxnSp>
        <p:nvCxnSpPr>
          <p:cNvPr id="383" name="Google Shape;383;p29"/>
          <p:cNvCxnSpPr/>
          <p:nvPr/>
        </p:nvCxnSpPr>
        <p:spPr>
          <a:xfrm rot="10800000">
            <a:off x="4648200" y="2057400"/>
            <a:ext cx="1447800" cy="3810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3"/>
          <p:cNvPicPr preferRelativeResize="0"/>
          <p:nvPr/>
        </p:nvPicPr>
        <p:blipFill rotWithShape="1">
          <a:blip r:embed="rId3">
            <a:alphaModFix/>
          </a:blip>
          <a:srcRect b="7083" l="24129" r="14308" t="33999"/>
          <a:stretch/>
        </p:blipFill>
        <p:spPr>
          <a:xfrm>
            <a:off x="228600" y="3048000"/>
            <a:ext cx="6468322" cy="3480292"/>
          </a:xfrm>
          <a:prstGeom prst="rect">
            <a:avLst/>
          </a:prstGeom>
          <a:noFill/>
          <a:ln>
            <a:noFill/>
          </a:ln>
        </p:spPr>
      </p:pic>
      <p:sp>
        <p:nvSpPr>
          <p:cNvPr id="102" name="Google Shape;102;p3"/>
          <p:cNvSpPr txBox="1"/>
          <p:nvPr>
            <p:ph type="title"/>
          </p:nvPr>
        </p:nvSpPr>
        <p:spPr>
          <a:xfrm>
            <a:off x="457200" y="36576"/>
            <a:ext cx="8229600" cy="4873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Hashing</a:t>
            </a:r>
            <a:endParaRPr/>
          </a:p>
        </p:txBody>
      </p:sp>
      <p:sp>
        <p:nvSpPr>
          <p:cNvPr id="103" name="Google Shape;103;p3"/>
          <p:cNvSpPr txBox="1"/>
          <p:nvPr/>
        </p:nvSpPr>
        <p:spPr>
          <a:xfrm>
            <a:off x="7239000" y="5105400"/>
            <a:ext cx="1752600" cy="923330"/>
          </a:xfrm>
          <a:prstGeom prst="rect">
            <a:avLst/>
          </a:prstGeom>
          <a:noFill/>
          <a:ln cap="flat" cmpd="sng" w="127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accent1"/>
                </a:solidFill>
                <a:latin typeface="Calibri"/>
                <a:ea typeface="Calibri"/>
                <a:cs typeface="Calibri"/>
                <a:sym typeface="Calibri"/>
              </a:rPr>
              <a:t>Image taken from Cormen’s book</a:t>
            </a:r>
            <a:endParaRPr/>
          </a:p>
        </p:txBody>
      </p:sp>
      <p:sp>
        <p:nvSpPr>
          <p:cNvPr id="104" name="Google Shape;104;p3"/>
          <p:cNvSpPr txBox="1"/>
          <p:nvPr/>
        </p:nvSpPr>
        <p:spPr>
          <a:xfrm>
            <a:off x="5791200" y="3191780"/>
            <a:ext cx="3200400" cy="923330"/>
          </a:xfrm>
          <a:prstGeom prst="rect">
            <a:avLst/>
          </a:prstGeom>
          <a:noFill/>
          <a:ln>
            <a:noFill/>
          </a:ln>
        </p:spPr>
        <p:txBody>
          <a:bodyPr anchorCtr="0" anchor="t" bIns="45700" lIns="91425" spcFirstLastPara="1" rIns="91425" wrap="square" tIns="45700">
            <a:spAutoFit/>
          </a:bodyPr>
          <a:lstStyle/>
          <a:p>
            <a:pPr indent="-114300" lvl="0" marL="11430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element with key k </a:t>
            </a:r>
            <a:r>
              <a:rPr i="1" lang="en-US" sz="1800">
                <a:solidFill>
                  <a:schemeClr val="dk1"/>
                </a:solidFill>
                <a:latin typeface="Calibri"/>
                <a:ea typeface="Calibri"/>
                <a:cs typeface="Calibri"/>
                <a:sym typeface="Calibri"/>
              </a:rPr>
              <a:t>hashes</a:t>
            </a:r>
            <a:r>
              <a:rPr lang="en-US" sz="1800">
                <a:solidFill>
                  <a:schemeClr val="dk1"/>
                </a:solidFill>
                <a:latin typeface="Calibri"/>
                <a:ea typeface="Calibri"/>
                <a:cs typeface="Calibri"/>
                <a:sym typeface="Calibri"/>
              </a:rPr>
              <a:t> to slot h(k)</a:t>
            </a:r>
            <a:endParaRPr/>
          </a:p>
          <a:p>
            <a:pPr indent="-114300" lvl="0" marL="11430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h(k) is the </a:t>
            </a:r>
            <a:r>
              <a:rPr i="1" lang="en-US" sz="1800">
                <a:solidFill>
                  <a:schemeClr val="dk1"/>
                </a:solidFill>
                <a:latin typeface="Calibri"/>
                <a:ea typeface="Calibri"/>
                <a:cs typeface="Calibri"/>
                <a:sym typeface="Calibri"/>
              </a:rPr>
              <a:t>hash value </a:t>
            </a:r>
            <a:r>
              <a:rPr lang="en-US" sz="1800">
                <a:solidFill>
                  <a:schemeClr val="dk1"/>
                </a:solidFill>
                <a:latin typeface="Calibri"/>
                <a:ea typeface="Calibri"/>
                <a:cs typeface="Calibri"/>
                <a:sym typeface="Calibri"/>
              </a:rPr>
              <a:t>of key k</a:t>
            </a:r>
            <a:endParaRPr/>
          </a:p>
        </p:txBody>
      </p:sp>
      <p:pic>
        <p:nvPicPr>
          <p:cNvPr id="105" name="Google Shape;105;p3"/>
          <p:cNvPicPr preferRelativeResize="0"/>
          <p:nvPr/>
        </p:nvPicPr>
        <p:blipFill>
          <a:blip r:embed="rId4">
            <a:alphaModFix/>
          </a:blip>
          <a:stretch>
            <a:fillRect/>
          </a:stretch>
        </p:blipFill>
        <p:spPr>
          <a:xfrm>
            <a:off x="152400" y="676338"/>
            <a:ext cx="8839199" cy="197124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Verifying membership in a hash tree</a:t>
            </a:r>
            <a:endParaRPr/>
          </a:p>
        </p:txBody>
      </p:sp>
      <p:sp>
        <p:nvSpPr>
          <p:cNvPr id="389" name="Google Shape;389;p30"/>
          <p:cNvSpPr txBox="1"/>
          <p:nvPr>
            <p:ph idx="1" type="body"/>
          </p:nvPr>
        </p:nvSpPr>
        <p:spPr>
          <a:xfrm>
            <a:off x="3800374" y="1600200"/>
            <a:ext cx="5191226" cy="4525963"/>
          </a:xfrm>
          <a:prstGeom prst="rect">
            <a:avLst/>
          </a:prstGeom>
          <a:blipFill rotWithShape="1">
            <a:blip r:embed="rId3">
              <a:alphaModFix/>
            </a:blip>
            <a:stretch>
              <a:fillRect b="0" l="-1994" r="-1760" t="-2154"/>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pic>
        <p:nvPicPr>
          <p:cNvPr id="390" name="Google Shape;390;p30"/>
          <p:cNvPicPr preferRelativeResize="0"/>
          <p:nvPr/>
        </p:nvPicPr>
        <p:blipFill rotWithShape="1">
          <a:blip r:embed="rId4">
            <a:alphaModFix/>
          </a:blip>
          <a:srcRect b="0" l="0" r="0" t="0"/>
          <a:stretch/>
        </p:blipFill>
        <p:spPr>
          <a:xfrm>
            <a:off x="304800" y="1637071"/>
            <a:ext cx="3495574" cy="429385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Read more</a:t>
            </a:r>
            <a:endParaRPr/>
          </a:p>
        </p:txBody>
      </p:sp>
      <p:sp>
        <p:nvSpPr>
          <p:cNvPr id="396" name="Google Shape;396;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Read more at </a:t>
            </a:r>
            <a:r>
              <a:rPr lang="en-US" u="sng">
                <a:solidFill>
                  <a:schemeClr val="hlink"/>
                </a:solidFill>
                <a:hlinkClick r:id="rId3"/>
              </a:rPr>
              <a:t>https://blockonomi.com/merkle-tree/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457200" y="36576"/>
            <a:ext cx="8229600" cy="725424"/>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4000"/>
              <a:t>Hash Functions </a:t>
            </a:r>
            <a:br>
              <a:rPr lang="en-US" sz="4000"/>
            </a:br>
            <a:r>
              <a:rPr lang="en-US" sz="2000"/>
              <a:t>(Taken from wikipedia, http://en.wikipedia.org/wiki/Hash_function)</a:t>
            </a:r>
            <a:endParaRPr/>
          </a:p>
        </p:txBody>
      </p:sp>
      <p:sp>
        <p:nvSpPr>
          <p:cNvPr id="112" name="Google Shape;112;p4"/>
          <p:cNvSpPr txBox="1"/>
          <p:nvPr>
            <p:ph idx="1" type="body"/>
          </p:nvPr>
        </p:nvSpPr>
        <p:spPr>
          <a:xfrm>
            <a:off x="114300" y="990600"/>
            <a:ext cx="8915400" cy="5791200"/>
          </a:xfrm>
          <a:prstGeom prst="rect">
            <a:avLst/>
          </a:prstGeom>
          <a:noFill/>
          <a:ln>
            <a:noFill/>
          </a:ln>
        </p:spPr>
        <p:txBody>
          <a:bodyPr anchorCtr="0" anchor="t" bIns="45700" lIns="91425" spcFirstLastPara="1" rIns="91425" wrap="square" tIns="45700">
            <a:noAutofit/>
          </a:bodyPr>
          <a:lstStyle/>
          <a:p>
            <a:pPr indent="-231775" lvl="0" marL="231775" rtl="0" algn="l">
              <a:lnSpc>
                <a:spcPct val="90000"/>
              </a:lnSpc>
              <a:spcBef>
                <a:spcPts val="0"/>
              </a:spcBef>
              <a:spcAft>
                <a:spcPts val="0"/>
              </a:spcAft>
              <a:buClr>
                <a:schemeClr val="dk1"/>
              </a:buClr>
              <a:buSzPts val="2300"/>
              <a:buChar char="•"/>
            </a:pPr>
            <a:r>
              <a:rPr lang="en-US" sz="2300"/>
              <a:t>A </a:t>
            </a:r>
            <a:r>
              <a:rPr i="1" lang="en-US" sz="2300"/>
              <a:t>hash function </a:t>
            </a:r>
            <a:r>
              <a:rPr lang="en-US" sz="2300"/>
              <a:t>is any function that can be used to map digital data of arbitrary size to digital data of fixed size, with slight differences in input data producing very big differences in output data</a:t>
            </a:r>
            <a:endParaRPr/>
          </a:p>
          <a:p>
            <a:pPr indent="-231775" lvl="0" marL="231775" rtl="0" algn="l">
              <a:lnSpc>
                <a:spcPct val="90000"/>
              </a:lnSpc>
              <a:spcBef>
                <a:spcPts val="460"/>
              </a:spcBef>
              <a:spcAft>
                <a:spcPts val="0"/>
              </a:spcAft>
              <a:buClr>
                <a:schemeClr val="dk1"/>
              </a:buClr>
              <a:buSzPts val="2300"/>
              <a:buChar char="•"/>
            </a:pPr>
            <a:r>
              <a:rPr lang="en-US" sz="2300"/>
              <a:t>The hash function is used to map the search key to an </a:t>
            </a:r>
            <a:r>
              <a:rPr i="1" lang="en-US" sz="2300"/>
              <a:t>index</a:t>
            </a:r>
            <a:r>
              <a:rPr lang="en-US" sz="2300"/>
              <a:t>; the index gives the place in the hash table where the corresponding record should be stored</a:t>
            </a:r>
            <a:endParaRPr/>
          </a:p>
          <a:p>
            <a:pPr indent="-231775" lvl="0" marL="231775" rtl="0" algn="l">
              <a:lnSpc>
                <a:spcPct val="90000"/>
              </a:lnSpc>
              <a:spcBef>
                <a:spcPts val="460"/>
              </a:spcBef>
              <a:spcAft>
                <a:spcPts val="0"/>
              </a:spcAft>
              <a:buClr>
                <a:schemeClr val="dk1"/>
              </a:buClr>
              <a:buSzPts val="2300"/>
              <a:buChar char="•"/>
            </a:pPr>
            <a:r>
              <a:rPr lang="en-US" sz="2300"/>
              <a:t>The values returned by a hash function are called </a:t>
            </a:r>
            <a:r>
              <a:rPr i="1" lang="en-US" sz="2300"/>
              <a:t>hash values</a:t>
            </a:r>
            <a:r>
              <a:rPr lang="en-US" sz="2300"/>
              <a:t>, </a:t>
            </a:r>
            <a:r>
              <a:rPr i="1" lang="en-US" sz="2300"/>
              <a:t>hash codes</a:t>
            </a:r>
            <a:r>
              <a:rPr lang="en-US" sz="2300"/>
              <a:t>, </a:t>
            </a:r>
            <a:r>
              <a:rPr i="1" lang="en-US" sz="2300"/>
              <a:t>hash sums</a:t>
            </a:r>
            <a:r>
              <a:rPr lang="en-US" sz="2300"/>
              <a:t>, or simply </a:t>
            </a:r>
            <a:r>
              <a:rPr i="1" lang="en-US" sz="2300"/>
              <a:t>hashes</a:t>
            </a:r>
            <a:endParaRPr/>
          </a:p>
          <a:p>
            <a:pPr indent="-231775" lvl="0" marL="231775" rtl="0" algn="l">
              <a:lnSpc>
                <a:spcPct val="90000"/>
              </a:lnSpc>
              <a:spcBef>
                <a:spcPts val="460"/>
              </a:spcBef>
              <a:spcAft>
                <a:spcPts val="0"/>
              </a:spcAft>
              <a:buClr>
                <a:schemeClr val="dk1"/>
              </a:buClr>
              <a:buSzPts val="2300"/>
              <a:buChar char="•"/>
            </a:pPr>
            <a:r>
              <a:rPr lang="en-US" sz="2300"/>
              <a:t>Thus, the hash function only hints at the record's location — it tells where one should start looking for it. </a:t>
            </a:r>
            <a:endParaRPr/>
          </a:p>
          <a:p>
            <a:pPr indent="-231775" lvl="0" marL="231775" rtl="0" algn="l">
              <a:lnSpc>
                <a:spcPct val="90000"/>
              </a:lnSpc>
              <a:spcBef>
                <a:spcPts val="460"/>
              </a:spcBef>
              <a:spcAft>
                <a:spcPts val="0"/>
              </a:spcAft>
              <a:buClr>
                <a:schemeClr val="dk1"/>
              </a:buClr>
              <a:buSzPts val="2300"/>
              <a:buChar char="•"/>
            </a:pPr>
            <a:r>
              <a:rPr lang="en-US" sz="2300"/>
              <a:t>Still, in a half-full table, a good hash function will typically narrow the search down to only one or two entries.</a:t>
            </a:r>
            <a:endParaRPr/>
          </a:p>
          <a:p>
            <a:pPr indent="-231775" lvl="0" marL="231775" rtl="0" algn="l">
              <a:lnSpc>
                <a:spcPct val="90000"/>
              </a:lnSpc>
              <a:spcBef>
                <a:spcPts val="460"/>
              </a:spcBef>
              <a:spcAft>
                <a:spcPts val="0"/>
              </a:spcAft>
              <a:buClr>
                <a:schemeClr val="dk1"/>
              </a:buClr>
              <a:buSzPts val="2300"/>
              <a:buChar char="•"/>
            </a:pPr>
            <a:r>
              <a:rPr lang="en-US" sz="2300"/>
              <a:t>Good hash functions, in the original sense of the term, are usually required to satisfy certain properties listed below:</a:t>
            </a:r>
            <a:endParaRPr/>
          </a:p>
          <a:p>
            <a:pPr indent="-231775" lvl="0" marL="231775" rtl="0" algn="l">
              <a:lnSpc>
                <a:spcPct val="90000"/>
              </a:lnSpc>
              <a:spcBef>
                <a:spcPts val="460"/>
              </a:spcBef>
              <a:spcAft>
                <a:spcPts val="0"/>
              </a:spcAft>
              <a:buClr>
                <a:schemeClr val="dk1"/>
              </a:buClr>
              <a:buSzPts val="2300"/>
              <a:buChar char="•"/>
            </a:pPr>
            <a:r>
              <a:rPr b="1" lang="en-US" sz="2300" u="sng"/>
              <a:t>Determinism</a:t>
            </a:r>
            <a:r>
              <a:rPr lang="en-US" sz="2300"/>
              <a:t>: A hash procedure must be deterministic—meaning that for a given input value it must always generate the same hash value.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ph idx="1" type="body"/>
          </p:nvPr>
        </p:nvSpPr>
        <p:spPr>
          <a:xfrm>
            <a:off x="152400" y="228600"/>
            <a:ext cx="8915400" cy="6629400"/>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b="1" lang="en-US" sz="3400" u="sng"/>
              <a:t>Uniformity</a:t>
            </a:r>
            <a:r>
              <a:rPr lang="en-US" sz="3400"/>
              <a:t>: A good hash function should map the expected inputs as evenly as possible over its output range. That is, every hash value in the output range should be generated with roughly the same probability.</a:t>
            </a:r>
            <a:endParaRPr/>
          </a:p>
          <a:p>
            <a:pPr indent="-342900" lvl="0" marL="342900" rtl="0" algn="l">
              <a:spcBef>
                <a:spcPts val="527"/>
              </a:spcBef>
              <a:spcAft>
                <a:spcPts val="0"/>
              </a:spcAft>
              <a:buClr>
                <a:schemeClr val="dk1"/>
              </a:buClr>
              <a:buSzPct val="100000"/>
              <a:buChar char="•"/>
            </a:pPr>
            <a:r>
              <a:rPr b="1" lang="en-US" sz="3400" u="sng"/>
              <a:t>Defined range</a:t>
            </a:r>
            <a:r>
              <a:rPr lang="en-US" sz="3400"/>
              <a:t>: It is often desirable that the output of a hash function have fixed size. Producing fixed-length output from variable length input can by accomplished by breaking the input data into chunks of specific size.</a:t>
            </a:r>
            <a:endParaRPr/>
          </a:p>
          <a:p>
            <a:pPr indent="-342900" lvl="0" marL="342900" rtl="0" algn="l">
              <a:spcBef>
                <a:spcPts val="527"/>
              </a:spcBef>
              <a:spcAft>
                <a:spcPts val="0"/>
              </a:spcAft>
              <a:buClr>
                <a:schemeClr val="dk1"/>
              </a:buClr>
              <a:buSzPct val="100000"/>
              <a:buChar char="•"/>
            </a:pPr>
            <a:r>
              <a:rPr b="1" lang="en-US" sz="3400" u="sng"/>
              <a:t>Data normalization</a:t>
            </a:r>
            <a:r>
              <a:rPr lang="en-US" sz="3400"/>
              <a:t>: In some applications, the input may need to be normalized before hashing it, as by upper-casing all letters. For such data, one must use a hash function that is compatible with the data equivalence criterion being used: that is, any two inputs that are considered equivalent must yield the same hash value. </a:t>
            </a:r>
            <a:endParaRPr/>
          </a:p>
          <a:p>
            <a:pPr indent="-342900" lvl="0" marL="342900" rtl="0" algn="l">
              <a:spcBef>
                <a:spcPts val="527"/>
              </a:spcBef>
              <a:spcAft>
                <a:spcPts val="0"/>
              </a:spcAft>
              <a:buClr>
                <a:schemeClr val="dk1"/>
              </a:buClr>
              <a:buSzPct val="100000"/>
              <a:buChar char="•"/>
            </a:pPr>
            <a:r>
              <a:rPr b="1" lang="en-US" sz="3400" u="sng"/>
              <a:t>Non-invertible</a:t>
            </a:r>
            <a:r>
              <a:rPr lang="en-US" sz="3400"/>
              <a:t>: In cryptographic applications, hash functions are typically expected to be non-invertible, meaning that it is not possible to reconstruct the input datum x from its hash value h(x) alone without spending great amounts of computing time.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ph type="title"/>
          </p:nvPr>
        </p:nvSpPr>
        <p:spPr>
          <a:xfrm>
            <a:off x="457200" y="12192"/>
            <a:ext cx="8229600" cy="74980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Collision</a:t>
            </a:r>
            <a:endParaRPr/>
          </a:p>
        </p:txBody>
      </p:sp>
      <p:pic>
        <p:nvPicPr>
          <p:cNvPr id="124" name="Google Shape;124;p6"/>
          <p:cNvPicPr preferRelativeResize="0"/>
          <p:nvPr/>
        </p:nvPicPr>
        <p:blipFill>
          <a:blip r:embed="rId3">
            <a:alphaModFix/>
          </a:blip>
          <a:stretch>
            <a:fillRect/>
          </a:stretch>
        </p:blipFill>
        <p:spPr>
          <a:xfrm>
            <a:off x="152400" y="914400"/>
            <a:ext cx="8839200" cy="391999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7"/>
          <p:cNvSpPr txBox="1"/>
          <p:nvPr>
            <p:ph type="title"/>
          </p:nvPr>
        </p:nvSpPr>
        <p:spPr>
          <a:xfrm>
            <a:off x="457200" y="12192"/>
            <a:ext cx="8229600" cy="74980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Solving Collision by Chaining</a:t>
            </a:r>
            <a:endParaRPr/>
          </a:p>
        </p:txBody>
      </p:sp>
      <p:sp>
        <p:nvSpPr>
          <p:cNvPr id="131" name="Google Shape;131;p7"/>
          <p:cNvSpPr txBox="1"/>
          <p:nvPr>
            <p:ph idx="1" type="body"/>
          </p:nvPr>
        </p:nvSpPr>
        <p:spPr>
          <a:xfrm>
            <a:off x="457200" y="685801"/>
            <a:ext cx="8229600" cy="1828799"/>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lang="en-US"/>
              <a:t>All the elements that share the same hash key are placed in a linked list. </a:t>
            </a:r>
            <a:endParaRPr/>
          </a:p>
          <a:p>
            <a:pPr indent="-342900" lvl="0" marL="342900" rtl="0" algn="l">
              <a:spcBef>
                <a:spcPts val="544"/>
              </a:spcBef>
              <a:spcAft>
                <a:spcPts val="0"/>
              </a:spcAft>
              <a:buClr>
                <a:schemeClr val="dk1"/>
              </a:buClr>
              <a:buSzPct val="100000"/>
              <a:buChar char="•"/>
            </a:pPr>
            <a:r>
              <a:rPr lang="en-US"/>
              <a:t>An entry of the hash table is either NIL or contains the pointer to the first element of the linked list.</a:t>
            </a:r>
            <a:endParaRPr/>
          </a:p>
        </p:txBody>
      </p:sp>
      <p:pic>
        <p:nvPicPr>
          <p:cNvPr id="132" name="Google Shape;132;p7"/>
          <p:cNvPicPr preferRelativeResize="0"/>
          <p:nvPr/>
        </p:nvPicPr>
        <p:blipFill rotWithShape="1">
          <a:blip r:embed="rId3">
            <a:alphaModFix/>
          </a:blip>
          <a:srcRect b="15999" l="23332" r="14728" t="24166"/>
          <a:stretch/>
        </p:blipFill>
        <p:spPr>
          <a:xfrm>
            <a:off x="762000" y="2362200"/>
            <a:ext cx="8058912" cy="437692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8"/>
          <p:cNvSpPr txBox="1"/>
          <p:nvPr>
            <p:ph type="title"/>
          </p:nvPr>
        </p:nvSpPr>
        <p:spPr>
          <a:xfrm>
            <a:off x="457200" y="12192"/>
            <a:ext cx="8229600" cy="9445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Analysis of Hashing with Chaining</a:t>
            </a:r>
            <a:endParaRPr/>
          </a:p>
        </p:txBody>
      </p:sp>
      <p:sp>
        <p:nvSpPr>
          <p:cNvPr id="138" name="Google Shape;138;p8"/>
          <p:cNvSpPr txBox="1"/>
          <p:nvPr>
            <p:ph idx="1" type="body"/>
          </p:nvPr>
        </p:nvSpPr>
        <p:spPr>
          <a:xfrm>
            <a:off x="152400" y="838200"/>
            <a:ext cx="8763000" cy="5867400"/>
          </a:xfrm>
          <a:prstGeom prst="rect">
            <a:avLst/>
          </a:prstGeom>
          <a:blipFill rotWithShape="1">
            <a:blip r:embed="rId3">
              <a:alphaModFix/>
            </a:blip>
            <a:stretch>
              <a:fillRect b="-2597" l="-1111" r="-624" t="-2182"/>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9"/>
          <p:cNvSpPr txBox="1"/>
          <p:nvPr>
            <p:ph type="title"/>
          </p:nvPr>
        </p:nvSpPr>
        <p:spPr>
          <a:xfrm>
            <a:off x="457200" y="12192"/>
            <a:ext cx="8229600" cy="74980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Solving Collision by Chaining</a:t>
            </a:r>
            <a:endParaRPr/>
          </a:p>
        </p:txBody>
      </p:sp>
      <p:sp>
        <p:nvSpPr>
          <p:cNvPr id="145" name="Google Shape;145;p9"/>
          <p:cNvSpPr txBox="1"/>
          <p:nvPr>
            <p:ph idx="1" type="body"/>
          </p:nvPr>
        </p:nvSpPr>
        <p:spPr>
          <a:xfrm>
            <a:off x="457200" y="685801"/>
            <a:ext cx="8229600" cy="1828799"/>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lang="en-US"/>
              <a:t>All the elements that share the same hash key are placed in a linked list. </a:t>
            </a:r>
            <a:endParaRPr/>
          </a:p>
          <a:p>
            <a:pPr indent="-342900" lvl="0" marL="342900" rtl="0" algn="l">
              <a:spcBef>
                <a:spcPts val="544"/>
              </a:spcBef>
              <a:spcAft>
                <a:spcPts val="0"/>
              </a:spcAft>
              <a:buClr>
                <a:schemeClr val="dk1"/>
              </a:buClr>
              <a:buSzPct val="100000"/>
              <a:buChar char="•"/>
            </a:pPr>
            <a:r>
              <a:rPr lang="en-US"/>
              <a:t>An entry of the hash table is either NIL or contains the pointer to the first element of the linked list.</a:t>
            </a:r>
            <a:endParaRPr/>
          </a:p>
        </p:txBody>
      </p:sp>
      <p:pic>
        <p:nvPicPr>
          <p:cNvPr id="146" name="Google Shape;146;p9"/>
          <p:cNvPicPr preferRelativeResize="0"/>
          <p:nvPr/>
        </p:nvPicPr>
        <p:blipFill rotWithShape="1">
          <a:blip r:embed="rId3">
            <a:alphaModFix/>
          </a:blip>
          <a:srcRect b="15999" l="23332" r="14728" t="24166"/>
          <a:stretch/>
        </p:blipFill>
        <p:spPr>
          <a:xfrm>
            <a:off x="76200" y="2362200"/>
            <a:ext cx="8058912" cy="4376928"/>
          </a:xfrm>
          <a:prstGeom prst="rect">
            <a:avLst/>
          </a:prstGeom>
          <a:noFill/>
          <a:ln>
            <a:noFill/>
          </a:ln>
        </p:spPr>
      </p:pic>
      <p:sp>
        <p:nvSpPr>
          <p:cNvPr id="147" name="Google Shape;147;p9"/>
          <p:cNvSpPr txBox="1"/>
          <p:nvPr/>
        </p:nvSpPr>
        <p:spPr>
          <a:xfrm>
            <a:off x="7239000" y="5105400"/>
            <a:ext cx="1752600" cy="923330"/>
          </a:xfrm>
          <a:prstGeom prst="rect">
            <a:avLst/>
          </a:prstGeom>
          <a:noFill/>
          <a:ln cap="flat" cmpd="sng" w="127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Image taken from Cormen’s book</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2013-08-26T06:32:24Z</dcterms:created>
  <dc:creator>Doina Bein</dc:creator>
</cp:coreProperties>
</file>