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9309100" cy="7023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gqqp+0aZdzJjtrJS69H1jLgl0A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4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5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5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6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7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8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9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9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0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0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1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1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2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2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eople.cs.aau.dk/~simas/aalg04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219201"/>
            <a:ext cx="7772400" cy="238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CPSC 535: Advanced Algorithms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914400" y="3886200"/>
            <a:ext cx="7391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Instructor: Dr. Doina Bein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Compact Tries </a:t>
            </a:r>
            <a:endParaRPr/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685800" y="1447800"/>
            <a:ext cx="8337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Compact Trie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Replace a </a:t>
            </a:r>
            <a:r>
              <a:rPr i="1" lang="en-US"/>
              <a:t>chain </a:t>
            </a:r>
            <a:r>
              <a:rPr lang="en-US"/>
              <a:t>of one-child nodes with an edge labeled with a string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non-leaf node (except root) has at least two children  </a:t>
            </a:r>
            <a:endParaRPr/>
          </a:p>
        </p:txBody>
      </p:sp>
      <p:pic>
        <p:nvPicPr>
          <p:cNvPr id="146" name="Google Shape;14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86200"/>
            <a:ext cx="8839200" cy="2792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Compact Tries (contd.)</a:t>
            </a:r>
            <a:endParaRPr/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457200" y="1348580"/>
            <a:ext cx="8229600" cy="5234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Implementation: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Strings are external to the structure in one array, edges are labeled with indices in the array (</a:t>
            </a:r>
            <a:r>
              <a:rPr i="1" lang="en-US" sz="2400"/>
              <a:t>from</a:t>
            </a:r>
            <a:r>
              <a:rPr lang="en-US" sz="2400"/>
              <a:t>, </a:t>
            </a:r>
            <a:r>
              <a:rPr i="1" lang="en-US" sz="2400"/>
              <a:t>to</a:t>
            </a:r>
            <a:r>
              <a:rPr lang="en-US" sz="2400"/>
              <a:t>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Can be used to do </a:t>
            </a:r>
            <a:r>
              <a:rPr i="1" lang="en-US" sz="2800"/>
              <a:t>word matching</a:t>
            </a:r>
            <a:r>
              <a:rPr lang="en-US" sz="2800"/>
              <a:t>: find where the given word appears in the text.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Use the compact trie to “store” all words in the text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Each child in the compact trie has a list of indices in the text where the corresponding word appears.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Word Matching with Tries</a:t>
            </a:r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685800" y="4927600"/>
            <a:ext cx="8337550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find a word </a:t>
            </a:r>
            <a:r>
              <a:rPr i="1" lang="en-US" sz="2400"/>
              <a:t>P</a:t>
            </a:r>
            <a:r>
              <a:rPr lang="en-US" sz="2400"/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At each node, follow edge (</a:t>
            </a:r>
            <a:r>
              <a:rPr i="1" lang="en-US" sz="2000"/>
              <a:t>i</a:t>
            </a:r>
            <a:r>
              <a:rPr lang="en-US" sz="2000"/>
              <a:t>,</a:t>
            </a:r>
            <a:r>
              <a:rPr i="1" lang="en-US" sz="2000"/>
              <a:t>j</a:t>
            </a:r>
            <a:r>
              <a:rPr lang="en-US" sz="2000"/>
              <a:t>), such that </a:t>
            </a:r>
            <a:r>
              <a:rPr i="1" lang="en-US" sz="2000"/>
              <a:t>P</a:t>
            </a:r>
            <a:r>
              <a:rPr lang="en-US" sz="2000"/>
              <a:t>[</a:t>
            </a:r>
            <a:r>
              <a:rPr i="1" lang="en-US" sz="2000"/>
              <a:t>i</a:t>
            </a:r>
            <a:r>
              <a:rPr lang="en-US" sz="2000"/>
              <a:t>..</a:t>
            </a:r>
            <a:r>
              <a:rPr i="1" lang="en-US" sz="2000"/>
              <a:t>j</a:t>
            </a:r>
            <a:r>
              <a:rPr lang="en-US" sz="2000"/>
              <a:t>] = T[i..j]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If there is no such edge, there is no </a:t>
            </a:r>
            <a:r>
              <a:rPr i="1" lang="en-US" sz="2000"/>
              <a:t>P </a:t>
            </a:r>
            <a:r>
              <a:rPr lang="en-US" sz="2000"/>
              <a:t>in </a:t>
            </a:r>
            <a:r>
              <a:rPr i="1" lang="en-US" sz="2000"/>
              <a:t>T</a:t>
            </a:r>
            <a:r>
              <a:rPr lang="en-US" sz="2000"/>
              <a:t>, otherwise, find all starting indices of </a:t>
            </a:r>
            <a:r>
              <a:rPr i="1" lang="en-US" sz="2000"/>
              <a:t>P </a:t>
            </a:r>
            <a:r>
              <a:rPr lang="en-US" sz="2000"/>
              <a:t>when a leaf is reached</a:t>
            </a:r>
            <a:r>
              <a:rPr i="1" lang="en-US" sz="2000"/>
              <a:t> </a:t>
            </a:r>
            <a:endParaRPr/>
          </a:p>
          <a:p>
            <a:pPr indent="-158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59" name="Google Shape;159;p12"/>
          <p:cNvSpPr txBox="1"/>
          <p:nvPr/>
        </p:nvSpPr>
        <p:spPr>
          <a:xfrm>
            <a:off x="1230313" y="4141788"/>
            <a:ext cx="75374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1  2  3 4  5  6 7  8 9 10    12   14   16   18   20   22   24   26   28    30   32   34   36   38    40</a:t>
            </a:r>
            <a:endParaRPr/>
          </a:p>
        </p:txBody>
      </p:sp>
      <p:sp>
        <p:nvSpPr>
          <p:cNvPr id="160" name="Google Shape;160;p12"/>
          <p:cNvSpPr/>
          <p:nvPr/>
        </p:nvSpPr>
        <p:spPr>
          <a:xfrm>
            <a:off x="4195763" y="1520825"/>
            <a:ext cx="119062" cy="117475"/>
          </a:xfrm>
          <a:prstGeom prst="ellipse">
            <a:avLst/>
          </a:prstGeom>
          <a:solidFill>
            <a:srgbClr val="00CCFF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12"/>
          <p:cNvCxnSpPr>
            <a:stCxn id="162" idx="1"/>
            <a:endCxn id="160" idx="5"/>
          </p:cNvCxnSpPr>
          <p:nvPr/>
        </p:nvCxnSpPr>
        <p:spPr>
          <a:xfrm rot="10800000">
            <a:off x="4297311" y="1620979"/>
            <a:ext cx="816000" cy="3933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3" name="Google Shape;163;p12"/>
          <p:cNvSpPr/>
          <p:nvPr/>
        </p:nvSpPr>
        <p:spPr>
          <a:xfrm>
            <a:off x="3081338" y="2308225"/>
            <a:ext cx="119062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>
            <a:off x="4233863" y="2292350"/>
            <a:ext cx="119062" cy="117475"/>
          </a:xfrm>
          <a:prstGeom prst="ellipse">
            <a:avLst/>
          </a:prstGeom>
          <a:solidFill>
            <a:srgbClr val="00CCFF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12"/>
          <p:cNvCxnSpPr>
            <a:stCxn id="160" idx="3"/>
            <a:endCxn id="163" idx="7"/>
          </p:cNvCxnSpPr>
          <p:nvPr/>
        </p:nvCxnSpPr>
        <p:spPr>
          <a:xfrm flipH="1">
            <a:off x="3182999" y="1621096"/>
            <a:ext cx="1030200" cy="7044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6" name="Google Shape;166;p12"/>
          <p:cNvSpPr/>
          <p:nvPr/>
        </p:nvSpPr>
        <p:spPr>
          <a:xfrm>
            <a:off x="5227638" y="3509963"/>
            <a:ext cx="119062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12"/>
          <p:cNvCxnSpPr>
            <a:stCxn id="160" idx="4"/>
            <a:endCxn id="164" idx="0"/>
          </p:cNvCxnSpPr>
          <p:nvPr/>
        </p:nvCxnSpPr>
        <p:spPr>
          <a:xfrm>
            <a:off x="4255294" y="1638300"/>
            <a:ext cx="38100" cy="6540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8" name="Google Shape;168;p12"/>
          <p:cNvCxnSpPr>
            <a:stCxn id="164" idx="5"/>
            <a:endCxn id="169" idx="0"/>
          </p:cNvCxnSpPr>
          <p:nvPr/>
        </p:nvCxnSpPr>
        <p:spPr>
          <a:xfrm>
            <a:off x="4335489" y="2392621"/>
            <a:ext cx="453300" cy="5442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9" name="Google Shape;169;p12"/>
          <p:cNvSpPr/>
          <p:nvPr/>
        </p:nvSpPr>
        <p:spPr>
          <a:xfrm>
            <a:off x="4729163" y="2936875"/>
            <a:ext cx="119062" cy="117475"/>
          </a:xfrm>
          <a:prstGeom prst="ellipse">
            <a:avLst/>
          </a:prstGeom>
          <a:solidFill>
            <a:srgbClr val="00CCFF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4432300" y="3589338"/>
            <a:ext cx="119063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12"/>
          <p:cNvCxnSpPr>
            <a:stCxn id="169" idx="4"/>
            <a:endCxn id="170" idx="0"/>
          </p:cNvCxnSpPr>
          <p:nvPr/>
        </p:nvCxnSpPr>
        <p:spPr>
          <a:xfrm flipH="1">
            <a:off x="4491694" y="3054350"/>
            <a:ext cx="297000" cy="5349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2" name="Google Shape;162;p12"/>
          <p:cNvSpPr/>
          <p:nvPr/>
        </p:nvSpPr>
        <p:spPr>
          <a:xfrm>
            <a:off x="5095875" y="1997075"/>
            <a:ext cx="119063" cy="117475"/>
          </a:xfrm>
          <a:prstGeom prst="ellipse">
            <a:avLst/>
          </a:prstGeom>
          <a:solidFill>
            <a:srgbClr val="00CCFF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12"/>
          <p:cNvCxnSpPr>
            <a:stCxn id="162" idx="5"/>
            <a:endCxn id="173" idx="1"/>
          </p:cNvCxnSpPr>
          <p:nvPr/>
        </p:nvCxnSpPr>
        <p:spPr>
          <a:xfrm>
            <a:off x="5197502" y="2097346"/>
            <a:ext cx="717600" cy="3234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4" name="Google Shape;174;p12"/>
          <p:cNvSpPr/>
          <p:nvPr/>
        </p:nvSpPr>
        <p:spPr>
          <a:xfrm>
            <a:off x="5091113" y="2724150"/>
            <a:ext cx="119062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2"/>
          <p:cNvSpPr/>
          <p:nvPr/>
        </p:nvSpPr>
        <p:spPr>
          <a:xfrm>
            <a:off x="5897563" y="2403475"/>
            <a:ext cx="119062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12"/>
          <p:cNvCxnSpPr>
            <a:stCxn id="169" idx="5"/>
            <a:endCxn id="166" idx="1"/>
          </p:cNvCxnSpPr>
          <p:nvPr/>
        </p:nvCxnSpPr>
        <p:spPr>
          <a:xfrm>
            <a:off x="4830789" y="3037146"/>
            <a:ext cx="414300" cy="4899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6" name="Google Shape;176;p12"/>
          <p:cNvCxnSpPr>
            <a:stCxn id="162" idx="4"/>
            <a:endCxn id="174" idx="0"/>
          </p:cNvCxnSpPr>
          <p:nvPr/>
        </p:nvCxnSpPr>
        <p:spPr>
          <a:xfrm flipH="1">
            <a:off x="5150607" y="2114550"/>
            <a:ext cx="4800" cy="6096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7" name="Google Shape;177;p12"/>
          <p:cNvSpPr txBox="1"/>
          <p:nvPr/>
        </p:nvSpPr>
        <p:spPr>
          <a:xfrm>
            <a:off x="3044825" y="1727200"/>
            <a:ext cx="8620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(31,34)</a:t>
            </a:r>
            <a:endParaRPr/>
          </a:p>
        </p:txBody>
      </p:sp>
      <p:sp>
        <p:nvSpPr>
          <p:cNvPr id="178" name="Google Shape;178;p12"/>
          <p:cNvSpPr/>
          <p:nvPr/>
        </p:nvSpPr>
        <p:spPr>
          <a:xfrm>
            <a:off x="3444875" y="2724150"/>
            <a:ext cx="119063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12"/>
          <p:cNvCxnSpPr>
            <a:stCxn id="164" idx="2"/>
            <a:endCxn id="178" idx="7"/>
          </p:cNvCxnSpPr>
          <p:nvPr/>
        </p:nvCxnSpPr>
        <p:spPr>
          <a:xfrm flipH="1">
            <a:off x="3546563" y="2351088"/>
            <a:ext cx="687300" cy="3903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0" name="Google Shape;180;p12"/>
          <p:cNvSpPr/>
          <p:nvPr/>
        </p:nvSpPr>
        <p:spPr>
          <a:xfrm>
            <a:off x="4089400" y="3054350"/>
            <a:ext cx="119063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12"/>
          <p:cNvCxnSpPr>
            <a:stCxn id="164" idx="4"/>
            <a:endCxn id="180" idx="0"/>
          </p:cNvCxnSpPr>
          <p:nvPr/>
        </p:nvCxnSpPr>
        <p:spPr>
          <a:xfrm flipH="1">
            <a:off x="4148794" y="2409825"/>
            <a:ext cx="144600" cy="6444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2" name="Google Shape;182;p12"/>
          <p:cNvSpPr txBox="1"/>
          <p:nvPr/>
        </p:nvSpPr>
        <p:spPr>
          <a:xfrm>
            <a:off x="3349625" y="2230438"/>
            <a:ext cx="8620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(14,16)</a:t>
            </a:r>
            <a:endParaRPr/>
          </a:p>
        </p:txBody>
      </p:sp>
      <p:sp>
        <p:nvSpPr>
          <p:cNvPr id="183" name="Google Shape;183;p12"/>
          <p:cNvSpPr txBox="1"/>
          <p:nvPr/>
        </p:nvSpPr>
        <p:spPr>
          <a:xfrm>
            <a:off x="4100513" y="1851025"/>
            <a:ext cx="6365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(1,2)</a:t>
            </a:r>
            <a:endParaRPr/>
          </a:p>
        </p:txBody>
      </p:sp>
      <p:sp>
        <p:nvSpPr>
          <p:cNvPr id="184" name="Google Shape;184;p12"/>
          <p:cNvSpPr txBox="1"/>
          <p:nvPr/>
        </p:nvSpPr>
        <p:spPr>
          <a:xfrm>
            <a:off x="4549775" y="1590675"/>
            <a:ext cx="8620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(17,18)</a:t>
            </a:r>
            <a:endParaRPr/>
          </a:p>
        </p:txBody>
      </p:sp>
      <p:sp>
        <p:nvSpPr>
          <p:cNvPr id="185" name="Google Shape;185;p12"/>
          <p:cNvSpPr txBox="1"/>
          <p:nvPr/>
        </p:nvSpPr>
        <p:spPr>
          <a:xfrm>
            <a:off x="4683125" y="2211388"/>
            <a:ext cx="8620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(19,19)</a:t>
            </a:r>
            <a:endParaRPr/>
          </a:p>
        </p:txBody>
      </p:sp>
      <p:sp>
        <p:nvSpPr>
          <p:cNvPr id="186" name="Google Shape;186;p12"/>
          <p:cNvSpPr txBox="1"/>
          <p:nvPr/>
        </p:nvSpPr>
        <p:spPr>
          <a:xfrm>
            <a:off x="5360988" y="2017713"/>
            <a:ext cx="8620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(22,24)</a:t>
            </a:r>
            <a:endParaRPr/>
          </a:p>
        </p:txBody>
      </p:sp>
      <p:sp>
        <p:nvSpPr>
          <p:cNvPr id="187" name="Google Shape;187;p12"/>
          <p:cNvSpPr txBox="1"/>
          <p:nvPr/>
        </p:nvSpPr>
        <p:spPr>
          <a:xfrm>
            <a:off x="4411663" y="2462213"/>
            <a:ext cx="6365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(3,3)</a:t>
            </a:r>
            <a:endParaRPr/>
          </a:p>
        </p:txBody>
      </p:sp>
      <p:sp>
        <p:nvSpPr>
          <p:cNvPr id="188" name="Google Shape;188;p12"/>
          <p:cNvSpPr txBox="1"/>
          <p:nvPr/>
        </p:nvSpPr>
        <p:spPr>
          <a:xfrm>
            <a:off x="3906838" y="2662238"/>
            <a:ext cx="749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(8,11)</a:t>
            </a:r>
            <a:endParaRPr/>
          </a:p>
        </p:txBody>
      </p:sp>
      <p:grpSp>
        <p:nvGrpSpPr>
          <p:cNvPr id="189" name="Google Shape;189;p12"/>
          <p:cNvGrpSpPr/>
          <p:nvPr/>
        </p:nvGrpSpPr>
        <p:grpSpPr>
          <a:xfrm>
            <a:off x="1201738" y="4314825"/>
            <a:ext cx="7688262" cy="457200"/>
            <a:chOff x="432" y="2928"/>
            <a:chExt cx="4843" cy="288"/>
          </a:xfrm>
        </p:grpSpPr>
        <p:sp>
          <p:nvSpPr>
            <p:cNvPr id="190" name="Google Shape;190;p12"/>
            <p:cNvSpPr txBox="1"/>
            <p:nvPr/>
          </p:nvSpPr>
          <p:spPr>
            <a:xfrm>
              <a:off x="432" y="2928"/>
              <a:ext cx="484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they think that we were there and there</a:t>
              </a:r>
              <a:endParaRPr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489" y="2984"/>
              <a:ext cx="1974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489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05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721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837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953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1069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1185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1301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1417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1533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1649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765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1881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1997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113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229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2463" y="2985"/>
              <a:ext cx="194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2"/>
            <p:cNvSpPr/>
            <p:nvPr/>
          </p:nvSpPr>
          <p:spPr>
            <a:xfrm>
              <a:off x="2567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2683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2905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3021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3137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3253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3369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3485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3601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2"/>
            <p:cNvSpPr/>
            <p:nvPr/>
          </p:nvSpPr>
          <p:spPr>
            <a:xfrm>
              <a:off x="3717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2"/>
            <p:cNvSpPr/>
            <p:nvPr/>
          </p:nvSpPr>
          <p:spPr>
            <a:xfrm>
              <a:off x="3833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3949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4065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181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410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526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642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4758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4874" y="2987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4990" y="2988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12"/>
          <p:cNvSpPr txBox="1"/>
          <p:nvPr/>
        </p:nvSpPr>
        <p:spPr>
          <a:xfrm>
            <a:off x="4192588" y="3238500"/>
            <a:ext cx="8620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(28,30)</a:t>
            </a:r>
            <a:endParaRPr/>
          </a:p>
        </p:txBody>
      </p:sp>
      <p:sp>
        <p:nvSpPr>
          <p:cNvPr id="230" name="Google Shape;230;p12"/>
          <p:cNvSpPr txBox="1"/>
          <p:nvPr/>
        </p:nvSpPr>
        <p:spPr>
          <a:xfrm>
            <a:off x="4895850" y="3095625"/>
            <a:ext cx="6365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(4,5)</a:t>
            </a:r>
            <a:endParaRPr/>
          </a:p>
        </p:txBody>
      </p:sp>
      <p:sp>
        <p:nvSpPr>
          <p:cNvPr id="231" name="Google Shape;231;p12"/>
          <p:cNvSpPr txBox="1"/>
          <p:nvPr/>
        </p:nvSpPr>
        <p:spPr>
          <a:xfrm>
            <a:off x="2909888" y="2413000"/>
            <a:ext cx="409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232" name="Google Shape;232;p12"/>
          <p:cNvSpPr txBox="1"/>
          <p:nvPr/>
        </p:nvSpPr>
        <p:spPr>
          <a:xfrm>
            <a:off x="3265488" y="2835275"/>
            <a:ext cx="409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233" name="Google Shape;233;p12"/>
          <p:cNvSpPr txBox="1"/>
          <p:nvPr/>
        </p:nvSpPr>
        <p:spPr>
          <a:xfrm>
            <a:off x="3987800" y="3159125"/>
            <a:ext cx="2968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34" name="Google Shape;234;p12"/>
          <p:cNvSpPr txBox="1"/>
          <p:nvPr/>
        </p:nvSpPr>
        <p:spPr>
          <a:xfrm>
            <a:off x="4138613" y="3675063"/>
            <a:ext cx="7000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25,35</a:t>
            </a:r>
            <a:endParaRPr/>
          </a:p>
        </p:txBody>
      </p:sp>
      <p:sp>
        <p:nvSpPr>
          <p:cNvPr id="235" name="Google Shape;235;p12"/>
          <p:cNvSpPr txBox="1"/>
          <p:nvPr/>
        </p:nvSpPr>
        <p:spPr>
          <a:xfrm>
            <a:off x="5143500" y="3606800"/>
            <a:ext cx="2968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36" name="Google Shape;236;p12"/>
          <p:cNvSpPr txBox="1"/>
          <p:nvPr/>
        </p:nvSpPr>
        <p:spPr>
          <a:xfrm>
            <a:off x="4964113" y="2814638"/>
            <a:ext cx="409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237" name="Google Shape;237;p12"/>
          <p:cNvSpPr txBox="1"/>
          <p:nvPr/>
        </p:nvSpPr>
        <p:spPr>
          <a:xfrm>
            <a:off x="5810250" y="2501900"/>
            <a:ext cx="409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238" name="Google Shape;238;p12"/>
          <p:cNvSpPr txBox="1"/>
          <p:nvPr/>
        </p:nvSpPr>
        <p:spPr>
          <a:xfrm>
            <a:off x="790575" y="4284663"/>
            <a:ext cx="5095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Word Matching with Tries (contd.)</a:t>
            </a:r>
            <a:endParaRPr/>
          </a:p>
        </p:txBody>
      </p:sp>
      <p:sp>
        <p:nvSpPr>
          <p:cNvPr id="244" name="Google Shape;244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of a compact trie for a given text: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do you do that? Describe the compact trie insertion procedure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Running time: </a:t>
            </a: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Complexity of word matching: </a:t>
            </a: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m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if the text is in external memory?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the worst-case we do </a:t>
            </a: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m</a:t>
            </a:r>
            <a:r>
              <a:rPr lang="en-US"/>
              <a:t>) I/O operations just to access single characters in the text – not efficient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Patricia trie</a:t>
            </a:r>
            <a:endParaRPr/>
          </a:p>
        </p:txBody>
      </p:sp>
      <p:sp>
        <p:nvSpPr>
          <p:cNvPr id="250" name="Google Shape;250;p14"/>
          <p:cNvSpPr txBox="1"/>
          <p:nvPr>
            <p:ph idx="1" type="body"/>
          </p:nvPr>
        </p:nvSpPr>
        <p:spPr>
          <a:xfrm>
            <a:off x="685800" y="1524000"/>
            <a:ext cx="83375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/>
              <a:t>Patricia trie</a:t>
            </a:r>
            <a:r>
              <a:rPr lang="en-US" sz="2400"/>
              <a:t>:</a:t>
            </a:r>
            <a:r>
              <a:rPr i="1" lang="en-US" sz="2400"/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 compact trie where each edge’s label (</a:t>
            </a:r>
            <a:r>
              <a:rPr i="1" lang="en-US" sz="2000"/>
              <a:t>from</a:t>
            </a:r>
            <a:r>
              <a:rPr lang="en-US" sz="2000"/>
              <a:t>, </a:t>
            </a:r>
            <a:r>
              <a:rPr i="1" lang="en-US" sz="2000"/>
              <a:t>to</a:t>
            </a:r>
            <a:r>
              <a:rPr lang="en-US" sz="2000"/>
              <a:t>) is replaced by (</a:t>
            </a:r>
            <a:r>
              <a:rPr i="1" lang="en-US" sz="2000"/>
              <a:t>T</a:t>
            </a:r>
            <a:r>
              <a:rPr lang="en-US" sz="2000"/>
              <a:t>[</a:t>
            </a:r>
            <a:r>
              <a:rPr i="1" lang="en-US" sz="2000"/>
              <a:t>from</a:t>
            </a:r>
            <a:r>
              <a:rPr lang="en-US" sz="2000"/>
              <a:t>], </a:t>
            </a:r>
            <a:r>
              <a:rPr i="1" lang="en-US" sz="2000"/>
              <a:t>to – from + 1</a:t>
            </a:r>
            <a:r>
              <a:rPr lang="en-US" sz="2000"/>
              <a:t>)</a:t>
            </a:r>
            <a:r>
              <a:rPr i="1" lang="en-US" sz="2000"/>
              <a:t>  </a:t>
            </a:r>
            <a:endParaRPr/>
          </a:p>
        </p:txBody>
      </p:sp>
      <p:sp>
        <p:nvSpPr>
          <p:cNvPr id="251" name="Google Shape;251;p14"/>
          <p:cNvSpPr txBox="1"/>
          <p:nvPr/>
        </p:nvSpPr>
        <p:spPr>
          <a:xfrm>
            <a:off x="1125538" y="5694363"/>
            <a:ext cx="75374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1  2  3 4  5  6 7  8 9 10    12   14   16   18   20   22   24   26   28    30   32   34   36   38    40</a:t>
            </a:r>
            <a:endParaRPr/>
          </a:p>
        </p:txBody>
      </p:sp>
      <p:sp>
        <p:nvSpPr>
          <p:cNvPr id="252" name="Google Shape;252;p14"/>
          <p:cNvSpPr/>
          <p:nvPr/>
        </p:nvSpPr>
        <p:spPr>
          <a:xfrm>
            <a:off x="4090988" y="3073400"/>
            <a:ext cx="119062" cy="117475"/>
          </a:xfrm>
          <a:prstGeom prst="ellipse">
            <a:avLst/>
          </a:prstGeom>
          <a:solidFill>
            <a:srgbClr val="00CCFF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p14"/>
          <p:cNvCxnSpPr>
            <a:stCxn id="254" idx="1"/>
            <a:endCxn id="252" idx="5"/>
          </p:cNvCxnSpPr>
          <p:nvPr/>
        </p:nvCxnSpPr>
        <p:spPr>
          <a:xfrm rot="10800000">
            <a:off x="4192536" y="3173554"/>
            <a:ext cx="816000" cy="3933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5" name="Google Shape;255;p14"/>
          <p:cNvSpPr/>
          <p:nvPr/>
        </p:nvSpPr>
        <p:spPr>
          <a:xfrm>
            <a:off x="2976563" y="3860800"/>
            <a:ext cx="119062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4"/>
          <p:cNvSpPr/>
          <p:nvPr/>
        </p:nvSpPr>
        <p:spPr>
          <a:xfrm>
            <a:off x="4129088" y="3844925"/>
            <a:ext cx="119062" cy="117475"/>
          </a:xfrm>
          <a:prstGeom prst="ellipse">
            <a:avLst/>
          </a:prstGeom>
          <a:solidFill>
            <a:srgbClr val="00CCFF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14"/>
          <p:cNvCxnSpPr>
            <a:stCxn id="252" idx="3"/>
            <a:endCxn id="255" idx="7"/>
          </p:cNvCxnSpPr>
          <p:nvPr/>
        </p:nvCxnSpPr>
        <p:spPr>
          <a:xfrm flipH="1">
            <a:off x="3078224" y="3173671"/>
            <a:ext cx="1030200" cy="7044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8" name="Google Shape;258;p14"/>
          <p:cNvSpPr/>
          <p:nvPr/>
        </p:nvSpPr>
        <p:spPr>
          <a:xfrm>
            <a:off x="5122863" y="5062538"/>
            <a:ext cx="119062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14"/>
          <p:cNvCxnSpPr>
            <a:stCxn id="252" idx="4"/>
            <a:endCxn id="256" idx="0"/>
          </p:cNvCxnSpPr>
          <p:nvPr/>
        </p:nvCxnSpPr>
        <p:spPr>
          <a:xfrm>
            <a:off x="4150519" y="3190875"/>
            <a:ext cx="38100" cy="6540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0" name="Google Shape;260;p14"/>
          <p:cNvCxnSpPr>
            <a:stCxn id="256" idx="5"/>
            <a:endCxn id="261" idx="0"/>
          </p:cNvCxnSpPr>
          <p:nvPr/>
        </p:nvCxnSpPr>
        <p:spPr>
          <a:xfrm>
            <a:off x="4230714" y="3945196"/>
            <a:ext cx="453300" cy="5442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1" name="Google Shape;261;p14"/>
          <p:cNvSpPr/>
          <p:nvPr/>
        </p:nvSpPr>
        <p:spPr>
          <a:xfrm>
            <a:off x="4624388" y="4489450"/>
            <a:ext cx="119062" cy="117475"/>
          </a:xfrm>
          <a:prstGeom prst="ellipse">
            <a:avLst/>
          </a:prstGeom>
          <a:solidFill>
            <a:srgbClr val="00CCFF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4"/>
          <p:cNvSpPr/>
          <p:nvPr/>
        </p:nvSpPr>
        <p:spPr>
          <a:xfrm>
            <a:off x="4327525" y="5141913"/>
            <a:ext cx="119063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14"/>
          <p:cNvCxnSpPr>
            <a:stCxn id="261" idx="4"/>
            <a:endCxn id="262" idx="0"/>
          </p:cNvCxnSpPr>
          <p:nvPr/>
        </p:nvCxnSpPr>
        <p:spPr>
          <a:xfrm flipH="1">
            <a:off x="4386919" y="4606925"/>
            <a:ext cx="297000" cy="5349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4" name="Google Shape;254;p14"/>
          <p:cNvSpPr/>
          <p:nvPr/>
        </p:nvSpPr>
        <p:spPr>
          <a:xfrm>
            <a:off x="4991100" y="3549650"/>
            <a:ext cx="119063" cy="117475"/>
          </a:xfrm>
          <a:prstGeom prst="ellipse">
            <a:avLst/>
          </a:prstGeom>
          <a:solidFill>
            <a:srgbClr val="00CCFF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14"/>
          <p:cNvCxnSpPr>
            <a:stCxn id="254" idx="5"/>
            <a:endCxn id="265" idx="1"/>
          </p:cNvCxnSpPr>
          <p:nvPr/>
        </p:nvCxnSpPr>
        <p:spPr>
          <a:xfrm>
            <a:off x="5092727" y="3649921"/>
            <a:ext cx="717600" cy="3234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6" name="Google Shape;266;p14"/>
          <p:cNvSpPr/>
          <p:nvPr/>
        </p:nvSpPr>
        <p:spPr>
          <a:xfrm>
            <a:off x="4986338" y="4276725"/>
            <a:ext cx="119062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4"/>
          <p:cNvSpPr/>
          <p:nvPr/>
        </p:nvSpPr>
        <p:spPr>
          <a:xfrm>
            <a:off x="5792788" y="3956050"/>
            <a:ext cx="119062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14"/>
          <p:cNvCxnSpPr>
            <a:stCxn id="261" idx="5"/>
            <a:endCxn id="258" idx="1"/>
          </p:cNvCxnSpPr>
          <p:nvPr/>
        </p:nvCxnSpPr>
        <p:spPr>
          <a:xfrm>
            <a:off x="4726014" y="4589721"/>
            <a:ext cx="414300" cy="4899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8" name="Google Shape;268;p14"/>
          <p:cNvCxnSpPr>
            <a:stCxn id="254" idx="4"/>
            <a:endCxn id="266" idx="0"/>
          </p:cNvCxnSpPr>
          <p:nvPr/>
        </p:nvCxnSpPr>
        <p:spPr>
          <a:xfrm flipH="1">
            <a:off x="5045832" y="3667125"/>
            <a:ext cx="4800" cy="6096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9" name="Google Shape;269;p14"/>
          <p:cNvSpPr txBox="1"/>
          <p:nvPr/>
        </p:nvSpPr>
        <p:spPr>
          <a:xfrm>
            <a:off x="3043238" y="3279775"/>
            <a:ext cx="6302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(a,4)</a:t>
            </a:r>
            <a:endParaRPr/>
          </a:p>
        </p:txBody>
      </p:sp>
      <p:sp>
        <p:nvSpPr>
          <p:cNvPr id="270" name="Google Shape;270;p14"/>
          <p:cNvSpPr/>
          <p:nvPr/>
        </p:nvSpPr>
        <p:spPr>
          <a:xfrm>
            <a:off x="3340100" y="4276725"/>
            <a:ext cx="119063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14"/>
          <p:cNvCxnSpPr>
            <a:stCxn id="256" idx="2"/>
            <a:endCxn id="270" idx="7"/>
          </p:cNvCxnSpPr>
          <p:nvPr/>
        </p:nvCxnSpPr>
        <p:spPr>
          <a:xfrm flipH="1">
            <a:off x="3441788" y="3903663"/>
            <a:ext cx="687300" cy="3903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2" name="Google Shape;272;p14"/>
          <p:cNvSpPr/>
          <p:nvPr/>
        </p:nvSpPr>
        <p:spPr>
          <a:xfrm>
            <a:off x="3984625" y="4606925"/>
            <a:ext cx="119063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14"/>
          <p:cNvCxnSpPr>
            <a:stCxn id="256" idx="4"/>
            <a:endCxn id="272" idx="0"/>
          </p:cNvCxnSpPr>
          <p:nvPr/>
        </p:nvCxnSpPr>
        <p:spPr>
          <a:xfrm flipH="1">
            <a:off x="4044019" y="3962400"/>
            <a:ext cx="144600" cy="6444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4" name="Google Shape;274;p14"/>
          <p:cNvSpPr txBox="1"/>
          <p:nvPr/>
        </p:nvSpPr>
        <p:spPr>
          <a:xfrm>
            <a:off x="3355975" y="3846513"/>
            <a:ext cx="6302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(a,3)</a:t>
            </a:r>
            <a:endParaRPr/>
          </a:p>
        </p:txBody>
      </p:sp>
      <p:sp>
        <p:nvSpPr>
          <p:cNvPr id="275" name="Google Shape;275;p14"/>
          <p:cNvSpPr txBox="1"/>
          <p:nvPr/>
        </p:nvSpPr>
        <p:spPr>
          <a:xfrm>
            <a:off x="3744913" y="3403600"/>
            <a:ext cx="5937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(t,2)</a:t>
            </a:r>
            <a:endParaRPr/>
          </a:p>
        </p:txBody>
      </p:sp>
      <p:sp>
        <p:nvSpPr>
          <p:cNvPr id="276" name="Google Shape;276;p14"/>
          <p:cNvSpPr txBox="1"/>
          <p:nvPr/>
        </p:nvSpPr>
        <p:spPr>
          <a:xfrm>
            <a:off x="4445000" y="3143250"/>
            <a:ext cx="6699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(w,2)</a:t>
            </a:r>
            <a:endParaRPr/>
          </a:p>
        </p:txBody>
      </p:sp>
      <p:sp>
        <p:nvSpPr>
          <p:cNvPr id="277" name="Google Shape;277;p14"/>
          <p:cNvSpPr txBox="1"/>
          <p:nvPr/>
        </p:nvSpPr>
        <p:spPr>
          <a:xfrm>
            <a:off x="4689475" y="3724275"/>
            <a:ext cx="6365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(_,1)</a:t>
            </a:r>
            <a:endParaRPr/>
          </a:p>
        </p:txBody>
      </p:sp>
      <p:sp>
        <p:nvSpPr>
          <p:cNvPr id="278" name="Google Shape;278;p14"/>
          <p:cNvSpPr txBox="1"/>
          <p:nvPr/>
        </p:nvSpPr>
        <p:spPr>
          <a:xfrm>
            <a:off x="5256213" y="3570288"/>
            <a:ext cx="600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(r,3)</a:t>
            </a:r>
            <a:endParaRPr/>
          </a:p>
        </p:txBody>
      </p:sp>
      <p:sp>
        <p:nvSpPr>
          <p:cNvPr id="279" name="Google Shape;279;p14"/>
          <p:cNvSpPr txBox="1"/>
          <p:nvPr/>
        </p:nvSpPr>
        <p:spPr>
          <a:xfrm>
            <a:off x="4322763" y="4038600"/>
            <a:ext cx="6302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(e,1)</a:t>
            </a:r>
            <a:endParaRPr/>
          </a:p>
        </p:txBody>
      </p:sp>
      <p:sp>
        <p:nvSpPr>
          <p:cNvPr id="280" name="Google Shape;280;p14"/>
          <p:cNvSpPr txBox="1"/>
          <p:nvPr/>
        </p:nvSpPr>
        <p:spPr>
          <a:xfrm>
            <a:off x="3683000" y="4214813"/>
            <a:ext cx="5730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(i,4)</a:t>
            </a:r>
            <a:endParaRPr/>
          </a:p>
        </p:txBody>
      </p:sp>
      <p:grpSp>
        <p:nvGrpSpPr>
          <p:cNvPr id="281" name="Google Shape;281;p14"/>
          <p:cNvGrpSpPr/>
          <p:nvPr/>
        </p:nvGrpSpPr>
        <p:grpSpPr>
          <a:xfrm>
            <a:off x="1096963" y="5867400"/>
            <a:ext cx="7688262" cy="457200"/>
            <a:chOff x="432" y="2928"/>
            <a:chExt cx="4843" cy="288"/>
          </a:xfrm>
        </p:grpSpPr>
        <p:sp>
          <p:nvSpPr>
            <p:cNvPr id="282" name="Google Shape;282;p14"/>
            <p:cNvSpPr txBox="1"/>
            <p:nvPr/>
          </p:nvSpPr>
          <p:spPr>
            <a:xfrm>
              <a:off x="432" y="2928"/>
              <a:ext cx="484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they think that we were there and there</a:t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89" y="2984"/>
              <a:ext cx="1974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9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605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721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837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953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1069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1185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1301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1417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1533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1649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1765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1881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1997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2113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2229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2463" y="2985"/>
              <a:ext cx="194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2567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2683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2905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3021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3137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3253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3369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3485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3601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3717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3833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949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4065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4181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4410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4526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4642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4758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4874" y="2987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4990" y="2988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14"/>
          <p:cNvSpPr txBox="1"/>
          <p:nvPr/>
        </p:nvSpPr>
        <p:spPr>
          <a:xfrm>
            <a:off x="4222750" y="4791075"/>
            <a:ext cx="600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(r,3)</a:t>
            </a:r>
            <a:endParaRPr/>
          </a:p>
        </p:txBody>
      </p:sp>
      <p:sp>
        <p:nvSpPr>
          <p:cNvPr id="322" name="Google Shape;322;p14"/>
          <p:cNvSpPr txBox="1"/>
          <p:nvPr/>
        </p:nvSpPr>
        <p:spPr>
          <a:xfrm>
            <a:off x="4791075" y="4648200"/>
            <a:ext cx="6286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(y,2)</a:t>
            </a:r>
            <a:endParaRPr/>
          </a:p>
        </p:txBody>
      </p:sp>
      <p:sp>
        <p:nvSpPr>
          <p:cNvPr id="323" name="Google Shape;323;p14"/>
          <p:cNvSpPr txBox="1"/>
          <p:nvPr/>
        </p:nvSpPr>
        <p:spPr>
          <a:xfrm>
            <a:off x="2805113" y="3965575"/>
            <a:ext cx="409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324" name="Google Shape;324;p14"/>
          <p:cNvSpPr txBox="1"/>
          <p:nvPr/>
        </p:nvSpPr>
        <p:spPr>
          <a:xfrm>
            <a:off x="3160713" y="4387850"/>
            <a:ext cx="409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325" name="Google Shape;325;p14"/>
          <p:cNvSpPr txBox="1"/>
          <p:nvPr/>
        </p:nvSpPr>
        <p:spPr>
          <a:xfrm>
            <a:off x="3883025" y="4711700"/>
            <a:ext cx="2968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26" name="Google Shape;326;p14"/>
          <p:cNvSpPr txBox="1"/>
          <p:nvPr/>
        </p:nvSpPr>
        <p:spPr>
          <a:xfrm>
            <a:off x="4033838" y="5227638"/>
            <a:ext cx="7000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25,35</a:t>
            </a:r>
            <a:endParaRPr/>
          </a:p>
        </p:txBody>
      </p:sp>
      <p:sp>
        <p:nvSpPr>
          <p:cNvPr id="327" name="Google Shape;327;p14"/>
          <p:cNvSpPr txBox="1"/>
          <p:nvPr/>
        </p:nvSpPr>
        <p:spPr>
          <a:xfrm>
            <a:off x="5038725" y="5159375"/>
            <a:ext cx="2968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28" name="Google Shape;328;p14"/>
          <p:cNvSpPr txBox="1"/>
          <p:nvPr/>
        </p:nvSpPr>
        <p:spPr>
          <a:xfrm>
            <a:off x="4859338" y="4367213"/>
            <a:ext cx="409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329" name="Google Shape;329;p14"/>
          <p:cNvSpPr txBox="1"/>
          <p:nvPr/>
        </p:nvSpPr>
        <p:spPr>
          <a:xfrm>
            <a:off x="5705475" y="4054475"/>
            <a:ext cx="409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330" name="Google Shape;330;p14"/>
          <p:cNvSpPr txBox="1"/>
          <p:nvPr/>
        </p:nvSpPr>
        <p:spPr>
          <a:xfrm>
            <a:off x="685800" y="5837238"/>
            <a:ext cx="5095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Querying Patricia Trie</a:t>
            </a:r>
            <a:endParaRPr/>
          </a:p>
        </p:txBody>
      </p:sp>
      <p:sp>
        <p:nvSpPr>
          <p:cNvPr id="336" name="Google Shape;336;p15"/>
          <p:cNvSpPr txBox="1"/>
          <p:nvPr>
            <p:ph idx="1" type="body"/>
          </p:nvPr>
        </p:nvSpPr>
        <p:spPr>
          <a:xfrm>
            <a:off x="685800" y="1447800"/>
            <a:ext cx="833755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Word prefix</a:t>
            </a:r>
            <a:r>
              <a:rPr lang="en-US"/>
              <a:t> query: find all words in </a:t>
            </a:r>
            <a:r>
              <a:rPr i="1" lang="en-US"/>
              <a:t>T, </a:t>
            </a:r>
            <a:r>
              <a:rPr lang="en-US"/>
              <a:t>which start with </a:t>
            </a:r>
            <a:r>
              <a:rPr i="1" lang="en-US"/>
              <a:t>P</a:t>
            </a:r>
            <a:r>
              <a:rPr lang="en-US"/>
              <a:t>[0..</a:t>
            </a:r>
            <a:r>
              <a:rPr i="1" lang="en-US"/>
              <a:t>m</a:t>
            </a:r>
            <a:r>
              <a:rPr lang="en-US"/>
              <a:t>-1]</a:t>
            </a:r>
            <a:endParaRPr/>
          </a:p>
        </p:txBody>
      </p:sp>
      <p:sp>
        <p:nvSpPr>
          <p:cNvPr id="337" name="Google Shape;337;p15"/>
          <p:cNvSpPr/>
          <p:nvPr/>
        </p:nvSpPr>
        <p:spPr>
          <a:xfrm>
            <a:off x="688975" y="2560638"/>
            <a:ext cx="8308975" cy="351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Patricia-Search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(t, P, k)     //</a:t>
            </a: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inserts P into t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 is leaf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02    j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first index in the t.list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03  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T[j..j+m-1] = P[0..m-1]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04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t.list    // exact match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05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there is a child-edge (P[k],s)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06       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+ s &lt; m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i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07          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Patricia-Search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(t.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(P[k]), P, k+s)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08     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 to any descendent leaf of t and do the 									check of line 03, if it is true, return 									lists of all descendent leafs of t, 										otherwise return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09    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return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nil   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nothing is found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Analysis of the Patricia Trie</a:t>
            </a:r>
            <a:endParaRPr/>
          </a:p>
        </p:txBody>
      </p:sp>
      <p:sp>
        <p:nvSpPr>
          <p:cNvPr id="343" name="Google Shape;34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Idea of patricia trie – postpone the actual comparison with the text to the end: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If the text is in external memory only O(1) I/O are performed (if the trie fits in main-memory)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Build a Patricia Trie for word matching: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Usually binary patricia tries are used: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Consider binary encoding of text (and queries)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Each node in the tree has two children (left for 0, right for 1)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Edges are labeled just with skip values (in bits)</a:t>
            </a:r>
            <a:endParaRPr/>
          </a:p>
        </p:txBody>
      </p:sp>
      <p:sp>
        <p:nvSpPr>
          <p:cNvPr id="344" name="Google Shape;344;p16"/>
          <p:cNvSpPr txBox="1"/>
          <p:nvPr/>
        </p:nvSpPr>
        <p:spPr>
          <a:xfrm>
            <a:off x="1125538" y="3505200"/>
            <a:ext cx="75374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1  2  3 4  5  6 7  8 9 10    12   14   16   18   20   22   24   26   28    30   32   34   36   38    40</a:t>
            </a:r>
            <a:endParaRPr/>
          </a:p>
        </p:txBody>
      </p:sp>
      <p:grpSp>
        <p:nvGrpSpPr>
          <p:cNvPr id="345" name="Google Shape;345;p16"/>
          <p:cNvGrpSpPr/>
          <p:nvPr/>
        </p:nvGrpSpPr>
        <p:grpSpPr>
          <a:xfrm>
            <a:off x="1096963" y="3678238"/>
            <a:ext cx="7688262" cy="457200"/>
            <a:chOff x="432" y="2928"/>
            <a:chExt cx="4843" cy="288"/>
          </a:xfrm>
        </p:grpSpPr>
        <p:sp>
          <p:nvSpPr>
            <p:cNvPr id="346" name="Google Shape;346;p16"/>
            <p:cNvSpPr txBox="1"/>
            <p:nvPr/>
          </p:nvSpPr>
          <p:spPr>
            <a:xfrm>
              <a:off x="432" y="2928"/>
              <a:ext cx="484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føtex har haft en fødselsdag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489" y="2984"/>
              <a:ext cx="1974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489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605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21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837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953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1069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1185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1301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1417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1533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1649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1765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1881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1997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2113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2229" y="2984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2463" y="2985"/>
              <a:ext cx="194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2567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2683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2905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3021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3137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3253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3369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3485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3601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717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3833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3949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4065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4181" y="2985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4410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4526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4642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4758" y="2986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4874" y="2987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4990" y="2988"/>
              <a:ext cx="116" cy="182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16"/>
          <p:cNvSpPr txBox="1"/>
          <p:nvPr/>
        </p:nvSpPr>
        <p:spPr>
          <a:xfrm>
            <a:off x="685800" y="3648075"/>
            <a:ext cx="5095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Text-Search Problem</a:t>
            </a:r>
            <a:endParaRPr/>
          </a:p>
        </p:txBody>
      </p:sp>
      <p:sp>
        <p:nvSpPr>
          <p:cNvPr id="391" name="Google Shape;391;p17"/>
          <p:cNvSpPr txBox="1"/>
          <p:nvPr>
            <p:ph idx="1" type="body"/>
          </p:nvPr>
        </p:nvSpPr>
        <p:spPr>
          <a:xfrm>
            <a:off x="685800" y="1447800"/>
            <a:ext cx="5334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Input: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Text</a:t>
            </a:r>
            <a:r>
              <a:rPr lang="en-US"/>
              <a:t> </a:t>
            </a:r>
            <a:r>
              <a:rPr i="1" lang="en-US"/>
              <a:t>T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/>
              <a:t>= “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carrara</a:t>
            </a:r>
            <a:r>
              <a:rPr lang="en-US"/>
              <a:t>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Pattern</a:t>
            </a:r>
            <a:r>
              <a:rPr lang="en-US"/>
              <a:t> </a:t>
            </a:r>
            <a:r>
              <a:rPr i="1" lang="en-US"/>
              <a:t>P</a:t>
            </a:r>
            <a:r>
              <a:rPr lang="en-US"/>
              <a:t> = “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ar</a:t>
            </a:r>
            <a:r>
              <a:rPr lang="en-US"/>
              <a:t>”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Output: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All occurrences of </a:t>
            </a:r>
            <a:r>
              <a:rPr i="1" lang="en-US"/>
              <a:t>P</a:t>
            </a:r>
            <a:r>
              <a:rPr lang="en-US"/>
              <a:t> in </a:t>
            </a:r>
            <a:r>
              <a:rPr i="1" lang="en-US"/>
              <a:t>T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Reformulate the problem: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00CC"/>
              </a:buClr>
              <a:buSzPts val="2800"/>
              <a:buChar char="–"/>
            </a:pPr>
            <a:r>
              <a:rPr i="1" lang="en-US">
                <a:solidFill>
                  <a:srgbClr val="0000CC"/>
                </a:solidFill>
              </a:rPr>
              <a:t>Find all suffixes of T that has P as a prefix!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already saw how to do a </a:t>
            </a:r>
            <a:r>
              <a:rPr i="1" lang="en-US"/>
              <a:t>word prefix</a:t>
            </a:r>
            <a:r>
              <a:rPr lang="en-US"/>
              <a:t> query.</a:t>
            </a:r>
            <a:endParaRPr/>
          </a:p>
        </p:txBody>
      </p:sp>
      <p:sp>
        <p:nvSpPr>
          <p:cNvPr id="392" name="Google Shape;392;p17"/>
          <p:cNvSpPr txBox="1"/>
          <p:nvPr/>
        </p:nvSpPr>
        <p:spPr>
          <a:xfrm>
            <a:off x="6432550" y="1981200"/>
            <a:ext cx="1250950" cy="2587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carrara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ar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rara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rrara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rara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ar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ra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Suffix Trees</a:t>
            </a:r>
            <a:endParaRPr/>
          </a:p>
        </p:txBody>
      </p:sp>
      <p:sp>
        <p:nvSpPr>
          <p:cNvPr id="398" name="Google Shape;39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Suffix tree</a:t>
            </a:r>
            <a:r>
              <a:rPr lang="en-US"/>
              <a:t> – a compact trie (or similar structure) of all suffixes of the text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Patricia trie of suffixes is sometimes called a </a:t>
            </a:r>
            <a:r>
              <a:rPr i="1" lang="en-US"/>
              <a:t>Pat tree</a:t>
            </a:r>
            <a:r>
              <a:rPr lang="en-US"/>
              <a:t> </a:t>
            </a:r>
            <a:endParaRPr/>
          </a:p>
        </p:txBody>
      </p:sp>
      <p:sp>
        <p:nvSpPr>
          <p:cNvPr id="399" name="Google Shape;399;p18"/>
          <p:cNvSpPr txBox="1"/>
          <p:nvPr/>
        </p:nvSpPr>
        <p:spPr>
          <a:xfrm>
            <a:off x="3581400" y="5580063"/>
            <a:ext cx="16446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carrara$</a:t>
            </a:r>
            <a:endParaRPr/>
          </a:p>
        </p:txBody>
      </p:sp>
      <p:sp>
        <p:nvSpPr>
          <p:cNvPr id="400" name="Google Shape;400;p18"/>
          <p:cNvSpPr/>
          <p:nvPr/>
        </p:nvSpPr>
        <p:spPr>
          <a:xfrm>
            <a:off x="3671888" y="5668963"/>
            <a:ext cx="1457325" cy="288925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8"/>
          <p:cNvSpPr/>
          <p:nvPr/>
        </p:nvSpPr>
        <p:spPr>
          <a:xfrm>
            <a:off x="3671888" y="5668963"/>
            <a:ext cx="184150" cy="288925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8"/>
          <p:cNvSpPr/>
          <p:nvPr/>
        </p:nvSpPr>
        <p:spPr>
          <a:xfrm>
            <a:off x="3856038" y="5670550"/>
            <a:ext cx="184150" cy="288925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8"/>
          <p:cNvSpPr/>
          <p:nvPr/>
        </p:nvSpPr>
        <p:spPr>
          <a:xfrm>
            <a:off x="4040188" y="5670550"/>
            <a:ext cx="184150" cy="288925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8"/>
          <p:cNvSpPr/>
          <p:nvPr/>
        </p:nvSpPr>
        <p:spPr>
          <a:xfrm>
            <a:off x="4224338" y="5668963"/>
            <a:ext cx="184150" cy="288925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8"/>
          <p:cNvSpPr/>
          <p:nvPr/>
        </p:nvSpPr>
        <p:spPr>
          <a:xfrm>
            <a:off x="4408488" y="5670550"/>
            <a:ext cx="184150" cy="288925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8"/>
          <p:cNvSpPr/>
          <p:nvPr/>
        </p:nvSpPr>
        <p:spPr>
          <a:xfrm>
            <a:off x="4592638" y="5670550"/>
            <a:ext cx="184150" cy="288925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8"/>
          <p:cNvSpPr/>
          <p:nvPr/>
        </p:nvSpPr>
        <p:spPr>
          <a:xfrm>
            <a:off x="4776788" y="5668963"/>
            <a:ext cx="184150" cy="288925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8"/>
          <p:cNvSpPr txBox="1"/>
          <p:nvPr/>
        </p:nvSpPr>
        <p:spPr>
          <a:xfrm>
            <a:off x="3587750" y="5378450"/>
            <a:ext cx="16764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1  2  3 4  5  6 7  8</a:t>
            </a:r>
            <a:endParaRPr/>
          </a:p>
        </p:txBody>
      </p:sp>
      <p:sp>
        <p:nvSpPr>
          <p:cNvPr id="409" name="Google Shape;409;p18"/>
          <p:cNvSpPr/>
          <p:nvPr/>
        </p:nvSpPr>
        <p:spPr>
          <a:xfrm>
            <a:off x="2519363" y="3400425"/>
            <a:ext cx="119062" cy="117475"/>
          </a:xfrm>
          <a:prstGeom prst="ellipse">
            <a:avLst/>
          </a:prstGeom>
          <a:solidFill>
            <a:srgbClr val="00CCFF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18"/>
          <p:cNvCxnSpPr>
            <a:stCxn id="409" idx="3"/>
            <a:endCxn id="411" idx="7"/>
          </p:cNvCxnSpPr>
          <p:nvPr/>
        </p:nvCxnSpPr>
        <p:spPr>
          <a:xfrm flipH="1">
            <a:off x="2082899" y="3500696"/>
            <a:ext cx="453900" cy="2502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1" name="Google Shape;411;p18"/>
          <p:cNvSpPr/>
          <p:nvPr/>
        </p:nvSpPr>
        <p:spPr>
          <a:xfrm>
            <a:off x="1981200" y="3733800"/>
            <a:ext cx="119063" cy="117475"/>
          </a:xfrm>
          <a:prstGeom prst="ellipse">
            <a:avLst/>
          </a:prstGeom>
          <a:solidFill>
            <a:srgbClr val="00CCFF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8"/>
          <p:cNvSpPr txBox="1"/>
          <p:nvPr/>
        </p:nvSpPr>
        <p:spPr>
          <a:xfrm>
            <a:off x="2132013" y="3352800"/>
            <a:ext cx="3063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cxnSp>
        <p:nvCxnSpPr>
          <p:cNvPr id="413" name="Google Shape;413;p18"/>
          <p:cNvCxnSpPr>
            <a:stCxn id="414" idx="1"/>
            <a:endCxn id="409" idx="5"/>
          </p:cNvCxnSpPr>
          <p:nvPr/>
        </p:nvCxnSpPr>
        <p:spPr>
          <a:xfrm rot="10800000">
            <a:off x="2621136" y="3500804"/>
            <a:ext cx="596700" cy="2502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5" name="Google Shape;415;p18"/>
          <p:cNvSpPr txBox="1"/>
          <p:nvPr/>
        </p:nvSpPr>
        <p:spPr>
          <a:xfrm>
            <a:off x="2805113" y="3348038"/>
            <a:ext cx="271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2514600" y="4122738"/>
            <a:ext cx="119063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8"/>
          <p:cNvSpPr/>
          <p:nvPr/>
        </p:nvSpPr>
        <p:spPr>
          <a:xfrm>
            <a:off x="2166938" y="4324350"/>
            <a:ext cx="119062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8" name="Google Shape;418;p18"/>
          <p:cNvCxnSpPr>
            <a:stCxn id="409" idx="4"/>
            <a:endCxn id="416" idx="0"/>
          </p:cNvCxnSpPr>
          <p:nvPr/>
        </p:nvCxnSpPr>
        <p:spPr>
          <a:xfrm flipH="1">
            <a:off x="2574094" y="3517900"/>
            <a:ext cx="4800" cy="6048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9" name="Google Shape;419;p18"/>
          <p:cNvSpPr/>
          <p:nvPr/>
        </p:nvSpPr>
        <p:spPr>
          <a:xfrm>
            <a:off x="1752600" y="4648200"/>
            <a:ext cx="119063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0" name="Google Shape;420;p18"/>
          <p:cNvCxnSpPr>
            <a:stCxn id="411" idx="4"/>
            <a:endCxn id="417" idx="0"/>
          </p:cNvCxnSpPr>
          <p:nvPr/>
        </p:nvCxnSpPr>
        <p:spPr>
          <a:xfrm>
            <a:off x="2040732" y="3851275"/>
            <a:ext cx="185700" cy="4731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1" name="Google Shape;421;p18"/>
          <p:cNvCxnSpPr>
            <a:stCxn id="411" idx="3"/>
            <a:endCxn id="422" idx="0"/>
          </p:cNvCxnSpPr>
          <p:nvPr/>
        </p:nvCxnSpPr>
        <p:spPr>
          <a:xfrm flipH="1">
            <a:off x="1583436" y="3834071"/>
            <a:ext cx="415200" cy="3570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2" name="Google Shape;422;p18"/>
          <p:cNvSpPr/>
          <p:nvPr/>
        </p:nvSpPr>
        <p:spPr>
          <a:xfrm>
            <a:off x="1524000" y="4191000"/>
            <a:ext cx="119063" cy="117475"/>
          </a:xfrm>
          <a:prstGeom prst="ellipse">
            <a:avLst/>
          </a:prstGeom>
          <a:solidFill>
            <a:srgbClr val="00CCFF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8"/>
          <p:cNvSpPr/>
          <p:nvPr/>
        </p:nvSpPr>
        <p:spPr>
          <a:xfrm>
            <a:off x="1295400" y="4724400"/>
            <a:ext cx="119063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4" name="Google Shape;424;p18"/>
          <p:cNvCxnSpPr>
            <a:stCxn id="422" idx="3"/>
            <a:endCxn id="423" idx="0"/>
          </p:cNvCxnSpPr>
          <p:nvPr/>
        </p:nvCxnSpPr>
        <p:spPr>
          <a:xfrm flipH="1">
            <a:off x="1354836" y="4291271"/>
            <a:ext cx="186600" cy="4332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4" name="Google Shape;414;p18"/>
          <p:cNvSpPr/>
          <p:nvPr/>
        </p:nvSpPr>
        <p:spPr>
          <a:xfrm>
            <a:off x="3200400" y="3733800"/>
            <a:ext cx="119063" cy="117475"/>
          </a:xfrm>
          <a:prstGeom prst="ellipse">
            <a:avLst/>
          </a:prstGeom>
          <a:solidFill>
            <a:srgbClr val="00CCFF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5" name="Google Shape;425;p18"/>
          <p:cNvCxnSpPr>
            <a:stCxn id="414" idx="5"/>
            <a:endCxn id="426" idx="1"/>
          </p:cNvCxnSpPr>
          <p:nvPr/>
        </p:nvCxnSpPr>
        <p:spPr>
          <a:xfrm>
            <a:off x="3302027" y="3834071"/>
            <a:ext cx="436500" cy="4566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7" name="Google Shape;427;p18"/>
          <p:cNvSpPr/>
          <p:nvPr/>
        </p:nvSpPr>
        <p:spPr>
          <a:xfrm>
            <a:off x="3030538" y="4357688"/>
            <a:ext cx="119062" cy="117475"/>
          </a:xfrm>
          <a:prstGeom prst="ellipse">
            <a:avLst/>
          </a:prstGeom>
          <a:solidFill>
            <a:srgbClr val="00CCFF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8"/>
          <p:cNvSpPr/>
          <p:nvPr/>
        </p:nvSpPr>
        <p:spPr>
          <a:xfrm>
            <a:off x="3721100" y="4273550"/>
            <a:ext cx="119063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8" name="Google Shape;428;p18"/>
          <p:cNvCxnSpPr>
            <a:stCxn id="422" idx="5"/>
            <a:endCxn id="419" idx="1"/>
          </p:cNvCxnSpPr>
          <p:nvPr/>
        </p:nvCxnSpPr>
        <p:spPr>
          <a:xfrm>
            <a:off x="1625627" y="4291271"/>
            <a:ext cx="144300" cy="3741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9" name="Google Shape;429;p18"/>
          <p:cNvCxnSpPr>
            <a:stCxn id="414" idx="4"/>
            <a:endCxn id="427" idx="0"/>
          </p:cNvCxnSpPr>
          <p:nvPr/>
        </p:nvCxnSpPr>
        <p:spPr>
          <a:xfrm flipH="1">
            <a:off x="3090132" y="3851275"/>
            <a:ext cx="169800" cy="5064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0" name="Google Shape;430;p18"/>
          <p:cNvSpPr txBox="1"/>
          <p:nvPr/>
        </p:nvSpPr>
        <p:spPr>
          <a:xfrm>
            <a:off x="1600200" y="3778250"/>
            <a:ext cx="271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431" name="Google Shape;431;p18"/>
          <p:cNvSpPr txBox="1"/>
          <p:nvPr/>
        </p:nvSpPr>
        <p:spPr>
          <a:xfrm>
            <a:off x="1909763" y="3978275"/>
            <a:ext cx="3127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endParaRPr/>
          </a:p>
        </p:txBody>
      </p:sp>
      <p:sp>
        <p:nvSpPr>
          <p:cNvPr id="432" name="Google Shape;432;p18"/>
          <p:cNvSpPr txBox="1"/>
          <p:nvPr/>
        </p:nvSpPr>
        <p:spPr>
          <a:xfrm>
            <a:off x="2173288" y="3678238"/>
            <a:ext cx="1047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carrara$</a:t>
            </a:r>
            <a:endParaRPr/>
          </a:p>
        </p:txBody>
      </p:sp>
      <p:sp>
        <p:nvSpPr>
          <p:cNvPr id="433" name="Google Shape;433;p18"/>
          <p:cNvSpPr txBox="1"/>
          <p:nvPr/>
        </p:nvSpPr>
        <p:spPr>
          <a:xfrm>
            <a:off x="838200" y="4267200"/>
            <a:ext cx="7318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rara$</a:t>
            </a:r>
            <a:endParaRPr/>
          </a:p>
        </p:txBody>
      </p:sp>
      <p:sp>
        <p:nvSpPr>
          <p:cNvPr id="434" name="Google Shape;434;p18"/>
          <p:cNvSpPr txBox="1"/>
          <p:nvPr/>
        </p:nvSpPr>
        <p:spPr>
          <a:xfrm>
            <a:off x="1635125" y="4235450"/>
            <a:ext cx="4349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a$</a:t>
            </a:r>
            <a:endParaRPr/>
          </a:p>
        </p:txBody>
      </p:sp>
      <p:sp>
        <p:nvSpPr>
          <p:cNvPr id="435" name="Google Shape;435;p18"/>
          <p:cNvSpPr txBox="1"/>
          <p:nvPr/>
        </p:nvSpPr>
        <p:spPr>
          <a:xfrm>
            <a:off x="3471863" y="3821113"/>
            <a:ext cx="7318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rara$</a:t>
            </a:r>
            <a:endParaRPr/>
          </a:p>
        </p:txBody>
      </p:sp>
      <p:sp>
        <p:nvSpPr>
          <p:cNvPr id="436" name="Google Shape;436;p18"/>
          <p:cNvSpPr txBox="1"/>
          <p:nvPr/>
        </p:nvSpPr>
        <p:spPr>
          <a:xfrm>
            <a:off x="3098800" y="3968750"/>
            <a:ext cx="3063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37" name="Google Shape;437;p18"/>
          <p:cNvSpPr/>
          <p:nvPr/>
        </p:nvSpPr>
        <p:spPr>
          <a:xfrm>
            <a:off x="3173413" y="4757738"/>
            <a:ext cx="119062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8"/>
          <p:cNvSpPr/>
          <p:nvPr/>
        </p:nvSpPr>
        <p:spPr>
          <a:xfrm>
            <a:off x="2817813" y="4767263"/>
            <a:ext cx="119062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Google Shape;439;p18"/>
          <p:cNvCxnSpPr>
            <a:stCxn id="427" idx="3"/>
            <a:endCxn id="438" idx="0"/>
          </p:cNvCxnSpPr>
          <p:nvPr/>
        </p:nvCxnSpPr>
        <p:spPr>
          <a:xfrm flipH="1">
            <a:off x="2877274" y="4457959"/>
            <a:ext cx="170700" cy="3093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0" name="Google Shape;440;p18"/>
          <p:cNvCxnSpPr>
            <a:stCxn id="427" idx="5"/>
            <a:endCxn id="437" idx="1"/>
          </p:cNvCxnSpPr>
          <p:nvPr/>
        </p:nvCxnSpPr>
        <p:spPr>
          <a:xfrm>
            <a:off x="3132164" y="4457959"/>
            <a:ext cx="58800" cy="3171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1" name="Google Shape;441;p18"/>
          <p:cNvSpPr txBox="1"/>
          <p:nvPr/>
        </p:nvSpPr>
        <p:spPr>
          <a:xfrm>
            <a:off x="2741613" y="4362450"/>
            <a:ext cx="3127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endParaRPr/>
          </a:p>
        </p:txBody>
      </p:sp>
      <p:sp>
        <p:nvSpPr>
          <p:cNvPr id="442" name="Google Shape;442;p18"/>
          <p:cNvSpPr txBox="1"/>
          <p:nvPr/>
        </p:nvSpPr>
        <p:spPr>
          <a:xfrm>
            <a:off x="3100388" y="4408488"/>
            <a:ext cx="5222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ra$</a:t>
            </a:r>
            <a:endParaRPr/>
          </a:p>
        </p:txBody>
      </p:sp>
      <p:sp>
        <p:nvSpPr>
          <p:cNvPr id="443" name="Google Shape;443;p18"/>
          <p:cNvSpPr txBox="1"/>
          <p:nvPr/>
        </p:nvSpPr>
        <p:spPr>
          <a:xfrm>
            <a:off x="1195388" y="4822825"/>
            <a:ext cx="296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44" name="Google Shape;444;p18"/>
          <p:cNvSpPr txBox="1"/>
          <p:nvPr/>
        </p:nvSpPr>
        <p:spPr>
          <a:xfrm>
            <a:off x="1660525" y="4743450"/>
            <a:ext cx="2968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45" name="Google Shape;445;p18"/>
          <p:cNvSpPr txBox="1"/>
          <p:nvPr/>
        </p:nvSpPr>
        <p:spPr>
          <a:xfrm>
            <a:off x="2076450" y="4422775"/>
            <a:ext cx="2968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446" name="Google Shape;446;p18"/>
          <p:cNvSpPr txBox="1"/>
          <p:nvPr/>
        </p:nvSpPr>
        <p:spPr>
          <a:xfrm>
            <a:off x="2422525" y="4238625"/>
            <a:ext cx="2968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47" name="Google Shape;447;p18"/>
          <p:cNvSpPr txBox="1"/>
          <p:nvPr/>
        </p:nvSpPr>
        <p:spPr>
          <a:xfrm>
            <a:off x="2719388" y="4875213"/>
            <a:ext cx="296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48" name="Google Shape;448;p18"/>
          <p:cNvSpPr txBox="1"/>
          <p:nvPr/>
        </p:nvSpPr>
        <p:spPr>
          <a:xfrm>
            <a:off x="3078163" y="4860925"/>
            <a:ext cx="296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49" name="Google Shape;449;p18"/>
          <p:cNvSpPr txBox="1"/>
          <p:nvPr/>
        </p:nvSpPr>
        <p:spPr>
          <a:xfrm>
            <a:off x="3638550" y="4378325"/>
            <a:ext cx="2968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50" name="Google Shape;450;p18"/>
          <p:cNvSpPr/>
          <p:nvPr/>
        </p:nvSpPr>
        <p:spPr>
          <a:xfrm>
            <a:off x="6316663" y="3405188"/>
            <a:ext cx="119062" cy="117475"/>
          </a:xfrm>
          <a:prstGeom prst="ellipse">
            <a:avLst/>
          </a:prstGeom>
          <a:solidFill>
            <a:srgbClr val="00CCFF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1" name="Google Shape;451;p18"/>
          <p:cNvCxnSpPr>
            <a:stCxn id="450" idx="3"/>
            <a:endCxn id="452" idx="7"/>
          </p:cNvCxnSpPr>
          <p:nvPr/>
        </p:nvCxnSpPr>
        <p:spPr>
          <a:xfrm flipH="1">
            <a:off x="5880199" y="3505459"/>
            <a:ext cx="453900" cy="2502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2" name="Google Shape;452;p18"/>
          <p:cNvSpPr/>
          <p:nvPr/>
        </p:nvSpPr>
        <p:spPr>
          <a:xfrm>
            <a:off x="5778500" y="3738563"/>
            <a:ext cx="119063" cy="117475"/>
          </a:xfrm>
          <a:prstGeom prst="ellipse">
            <a:avLst/>
          </a:prstGeom>
          <a:solidFill>
            <a:srgbClr val="00CCFF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8"/>
          <p:cNvSpPr txBox="1"/>
          <p:nvPr/>
        </p:nvSpPr>
        <p:spPr>
          <a:xfrm>
            <a:off x="5694363" y="3352800"/>
            <a:ext cx="6302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(a,1)</a:t>
            </a:r>
            <a:endParaRPr/>
          </a:p>
        </p:txBody>
      </p:sp>
      <p:cxnSp>
        <p:nvCxnSpPr>
          <p:cNvPr id="454" name="Google Shape;454;p18"/>
          <p:cNvCxnSpPr>
            <a:stCxn id="455" idx="1"/>
            <a:endCxn id="450" idx="5"/>
          </p:cNvCxnSpPr>
          <p:nvPr/>
        </p:nvCxnSpPr>
        <p:spPr>
          <a:xfrm rot="10800000">
            <a:off x="6418436" y="3505567"/>
            <a:ext cx="596700" cy="2502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6" name="Google Shape;456;p18"/>
          <p:cNvSpPr txBox="1"/>
          <p:nvPr/>
        </p:nvSpPr>
        <p:spPr>
          <a:xfrm>
            <a:off x="6562725" y="3352800"/>
            <a:ext cx="600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(r,1)</a:t>
            </a:r>
            <a:endParaRPr/>
          </a:p>
        </p:txBody>
      </p:sp>
      <p:sp>
        <p:nvSpPr>
          <p:cNvPr id="457" name="Google Shape;457;p18"/>
          <p:cNvSpPr/>
          <p:nvPr/>
        </p:nvSpPr>
        <p:spPr>
          <a:xfrm>
            <a:off x="6311900" y="4127500"/>
            <a:ext cx="119063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8"/>
          <p:cNvSpPr/>
          <p:nvPr/>
        </p:nvSpPr>
        <p:spPr>
          <a:xfrm>
            <a:off x="5964238" y="4329113"/>
            <a:ext cx="119062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9" name="Google Shape;459;p18"/>
          <p:cNvCxnSpPr>
            <a:stCxn id="450" idx="4"/>
            <a:endCxn id="457" idx="0"/>
          </p:cNvCxnSpPr>
          <p:nvPr/>
        </p:nvCxnSpPr>
        <p:spPr>
          <a:xfrm flipH="1">
            <a:off x="6371394" y="3522663"/>
            <a:ext cx="4800" cy="6048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0" name="Google Shape;460;p18"/>
          <p:cNvSpPr/>
          <p:nvPr/>
        </p:nvSpPr>
        <p:spPr>
          <a:xfrm>
            <a:off x="5549900" y="4652963"/>
            <a:ext cx="119063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1" name="Google Shape;461;p18"/>
          <p:cNvCxnSpPr>
            <a:stCxn id="452" idx="4"/>
            <a:endCxn id="458" idx="0"/>
          </p:cNvCxnSpPr>
          <p:nvPr/>
        </p:nvCxnSpPr>
        <p:spPr>
          <a:xfrm>
            <a:off x="5838032" y="3856038"/>
            <a:ext cx="185700" cy="4731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2" name="Google Shape;462;p18"/>
          <p:cNvCxnSpPr>
            <a:stCxn id="452" idx="3"/>
            <a:endCxn id="463" idx="0"/>
          </p:cNvCxnSpPr>
          <p:nvPr/>
        </p:nvCxnSpPr>
        <p:spPr>
          <a:xfrm flipH="1">
            <a:off x="5380736" y="3838834"/>
            <a:ext cx="415200" cy="3570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3" name="Google Shape;463;p18"/>
          <p:cNvSpPr/>
          <p:nvPr/>
        </p:nvSpPr>
        <p:spPr>
          <a:xfrm>
            <a:off x="5321300" y="4195763"/>
            <a:ext cx="119063" cy="117475"/>
          </a:xfrm>
          <a:prstGeom prst="ellipse">
            <a:avLst/>
          </a:prstGeom>
          <a:solidFill>
            <a:srgbClr val="00CCFF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8"/>
          <p:cNvSpPr/>
          <p:nvPr/>
        </p:nvSpPr>
        <p:spPr>
          <a:xfrm>
            <a:off x="5092700" y="4729163"/>
            <a:ext cx="119063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5" name="Google Shape;465;p18"/>
          <p:cNvCxnSpPr>
            <a:stCxn id="463" idx="3"/>
            <a:endCxn id="464" idx="0"/>
          </p:cNvCxnSpPr>
          <p:nvPr/>
        </p:nvCxnSpPr>
        <p:spPr>
          <a:xfrm flipH="1">
            <a:off x="5152136" y="4296034"/>
            <a:ext cx="186600" cy="4332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5" name="Google Shape;455;p18"/>
          <p:cNvSpPr/>
          <p:nvPr/>
        </p:nvSpPr>
        <p:spPr>
          <a:xfrm>
            <a:off x="6997700" y="3738563"/>
            <a:ext cx="119063" cy="117475"/>
          </a:xfrm>
          <a:prstGeom prst="ellipse">
            <a:avLst/>
          </a:prstGeom>
          <a:solidFill>
            <a:srgbClr val="00CCFF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Google Shape;466;p18"/>
          <p:cNvCxnSpPr>
            <a:stCxn id="455" idx="5"/>
            <a:endCxn id="467" idx="1"/>
          </p:cNvCxnSpPr>
          <p:nvPr/>
        </p:nvCxnSpPr>
        <p:spPr>
          <a:xfrm>
            <a:off x="7099327" y="3838834"/>
            <a:ext cx="436500" cy="4566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8" name="Google Shape;468;p18"/>
          <p:cNvSpPr/>
          <p:nvPr/>
        </p:nvSpPr>
        <p:spPr>
          <a:xfrm>
            <a:off x="6827838" y="4362450"/>
            <a:ext cx="119062" cy="117475"/>
          </a:xfrm>
          <a:prstGeom prst="ellipse">
            <a:avLst/>
          </a:prstGeom>
          <a:solidFill>
            <a:srgbClr val="00CCFF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8"/>
          <p:cNvSpPr/>
          <p:nvPr/>
        </p:nvSpPr>
        <p:spPr>
          <a:xfrm>
            <a:off x="7518400" y="4278313"/>
            <a:ext cx="119063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9" name="Google Shape;469;p18"/>
          <p:cNvCxnSpPr>
            <a:stCxn id="463" idx="5"/>
            <a:endCxn id="460" idx="1"/>
          </p:cNvCxnSpPr>
          <p:nvPr/>
        </p:nvCxnSpPr>
        <p:spPr>
          <a:xfrm>
            <a:off x="5422927" y="4296034"/>
            <a:ext cx="144300" cy="3741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0" name="Google Shape;470;p18"/>
          <p:cNvCxnSpPr>
            <a:stCxn id="455" idx="4"/>
            <a:endCxn id="468" idx="0"/>
          </p:cNvCxnSpPr>
          <p:nvPr/>
        </p:nvCxnSpPr>
        <p:spPr>
          <a:xfrm flipH="1">
            <a:off x="6887432" y="3856038"/>
            <a:ext cx="169800" cy="5064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1" name="Google Shape;471;p18"/>
          <p:cNvSpPr txBox="1"/>
          <p:nvPr/>
        </p:nvSpPr>
        <p:spPr>
          <a:xfrm>
            <a:off x="5192713" y="3757613"/>
            <a:ext cx="600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(r,1)</a:t>
            </a:r>
            <a:endParaRPr/>
          </a:p>
        </p:txBody>
      </p:sp>
      <p:sp>
        <p:nvSpPr>
          <p:cNvPr id="472" name="Google Shape;472;p18"/>
          <p:cNvSpPr txBox="1"/>
          <p:nvPr/>
        </p:nvSpPr>
        <p:spPr>
          <a:xfrm>
            <a:off x="5611813" y="3992563"/>
            <a:ext cx="6365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($,1)</a:t>
            </a:r>
            <a:endParaRPr/>
          </a:p>
        </p:txBody>
      </p:sp>
      <p:sp>
        <p:nvSpPr>
          <p:cNvPr id="473" name="Google Shape;473;p18"/>
          <p:cNvSpPr txBox="1"/>
          <p:nvPr/>
        </p:nvSpPr>
        <p:spPr>
          <a:xfrm>
            <a:off x="6210300" y="3694113"/>
            <a:ext cx="6159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(c,8)</a:t>
            </a:r>
            <a:endParaRPr/>
          </a:p>
        </p:txBody>
      </p:sp>
      <p:sp>
        <p:nvSpPr>
          <p:cNvPr id="474" name="Google Shape;474;p18"/>
          <p:cNvSpPr txBox="1"/>
          <p:nvPr/>
        </p:nvSpPr>
        <p:spPr>
          <a:xfrm>
            <a:off x="4810125" y="4297363"/>
            <a:ext cx="600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(r,5)</a:t>
            </a:r>
            <a:endParaRPr/>
          </a:p>
        </p:txBody>
      </p:sp>
      <p:sp>
        <p:nvSpPr>
          <p:cNvPr id="475" name="Google Shape;475;p18"/>
          <p:cNvSpPr txBox="1"/>
          <p:nvPr/>
        </p:nvSpPr>
        <p:spPr>
          <a:xfrm>
            <a:off x="5329238" y="4273550"/>
            <a:ext cx="6302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(a,2)</a:t>
            </a:r>
            <a:endParaRPr/>
          </a:p>
        </p:txBody>
      </p:sp>
      <p:sp>
        <p:nvSpPr>
          <p:cNvPr id="476" name="Google Shape;476;p18"/>
          <p:cNvSpPr/>
          <p:nvPr/>
        </p:nvSpPr>
        <p:spPr>
          <a:xfrm>
            <a:off x="7115175" y="4727575"/>
            <a:ext cx="119063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8"/>
          <p:cNvSpPr/>
          <p:nvPr/>
        </p:nvSpPr>
        <p:spPr>
          <a:xfrm>
            <a:off x="6615113" y="4772025"/>
            <a:ext cx="119062" cy="117475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18"/>
          <p:cNvCxnSpPr>
            <a:stCxn id="468" idx="3"/>
            <a:endCxn id="477" idx="0"/>
          </p:cNvCxnSpPr>
          <p:nvPr/>
        </p:nvCxnSpPr>
        <p:spPr>
          <a:xfrm flipH="1">
            <a:off x="6674575" y="4462721"/>
            <a:ext cx="170700" cy="3093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9" name="Google Shape;479;p18"/>
          <p:cNvCxnSpPr>
            <a:stCxn id="468" idx="5"/>
            <a:endCxn id="476" idx="1"/>
          </p:cNvCxnSpPr>
          <p:nvPr/>
        </p:nvCxnSpPr>
        <p:spPr>
          <a:xfrm>
            <a:off x="6929464" y="4462721"/>
            <a:ext cx="203100" cy="2820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0" name="Google Shape;480;p18"/>
          <p:cNvSpPr txBox="1"/>
          <p:nvPr/>
        </p:nvSpPr>
        <p:spPr>
          <a:xfrm>
            <a:off x="4992688" y="4827588"/>
            <a:ext cx="296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81" name="Google Shape;481;p18"/>
          <p:cNvSpPr txBox="1"/>
          <p:nvPr/>
        </p:nvSpPr>
        <p:spPr>
          <a:xfrm>
            <a:off x="5457825" y="4748213"/>
            <a:ext cx="2968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82" name="Google Shape;482;p18"/>
          <p:cNvSpPr txBox="1"/>
          <p:nvPr/>
        </p:nvSpPr>
        <p:spPr>
          <a:xfrm>
            <a:off x="5873750" y="4427538"/>
            <a:ext cx="2968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483" name="Google Shape;483;p18"/>
          <p:cNvSpPr txBox="1"/>
          <p:nvPr/>
        </p:nvSpPr>
        <p:spPr>
          <a:xfrm>
            <a:off x="6219825" y="4243388"/>
            <a:ext cx="2968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84" name="Google Shape;484;p18"/>
          <p:cNvSpPr txBox="1"/>
          <p:nvPr/>
        </p:nvSpPr>
        <p:spPr>
          <a:xfrm>
            <a:off x="6516688" y="4879975"/>
            <a:ext cx="296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85" name="Google Shape;485;p18"/>
          <p:cNvSpPr txBox="1"/>
          <p:nvPr/>
        </p:nvSpPr>
        <p:spPr>
          <a:xfrm>
            <a:off x="7016750" y="4816475"/>
            <a:ext cx="2968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86" name="Google Shape;486;p18"/>
          <p:cNvSpPr txBox="1"/>
          <p:nvPr/>
        </p:nvSpPr>
        <p:spPr>
          <a:xfrm>
            <a:off x="7435850" y="4383088"/>
            <a:ext cx="2968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87" name="Google Shape;487;p18"/>
          <p:cNvSpPr txBox="1"/>
          <p:nvPr/>
        </p:nvSpPr>
        <p:spPr>
          <a:xfrm>
            <a:off x="7169150" y="3852863"/>
            <a:ext cx="600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(r,5)</a:t>
            </a:r>
            <a:endParaRPr/>
          </a:p>
        </p:txBody>
      </p:sp>
      <p:sp>
        <p:nvSpPr>
          <p:cNvPr id="488" name="Google Shape;488;p18"/>
          <p:cNvSpPr txBox="1"/>
          <p:nvPr/>
        </p:nvSpPr>
        <p:spPr>
          <a:xfrm>
            <a:off x="6662738" y="3959225"/>
            <a:ext cx="6302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(a,1)</a:t>
            </a:r>
            <a:endParaRPr/>
          </a:p>
        </p:txBody>
      </p:sp>
      <p:sp>
        <p:nvSpPr>
          <p:cNvPr id="489" name="Google Shape;489;p18"/>
          <p:cNvSpPr txBox="1"/>
          <p:nvPr/>
        </p:nvSpPr>
        <p:spPr>
          <a:xfrm>
            <a:off x="6858000" y="4365625"/>
            <a:ext cx="600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(r,3)</a:t>
            </a:r>
            <a:endParaRPr/>
          </a:p>
        </p:txBody>
      </p:sp>
      <p:sp>
        <p:nvSpPr>
          <p:cNvPr id="490" name="Google Shape;490;p18"/>
          <p:cNvSpPr txBox="1"/>
          <p:nvPr/>
        </p:nvSpPr>
        <p:spPr>
          <a:xfrm>
            <a:off x="6424613" y="4489450"/>
            <a:ext cx="6365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($,1)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Pat Trees: Analysis </a:t>
            </a:r>
            <a:endParaRPr/>
          </a:p>
        </p:txBody>
      </p:sp>
      <p:sp>
        <p:nvSpPr>
          <p:cNvPr id="496" name="Google Shape;49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Text search for P is then a prefix query.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Running time: </a:t>
            </a: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m+z</a:t>
            </a:r>
            <a:r>
              <a:rPr lang="en-US"/>
              <a:t>), where </a:t>
            </a:r>
            <a:r>
              <a:rPr i="1" lang="en-US"/>
              <a:t>z</a:t>
            </a:r>
            <a:r>
              <a:rPr lang="en-US"/>
              <a:t> is the number of answers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Just </a:t>
            </a:r>
            <a:r>
              <a:rPr i="1" lang="en-US"/>
              <a:t>O</a:t>
            </a:r>
            <a:r>
              <a:rPr lang="en-US"/>
              <a:t>(1) I/Os if the text is in external-memory (independent of </a:t>
            </a:r>
            <a:r>
              <a:rPr i="1" lang="en-US"/>
              <a:t>z</a:t>
            </a:r>
            <a:r>
              <a:rPr lang="en-US"/>
              <a:t>)!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size of the Pat tree: </a:t>
            </a: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Why?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Advantage of compression: the size of the simple trie of suffixes would be in the worst-case </a:t>
            </a:r>
            <a:r>
              <a:rPr i="1" lang="en-US"/>
              <a:t>N</a:t>
            </a:r>
            <a:r>
              <a:rPr lang="en-US"/>
              <a:t> + (</a:t>
            </a:r>
            <a:r>
              <a:rPr i="1" lang="en-US"/>
              <a:t>N</a:t>
            </a:r>
            <a:r>
              <a:rPr lang="en-US"/>
              <a:t>-1)+ (</a:t>
            </a:r>
            <a:r>
              <a:rPr i="1" lang="en-US"/>
              <a:t>N</a:t>
            </a:r>
            <a:r>
              <a:rPr lang="en-US"/>
              <a:t>-2) + … 1 = </a:t>
            </a: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N</a:t>
            </a:r>
            <a:r>
              <a:rPr baseline="30000" lang="en-US"/>
              <a:t>2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Text-search Data Structures</a:t>
            </a:r>
            <a:br>
              <a:rPr lang="en-US"/>
            </a:br>
            <a:r>
              <a:rPr lang="en-US" sz="2200"/>
              <a:t>(slides taken from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http://people.cs.aau.dk/~simas/aalg04/</a:t>
            </a:r>
            <a:r>
              <a:rPr lang="en-US" sz="2200"/>
              <a:t>)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Goal of the lecture:</a:t>
            </a:r>
            <a:r>
              <a:rPr i="1" lang="en-US"/>
              <a:t>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i="1" lang="en-US"/>
              <a:t>Dictionary ADT</a:t>
            </a:r>
            <a:r>
              <a:rPr i="1" lang="en-US"/>
              <a:t> for strings: 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to understand the principles of </a:t>
            </a:r>
            <a:r>
              <a:rPr b="1" i="1" lang="en-US"/>
              <a:t>tries</a:t>
            </a:r>
            <a:r>
              <a:rPr i="1" lang="en-US"/>
              <a:t>, compact tries, Patricia tries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Constructing Suffix Trees</a:t>
            </a:r>
            <a:endParaRPr/>
          </a:p>
        </p:txBody>
      </p:sp>
      <p:sp>
        <p:nvSpPr>
          <p:cNvPr id="502" name="Google Shape;502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naïve algorithm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Insert all suffixes one after another: </a:t>
            </a:r>
            <a:r>
              <a:rPr i="1" lang="en-US" sz="2400"/>
              <a:t>O</a:t>
            </a:r>
            <a:r>
              <a:rPr lang="en-US" sz="2400"/>
              <a:t>(</a:t>
            </a:r>
            <a:r>
              <a:rPr i="1" lang="en-US" sz="2400"/>
              <a:t>N</a:t>
            </a:r>
            <a:r>
              <a:rPr baseline="30000" lang="en-US" sz="2400"/>
              <a:t>2</a:t>
            </a:r>
            <a:r>
              <a:rPr lang="en-US" sz="2400"/>
              <a:t>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Clever algorithms: </a:t>
            </a:r>
            <a:r>
              <a:rPr i="1" lang="en-US" sz="2800"/>
              <a:t>O</a:t>
            </a:r>
            <a:r>
              <a:rPr lang="en-US" sz="2800"/>
              <a:t>(</a:t>
            </a:r>
            <a:r>
              <a:rPr i="1" lang="en-US" sz="2800"/>
              <a:t>N</a:t>
            </a:r>
            <a:r>
              <a:rPr lang="en-US" sz="2800"/>
              <a:t>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McCreight, Ukkonen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Scan the text from left to right, use additional suffix links in the tree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 sz="2800"/>
              <a:t>Question</a:t>
            </a:r>
            <a:r>
              <a:rPr lang="en-US" sz="2800"/>
              <a:t>: </a:t>
            </a:r>
            <a:r>
              <a:rPr i="1" lang="en-US" sz="2800"/>
              <a:t>How does the the Pat tree looks like after inserting the first five prefixes using the naïve algorithm</a:t>
            </a:r>
            <a:r>
              <a:rPr lang="en-US" sz="2800"/>
              <a:t>?</a:t>
            </a:r>
            <a:endParaRPr/>
          </a:p>
        </p:txBody>
      </p:sp>
      <p:sp>
        <p:nvSpPr>
          <p:cNvPr id="503" name="Google Shape;503;p20"/>
          <p:cNvSpPr txBox="1"/>
          <p:nvPr/>
        </p:nvSpPr>
        <p:spPr>
          <a:xfrm>
            <a:off x="6400800" y="5529263"/>
            <a:ext cx="19065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Honolulu$</a:t>
            </a:r>
            <a:endParaRPr/>
          </a:p>
        </p:txBody>
      </p:sp>
      <p:sp>
        <p:nvSpPr>
          <p:cNvPr id="504" name="Google Shape;504;p20"/>
          <p:cNvSpPr/>
          <p:nvPr/>
        </p:nvSpPr>
        <p:spPr>
          <a:xfrm>
            <a:off x="6491288" y="5618163"/>
            <a:ext cx="1662112" cy="288925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0"/>
          <p:cNvSpPr/>
          <p:nvPr/>
        </p:nvSpPr>
        <p:spPr>
          <a:xfrm>
            <a:off x="6491288" y="5618163"/>
            <a:ext cx="184150" cy="288925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0"/>
          <p:cNvSpPr/>
          <p:nvPr/>
        </p:nvSpPr>
        <p:spPr>
          <a:xfrm>
            <a:off x="6675438" y="5619750"/>
            <a:ext cx="184150" cy="288925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0"/>
          <p:cNvSpPr/>
          <p:nvPr/>
        </p:nvSpPr>
        <p:spPr>
          <a:xfrm>
            <a:off x="6859588" y="5619750"/>
            <a:ext cx="184150" cy="288925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0"/>
          <p:cNvSpPr/>
          <p:nvPr/>
        </p:nvSpPr>
        <p:spPr>
          <a:xfrm>
            <a:off x="7043738" y="5618163"/>
            <a:ext cx="184150" cy="288925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0"/>
          <p:cNvSpPr/>
          <p:nvPr/>
        </p:nvSpPr>
        <p:spPr>
          <a:xfrm>
            <a:off x="7227888" y="5619750"/>
            <a:ext cx="184150" cy="288925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0"/>
          <p:cNvSpPr/>
          <p:nvPr/>
        </p:nvSpPr>
        <p:spPr>
          <a:xfrm>
            <a:off x="7412038" y="5619750"/>
            <a:ext cx="184150" cy="288925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0"/>
          <p:cNvSpPr/>
          <p:nvPr/>
        </p:nvSpPr>
        <p:spPr>
          <a:xfrm>
            <a:off x="7596188" y="5618163"/>
            <a:ext cx="184150" cy="288925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0"/>
          <p:cNvSpPr txBox="1"/>
          <p:nvPr/>
        </p:nvSpPr>
        <p:spPr>
          <a:xfrm>
            <a:off x="6407150" y="5327650"/>
            <a:ext cx="18208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1  2  3 4  5  6 7  8  9</a:t>
            </a:r>
            <a:endParaRPr/>
          </a:p>
        </p:txBody>
      </p:sp>
      <p:sp>
        <p:nvSpPr>
          <p:cNvPr id="513" name="Google Shape;513;p20"/>
          <p:cNvSpPr/>
          <p:nvPr/>
        </p:nvSpPr>
        <p:spPr>
          <a:xfrm>
            <a:off x="7777163" y="5621338"/>
            <a:ext cx="184150" cy="288925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Full-Text Indices</a:t>
            </a:r>
            <a:endParaRPr/>
          </a:p>
        </p:txBody>
      </p:sp>
      <p:sp>
        <p:nvSpPr>
          <p:cNvPr id="519" name="Google Shape;51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What if the Pat tree does not fit in main memory?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number of external-memory data structures were proposed: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SPat arrays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String B-trees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String B-tree: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 B-tree for strings, i.e., supports dictionary operations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Can be used for text-searching if all suffixes are stored in it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String B-tree</a:t>
            </a:r>
            <a:endParaRPr/>
          </a:p>
        </p:txBody>
      </p:sp>
      <p:sp>
        <p:nvSpPr>
          <p:cNvPr id="525" name="Google Shape;525;p22"/>
          <p:cNvSpPr txBox="1"/>
          <p:nvPr>
            <p:ph idx="1" type="body"/>
          </p:nvPr>
        </p:nvSpPr>
        <p:spPr>
          <a:xfrm>
            <a:off x="685800" y="1447800"/>
            <a:ext cx="8337550" cy="5072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Rough idea: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Text is external to the tree, strings are represented in the B</a:t>
            </a:r>
            <a:r>
              <a:rPr baseline="30000" lang="en-US" sz="2400"/>
              <a:t>+</a:t>
            </a:r>
            <a:r>
              <a:rPr lang="en-US" sz="2400"/>
              <a:t>-tree by the indices of where they begin in the text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would mean doing </a:t>
            </a:r>
            <a:r>
              <a:rPr i="1" lang="en-US" sz="2000"/>
              <a:t>O</a:t>
            </a:r>
            <a:r>
              <a:rPr lang="en-US" sz="2000"/>
              <a:t>(</a:t>
            </a:r>
            <a:r>
              <a:rPr i="1" lang="en-US" sz="2000"/>
              <a:t>lg</a:t>
            </a:r>
            <a:r>
              <a:rPr lang="en-US" sz="2000"/>
              <a:t> B) I/Os when visiting each node – too much!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Idea – organize all keys in each node into a Patricia trie. When searching this trie (without any I/Os):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We reach a leaf. What then?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We stop in the middle. What then? 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 The total running time of text search: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 sz="2000"/>
              <a:t>O</a:t>
            </a:r>
            <a:r>
              <a:rPr lang="en-US" sz="2000"/>
              <a:t>((</a:t>
            </a:r>
            <a:r>
              <a:rPr i="1" lang="en-US" sz="2000"/>
              <a:t>m</a:t>
            </a:r>
            <a:r>
              <a:rPr lang="en-US" sz="2000"/>
              <a:t>+</a:t>
            </a:r>
            <a:r>
              <a:rPr i="1" lang="en-US" sz="2000"/>
              <a:t>z</a:t>
            </a:r>
            <a:r>
              <a:rPr lang="en-US" sz="2000"/>
              <a:t>)/</a:t>
            </a:r>
            <a:r>
              <a:rPr i="1" lang="en-US" sz="2000"/>
              <a:t>B</a:t>
            </a:r>
            <a:r>
              <a:rPr lang="en-US" sz="2000"/>
              <a:t> + log</a:t>
            </a:r>
            <a:r>
              <a:rPr baseline="-25000" lang="en-US" sz="2000"/>
              <a:t>B</a:t>
            </a:r>
            <a:r>
              <a:rPr i="1" lang="en-US" sz="2000"/>
              <a:t>N</a:t>
            </a:r>
            <a:r>
              <a:rPr lang="en-US" sz="2000"/>
              <a:t>)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Dictionary ADT for Strings</a:t>
            </a:r>
            <a:endParaRPr sz="2400"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Creating a dictionary ADT for strings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Elements: text strings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Operations: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 sz="2000"/>
              <a:t>search</a:t>
            </a:r>
            <a:r>
              <a:rPr lang="en-US" sz="2000"/>
              <a:t>(</a:t>
            </a:r>
            <a:r>
              <a:rPr i="1" lang="en-US" sz="2000"/>
              <a:t>x</a:t>
            </a:r>
            <a:r>
              <a:rPr lang="en-US" sz="2000"/>
              <a:t>) – checks if string </a:t>
            </a:r>
            <a:r>
              <a:rPr i="1" lang="en-US" sz="2000"/>
              <a:t>x </a:t>
            </a:r>
            <a:r>
              <a:rPr lang="en-US" sz="2000"/>
              <a:t>is in the set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 sz="2000"/>
              <a:t>insert</a:t>
            </a:r>
            <a:r>
              <a:rPr lang="en-US" sz="2000"/>
              <a:t>(x) – inserts a new string </a:t>
            </a:r>
            <a:r>
              <a:rPr i="1" lang="en-US" sz="2000"/>
              <a:t>x</a:t>
            </a:r>
            <a:r>
              <a:rPr lang="en-US" sz="2000"/>
              <a:t> into the set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 sz="2000"/>
              <a:t>delete</a:t>
            </a:r>
            <a:r>
              <a:rPr lang="en-US" sz="2000"/>
              <a:t>(</a:t>
            </a:r>
            <a:r>
              <a:rPr i="1" lang="en-US" sz="2000"/>
              <a:t>x</a:t>
            </a:r>
            <a:r>
              <a:rPr lang="en-US" sz="2000"/>
              <a:t>)</a:t>
            </a:r>
            <a:r>
              <a:rPr i="1" lang="en-US" sz="2000"/>
              <a:t> – </a:t>
            </a:r>
            <a:r>
              <a:rPr lang="en-US" sz="2000"/>
              <a:t>deletes</a:t>
            </a:r>
            <a:r>
              <a:rPr i="1" lang="en-US" sz="2000"/>
              <a:t> </a:t>
            </a:r>
            <a:r>
              <a:rPr lang="en-US" sz="2000"/>
              <a:t>the string equal to</a:t>
            </a:r>
            <a:r>
              <a:rPr i="1" lang="en-US" sz="2000"/>
              <a:t> x </a:t>
            </a:r>
            <a:r>
              <a:rPr lang="en-US" sz="2000"/>
              <a:t>from the set of strings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Assumptions, notation: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i="1" lang="en-US" sz="2400"/>
              <a:t>n </a:t>
            </a:r>
            <a:r>
              <a:rPr lang="en-US" sz="2400"/>
              <a:t>strings, </a:t>
            </a:r>
            <a:r>
              <a:rPr i="1" lang="en-US" sz="2400"/>
              <a:t>N </a:t>
            </a:r>
            <a:r>
              <a:rPr lang="en-US" sz="2400"/>
              <a:t>characters in total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i="1" lang="en-US" sz="2400"/>
              <a:t>m</a:t>
            </a:r>
            <a:r>
              <a:rPr lang="en-US" sz="2400"/>
              <a:t> – length of </a:t>
            </a:r>
            <a:r>
              <a:rPr i="1" lang="en-US" sz="2400"/>
              <a:t>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Size of the alphabet </a:t>
            </a:r>
            <a:r>
              <a:rPr i="1" lang="en-US" sz="2400"/>
              <a:t>d</a:t>
            </a:r>
            <a:r>
              <a:rPr lang="en-US" sz="2400"/>
              <a:t> = </a:t>
            </a:r>
            <a:r>
              <a:rPr i="1" lang="en-US" sz="2400"/>
              <a:t>|</a:t>
            </a:r>
            <a:r>
              <a:rPr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i="1" lang="en-US" sz="2400"/>
              <a:t>|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BST as dictionary for strings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685800" y="1447800"/>
            <a:ext cx="8337550" cy="496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Using binary search trees has some issues: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Keys are of varying length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lot of strings share similar prefixes (beginnings) – potential for saving space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Let’s count comparisons of characters.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is the worst-case running time of searching for a string of length </a:t>
            </a:r>
            <a:r>
              <a:rPr i="1" lang="en-US"/>
              <a:t>m</a:t>
            </a:r>
            <a:r>
              <a:rPr lang="en-US"/>
              <a:t>?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Tries 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685800" y="1447800"/>
            <a:ext cx="8337550" cy="166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Trie</a:t>
            </a:r>
            <a:r>
              <a:rPr lang="en-US"/>
              <a:t> – a data structure for storing a set of strings (name from the word “re</a:t>
            </a:r>
            <a:r>
              <a:rPr i="1" lang="en-US"/>
              <a:t>trie</a:t>
            </a:r>
            <a:r>
              <a:rPr lang="en-US"/>
              <a:t>val”):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Let’s assume, all strings end with “$” (not in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/>
              <a:t>)   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685800" y="5419725"/>
            <a:ext cx="8337550" cy="113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rPr b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of strings: {</a:t>
            </a:r>
            <a:r>
              <a:rPr b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bear, bid, bulk, bull, sun, Sunday</a:t>
            </a:r>
            <a:r>
              <a:rPr b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b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450" y="3022150"/>
            <a:ext cx="4706361" cy="23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Tries (cont.)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Properties of a </a:t>
            </a:r>
            <a:r>
              <a:rPr b="1" i="1" lang="en-US"/>
              <a:t>trie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multi-way tree.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</a:t>
            </a:r>
            <a:r>
              <a:rPr b="1" i="1" lang="en-US"/>
              <a:t>node</a:t>
            </a:r>
            <a:r>
              <a:rPr lang="en-US"/>
              <a:t> has from 1 to </a:t>
            </a:r>
            <a:r>
              <a:rPr i="1" lang="en-US"/>
              <a:t>d </a:t>
            </a:r>
            <a:r>
              <a:rPr lang="en-US"/>
              <a:t>children.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</a:t>
            </a:r>
            <a:r>
              <a:rPr b="1" i="1" lang="en-US"/>
              <a:t>edge</a:t>
            </a:r>
            <a:r>
              <a:rPr lang="en-US"/>
              <a:t> of the tree is labeled with a character.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</a:t>
            </a:r>
            <a:r>
              <a:rPr b="1" i="1" lang="en-US"/>
              <a:t>leaf</a:t>
            </a:r>
            <a:r>
              <a:rPr lang="en-US"/>
              <a:t> node corresponds to the stored string, which is a concatenation of characters on a path from the root to this node.    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Search and Insertion in Tries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685800" y="2971800"/>
            <a:ext cx="833755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search algorithm just follows the path down the tree (starting with Trie-Search(</a:t>
            </a:r>
            <a:r>
              <a:rPr i="1" lang="en-US" sz="2400"/>
              <a:t>root</a:t>
            </a:r>
            <a:r>
              <a:rPr lang="en-US" sz="2400"/>
              <a:t>, </a:t>
            </a:r>
            <a:r>
              <a:rPr i="1" lang="en-US" sz="2400"/>
              <a:t>P</a:t>
            </a:r>
            <a:r>
              <a:rPr lang="en-US" sz="2400"/>
              <a:t>[0..</a:t>
            </a:r>
            <a:r>
              <a:rPr i="1" lang="en-US" sz="2400"/>
              <a:t>m</a:t>
            </a:r>
            <a:r>
              <a:rPr lang="en-US" sz="2400"/>
              <a:t>]))</a:t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708025" y="1528763"/>
            <a:ext cx="8131175" cy="129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Trie-Search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(t, P[k..m])  //</a:t>
            </a: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inserts string P into t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 is leaf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02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t.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(P[k])=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nil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 return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03    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return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Trie-Search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(t.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(P[k]), P[k+1..m])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685800" y="5867400"/>
            <a:ext cx="83375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would the delete work?</a:t>
            </a:r>
            <a:endParaRPr/>
          </a:p>
        </p:txBody>
      </p:sp>
      <p:sp>
        <p:nvSpPr>
          <p:cNvPr id="127" name="Google Shape;127;p7"/>
          <p:cNvSpPr/>
          <p:nvPr/>
        </p:nvSpPr>
        <p:spPr>
          <a:xfrm>
            <a:off x="685800" y="3967163"/>
            <a:ext cx="8131175" cy="159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Trie-Insert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(t, P[k..m])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 is not leaf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otherwise P is already present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02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t.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(P[k])=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nil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03       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new child of t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a “branch” starting   						with that chlid and storing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P[k..m] 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04  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Trie-Insert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(t.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(P[k]), P[k+1..m])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Trie Node Structure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“Implementation detail”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What is the node structure? = What is the complexity of the t.</a:t>
            </a:r>
            <a:r>
              <a:rPr i="1" lang="en-US"/>
              <a:t>child</a:t>
            </a:r>
            <a:r>
              <a:rPr lang="en-US"/>
              <a:t>(c) operation?: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</a:t>
            </a:r>
            <a:r>
              <a:rPr b="1" lang="en-US"/>
              <a:t> array</a:t>
            </a:r>
            <a:r>
              <a:rPr lang="en-US"/>
              <a:t> of child pointers of size </a:t>
            </a:r>
            <a:r>
              <a:rPr i="1" lang="en-US"/>
              <a:t>d</a:t>
            </a:r>
            <a:r>
              <a:rPr lang="en-US"/>
              <a:t>: waste of space, but </a:t>
            </a:r>
            <a:r>
              <a:rPr i="1" lang="en-US"/>
              <a:t>child</a:t>
            </a:r>
            <a:r>
              <a:rPr lang="en-US"/>
              <a:t>(c) is </a:t>
            </a:r>
            <a:r>
              <a:rPr i="1" lang="en-US"/>
              <a:t>O</a:t>
            </a:r>
            <a:r>
              <a:rPr lang="en-US"/>
              <a:t>(1)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</a:t>
            </a:r>
            <a:r>
              <a:rPr b="1" lang="en-US"/>
              <a:t>hash table</a:t>
            </a:r>
            <a:r>
              <a:rPr lang="en-US"/>
              <a:t> of child pointers: less waist of space, </a:t>
            </a:r>
            <a:r>
              <a:rPr i="1" lang="en-US"/>
              <a:t>child</a:t>
            </a:r>
            <a:r>
              <a:rPr lang="en-US"/>
              <a:t>(c) is expected </a:t>
            </a:r>
            <a:r>
              <a:rPr i="1" lang="en-US"/>
              <a:t>O</a:t>
            </a:r>
            <a:r>
              <a:rPr lang="en-US"/>
              <a:t>(1)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</a:t>
            </a:r>
            <a:r>
              <a:rPr b="1" lang="en-US"/>
              <a:t>list</a:t>
            </a:r>
            <a:r>
              <a:rPr lang="en-US"/>
              <a:t> of child pointers: compact, but </a:t>
            </a:r>
            <a:r>
              <a:rPr i="1" lang="en-US"/>
              <a:t>child</a:t>
            </a:r>
            <a:r>
              <a:rPr lang="en-US"/>
              <a:t>(c) is </a:t>
            </a: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d</a:t>
            </a:r>
            <a:r>
              <a:rPr lang="en-US"/>
              <a:t>) in the worst-case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</a:t>
            </a:r>
            <a:r>
              <a:rPr b="1" lang="en-US"/>
              <a:t>binary search tree</a:t>
            </a:r>
            <a:r>
              <a:rPr lang="en-US"/>
              <a:t> of child pointers: compact and </a:t>
            </a:r>
            <a:r>
              <a:rPr i="1" lang="en-US"/>
              <a:t>child</a:t>
            </a:r>
            <a:r>
              <a:rPr lang="en-US"/>
              <a:t>(c) is </a:t>
            </a:r>
            <a:r>
              <a:rPr i="1" lang="en-US"/>
              <a:t>O</a:t>
            </a:r>
            <a:r>
              <a:rPr lang="en-US"/>
              <a:t>(lg </a:t>
            </a:r>
            <a:r>
              <a:rPr i="1" lang="en-US"/>
              <a:t>d</a:t>
            </a:r>
            <a:r>
              <a:rPr lang="en-US"/>
              <a:t>) in the worst-case </a:t>
            </a:r>
            <a:r>
              <a:rPr i="1" lang="en-US"/>
              <a:t> 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Analysis of the Trie</a:t>
            </a:r>
            <a:endParaRPr/>
          </a:p>
        </p:txBody>
      </p:sp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Size: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 in the worst-case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Search, insertion, and deletion (string of length </a:t>
            </a:r>
            <a:r>
              <a:rPr i="1" lang="en-US"/>
              <a:t>m</a:t>
            </a:r>
            <a:r>
              <a:rPr lang="en-US"/>
              <a:t>):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depending on the node structure: 		</a:t>
            </a: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dm</a:t>
            </a:r>
            <a:r>
              <a:rPr lang="en-US"/>
              <a:t>), </a:t>
            </a: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m </a:t>
            </a:r>
            <a:r>
              <a:rPr lang="en-US"/>
              <a:t>lg </a:t>
            </a:r>
            <a:r>
              <a:rPr i="1" lang="en-US"/>
              <a:t>d</a:t>
            </a:r>
            <a:r>
              <a:rPr lang="en-US"/>
              <a:t>), </a:t>
            </a: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m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Compare with the string BST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Observation: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Having chains of one-child nodes is wasteful 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2013-08-26T06:32:24Z</dcterms:created>
  <dc:creator>Doina Bein</dc:creator>
</cp:coreProperties>
</file>