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6858000" cx="9144000"/>
  <p:notesSz cx="9309100" cy="7023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0" roundtripDataSignature="AMtx7mhsCXOjG7/oJ2ij2AXMhjL3r8hu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2B3D21-2426-4EA5-BF5F-204AEBBD7782}">
  <a:tblStyle styleId="{E52B3D21-2426-4EA5-BF5F-204AEBBD778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19D8601-11DF-4496-B349-D958AC4A4F9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customschemas.google.com/relationships/presentationmetadata" Target="meta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3838" cy="3524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73675" y="0"/>
            <a:ext cx="4033838" cy="3524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70675"/>
            <a:ext cx="4033838" cy="3524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7bf71f813_0_80:notes"/>
          <p:cNvSpPr txBox="1"/>
          <p:nvPr>
            <p:ph idx="1" type="body"/>
          </p:nvPr>
        </p:nvSpPr>
        <p:spPr>
          <a:xfrm>
            <a:off x="930275" y="3379788"/>
            <a:ext cx="7448700" cy="2765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67bf71f813_0_80:notes"/>
          <p:cNvSpPr/>
          <p:nvPr>
            <p:ph idx="2" type="sldImg"/>
          </p:nvPr>
        </p:nvSpPr>
        <p:spPr>
          <a:xfrm>
            <a:off x="3074988" y="877888"/>
            <a:ext cx="3159000" cy="237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7bf71f813_0_160:notes"/>
          <p:cNvSpPr txBox="1"/>
          <p:nvPr>
            <p:ph idx="1" type="body"/>
          </p:nvPr>
        </p:nvSpPr>
        <p:spPr>
          <a:xfrm>
            <a:off x="930275" y="3379788"/>
            <a:ext cx="7448700" cy="2765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67bf71f813_0_160:notes"/>
          <p:cNvSpPr/>
          <p:nvPr>
            <p:ph idx="2" type="sldImg"/>
          </p:nvPr>
        </p:nvSpPr>
        <p:spPr>
          <a:xfrm>
            <a:off x="3074988" y="877888"/>
            <a:ext cx="3159000" cy="237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4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4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5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5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g167bf71f813_0_9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g167bf71f813_0_9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g167bf71f813_0_9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g167bf71f813_0_9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167bf71f813_0_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167bf71f813_0_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g167bf71f813_0_9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g167bf71f813_0_9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167bf71f813_0_9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g167bf71f813_0_9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g167bf71f813_0_10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g167bf71f813_0_10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g167bf71f813_0_10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g167bf71f813_0_10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g167bf71f813_0_10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g167bf71f813_0_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g167bf71f813_0_10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g167bf71f813_0_10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g167bf71f813_0_10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g167bf71f813_0_10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g167bf71f813_0_10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g167bf71f813_0_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g167bf71f813_0_11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g167bf71f813_0_11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g167bf71f813_0_11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g167bf71f813_0_11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g167bf71f813_0_1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g167bf71f813_0_1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g167bf71f813_0_1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g167bf71f813_0_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g167bf71f813_0_1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167bf71f813_0_1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167bf71f813_0_1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g167bf71f813_0_1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g167bf71f813_0_1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g167bf71f813_0_1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167bf71f813_0_134"/>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g167bf71f813_0_134"/>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6" name="Google Shape;136;g167bf71f813_0_134"/>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7" name="Google Shape;137;g167bf71f813_0_1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167bf71f813_0_1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167bf71f813_0_1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167bf71f813_0_141"/>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g167bf71f813_0_141"/>
          <p:cNvSpPr/>
          <p:nvPr>
            <p:ph idx="2" type="pic"/>
          </p:nvPr>
        </p:nvSpPr>
        <p:spPr>
          <a:xfrm>
            <a:off x="1792288" y="612775"/>
            <a:ext cx="5486400" cy="4114800"/>
          </a:xfrm>
          <a:prstGeom prst="rect">
            <a:avLst/>
          </a:prstGeom>
          <a:noFill/>
          <a:ln>
            <a:noFill/>
          </a:ln>
        </p:spPr>
      </p:sp>
      <p:sp>
        <p:nvSpPr>
          <p:cNvPr id="143" name="Google Shape;143;g167bf71f813_0_141"/>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4" name="Google Shape;144;g167bf71f813_0_14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167bf71f813_0_14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167bf71f813_0_1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167bf71f813_0_1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g167bf71f813_0_148"/>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0" name="Google Shape;150;g167bf71f813_0_14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g167bf71f813_0_14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g167bf71f813_0_1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167bf71f813_0_15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g167bf71f813_0_15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6" name="Google Shape;156;g167bf71f813_0_15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g167bf71f813_0_15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g167bf71f813_0_1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167bf71f813_0_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g167bf71f813_0_8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g167bf71f813_0_8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167bf71f813_0_8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167bf71f813_0_8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people.cs.aau.dk/~simas/aalg0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users.cs.duke.edu/~reif/courses/alglectures/indyk.lectures/lecture_2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685800" y="1219201"/>
            <a:ext cx="7772400" cy="2381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CPSC 535: Advanced Algorithms</a:t>
            </a:r>
            <a:endParaRPr/>
          </a:p>
        </p:txBody>
      </p:sp>
      <p:sp>
        <p:nvSpPr>
          <p:cNvPr id="164" name="Google Shape;164;p1"/>
          <p:cNvSpPr txBox="1"/>
          <p:nvPr>
            <p:ph idx="1" type="subTitle"/>
          </p:nvPr>
        </p:nvSpPr>
        <p:spPr>
          <a:xfrm>
            <a:off x="914400" y="3886200"/>
            <a:ext cx="73914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Instructor: Dr. Doina Bein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Horspool’s Algorithm</a:t>
            </a:r>
            <a:br>
              <a:rPr lang="en-US"/>
            </a:br>
            <a:r>
              <a:rPr lang="en-US" sz="2200"/>
              <a:t>(taken from Levitin, page 259)</a:t>
            </a:r>
            <a:endParaRPr/>
          </a:p>
        </p:txBody>
      </p:sp>
      <p:sp>
        <p:nvSpPr>
          <p:cNvPr id="223" name="Google Shape;2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sz="3000"/>
              <a:t>When comparing a pattern against a position in the text, if a mismatch occurs, we need to shift the pattern to the right</a:t>
            </a:r>
            <a:endParaRPr/>
          </a:p>
          <a:p>
            <a:pPr indent="-342900" lvl="0" marL="342900" rtl="0" algn="l">
              <a:spcBef>
                <a:spcPts val="510"/>
              </a:spcBef>
              <a:spcAft>
                <a:spcPts val="0"/>
              </a:spcAft>
              <a:buClr>
                <a:schemeClr val="dk1"/>
              </a:buClr>
              <a:buSzPct val="100000"/>
              <a:buChar char="•"/>
            </a:pPr>
            <a:r>
              <a:rPr lang="en-US" sz="3000"/>
              <a:t>The shift would be as large as possible without risking the possibility of missing a matching substring in the text</a:t>
            </a:r>
            <a:endParaRPr/>
          </a:p>
          <a:p>
            <a:pPr indent="-342900" lvl="0" marL="342900" rtl="0" algn="l">
              <a:spcBef>
                <a:spcPts val="510"/>
              </a:spcBef>
              <a:spcAft>
                <a:spcPts val="0"/>
              </a:spcAft>
              <a:buClr>
                <a:schemeClr val="dk1"/>
              </a:buClr>
              <a:buSzPct val="100000"/>
              <a:buChar char="•"/>
            </a:pPr>
            <a:r>
              <a:rPr lang="en-US" sz="3000"/>
              <a:t>Idea: determine the size of the shift by looking at the character </a:t>
            </a:r>
            <a:r>
              <a:rPr i="1" lang="en-US" sz="3000"/>
              <a:t>c</a:t>
            </a:r>
            <a:r>
              <a:rPr lang="en-US" sz="3000"/>
              <a:t> of the text that is aligned against the last character of the pattern </a:t>
            </a:r>
            <a:endParaRPr/>
          </a:p>
          <a:p>
            <a:pPr indent="0" lvl="0" marL="0" rtl="0" algn="l">
              <a:spcBef>
                <a:spcPts val="510"/>
              </a:spcBef>
              <a:spcAft>
                <a:spcPts val="0"/>
              </a:spcAft>
              <a:buClr>
                <a:schemeClr val="dk1"/>
              </a:buClr>
              <a:buSzPct val="100000"/>
              <a:buNone/>
            </a:pPr>
            <a:r>
              <a:t/>
            </a:r>
            <a:endParaRPr sz="3000"/>
          </a:p>
          <a:p>
            <a:pPr indent="0" lvl="0" marL="0" rtl="0" algn="l">
              <a:spcBef>
                <a:spcPts val="544"/>
              </a:spcBef>
              <a:spcAft>
                <a:spcPts val="0"/>
              </a:spcAft>
              <a:buClr>
                <a:schemeClr val="dk1"/>
              </a:buClr>
              <a:buSzPct val="100000"/>
              <a:buNone/>
            </a:pPr>
            <a:r>
              <a:t/>
            </a:r>
            <a:endParaRPr/>
          </a:p>
          <a:p>
            <a:pPr indent="-285750" lvl="1" marL="742950" rtl="0" algn="l">
              <a:spcBef>
                <a:spcPts val="476"/>
              </a:spcBef>
              <a:spcAft>
                <a:spcPts val="0"/>
              </a:spcAft>
              <a:buClr>
                <a:schemeClr val="dk1"/>
              </a:buClr>
              <a:buSzPct val="100000"/>
              <a:buChar char="–"/>
            </a:pPr>
            <a:r>
              <a:rPr lang="en-US"/>
              <a:t>Four cases:</a:t>
            </a:r>
            <a:endParaRPr/>
          </a:p>
        </p:txBody>
      </p:sp>
      <p:pic>
        <p:nvPicPr>
          <p:cNvPr id="224" name="Google Shape;224;p10"/>
          <p:cNvPicPr preferRelativeResize="0"/>
          <p:nvPr/>
        </p:nvPicPr>
        <p:blipFill rotWithShape="1">
          <a:blip r:embed="rId3">
            <a:alphaModFix/>
          </a:blip>
          <a:srcRect b="0" l="0" r="0" t="0"/>
          <a:stretch/>
        </p:blipFill>
        <p:spPr>
          <a:xfrm>
            <a:off x="2076040" y="4724400"/>
            <a:ext cx="4781960" cy="73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Case 1</a:t>
            </a:r>
            <a:endParaRPr/>
          </a:p>
        </p:txBody>
      </p:sp>
      <p:sp>
        <p:nvSpPr>
          <p:cNvPr id="230" name="Google Shape;23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Case 1: There are no </a:t>
            </a:r>
            <a:r>
              <a:rPr i="1" lang="en-US" sz="2800"/>
              <a:t>c</a:t>
            </a:r>
            <a:r>
              <a:rPr lang="en-US" sz="2800"/>
              <a:t>’s in the pattern;</a:t>
            </a:r>
            <a:br>
              <a:rPr lang="en-US" sz="2800"/>
            </a:br>
            <a:r>
              <a:rPr lang="en-US" sz="2800"/>
              <a:t>for example if </a:t>
            </a:r>
            <a:r>
              <a:rPr i="1" lang="en-US" sz="2800"/>
              <a:t>c</a:t>
            </a:r>
            <a:r>
              <a:rPr lang="en-US" sz="2800"/>
              <a:t> is 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285750" lvl="1" marL="742950" rtl="0" algn="l">
              <a:spcBef>
                <a:spcPts val="560"/>
              </a:spcBef>
              <a:spcAft>
                <a:spcPts val="0"/>
              </a:spcAft>
              <a:buClr>
                <a:schemeClr val="dk1"/>
              </a:buClr>
              <a:buSzPts val="2800"/>
              <a:buChar char="–"/>
            </a:pPr>
            <a:r>
              <a:rPr lang="en-US"/>
              <a:t>Then we can safely shift the pattern by its entire length</a:t>
            </a:r>
            <a:endParaRPr/>
          </a:p>
        </p:txBody>
      </p:sp>
      <p:pic>
        <p:nvPicPr>
          <p:cNvPr descr="A picture containing clock, meter&#10;&#10;Description automatically generated" id="231" name="Google Shape;231;p11"/>
          <p:cNvPicPr preferRelativeResize="0"/>
          <p:nvPr/>
        </p:nvPicPr>
        <p:blipFill rotWithShape="1">
          <a:blip r:embed="rId3">
            <a:alphaModFix/>
          </a:blip>
          <a:srcRect b="0" l="0" r="0" t="0"/>
          <a:stretch/>
        </p:blipFill>
        <p:spPr>
          <a:xfrm>
            <a:off x="736600" y="2667000"/>
            <a:ext cx="7569200" cy="16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Case 2</a:t>
            </a:r>
            <a:endParaRPr/>
          </a:p>
        </p:txBody>
      </p:sp>
      <p:sp>
        <p:nvSpPr>
          <p:cNvPr id="237" name="Google Shape;237;p12"/>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Case 2: If there are occurrences of character </a:t>
            </a:r>
            <a:r>
              <a:rPr i="1" lang="en-US" sz="2800"/>
              <a:t>c </a:t>
            </a:r>
            <a:r>
              <a:rPr lang="en-US" sz="2800"/>
              <a:t>in the pattern but it is not the last one there; </a:t>
            </a:r>
            <a:br>
              <a:rPr lang="en-US" sz="2800"/>
            </a:br>
            <a:r>
              <a:rPr lang="en-US" sz="2800"/>
              <a:t>for example if </a:t>
            </a:r>
            <a:r>
              <a:rPr i="1" lang="en-US" sz="2800"/>
              <a:t>c</a:t>
            </a:r>
            <a:r>
              <a:rPr lang="en-US" sz="2800"/>
              <a:t> is letter B</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285750" lvl="1" marL="742950" rtl="0" algn="l">
              <a:spcBef>
                <a:spcPts val="560"/>
              </a:spcBef>
              <a:spcAft>
                <a:spcPts val="0"/>
              </a:spcAft>
              <a:buClr>
                <a:schemeClr val="dk1"/>
              </a:buClr>
              <a:buSzPts val="2800"/>
              <a:buChar char="–"/>
            </a:pPr>
            <a:r>
              <a:rPr lang="en-US"/>
              <a:t>Then the shift should align the rightmost occurrence of </a:t>
            </a:r>
            <a:r>
              <a:rPr i="1" lang="en-US"/>
              <a:t>c</a:t>
            </a:r>
            <a:r>
              <a:rPr lang="en-US"/>
              <a:t> in the pattern with the </a:t>
            </a:r>
            <a:r>
              <a:rPr i="1" lang="en-US"/>
              <a:t>c</a:t>
            </a:r>
            <a:r>
              <a:rPr lang="en-US"/>
              <a:t> in the text</a:t>
            </a:r>
            <a:endParaRPr/>
          </a:p>
        </p:txBody>
      </p:sp>
      <p:pic>
        <p:nvPicPr>
          <p:cNvPr descr="A picture containing clock&#10;&#10;Description automatically generated" id="238" name="Google Shape;238;p12"/>
          <p:cNvPicPr preferRelativeResize="0"/>
          <p:nvPr/>
        </p:nvPicPr>
        <p:blipFill rotWithShape="1">
          <a:blip r:embed="rId3">
            <a:alphaModFix/>
          </a:blip>
          <a:srcRect b="0" l="0" r="0" t="0"/>
          <a:stretch/>
        </p:blipFill>
        <p:spPr>
          <a:xfrm>
            <a:off x="1904999" y="3276600"/>
            <a:ext cx="5757333" cy="152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Case 3</a:t>
            </a:r>
            <a:endParaRPr/>
          </a:p>
        </p:txBody>
      </p:sp>
      <p:sp>
        <p:nvSpPr>
          <p:cNvPr id="244" name="Google Shape;244;p13"/>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Case 3: If </a:t>
            </a:r>
            <a:r>
              <a:rPr i="1" lang="en-US" sz="2800"/>
              <a:t>c</a:t>
            </a:r>
            <a:r>
              <a:rPr lang="en-US" sz="2800"/>
              <a:t> happens to be the last character in the pattern but there are no </a:t>
            </a:r>
            <a:r>
              <a:rPr i="1" lang="en-US" sz="2800"/>
              <a:t>c</a:t>
            </a:r>
            <a:r>
              <a:rPr lang="en-US" sz="2800"/>
              <a:t>’s among its other m − 1 characters; for example if </a:t>
            </a:r>
            <a:r>
              <a:rPr i="1" lang="en-US" sz="2800"/>
              <a:t>c</a:t>
            </a:r>
            <a:r>
              <a:rPr lang="en-US" sz="2800"/>
              <a:t> is letter R</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285750" lvl="1" marL="742950" rtl="0" algn="l">
              <a:spcBef>
                <a:spcPts val="560"/>
              </a:spcBef>
              <a:spcAft>
                <a:spcPts val="0"/>
              </a:spcAft>
              <a:buClr>
                <a:schemeClr val="dk1"/>
              </a:buClr>
              <a:buSzPts val="2800"/>
              <a:buChar char="–"/>
            </a:pPr>
            <a:r>
              <a:rPr lang="en-US"/>
              <a:t>Similar to Case 1: the pattern should be shifted by the entire pattern’s length </a:t>
            </a:r>
            <a:r>
              <a:rPr i="1" lang="en-US"/>
              <a:t>m</a:t>
            </a:r>
            <a:endParaRPr/>
          </a:p>
        </p:txBody>
      </p:sp>
      <p:pic>
        <p:nvPicPr>
          <p:cNvPr descr="A picture containing clock&#10;&#10;Description automatically generated" id="245" name="Google Shape;245;p13"/>
          <p:cNvPicPr preferRelativeResize="0"/>
          <p:nvPr/>
        </p:nvPicPr>
        <p:blipFill rotWithShape="1">
          <a:blip r:embed="rId3">
            <a:alphaModFix/>
          </a:blip>
          <a:srcRect b="0" l="0" r="0" t="0"/>
          <a:stretch/>
        </p:blipFill>
        <p:spPr>
          <a:xfrm>
            <a:off x="1069109" y="3082131"/>
            <a:ext cx="7005782" cy="156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Case 4</a:t>
            </a:r>
            <a:endParaRPr/>
          </a:p>
        </p:txBody>
      </p:sp>
      <p:sp>
        <p:nvSpPr>
          <p:cNvPr id="251" name="Google Shape;251;p14"/>
          <p:cNvSpPr txBox="1"/>
          <p:nvPr>
            <p:ph idx="1" type="body"/>
          </p:nvPr>
        </p:nvSpPr>
        <p:spPr>
          <a:xfrm>
            <a:off x="185587" y="1645046"/>
            <a:ext cx="8610600" cy="506055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sz="2800"/>
              <a:t>Case 4: If </a:t>
            </a:r>
            <a:r>
              <a:rPr i="1" lang="en-US" sz="2800"/>
              <a:t>c</a:t>
            </a:r>
            <a:r>
              <a:rPr lang="en-US" sz="2800"/>
              <a:t> happens to be the last character in the pattern and there are other </a:t>
            </a:r>
            <a:r>
              <a:rPr i="1" lang="en-US" sz="2800"/>
              <a:t>c</a:t>
            </a:r>
            <a:r>
              <a:rPr lang="en-US" sz="2800"/>
              <a:t>’s among its first m − 1 characters; for example if </a:t>
            </a:r>
            <a:r>
              <a:rPr i="1" lang="en-US" sz="2800"/>
              <a:t>c</a:t>
            </a:r>
            <a:r>
              <a:rPr lang="en-US" sz="2800"/>
              <a:t> is letter R</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285750" lvl="1" marL="742950" rtl="0" algn="l">
              <a:spcBef>
                <a:spcPts val="560"/>
              </a:spcBef>
              <a:spcAft>
                <a:spcPts val="0"/>
              </a:spcAft>
              <a:buClr>
                <a:schemeClr val="dk1"/>
              </a:buClr>
              <a:buSzPts val="2800"/>
              <a:buChar char="–"/>
            </a:pPr>
            <a:r>
              <a:rPr lang="en-US"/>
              <a:t>Similar to Case 2: the rightmost occurrence of </a:t>
            </a:r>
            <a:r>
              <a:rPr i="1" lang="en-US"/>
              <a:t>c</a:t>
            </a:r>
            <a:r>
              <a:rPr lang="en-US"/>
              <a:t> among the first m − 1 characters in the pattern should be aligned with the text’s </a:t>
            </a:r>
            <a:r>
              <a:rPr i="1" lang="en-US"/>
              <a:t>c</a:t>
            </a:r>
            <a:endParaRPr/>
          </a:p>
        </p:txBody>
      </p:sp>
      <p:pic>
        <p:nvPicPr>
          <p:cNvPr descr="A picture containing clock&#10;&#10;Description automatically generated" id="252" name="Google Shape;252;p14"/>
          <p:cNvPicPr preferRelativeResize="0"/>
          <p:nvPr/>
        </p:nvPicPr>
        <p:blipFill rotWithShape="1">
          <a:blip r:embed="rId3">
            <a:alphaModFix/>
          </a:blip>
          <a:srcRect b="0" l="0" r="0" t="0"/>
          <a:stretch/>
        </p:blipFill>
        <p:spPr>
          <a:xfrm>
            <a:off x="914400" y="3091656"/>
            <a:ext cx="7152974" cy="16327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67bf71f813_0_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we need to do</a:t>
            </a:r>
            <a:endParaRPr/>
          </a:p>
        </p:txBody>
      </p:sp>
      <p:sp>
        <p:nvSpPr>
          <p:cNvPr id="258" name="Google Shape;258;g167bf71f813_0_80"/>
          <p:cNvSpPr txBox="1"/>
          <p:nvPr>
            <p:ph idx="1" type="body"/>
          </p:nvPr>
        </p:nvSpPr>
        <p:spPr>
          <a:xfrm>
            <a:off x="228600" y="1600200"/>
            <a:ext cx="8458200" cy="4526100"/>
          </a:xfrm>
          <a:prstGeom prst="rect">
            <a:avLst/>
          </a:prstGeom>
          <a:blipFill rotWithShape="1">
            <a:blip r:embed="rId3">
              <a:alphaModFix/>
            </a:blip>
            <a:stretch>
              <a:fillRect b="0" l="-749" r="0" t="-839"/>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67bf71f813_0_1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shift table</a:t>
            </a:r>
            <a:endParaRPr/>
          </a:p>
        </p:txBody>
      </p:sp>
      <p:sp>
        <p:nvSpPr>
          <p:cNvPr id="264" name="Google Shape;264;g167bf71f813_0_160"/>
          <p:cNvSpPr txBox="1"/>
          <p:nvPr>
            <p:ph idx="1" type="body"/>
          </p:nvPr>
        </p:nvSpPr>
        <p:spPr>
          <a:xfrm>
            <a:off x="457200" y="1600201"/>
            <a:ext cx="8229600" cy="205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Consider searching for the pattern BARBER in a text that comprises English letters and spaces (denoted by underscores). </a:t>
            </a:r>
            <a:endParaRPr/>
          </a:p>
          <a:p>
            <a:pPr indent="-342900" lvl="0" marL="342900" rtl="0" algn="l">
              <a:spcBef>
                <a:spcPts val="560"/>
              </a:spcBef>
              <a:spcAft>
                <a:spcPts val="0"/>
              </a:spcAft>
              <a:buClr>
                <a:schemeClr val="dk1"/>
              </a:buClr>
              <a:buSzPts val="2800"/>
              <a:buChar char="•"/>
            </a:pPr>
            <a:r>
              <a:rPr lang="en-US" sz="2800"/>
              <a:t>The shift table, as we mentioned, is filled as follows:</a:t>
            </a:r>
            <a:endParaRPr/>
          </a:p>
        </p:txBody>
      </p:sp>
      <p:graphicFrame>
        <p:nvGraphicFramePr>
          <p:cNvPr id="265" name="Google Shape;265;g167bf71f813_0_160"/>
          <p:cNvGraphicFramePr/>
          <p:nvPr/>
        </p:nvGraphicFramePr>
        <p:xfrm>
          <a:off x="685800" y="3657601"/>
          <a:ext cx="3000000" cy="3000000"/>
        </p:xfrm>
        <a:graphic>
          <a:graphicData uri="http://schemas.openxmlformats.org/drawingml/2006/table">
            <a:tbl>
              <a:tblPr bandRow="1" firstRow="1">
                <a:noFill/>
                <a:tableStyleId>{E52B3D21-2426-4EA5-BF5F-204AEBBD7782}</a:tableStyleId>
              </a:tblPr>
              <a:tblGrid>
                <a:gridCol w="1828800"/>
                <a:gridCol w="533400"/>
                <a:gridCol w="609600"/>
                <a:gridCol w="533400"/>
                <a:gridCol w="533400"/>
                <a:gridCol w="533400"/>
                <a:gridCol w="533400"/>
                <a:gridCol w="533400"/>
                <a:gridCol w="533400"/>
                <a:gridCol w="685800"/>
                <a:gridCol w="457200"/>
                <a:gridCol w="381000"/>
              </a:tblGrid>
              <a:tr h="370850">
                <a:tc>
                  <a:txBody>
                    <a:bodyPr/>
                    <a:lstStyle/>
                    <a:p>
                      <a:pPr indent="0" lvl="0" marL="0" marR="0" rtl="0" algn="l">
                        <a:spcBef>
                          <a:spcPts val="0"/>
                        </a:spcBef>
                        <a:spcAft>
                          <a:spcPts val="0"/>
                        </a:spcAft>
                        <a:buNone/>
                      </a:pPr>
                      <a:r>
                        <a:rPr lang="en-US" sz="1600" u="none" cap="none" strike="noStrike"/>
                        <a:t>Character </a:t>
                      </a:r>
                      <a:r>
                        <a:rPr i="1" lang="en-US" sz="1600" u="none" cap="none" strike="noStrike"/>
                        <a:t> c</a:t>
                      </a:r>
                      <a:endParaRPr sz="1600"/>
                    </a:p>
                  </a:txBody>
                  <a:tcPr marT="45725" marB="45725" marR="91450" marL="91450"/>
                </a:tc>
                <a:tc>
                  <a:txBody>
                    <a:bodyPr/>
                    <a:lstStyle/>
                    <a:p>
                      <a:pPr indent="0" lvl="0" marL="0" marR="0" rtl="0" algn="l">
                        <a:spcBef>
                          <a:spcPts val="0"/>
                        </a:spcBef>
                        <a:spcAft>
                          <a:spcPts val="0"/>
                        </a:spcAft>
                        <a:buNone/>
                      </a:pPr>
                      <a:r>
                        <a:rPr lang="en-US" sz="1600"/>
                        <a:t>A</a:t>
                      </a:r>
                      <a:endParaRPr/>
                    </a:p>
                  </a:txBody>
                  <a:tcPr marT="45725" marB="45725" marR="91450" marL="91450"/>
                </a:tc>
                <a:tc>
                  <a:txBody>
                    <a:bodyPr/>
                    <a:lstStyle/>
                    <a:p>
                      <a:pPr indent="0" lvl="0" marL="0" marR="0" rtl="0" algn="l">
                        <a:spcBef>
                          <a:spcPts val="0"/>
                        </a:spcBef>
                        <a:spcAft>
                          <a:spcPts val="0"/>
                        </a:spcAft>
                        <a:buNone/>
                      </a:pPr>
                      <a:r>
                        <a:rPr lang="en-US" sz="1600"/>
                        <a:t>B</a:t>
                      </a:r>
                      <a:endParaRPr/>
                    </a:p>
                  </a:txBody>
                  <a:tcPr marT="45725" marB="45725" marR="91450" marL="91450"/>
                </a:tc>
                <a:tc>
                  <a:txBody>
                    <a:bodyPr/>
                    <a:lstStyle/>
                    <a:p>
                      <a:pPr indent="0" lvl="0" marL="0" marR="0" rtl="0" algn="l">
                        <a:spcBef>
                          <a:spcPts val="0"/>
                        </a:spcBef>
                        <a:spcAft>
                          <a:spcPts val="0"/>
                        </a:spcAft>
                        <a:buNone/>
                      </a:pPr>
                      <a:r>
                        <a:rPr lang="en-US" sz="1600"/>
                        <a:t>C</a:t>
                      </a:r>
                      <a:endParaRPr/>
                    </a:p>
                  </a:txBody>
                  <a:tcPr marT="45725" marB="45725" marR="91450" marL="91450"/>
                </a:tc>
                <a:tc>
                  <a:txBody>
                    <a:bodyPr/>
                    <a:lstStyle/>
                    <a:p>
                      <a:pPr indent="0" lvl="0" marL="0" marR="0" rtl="0" algn="l">
                        <a:spcBef>
                          <a:spcPts val="0"/>
                        </a:spcBef>
                        <a:spcAft>
                          <a:spcPts val="0"/>
                        </a:spcAft>
                        <a:buNone/>
                      </a:pPr>
                      <a:r>
                        <a:rPr lang="en-US" sz="1600"/>
                        <a:t>D</a:t>
                      </a:r>
                      <a:endParaRPr/>
                    </a:p>
                  </a:txBody>
                  <a:tcPr marT="45725" marB="45725" marR="91450" marL="91450"/>
                </a:tc>
                <a:tc>
                  <a:txBody>
                    <a:bodyPr/>
                    <a:lstStyle/>
                    <a:p>
                      <a:pPr indent="0" lvl="0" marL="0" marR="0" rtl="0" algn="l">
                        <a:spcBef>
                          <a:spcPts val="0"/>
                        </a:spcBef>
                        <a:spcAft>
                          <a:spcPts val="0"/>
                        </a:spcAft>
                        <a:buNone/>
                      </a:pPr>
                      <a:r>
                        <a:rPr lang="en-US" sz="1600"/>
                        <a:t>E</a:t>
                      </a:r>
                      <a:endParaRPr/>
                    </a:p>
                  </a:txBody>
                  <a:tcPr marT="45725" marB="45725" marR="91450" marL="91450"/>
                </a:tc>
                <a:tc>
                  <a:txBody>
                    <a:bodyPr/>
                    <a:lstStyle/>
                    <a:p>
                      <a:pPr indent="0" lvl="0" marL="0" marR="0" rtl="0" algn="l">
                        <a:spcBef>
                          <a:spcPts val="0"/>
                        </a:spcBef>
                        <a:spcAft>
                          <a:spcPts val="0"/>
                        </a:spcAft>
                        <a:buNone/>
                      </a:pPr>
                      <a:r>
                        <a:rPr lang="en-US" sz="1600"/>
                        <a:t>F</a:t>
                      </a:r>
                      <a:endParaRPr/>
                    </a:p>
                  </a:txBody>
                  <a:tcPr marT="45725" marB="45725" marR="91450" marL="91450"/>
                </a:tc>
                <a:tc>
                  <a:txBody>
                    <a:bodyPr/>
                    <a:lstStyle/>
                    <a:p>
                      <a:pPr indent="0" lvl="0" marL="0" marR="0" rtl="0" algn="l">
                        <a:spcBef>
                          <a:spcPts val="0"/>
                        </a:spcBef>
                        <a:spcAft>
                          <a:spcPts val="0"/>
                        </a:spcAft>
                        <a:buNone/>
                      </a:pPr>
                      <a:r>
                        <a:rPr lang="en-US" sz="1600"/>
                        <a:t>…</a:t>
                      </a:r>
                      <a:endParaRPr/>
                    </a:p>
                  </a:txBody>
                  <a:tcPr marT="45725" marB="45725" marR="91450" marL="91450"/>
                </a:tc>
                <a:tc>
                  <a:txBody>
                    <a:bodyPr/>
                    <a:lstStyle/>
                    <a:p>
                      <a:pPr indent="0" lvl="0" marL="0" marR="0" rtl="0" algn="l">
                        <a:spcBef>
                          <a:spcPts val="0"/>
                        </a:spcBef>
                        <a:spcAft>
                          <a:spcPts val="0"/>
                        </a:spcAft>
                        <a:buNone/>
                      </a:pPr>
                      <a:r>
                        <a:rPr lang="en-US" sz="1600"/>
                        <a:t>R</a:t>
                      </a:r>
                      <a:endParaRPr/>
                    </a:p>
                  </a:txBody>
                  <a:tcPr marT="45725" marB="45725" marR="91450" marL="91450"/>
                </a:tc>
                <a:tc>
                  <a:txBody>
                    <a:bodyPr/>
                    <a:lstStyle/>
                    <a:p>
                      <a:pPr indent="0" lvl="0" marL="0" marR="0" rtl="0" algn="l">
                        <a:spcBef>
                          <a:spcPts val="0"/>
                        </a:spcBef>
                        <a:spcAft>
                          <a:spcPts val="0"/>
                        </a:spcAft>
                        <a:buNone/>
                      </a:pPr>
                      <a:r>
                        <a:rPr lang="en-US" sz="1600"/>
                        <a:t>…</a:t>
                      </a:r>
                      <a:endParaRPr/>
                    </a:p>
                  </a:txBody>
                  <a:tcPr marT="45725" marB="45725" marR="91450" marL="91450"/>
                </a:tc>
                <a:tc>
                  <a:txBody>
                    <a:bodyPr/>
                    <a:lstStyle/>
                    <a:p>
                      <a:pPr indent="0" lvl="0" marL="0" marR="0" rtl="0" algn="l">
                        <a:spcBef>
                          <a:spcPts val="0"/>
                        </a:spcBef>
                        <a:spcAft>
                          <a:spcPts val="0"/>
                        </a:spcAft>
                        <a:buNone/>
                      </a:pPr>
                      <a:r>
                        <a:rPr lang="en-US" sz="1600"/>
                        <a:t>Z</a:t>
                      </a:r>
                      <a:endParaRPr/>
                    </a:p>
                  </a:txBody>
                  <a:tcPr marT="45725" marB="45725" marR="91450" marL="91450"/>
                </a:tc>
                <a:tc>
                  <a:txBody>
                    <a:bodyPr/>
                    <a:lstStyle/>
                    <a:p>
                      <a:pPr indent="0" lvl="0" marL="0" marR="0" rtl="0" algn="l">
                        <a:spcBef>
                          <a:spcPts val="0"/>
                        </a:spcBef>
                        <a:spcAft>
                          <a:spcPts val="0"/>
                        </a:spcAft>
                        <a:buNone/>
                      </a:pPr>
                      <a:r>
                        <a:rPr lang="en-US" sz="1600"/>
                        <a:t>_</a:t>
                      </a:r>
                      <a:endParaRPr/>
                    </a:p>
                  </a:txBody>
                  <a:tcPr marT="45725" marB="45725" marR="91450" marL="91450"/>
                </a:tc>
              </a:tr>
              <a:tr h="370850">
                <a:tc>
                  <a:txBody>
                    <a:bodyPr/>
                    <a:lstStyle/>
                    <a:p>
                      <a:pPr indent="0" lvl="0" marL="0" marR="0" rtl="0" algn="l">
                        <a:spcBef>
                          <a:spcPts val="0"/>
                        </a:spcBef>
                        <a:spcAft>
                          <a:spcPts val="0"/>
                        </a:spcAft>
                        <a:buNone/>
                      </a:pPr>
                      <a:r>
                        <a:rPr lang="en-US" sz="1600"/>
                        <a:t>Shift </a:t>
                      </a:r>
                      <a:r>
                        <a:rPr i="1" lang="en-US" sz="1600"/>
                        <a:t>t(c)</a:t>
                      </a:r>
                      <a:endParaRPr/>
                    </a:p>
                  </a:txBody>
                  <a:tcPr marT="45725" marB="45725" marR="91450" marL="91450"/>
                </a:tc>
                <a:tc>
                  <a:txBody>
                    <a:bodyPr/>
                    <a:lstStyle/>
                    <a:p>
                      <a:pPr indent="0" lvl="0" marL="0" marR="0" rtl="0" algn="l">
                        <a:spcBef>
                          <a:spcPts val="0"/>
                        </a:spcBef>
                        <a:spcAft>
                          <a:spcPts val="0"/>
                        </a:spcAft>
                        <a:buNone/>
                      </a:pPr>
                      <a:r>
                        <a:rPr lang="en-US" sz="1600"/>
                        <a:t>4</a:t>
                      </a:r>
                      <a:endParaRPr/>
                    </a:p>
                  </a:txBody>
                  <a:tcPr marT="45725" marB="45725" marR="91450" marL="91450"/>
                </a:tc>
                <a:tc>
                  <a:txBody>
                    <a:bodyPr/>
                    <a:lstStyle/>
                    <a:p>
                      <a:pPr indent="0" lvl="0" marL="0" marR="0" rtl="0" algn="l">
                        <a:spcBef>
                          <a:spcPts val="0"/>
                        </a:spcBef>
                        <a:spcAft>
                          <a:spcPts val="0"/>
                        </a:spcAft>
                        <a:buNone/>
                      </a:pPr>
                      <a:r>
                        <a:rPr lang="en-US" sz="1600"/>
                        <a:t>2</a:t>
                      </a:r>
                      <a:endParaRPr/>
                    </a:p>
                  </a:txBody>
                  <a:tcPr marT="45725" marB="45725" marR="91450" marL="91450"/>
                </a:tc>
                <a:tc>
                  <a:txBody>
                    <a:bodyPr/>
                    <a:lstStyle/>
                    <a:p>
                      <a:pPr indent="0" lvl="0" marL="0" marR="0" rtl="0" algn="l">
                        <a:spcBef>
                          <a:spcPts val="0"/>
                        </a:spcBef>
                        <a:spcAft>
                          <a:spcPts val="0"/>
                        </a:spcAft>
                        <a:buNone/>
                      </a:pPr>
                      <a:r>
                        <a:rPr lang="en-US" sz="1600"/>
                        <a:t>6</a:t>
                      </a:r>
                      <a:endParaRPr/>
                    </a:p>
                  </a:txBody>
                  <a:tcPr marT="45725" marB="45725" marR="91450" marL="91450"/>
                </a:tc>
                <a:tc>
                  <a:txBody>
                    <a:bodyPr/>
                    <a:lstStyle/>
                    <a:p>
                      <a:pPr indent="0" lvl="0" marL="0" marR="0" rtl="0" algn="l">
                        <a:spcBef>
                          <a:spcPts val="0"/>
                        </a:spcBef>
                        <a:spcAft>
                          <a:spcPts val="0"/>
                        </a:spcAft>
                        <a:buNone/>
                      </a:pPr>
                      <a:r>
                        <a:rPr lang="en-US" sz="1600"/>
                        <a:t>6</a:t>
                      </a:r>
                      <a:endParaRPr/>
                    </a:p>
                  </a:txBody>
                  <a:tcPr marT="45725" marB="45725" marR="91450" marL="91450"/>
                </a:tc>
                <a:tc>
                  <a:txBody>
                    <a:bodyPr/>
                    <a:lstStyle/>
                    <a:p>
                      <a:pPr indent="0" lvl="0" marL="0" marR="0" rtl="0" algn="l">
                        <a:spcBef>
                          <a:spcPts val="0"/>
                        </a:spcBef>
                        <a:spcAft>
                          <a:spcPts val="0"/>
                        </a:spcAft>
                        <a:buNone/>
                      </a:pPr>
                      <a:r>
                        <a:rPr lang="en-US" sz="1600"/>
                        <a:t>1</a:t>
                      </a:r>
                      <a:endParaRPr/>
                    </a:p>
                  </a:txBody>
                  <a:tcPr marT="45725" marB="45725" marR="91450" marL="91450"/>
                </a:tc>
                <a:tc>
                  <a:txBody>
                    <a:bodyPr/>
                    <a:lstStyle/>
                    <a:p>
                      <a:pPr indent="0" lvl="0" marL="0" marR="0" rtl="0" algn="l">
                        <a:spcBef>
                          <a:spcPts val="0"/>
                        </a:spcBef>
                        <a:spcAft>
                          <a:spcPts val="0"/>
                        </a:spcAft>
                        <a:buNone/>
                      </a:pPr>
                      <a:r>
                        <a:rPr lang="en-US" sz="1600"/>
                        <a:t>6</a:t>
                      </a:r>
                      <a:endParaRPr/>
                    </a:p>
                  </a:txBody>
                  <a:tcPr marT="45725" marB="45725" marR="91450" marL="91450"/>
                </a:tc>
                <a:tc>
                  <a:txBody>
                    <a:bodyPr/>
                    <a:lstStyle/>
                    <a:p>
                      <a:pPr indent="0" lvl="0" marL="0" marR="0" rtl="0" algn="l">
                        <a:spcBef>
                          <a:spcPts val="0"/>
                        </a:spcBef>
                        <a:spcAft>
                          <a:spcPts val="0"/>
                        </a:spcAft>
                        <a:buNone/>
                      </a:pPr>
                      <a:r>
                        <a:rPr lang="en-US" sz="1600"/>
                        <a:t>6</a:t>
                      </a:r>
                      <a:endParaRPr/>
                    </a:p>
                  </a:txBody>
                  <a:tcPr marT="45725" marB="45725" marR="91450" marL="91450"/>
                </a:tc>
                <a:tc>
                  <a:txBody>
                    <a:bodyPr/>
                    <a:lstStyle/>
                    <a:p>
                      <a:pPr indent="0" lvl="0" marL="0" marR="0" rtl="0" algn="l">
                        <a:spcBef>
                          <a:spcPts val="0"/>
                        </a:spcBef>
                        <a:spcAft>
                          <a:spcPts val="0"/>
                        </a:spcAft>
                        <a:buNone/>
                      </a:pPr>
                      <a:r>
                        <a:rPr lang="en-US" sz="1600"/>
                        <a:t>3</a:t>
                      </a:r>
                      <a:endParaRPr/>
                    </a:p>
                  </a:txBody>
                  <a:tcPr marT="45725" marB="45725" marR="91450" marL="91450"/>
                </a:tc>
                <a:tc>
                  <a:txBody>
                    <a:bodyPr/>
                    <a:lstStyle/>
                    <a:p>
                      <a:pPr indent="0" lvl="0" marL="0" marR="0" rtl="0" algn="l">
                        <a:spcBef>
                          <a:spcPts val="0"/>
                        </a:spcBef>
                        <a:spcAft>
                          <a:spcPts val="0"/>
                        </a:spcAft>
                        <a:buNone/>
                      </a:pPr>
                      <a:r>
                        <a:rPr lang="en-US" sz="1600"/>
                        <a:t>6</a:t>
                      </a:r>
                      <a:endParaRPr/>
                    </a:p>
                  </a:txBody>
                  <a:tcPr marT="45725" marB="45725" marR="91450" marL="91450"/>
                </a:tc>
                <a:tc>
                  <a:txBody>
                    <a:bodyPr/>
                    <a:lstStyle/>
                    <a:p>
                      <a:pPr indent="0" lvl="0" marL="0" marR="0" rtl="0" algn="l">
                        <a:spcBef>
                          <a:spcPts val="0"/>
                        </a:spcBef>
                        <a:spcAft>
                          <a:spcPts val="0"/>
                        </a:spcAft>
                        <a:buNone/>
                      </a:pPr>
                      <a:r>
                        <a:rPr lang="en-US" sz="1600"/>
                        <a:t>6</a:t>
                      </a:r>
                      <a:endParaRPr/>
                    </a:p>
                  </a:txBody>
                  <a:tcPr marT="45725" marB="45725" marR="91450" marL="91450"/>
                </a:tc>
                <a:tc>
                  <a:txBody>
                    <a:bodyPr/>
                    <a:lstStyle/>
                    <a:p>
                      <a:pPr indent="0" lvl="0" marL="0" marR="0" rtl="0" algn="l">
                        <a:spcBef>
                          <a:spcPts val="0"/>
                        </a:spcBef>
                        <a:spcAft>
                          <a:spcPts val="0"/>
                        </a:spcAft>
                        <a:buNone/>
                      </a:pPr>
                      <a:r>
                        <a:rPr lang="en-US" sz="1600"/>
                        <a:t>6</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Algorithm to construct the shift table</a:t>
            </a:r>
            <a:endParaRPr/>
          </a:p>
        </p:txBody>
      </p:sp>
      <p:sp>
        <p:nvSpPr>
          <p:cNvPr id="271" name="Google Shape;27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Initialize all the entries to the pattern’s length m and scan the pattern left to right repeating the following step m − 1 times: for the j th character of the pattern (0 ≤ j ≤ m − 2), overwrite its entry in the table with m − 1 − j , which is the character’s distance to the last character of the pattern. </a:t>
            </a:r>
            <a:endParaRPr/>
          </a:p>
          <a:p>
            <a:pPr indent="-342900" lvl="0" marL="342900" rtl="0" algn="l">
              <a:spcBef>
                <a:spcPts val="352"/>
              </a:spcBef>
              <a:spcAft>
                <a:spcPts val="0"/>
              </a:spcAft>
              <a:buClr>
                <a:schemeClr val="dk1"/>
              </a:buClr>
              <a:buSzPct val="100000"/>
              <a:buChar char="•"/>
            </a:pPr>
            <a:r>
              <a:rPr lang="en-US"/>
              <a:t>Note that since the algorithm scans the pattern from left to right, the last overwrite will happen for the character’s rightmost occurrence - exactly as we would like it to be.</a:t>
            </a:r>
            <a:endParaRPr/>
          </a:p>
          <a:p>
            <a:pPr indent="0" lvl="0" marL="0" rtl="0" algn="l">
              <a:spcBef>
                <a:spcPts val="352"/>
              </a:spcBef>
              <a:spcAft>
                <a:spcPts val="0"/>
              </a:spcAft>
              <a:buClr>
                <a:schemeClr val="dk1"/>
              </a:buClr>
              <a:buSzPct val="100000"/>
              <a:buNone/>
            </a:pPr>
            <a:r>
              <a:rPr lang="en-US"/>
              <a:t>ALGORITHM ShiftTable(P [0..m − 1] )</a:t>
            </a:r>
            <a:endParaRPr/>
          </a:p>
          <a:p>
            <a:pPr indent="0" lvl="0" marL="0" rtl="0" algn="l">
              <a:spcBef>
                <a:spcPts val="352"/>
              </a:spcBef>
              <a:spcAft>
                <a:spcPts val="0"/>
              </a:spcAft>
              <a:buClr>
                <a:schemeClr val="dk1"/>
              </a:buClr>
              <a:buSzPct val="100000"/>
              <a:buNone/>
            </a:pPr>
            <a:r>
              <a:rPr lang="en-US"/>
              <a:t>//Fills the shift table used by Horspool’s and Boyer-Moore algorithms</a:t>
            </a:r>
            <a:endParaRPr/>
          </a:p>
          <a:p>
            <a:pPr indent="0" lvl="0" marL="0" rtl="0" algn="l">
              <a:spcBef>
                <a:spcPts val="352"/>
              </a:spcBef>
              <a:spcAft>
                <a:spcPts val="0"/>
              </a:spcAft>
              <a:buClr>
                <a:schemeClr val="dk1"/>
              </a:buClr>
              <a:buSzPct val="100000"/>
              <a:buNone/>
            </a:pPr>
            <a:r>
              <a:rPr lang="en-US"/>
              <a:t>//Input: Pattern P [0..m − 1] and an alphabet of possible characters </a:t>
            </a:r>
            <a:br>
              <a:rPr lang="en-US"/>
            </a:br>
            <a:r>
              <a:rPr lang="en-US"/>
              <a:t>//Output: Table[0..size − 1] indexed by the alphabet’s characters and </a:t>
            </a:r>
            <a:br>
              <a:rPr lang="en-US"/>
            </a:br>
            <a:r>
              <a:rPr lang="en-US"/>
              <a:t>// filled with shift sizes computed by formula (7.1)</a:t>
            </a:r>
            <a:endParaRPr/>
          </a:p>
          <a:p>
            <a:pPr indent="0" lvl="0" marL="0" rtl="0" algn="l">
              <a:spcBef>
                <a:spcPts val="352"/>
              </a:spcBef>
              <a:spcAft>
                <a:spcPts val="0"/>
              </a:spcAft>
              <a:buClr>
                <a:schemeClr val="dk1"/>
              </a:buClr>
              <a:buSzPct val="100000"/>
              <a:buNone/>
            </a:pPr>
            <a:r>
              <a:rPr lang="en-US"/>
              <a:t>1: for i ← 0 to size − 1 do </a:t>
            </a:r>
            <a:endParaRPr/>
          </a:p>
          <a:p>
            <a:pPr indent="0" lvl="0" marL="0" rtl="0" algn="l">
              <a:spcBef>
                <a:spcPts val="352"/>
              </a:spcBef>
              <a:spcAft>
                <a:spcPts val="0"/>
              </a:spcAft>
              <a:buClr>
                <a:schemeClr val="dk1"/>
              </a:buClr>
              <a:buSzPct val="100000"/>
              <a:buNone/>
            </a:pPr>
            <a:r>
              <a:rPr lang="en-US"/>
              <a:t>2:   Table[i] ← m</a:t>
            </a:r>
            <a:endParaRPr/>
          </a:p>
          <a:p>
            <a:pPr indent="0" lvl="0" marL="0" rtl="0" algn="l">
              <a:spcBef>
                <a:spcPts val="352"/>
              </a:spcBef>
              <a:spcAft>
                <a:spcPts val="0"/>
              </a:spcAft>
              <a:buClr>
                <a:schemeClr val="dk1"/>
              </a:buClr>
              <a:buSzPct val="100000"/>
              <a:buNone/>
            </a:pPr>
            <a:r>
              <a:rPr lang="en-US"/>
              <a:t>3: for j ← 0 to m − 2 do </a:t>
            </a:r>
            <a:endParaRPr/>
          </a:p>
          <a:p>
            <a:pPr indent="0" lvl="0" marL="0" rtl="0" algn="l">
              <a:spcBef>
                <a:spcPts val="352"/>
              </a:spcBef>
              <a:spcAft>
                <a:spcPts val="0"/>
              </a:spcAft>
              <a:buClr>
                <a:schemeClr val="dk1"/>
              </a:buClr>
              <a:buSzPct val="100000"/>
              <a:buNone/>
            </a:pPr>
            <a:r>
              <a:rPr lang="en-US"/>
              <a:t>4:   Table[P [j ]] ← m − 1 − j</a:t>
            </a:r>
            <a:endParaRPr/>
          </a:p>
          <a:p>
            <a:pPr indent="0" lvl="0" marL="0" rtl="0" algn="l">
              <a:spcBef>
                <a:spcPts val="352"/>
              </a:spcBef>
              <a:spcAft>
                <a:spcPts val="0"/>
              </a:spcAft>
              <a:buClr>
                <a:schemeClr val="dk1"/>
              </a:buClr>
              <a:buSzPct val="100000"/>
              <a:buNone/>
            </a:pPr>
            <a:r>
              <a:rPr lang="en-US"/>
              <a:t>5: return Table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277" name="Google Shape;27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For the pattern BARBER, all the table’s entries will be equal to 6, except for the entries for E, B, R, and A, which will be 1, 2, 3, and 4, respectively.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Horspool’s Algorithm: Steps</a:t>
            </a:r>
            <a:endParaRPr/>
          </a:p>
        </p:txBody>
      </p:sp>
      <p:sp>
        <p:nvSpPr>
          <p:cNvPr id="283" name="Google Shape;28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Step 1 For a given pattern of length m and the alphabet used in both the pattern and text, construct the shift table as described above.</a:t>
            </a:r>
            <a:endParaRPr/>
          </a:p>
          <a:p>
            <a:pPr indent="0" lvl="0" marL="0" rtl="0" algn="l">
              <a:spcBef>
                <a:spcPts val="448"/>
              </a:spcBef>
              <a:spcAft>
                <a:spcPts val="0"/>
              </a:spcAft>
              <a:buClr>
                <a:schemeClr val="dk1"/>
              </a:buClr>
              <a:buSzPct val="100000"/>
              <a:buNone/>
            </a:pPr>
            <a:r>
              <a:rPr lang="en-US"/>
              <a:t>Step 2 Align the pattern against the beginning of the text.</a:t>
            </a:r>
            <a:endParaRPr/>
          </a:p>
          <a:p>
            <a:pPr indent="0" lvl="0" marL="0" rtl="0" algn="l">
              <a:spcBef>
                <a:spcPts val="448"/>
              </a:spcBef>
              <a:spcAft>
                <a:spcPts val="0"/>
              </a:spcAft>
              <a:buClr>
                <a:schemeClr val="dk1"/>
              </a:buClr>
              <a:buSzPct val="100000"/>
              <a:buNone/>
            </a:pPr>
            <a:r>
              <a:rPr lang="en-US"/>
              <a:t>Step 3 Repeat the following until either a matching substring is found or the pattern reaches beyond the last character of the text. Starting with the last character in the pattern, compare the corresponding characters in the pattern and text until either all m characters are matched (then stop) or a mismatching pair is encountered. In the latter case, retrieve the entry t (c) from the c’s column of the shift table where c is the text’s character currently aligned against the last character of the pattern, and shift the pattern by t(c) characters to the right along the text.</a:t>
            </a:r>
            <a:endParaRPr/>
          </a:p>
          <a:p>
            <a:pPr indent="0" lvl="0" marL="0" rtl="0" algn="l">
              <a:spcBef>
                <a:spcPts val="448"/>
              </a:spcBef>
              <a:spcAft>
                <a:spcPts val="0"/>
              </a:spcAft>
              <a:buClr>
                <a:schemeClr val="dk1"/>
              </a:buClr>
              <a:buSzPct val="100000"/>
              <a:buNone/>
            </a:pPr>
            <a:r>
              <a:rPr lang="en-US"/>
              <a:t>Here is pseudocode of Horspool’s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Text-search Algorithms</a:t>
            </a:r>
            <a:br>
              <a:rPr lang="en-US"/>
            </a:br>
            <a:r>
              <a:rPr lang="en-US" sz="2000"/>
              <a:t>(slides taken from </a:t>
            </a:r>
            <a:r>
              <a:rPr lang="en-US" sz="2000" u="sng">
                <a:solidFill>
                  <a:schemeClr val="hlink"/>
                </a:solidFill>
                <a:hlinkClick r:id="rId3"/>
              </a:rPr>
              <a:t>http://people.cs.aau.dk/~simas/aalg04/</a:t>
            </a:r>
            <a:r>
              <a:rPr lang="en-US" sz="2000"/>
              <a:t>)</a:t>
            </a:r>
            <a:endParaRPr sz="2000"/>
          </a:p>
        </p:txBody>
      </p:sp>
      <p:sp>
        <p:nvSpPr>
          <p:cNvPr id="171" name="Google Shape;17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Goals of the lecture:</a:t>
            </a:r>
            <a:r>
              <a:rPr i="1" lang="en-US"/>
              <a:t> </a:t>
            </a:r>
            <a:endParaRPr/>
          </a:p>
          <a:p>
            <a:pPr indent="-285750" lvl="1" marL="742950" rtl="0" algn="l">
              <a:spcBef>
                <a:spcPts val="560"/>
              </a:spcBef>
              <a:spcAft>
                <a:spcPts val="0"/>
              </a:spcAft>
              <a:buClr>
                <a:schemeClr val="dk1"/>
              </a:buClr>
              <a:buSzPts val="2800"/>
              <a:buChar char="–"/>
            </a:pPr>
            <a:r>
              <a:rPr i="1" lang="en-US"/>
              <a:t>Naive text-search algorithm and its analysis;</a:t>
            </a:r>
            <a:endParaRPr/>
          </a:p>
          <a:p>
            <a:pPr indent="-285750" lvl="1" marL="742950" rtl="0" algn="l">
              <a:spcBef>
                <a:spcPts val="560"/>
              </a:spcBef>
              <a:spcAft>
                <a:spcPts val="0"/>
              </a:spcAft>
              <a:buClr>
                <a:schemeClr val="dk1"/>
              </a:buClr>
              <a:buSzPts val="2800"/>
              <a:buChar char="–"/>
            </a:pPr>
            <a:r>
              <a:rPr b="1" i="1" lang="en-US"/>
              <a:t>Horspool</a:t>
            </a:r>
            <a:r>
              <a:rPr i="1" lang="en-US"/>
              <a:t> algorithm and its analysis.</a:t>
            </a:r>
            <a:endParaRPr/>
          </a:p>
          <a:p>
            <a:pPr indent="-285750" lvl="1" marL="742950" rtl="0" algn="l">
              <a:spcBef>
                <a:spcPts val="560"/>
              </a:spcBef>
              <a:spcAft>
                <a:spcPts val="0"/>
              </a:spcAft>
              <a:buClr>
                <a:schemeClr val="dk1"/>
              </a:buClr>
              <a:buSzPts val="2800"/>
              <a:buChar char="–"/>
            </a:pPr>
            <a:r>
              <a:rPr b="1" i="1" lang="en-US"/>
              <a:t>Boyer-Moore </a:t>
            </a:r>
            <a:r>
              <a:rPr i="1" lang="en-US"/>
              <a:t>algorithm and its analysis</a:t>
            </a:r>
            <a:endParaRPr i="1"/>
          </a:p>
          <a:p>
            <a:pPr indent="-285750" lvl="1" marL="742950" rtl="0" algn="l">
              <a:spcBef>
                <a:spcPts val="560"/>
              </a:spcBef>
              <a:spcAft>
                <a:spcPts val="0"/>
              </a:spcAft>
              <a:buClr>
                <a:schemeClr val="dk1"/>
              </a:buClr>
              <a:buSzPts val="2800"/>
              <a:buChar char="–"/>
            </a:pPr>
            <a:r>
              <a:rPr b="1" i="1" lang="en-US"/>
              <a:t>Rabin-Karp</a:t>
            </a:r>
            <a:r>
              <a:rPr i="1" lang="en-US"/>
              <a:t> algorithm and its analysis; </a:t>
            </a:r>
            <a:endParaRPr/>
          </a:p>
          <a:p>
            <a:pPr indent="-285750" lvl="1" marL="742950" rtl="0" algn="l">
              <a:spcBef>
                <a:spcPts val="560"/>
              </a:spcBef>
              <a:spcAft>
                <a:spcPts val="0"/>
              </a:spcAft>
              <a:buClr>
                <a:schemeClr val="dk1"/>
              </a:buClr>
              <a:buSzPts val="2800"/>
              <a:buChar char="–"/>
            </a:pPr>
            <a:r>
              <a:rPr b="1" i="1" lang="en-US"/>
              <a:t>Knuth-Morris-Pratt</a:t>
            </a:r>
            <a:r>
              <a:rPr i="1" lang="en-US"/>
              <a:t> algorithm ideas; </a:t>
            </a:r>
            <a:endParaRPr/>
          </a:p>
          <a:p>
            <a:pPr indent="-285750" lvl="1" marL="742950" rtl="0" algn="l">
              <a:spcBef>
                <a:spcPts val="560"/>
              </a:spcBef>
              <a:spcAft>
                <a:spcPts val="0"/>
              </a:spcAft>
              <a:buClr>
                <a:schemeClr val="dk1"/>
              </a:buClr>
              <a:buSzPts val="2800"/>
              <a:buChar char="–"/>
            </a:pPr>
            <a:r>
              <a:rPr i="1" lang="en-US"/>
              <a:t>Comparison of the </a:t>
            </a:r>
            <a:r>
              <a:rPr b="1" i="1" lang="en-US"/>
              <a:t>advantages and disadvantages</a:t>
            </a:r>
            <a:r>
              <a:rPr i="1" lang="en-US"/>
              <a:t> of the different text-search algorithms.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Horspool’s Algorithm: pseudocode</a:t>
            </a:r>
            <a:endParaRPr/>
          </a:p>
        </p:txBody>
      </p:sp>
      <p:sp>
        <p:nvSpPr>
          <p:cNvPr id="289" name="Google Shape;289;p19"/>
          <p:cNvSpPr txBox="1"/>
          <p:nvPr>
            <p:ph idx="1" type="body"/>
          </p:nvPr>
        </p:nvSpPr>
        <p:spPr>
          <a:xfrm>
            <a:off x="457200" y="1219200"/>
            <a:ext cx="8229600" cy="536416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HorspoolMatching(P [0..m − 1], T [0..n − 1] ) </a:t>
            </a:r>
            <a:br>
              <a:rPr lang="en-US"/>
            </a:br>
            <a:r>
              <a:rPr lang="en-US"/>
              <a:t>//Implements Horspool’s algorithm for string matching</a:t>
            </a:r>
            <a:endParaRPr/>
          </a:p>
          <a:p>
            <a:pPr indent="0" lvl="0" marL="0" rtl="0" algn="l">
              <a:spcBef>
                <a:spcPts val="448"/>
              </a:spcBef>
              <a:spcAft>
                <a:spcPts val="0"/>
              </a:spcAft>
              <a:buClr>
                <a:schemeClr val="dk1"/>
              </a:buClr>
              <a:buSzPct val="100000"/>
              <a:buNone/>
            </a:pPr>
            <a:r>
              <a:rPr lang="en-US"/>
              <a:t>//Input: Pattern P [0..m − 1] and text T [0..n − 1]</a:t>
            </a:r>
            <a:endParaRPr/>
          </a:p>
          <a:p>
            <a:pPr indent="0" lvl="0" marL="0" rtl="0" algn="l">
              <a:spcBef>
                <a:spcPts val="448"/>
              </a:spcBef>
              <a:spcAft>
                <a:spcPts val="0"/>
              </a:spcAft>
              <a:buClr>
                <a:schemeClr val="dk1"/>
              </a:buClr>
              <a:buSzPct val="100000"/>
              <a:buNone/>
            </a:pPr>
            <a:r>
              <a:rPr lang="en-US"/>
              <a:t>//Output: The index of the left end of the first matching substring </a:t>
            </a:r>
            <a:br>
              <a:rPr lang="en-US"/>
            </a:br>
            <a:r>
              <a:rPr lang="en-US"/>
              <a:t>// or −1 if there are no matches</a:t>
            </a:r>
            <a:endParaRPr/>
          </a:p>
          <a:p>
            <a:pPr indent="0" lvl="0" marL="0" rtl="0" algn="l">
              <a:spcBef>
                <a:spcPts val="448"/>
              </a:spcBef>
              <a:spcAft>
                <a:spcPts val="0"/>
              </a:spcAft>
              <a:buClr>
                <a:schemeClr val="dk1"/>
              </a:buClr>
              <a:buSzPct val="100000"/>
              <a:buNone/>
            </a:pPr>
            <a:r>
              <a:rPr lang="en-US"/>
              <a:t>ShiftTable(P [0..m − 1] ) </a:t>
            </a:r>
            <a:endParaRPr/>
          </a:p>
          <a:p>
            <a:pPr indent="0" lvl="0" marL="0" rtl="0" algn="l">
              <a:spcBef>
                <a:spcPts val="448"/>
              </a:spcBef>
              <a:spcAft>
                <a:spcPts val="0"/>
              </a:spcAft>
              <a:buClr>
                <a:schemeClr val="dk1"/>
              </a:buClr>
              <a:buSzPct val="100000"/>
              <a:buNone/>
            </a:pPr>
            <a:r>
              <a:rPr lang="en-US"/>
              <a:t>1:    i = m-1</a:t>
            </a:r>
            <a:endParaRPr/>
          </a:p>
          <a:p>
            <a:pPr indent="0" lvl="0" marL="0" rtl="0" algn="l">
              <a:spcBef>
                <a:spcPts val="448"/>
              </a:spcBef>
              <a:spcAft>
                <a:spcPts val="0"/>
              </a:spcAft>
              <a:buClr>
                <a:schemeClr val="dk1"/>
              </a:buClr>
              <a:buSzPct val="100000"/>
              <a:buNone/>
            </a:pPr>
            <a:r>
              <a:rPr lang="en-US"/>
              <a:t>2:    while i &lt;= n-1 do</a:t>
            </a:r>
            <a:endParaRPr/>
          </a:p>
          <a:p>
            <a:pPr indent="0" lvl="0" marL="0" rtl="0" algn="l">
              <a:spcBef>
                <a:spcPts val="448"/>
              </a:spcBef>
              <a:spcAft>
                <a:spcPts val="0"/>
              </a:spcAft>
              <a:buClr>
                <a:schemeClr val="dk1"/>
              </a:buClr>
              <a:buSzPct val="100000"/>
              <a:buNone/>
            </a:pPr>
            <a:r>
              <a:rPr lang="en-US"/>
              <a:t>3:          k = 0</a:t>
            </a:r>
            <a:endParaRPr/>
          </a:p>
          <a:p>
            <a:pPr indent="0" lvl="0" marL="0" rtl="0" algn="l">
              <a:spcBef>
                <a:spcPts val="448"/>
              </a:spcBef>
              <a:spcAft>
                <a:spcPts val="0"/>
              </a:spcAft>
              <a:buClr>
                <a:schemeClr val="dk1"/>
              </a:buClr>
              <a:buSzPct val="100000"/>
              <a:buNone/>
            </a:pPr>
            <a:r>
              <a:rPr lang="en-US"/>
              <a:t>4:          while k &lt;= m-1 and P[m-1-k] == T[i-k] do</a:t>
            </a:r>
            <a:endParaRPr/>
          </a:p>
          <a:p>
            <a:pPr indent="0" lvl="0" marL="0" rtl="0" algn="l">
              <a:spcBef>
                <a:spcPts val="448"/>
              </a:spcBef>
              <a:spcAft>
                <a:spcPts val="0"/>
              </a:spcAft>
              <a:buClr>
                <a:schemeClr val="dk1"/>
              </a:buClr>
              <a:buSzPct val="100000"/>
              <a:buNone/>
            </a:pPr>
            <a:r>
              <a:rPr lang="en-US"/>
              <a:t>5:                  k = k+1</a:t>
            </a:r>
            <a:endParaRPr/>
          </a:p>
          <a:p>
            <a:pPr indent="0" lvl="0" marL="0" rtl="0" algn="l">
              <a:spcBef>
                <a:spcPts val="448"/>
              </a:spcBef>
              <a:spcAft>
                <a:spcPts val="0"/>
              </a:spcAft>
              <a:buClr>
                <a:schemeClr val="dk1"/>
              </a:buClr>
              <a:buSzPct val="100000"/>
              <a:buNone/>
            </a:pPr>
            <a:r>
              <a:rPr lang="en-US"/>
              <a:t>6:                  if k == m </a:t>
            </a:r>
            <a:endParaRPr/>
          </a:p>
          <a:p>
            <a:pPr indent="0" lvl="0" marL="0" rtl="0" algn="l">
              <a:spcBef>
                <a:spcPts val="448"/>
              </a:spcBef>
              <a:spcAft>
                <a:spcPts val="0"/>
              </a:spcAft>
              <a:buClr>
                <a:schemeClr val="dk1"/>
              </a:buClr>
              <a:buSzPct val="100000"/>
              <a:buNone/>
            </a:pPr>
            <a:r>
              <a:rPr lang="en-US"/>
              <a:t>7:                          return i-m+1</a:t>
            </a:r>
            <a:endParaRPr/>
          </a:p>
          <a:p>
            <a:pPr indent="0" lvl="0" marL="0" rtl="0" algn="l">
              <a:spcBef>
                <a:spcPts val="448"/>
              </a:spcBef>
              <a:spcAft>
                <a:spcPts val="0"/>
              </a:spcAft>
              <a:buClr>
                <a:schemeClr val="dk1"/>
              </a:buClr>
              <a:buSzPct val="100000"/>
              <a:buNone/>
            </a:pPr>
            <a:r>
              <a:rPr lang="en-US"/>
              <a:t>8:          i = i + Table[T[i]]</a:t>
            </a:r>
            <a:endParaRPr/>
          </a:p>
          <a:p>
            <a:pPr indent="0" lvl="0" marL="0" rtl="0" algn="l">
              <a:spcBef>
                <a:spcPts val="448"/>
              </a:spcBef>
              <a:spcAft>
                <a:spcPts val="0"/>
              </a:spcAft>
              <a:buClr>
                <a:schemeClr val="dk1"/>
              </a:buClr>
              <a:buSzPct val="100000"/>
              <a:buNone/>
            </a:pPr>
            <a:r>
              <a:rPr lang="en-US"/>
              <a:t>9:    return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152400" y="274638"/>
            <a:ext cx="87630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Time Complexity of Horspool’s algorithm</a:t>
            </a:r>
            <a:endParaRPr/>
          </a:p>
        </p:txBody>
      </p:sp>
      <p:sp>
        <p:nvSpPr>
          <p:cNvPr id="295" name="Google Shape;29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worst-case efficiency is in O(nm)</a:t>
            </a:r>
            <a:endParaRPr/>
          </a:p>
          <a:p>
            <a:pPr indent="-342900" lvl="0" marL="342900" rtl="0" algn="l">
              <a:spcBef>
                <a:spcPts val="640"/>
              </a:spcBef>
              <a:spcAft>
                <a:spcPts val="0"/>
              </a:spcAft>
              <a:buClr>
                <a:schemeClr val="dk1"/>
              </a:buClr>
              <a:buSzPts val="3200"/>
              <a:buChar char="•"/>
            </a:pPr>
            <a:r>
              <a:rPr lang="en-US"/>
              <a:t>For random texts, it is in Θ(n)</a:t>
            </a:r>
            <a:endParaRPr/>
          </a:p>
          <a:p>
            <a:pPr indent="-342900" lvl="0" marL="342900" rtl="0" algn="l">
              <a:spcBef>
                <a:spcPts val="640"/>
              </a:spcBef>
              <a:spcAft>
                <a:spcPts val="0"/>
              </a:spcAft>
              <a:buClr>
                <a:schemeClr val="dk1"/>
              </a:buClr>
              <a:buSzPts val="3200"/>
              <a:buChar char="•"/>
            </a:pPr>
            <a:r>
              <a:rPr lang="en-US"/>
              <a:t>Although in the same efficiency class, Horspool’s algorithm is obviously faster on average than the brute-force 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01" name="Google Shape;301;p21"/>
          <p:cNvSpPr txBox="1"/>
          <p:nvPr>
            <p:ph idx="1" type="body"/>
          </p:nvPr>
        </p:nvSpPr>
        <p:spPr>
          <a:xfrm>
            <a:off x="457200" y="1600201"/>
            <a:ext cx="8229600" cy="205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Consider searching for the pattern BARBER in a text that comprises English letters and spaces (denoted by underscores). </a:t>
            </a:r>
            <a:endParaRPr/>
          </a:p>
          <a:p>
            <a:pPr indent="-342900" lvl="0" marL="342900" rtl="0" algn="l">
              <a:spcBef>
                <a:spcPts val="560"/>
              </a:spcBef>
              <a:spcAft>
                <a:spcPts val="0"/>
              </a:spcAft>
              <a:buClr>
                <a:schemeClr val="dk1"/>
              </a:buClr>
              <a:buSzPts val="2800"/>
              <a:buChar char="•"/>
            </a:pPr>
            <a:r>
              <a:rPr lang="en-US" sz="2800"/>
              <a:t>The shift table, as we mentioned, is filled as follows:</a:t>
            </a:r>
            <a:endParaRPr/>
          </a:p>
        </p:txBody>
      </p:sp>
      <p:pic>
        <p:nvPicPr>
          <p:cNvPr descr="A close up of a device&#10;&#10;Description automatically generated" id="302" name="Google Shape;302;p21"/>
          <p:cNvPicPr preferRelativeResize="0"/>
          <p:nvPr/>
        </p:nvPicPr>
        <p:blipFill rotWithShape="1">
          <a:blip r:embed="rId3">
            <a:alphaModFix/>
          </a:blip>
          <a:srcRect b="0" l="0" r="0" t="0"/>
          <a:stretch/>
        </p:blipFill>
        <p:spPr>
          <a:xfrm>
            <a:off x="457199" y="3657601"/>
            <a:ext cx="8287593" cy="16001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Contd.</a:t>
            </a:r>
            <a:endParaRPr/>
          </a:p>
        </p:txBody>
      </p:sp>
      <p:sp>
        <p:nvSpPr>
          <p:cNvPr id="308" name="Google Shape;308;p22"/>
          <p:cNvSpPr txBox="1"/>
          <p:nvPr>
            <p:ph idx="1" type="body"/>
          </p:nvPr>
        </p:nvSpPr>
        <p:spPr>
          <a:xfrm>
            <a:off x="152400" y="1600201"/>
            <a:ext cx="8839200" cy="60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The actual search in a particular text proceeds as follows:</a:t>
            </a:r>
            <a:endParaRPr/>
          </a:p>
        </p:txBody>
      </p:sp>
      <p:pic>
        <p:nvPicPr>
          <p:cNvPr descr="A picture containing clock&#10;&#10;Description automatically generated" id="309" name="Google Shape;309;p22"/>
          <p:cNvPicPr preferRelativeResize="0"/>
          <p:nvPr/>
        </p:nvPicPr>
        <p:blipFill rotWithShape="1">
          <a:blip r:embed="rId3">
            <a:alphaModFix/>
          </a:blip>
          <a:srcRect b="0" l="0" r="0" t="0"/>
          <a:stretch/>
        </p:blipFill>
        <p:spPr>
          <a:xfrm>
            <a:off x="228600" y="2243804"/>
            <a:ext cx="8681236" cy="16423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Boyer-Moore Algorithm</a:t>
            </a:r>
            <a:endParaRPr/>
          </a:p>
        </p:txBody>
      </p:sp>
      <p:sp>
        <p:nvSpPr>
          <p:cNvPr id="315" name="Google Shape;315;p23"/>
          <p:cNvSpPr txBox="1"/>
          <p:nvPr>
            <p:ph idx="1" type="body"/>
          </p:nvPr>
        </p:nvSpPr>
        <p:spPr>
          <a:xfrm>
            <a:off x="152400" y="1295400"/>
            <a:ext cx="8534400" cy="3428999"/>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sz="2800"/>
              <a:t>If the first comparison of the rightmost character in the pattern with the corresponding character c in the text fails, the algorithm does exactly the same thing as Horspool’s algorithm, namely, it shifts the pattern to the right by the number of characters retrieved from the shift table </a:t>
            </a:r>
            <a:endParaRPr/>
          </a:p>
          <a:p>
            <a:pPr indent="-342900" lvl="0" marL="342900" rtl="0" algn="l">
              <a:spcBef>
                <a:spcPts val="518"/>
              </a:spcBef>
              <a:spcAft>
                <a:spcPts val="0"/>
              </a:spcAft>
              <a:buClr>
                <a:schemeClr val="dk1"/>
              </a:buClr>
              <a:buSzPct val="100000"/>
              <a:buChar char="•"/>
            </a:pPr>
            <a:r>
              <a:rPr lang="en-US" sz="2800"/>
              <a:t>The two algorithms act differently, however, after some positive number k (0 &lt; k &lt; m) of the pattern’s characters are matched successfully before a mismatch is encountered:</a:t>
            </a:r>
            <a:endParaRPr/>
          </a:p>
        </p:txBody>
      </p:sp>
      <p:pic>
        <p:nvPicPr>
          <p:cNvPr descr="A picture containing clock, meter&#10;&#10;Description automatically generated" id="316" name="Google Shape;316;p23"/>
          <p:cNvPicPr preferRelativeResize="0"/>
          <p:nvPr/>
        </p:nvPicPr>
        <p:blipFill rotWithShape="1">
          <a:blip r:embed="rId3">
            <a:alphaModFix/>
          </a:blip>
          <a:srcRect b="0" l="0" r="0" t="0"/>
          <a:stretch/>
        </p:blipFill>
        <p:spPr>
          <a:xfrm>
            <a:off x="609600" y="4820264"/>
            <a:ext cx="8069580" cy="114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4"/>
          <p:cNvSpPr txBox="1"/>
          <p:nvPr>
            <p:ph idx="1" type="body"/>
          </p:nvPr>
        </p:nvSpPr>
        <p:spPr>
          <a:xfrm>
            <a:off x="228600" y="1600201"/>
            <a:ext cx="8610600" cy="2362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Determines the shift size by considering two quantities</a:t>
            </a:r>
            <a:endParaRPr/>
          </a:p>
          <a:p>
            <a:pPr indent="-342900" lvl="0" marL="342900" rtl="0" algn="l">
              <a:spcBef>
                <a:spcPts val="560"/>
              </a:spcBef>
              <a:spcAft>
                <a:spcPts val="0"/>
              </a:spcAft>
              <a:buClr>
                <a:schemeClr val="dk1"/>
              </a:buClr>
              <a:buSzPts val="2800"/>
              <a:buChar char="•"/>
            </a:pPr>
            <a:r>
              <a:rPr lang="en-US" sz="2800"/>
              <a:t>Bad-symbol shift: If </a:t>
            </a:r>
            <a:r>
              <a:rPr i="1" lang="en-US" sz="2800"/>
              <a:t>c</a:t>
            </a:r>
            <a:r>
              <a:rPr lang="en-US" sz="2800"/>
              <a:t> is not in the pattern, we shift the pattern to just pass this </a:t>
            </a:r>
            <a:r>
              <a:rPr i="1" lang="en-US" sz="2800"/>
              <a:t>c</a:t>
            </a:r>
            <a:r>
              <a:rPr lang="en-US" sz="2800"/>
              <a:t> in the text. Conveniently, the size of this shift can be computed by the formula t</a:t>
            </a:r>
            <a:r>
              <a:rPr baseline="-25000" lang="en-US" sz="2800"/>
              <a:t>1</a:t>
            </a:r>
            <a:r>
              <a:rPr lang="en-US" sz="2800"/>
              <a:t>(c) − k where t</a:t>
            </a:r>
            <a:r>
              <a:rPr baseline="-25000" lang="en-US" sz="2800"/>
              <a:t>1</a:t>
            </a:r>
            <a:r>
              <a:rPr lang="en-US" sz="2800"/>
              <a:t>(c) is the entry in the shift table</a:t>
            </a:r>
            <a:endParaRPr/>
          </a:p>
        </p:txBody>
      </p:sp>
      <p:pic>
        <p:nvPicPr>
          <p:cNvPr descr="A picture containing clock, meter&#10;&#10;Description automatically generated" id="322" name="Google Shape;322;p24"/>
          <p:cNvPicPr preferRelativeResize="0"/>
          <p:nvPr/>
        </p:nvPicPr>
        <p:blipFill rotWithShape="1">
          <a:blip r:embed="rId3">
            <a:alphaModFix/>
          </a:blip>
          <a:srcRect b="0" l="0" r="0" t="0"/>
          <a:stretch/>
        </p:blipFill>
        <p:spPr>
          <a:xfrm>
            <a:off x="427702" y="96836"/>
            <a:ext cx="7923883" cy="1122363"/>
          </a:xfrm>
          <a:prstGeom prst="rect">
            <a:avLst/>
          </a:prstGeom>
          <a:noFill/>
          <a:ln>
            <a:noFill/>
          </a:ln>
        </p:spPr>
      </p:pic>
      <p:pic>
        <p:nvPicPr>
          <p:cNvPr descr="A picture containing object, clock&#10;&#10;Description automatically generated" id="323" name="Google Shape;323;p24"/>
          <p:cNvPicPr preferRelativeResize="0"/>
          <p:nvPr/>
        </p:nvPicPr>
        <p:blipFill rotWithShape="1">
          <a:blip r:embed="rId4">
            <a:alphaModFix/>
          </a:blip>
          <a:srcRect b="0" l="0" r="0" t="0"/>
          <a:stretch/>
        </p:blipFill>
        <p:spPr>
          <a:xfrm>
            <a:off x="462114" y="3962400"/>
            <a:ext cx="8314033" cy="1676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5"/>
          <p:cNvSpPr txBox="1"/>
          <p:nvPr>
            <p:ph idx="1" type="body"/>
          </p:nvPr>
        </p:nvSpPr>
        <p:spPr>
          <a:xfrm>
            <a:off x="228600" y="304801"/>
            <a:ext cx="8229600" cy="2209799"/>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For example, if we search for the pattern BARBER in some text and match the last two characters before failing on letter S in the text, we can shift the pattern by t</a:t>
            </a:r>
            <a:r>
              <a:rPr baseline="-25000" lang="en-US"/>
              <a:t>1</a:t>
            </a:r>
            <a:r>
              <a:rPr lang="en-US"/>
              <a:t>(S) − 2 = 6 − 2 = 4 positions:</a:t>
            </a:r>
            <a:endParaRPr/>
          </a:p>
        </p:txBody>
      </p:sp>
      <p:pic>
        <p:nvPicPr>
          <p:cNvPr descr="A picture containing clock&#10;&#10;Description automatically generated" id="329" name="Google Shape;329;p25"/>
          <p:cNvPicPr preferRelativeResize="0"/>
          <p:nvPr/>
        </p:nvPicPr>
        <p:blipFill rotWithShape="1">
          <a:blip r:embed="rId3">
            <a:alphaModFix/>
          </a:blip>
          <a:srcRect b="0" l="0" r="0" t="0"/>
          <a:stretch/>
        </p:blipFill>
        <p:spPr>
          <a:xfrm>
            <a:off x="685800" y="2514600"/>
            <a:ext cx="7952704" cy="198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6"/>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Good-suffix shift: a successful match of the last k &gt; 0 characters of the pattern; we refer to the ending portion of the pattern as its </a:t>
            </a:r>
            <a:r>
              <a:rPr i="1" lang="en-US"/>
              <a:t>suffix</a:t>
            </a:r>
            <a:r>
              <a:rPr lang="en-US"/>
              <a:t> of size k and denote it suff (k). We now apply the reasoning that guided us in filling the bad-symbol shift table, which was based on a single alphabet character c, to the pattern’s suffixes of sizes 1, . . . , m − 1 to fill in the good-suffix shift table.</a:t>
            </a:r>
            <a:endParaRPr/>
          </a:p>
          <a:p>
            <a:pPr indent="-285750" lvl="1" marL="742950" rtl="0" algn="l">
              <a:spcBef>
                <a:spcPts val="518"/>
              </a:spcBef>
              <a:spcAft>
                <a:spcPts val="0"/>
              </a:spcAft>
              <a:buClr>
                <a:schemeClr val="dk1"/>
              </a:buClr>
              <a:buSzPct val="100000"/>
              <a:buChar char="–"/>
            </a:pPr>
            <a:r>
              <a:rPr lang="en-US"/>
              <a:t>If there is another occurrence of suff(k) not preceded by the same character as in its rightmost occurrence, we can shift the pattern by the distance d</a:t>
            </a:r>
            <a:r>
              <a:rPr baseline="-25000" lang="en-US"/>
              <a:t>2</a:t>
            </a:r>
            <a:r>
              <a:rPr lang="en-US"/>
              <a:t> between such a second rightmost occurrence (not preceded by the same character as in the rightmost occurrence) of suff (k) and its rightmost occurrence.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800"/>
              <a:buChar char="–"/>
            </a:pPr>
            <a:r>
              <a:rPr lang="en-US"/>
              <a:t>If there is no other occurrence of suff (k) not preceded by the same character as in its rightmost occurrence, we need to find the longest prefix of size l &lt; k that matches the suffix of the same size l. If such a prefix exists, the shift size d</a:t>
            </a:r>
            <a:r>
              <a:rPr baseline="-25000" lang="en-US"/>
              <a:t>2</a:t>
            </a:r>
            <a:r>
              <a:rPr lang="en-US"/>
              <a:t> is computed as the distance between this prefix and the corresponding suffix; otherwise, d</a:t>
            </a:r>
            <a:r>
              <a:rPr baseline="-25000" lang="en-US"/>
              <a:t>2</a:t>
            </a:r>
            <a:r>
              <a:rPr lang="en-US"/>
              <a:t> is set to the pattern’s length m.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Boyer-Moore Algorithm: Steps</a:t>
            </a:r>
            <a:endParaRPr/>
          </a:p>
        </p:txBody>
      </p:sp>
      <p:sp>
        <p:nvSpPr>
          <p:cNvPr id="345" name="Google Shape;345;p28"/>
          <p:cNvSpPr txBox="1"/>
          <p:nvPr>
            <p:ph idx="1" type="body"/>
          </p:nvPr>
        </p:nvSpPr>
        <p:spPr>
          <a:xfrm>
            <a:off x="457200" y="1600201"/>
            <a:ext cx="8229600" cy="38862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Step 1 For a given pattern and the alphabet used in both the pattern and the text, construct the bad-symbol shift table as described earlier.</a:t>
            </a:r>
            <a:endParaRPr/>
          </a:p>
          <a:p>
            <a:pPr indent="0" lvl="0" marL="0" rtl="0" algn="l">
              <a:spcBef>
                <a:spcPts val="400"/>
              </a:spcBef>
              <a:spcAft>
                <a:spcPts val="0"/>
              </a:spcAft>
              <a:buClr>
                <a:schemeClr val="dk1"/>
              </a:buClr>
              <a:buSzPct val="100000"/>
              <a:buNone/>
            </a:pPr>
            <a:r>
              <a:rPr lang="en-US"/>
              <a:t>Step 2 Using the pattern, construct the good-suffix shift table as described earlier.</a:t>
            </a:r>
            <a:endParaRPr/>
          </a:p>
          <a:p>
            <a:pPr indent="0" lvl="0" marL="0" rtl="0" algn="l">
              <a:spcBef>
                <a:spcPts val="400"/>
              </a:spcBef>
              <a:spcAft>
                <a:spcPts val="0"/>
              </a:spcAft>
              <a:buClr>
                <a:schemeClr val="dk1"/>
              </a:buClr>
              <a:buSzPct val="100000"/>
              <a:buNone/>
            </a:pPr>
            <a:r>
              <a:rPr lang="en-US"/>
              <a:t>Step 3 Align the pattern against the beginning of the text. </a:t>
            </a:r>
            <a:endParaRPr/>
          </a:p>
          <a:p>
            <a:pPr indent="0" lvl="0" marL="0" rtl="0" algn="l">
              <a:spcBef>
                <a:spcPts val="400"/>
              </a:spcBef>
              <a:spcAft>
                <a:spcPts val="0"/>
              </a:spcAft>
              <a:buClr>
                <a:schemeClr val="dk1"/>
              </a:buClr>
              <a:buSzPct val="100000"/>
              <a:buNone/>
            </a:pPr>
            <a:r>
              <a:rPr lang="en-US"/>
              <a:t>Step 4 Repeat the following step until either a matching substring is found or the pattern reaches beyond the last character of the text. Starting with the last character in the pattern, compare the corresponding characters in the pattern and the text until either all m character pairs are matched (then stop) or a mismatching pair is encountered after k ≥ 0 character pairs are matched successfully. In the latter case, retrieve the entry t</a:t>
            </a:r>
            <a:r>
              <a:rPr baseline="-25000" lang="en-US"/>
              <a:t>1</a:t>
            </a:r>
            <a:r>
              <a:rPr lang="en-US"/>
              <a:t>(c) from the c’s column of the bad-symbol table where c is the text’s mismatched character. If k &gt; 0, also retrieve the corresponding d</a:t>
            </a:r>
            <a:r>
              <a:rPr baseline="-25000" lang="en-US"/>
              <a:t>2</a:t>
            </a:r>
            <a:r>
              <a:rPr lang="en-US"/>
              <a:t> entry from the good-suffix table. Shift the pattern to the right by the number of positions computed by the formula</a:t>
            </a:r>
            <a:endParaRPr/>
          </a:p>
        </p:txBody>
      </p:sp>
      <p:pic>
        <p:nvPicPr>
          <p:cNvPr descr="A picture containing object, clock&#10;&#10;Description automatically generated" id="346" name="Google Shape;346;p28"/>
          <p:cNvPicPr preferRelativeResize="0"/>
          <p:nvPr/>
        </p:nvPicPr>
        <p:blipFill rotWithShape="1">
          <a:blip r:embed="rId3">
            <a:alphaModFix/>
          </a:blip>
          <a:srcRect b="0" l="0" r="0" t="0"/>
          <a:stretch/>
        </p:blipFill>
        <p:spPr>
          <a:xfrm>
            <a:off x="761999" y="5464278"/>
            <a:ext cx="5329875" cy="11190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Text Search (or String Matching) Problem</a:t>
            </a:r>
            <a:endParaRPr/>
          </a:p>
        </p:txBody>
      </p:sp>
      <p:sp>
        <p:nvSpPr>
          <p:cNvPr id="177" name="Google Shape;17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b="1" lang="en-US"/>
              <a:t>Input</a:t>
            </a:r>
            <a:r>
              <a:rPr lang="en-US"/>
              <a:t>: Alphabet Σ and two strings T[0..n-1] and P[0..m-1], containing symbols from alphabet Σ</a:t>
            </a:r>
            <a:endParaRPr/>
          </a:p>
          <a:p>
            <a:pPr indent="-342900" lvl="0" marL="342900" rtl="0" algn="l">
              <a:spcBef>
                <a:spcPts val="592"/>
              </a:spcBef>
              <a:spcAft>
                <a:spcPts val="0"/>
              </a:spcAft>
              <a:buClr>
                <a:schemeClr val="dk1"/>
              </a:buClr>
              <a:buSzPct val="100000"/>
              <a:buChar char="•"/>
            </a:pPr>
            <a:r>
              <a:rPr b="1" lang="en-US"/>
              <a:t>Output</a:t>
            </a:r>
            <a:r>
              <a:rPr lang="en-US"/>
              <a:t>: a set S containing all “shifts” 0 ≤ s ≤ n-m such that T[s..s+m-1] = P</a:t>
            </a:r>
            <a:endParaRPr/>
          </a:p>
          <a:p>
            <a:pPr indent="-342900" lvl="0" marL="342900" rtl="0" algn="l">
              <a:spcBef>
                <a:spcPts val="592"/>
              </a:spcBef>
              <a:spcAft>
                <a:spcPts val="0"/>
              </a:spcAft>
              <a:buClr>
                <a:schemeClr val="dk1"/>
              </a:buClr>
              <a:buSzPct val="100000"/>
              <a:buChar char="•"/>
            </a:pPr>
            <a:r>
              <a:rPr lang="en-US"/>
              <a:t>Example: </a:t>
            </a:r>
            <a:br>
              <a:rPr lang="en-US"/>
            </a:br>
            <a:r>
              <a:rPr lang="en-US"/>
              <a:t>Input: Σ = {a, b, …, z}, T[0..17]=“to be or not to be”, and P[0..1]=“be”</a:t>
            </a:r>
            <a:br>
              <a:rPr lang="en-US"/>
            </a:br>
            <a:r>
              <a:rPr lang="en-US"/>
              <a:t>Output: S = [3, 16]</a:t>
            </a:r>
            <a:endParaRPr/>
          </a:p>
          <a:p>
            <a:pPr indent="-342900" lvl="0" marL="342900" rtl="0" algn="l">
              <a:spcBef>
                <a:spcPts val="592"/>
              </a:spcBef>
              <a:spcAft>
                <a:spcPts val="0"/>
              </a:spcAft>
              <a:buClr>
                <a:schemeClr val="dk1"/>
              </a:buClr>
              <a:buSzPct val="100000"/>
              <a:buChar char="•"/>
            </a:pPr>
            <a:r>
              <a:rPr lang="en-US"/>
              <a:t>Chapter 32 in the textbook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52" name="Google Shape;352;p29"/>
          <p:cNvSpPr txBox="1"/>
          <p:nvPr>
            <p:ph idx="1" type="body"/>
          </p:nvPr>
        </p:nvSpPr>
        <p:spPr>
          <a:xfrm>
            <a:off x="457200" y="1600201"/>
            <a:ext cx="8229600" cy="3505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Searching for the pattern BAOBAB in a text made of English letters and spaces. </a:t>
            </a:r>
            <a:endParaRPr/>
          </a:p>
          <a:p>
            <a:pPr indent="-342900" lvl="0" marL="342900" rtl="0" algn="l">
              <a:spcBef>
                <a:spcPts val="640"/>
              </a:spcBef>
              <a:spcAft>
                <a:spcPts val="0"/>
              </a:spcAft>
              <a:buClr>
                <a:schemeClr val="dk1"/>
              </a:buClr>
              <a:buSzPts val="3200"/>
              <a:buChar char="•"/>
            </a:pPr>
            <a:r>
              <a:rPr lang="en-US"/>
              <a:t>The bad-symbol table looks as follows:</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good-suffix table:</a:t>
            </a:r>
            <a:endParaRPr/>
          </a:p>
        </p:txBody>
      </p:sp>
      <p:pic>
        <p:nvPicPr>
          <p:cNvPr descr="A picture containing white&#10;&#10;Description automatically generated" id="353" name="Google Shape;353;p29"/>
          <p:cNvPicPr preferRelativeResize="0"/>
          <p:nvPr/>
        </p:nvPicPr>
        <p:blipFill rotWithShape="1">
          <a:blip r:embed="rId3">
            <a:alphaModFix/>
          </a:blip>
          <a:srcRect b="0" l="0" r="0" t="0"/>
          <a:stretch/>
        </p:blipFill>
        <p:spPr>
          <a:xfrm>
            <a:off x="685800" y="3124199"/>
            <a:ext cx="5410200" cy="1411356"/>
          </a:xfrm>
          <a:prstGeom prst="rect">
            <a:avLst/>
          </a:prstGeom>
          <a:noFill/>
          <a:ln>
            <a:noFill/>
          </a:ln>
        </p:spPr>
      </p:pic>
      <p:pic>
        <p:nvPicPr>
          <p:cNvPr descr="A screenshot of a cell phone&#10;&#10;Description automatically generated" id="354" name="Google Shape;354;p29"/>
          <p:cNvPicPr preferRelativeResize="0"/>
          <p:nvPr/>
        </p:nvPicPr>
        <p:blipFill rotWithShape="1">
          <a:blip r:embed="rId4">
            <a:alphaModFix/>
          </a:blip>
          <a:srcRect b="0" l="0" r="0" t="0"/>
          <a:stretch/>
        </p:blipFill>
        <p:spPr>
          <a:xfrm>
            <a:off x="4787899" y="4483098"/>
            <a:ext cx="2279859" cy="229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idx="1" type="body"/>
          </p:nvPr>
        </p:nvSpPr>
        <p:spPr>
          <a:xfrm>
            <a:off x="457200" y="304800"/>
            <a:ext cx="8229600" cy="6400799"/>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The actual search for this pattern in the text </a:t>
            </a:r>
            <a:endParaRPr/>
          </a:p>
          <a:p>
            <a:pPr indent="-231140" lvl="0" marL="342900" rtl="0" algn="l">
              <a:spcBef>
                <a:spcPts val="352"/>
              </a:spcBef>
              <a:spcAft>
                <a:spcPts val="0"/>
              </a:spcAft>
              <a:buClr>
                <a:schemeClr val="dk1"/>
              </a:buClr>
              <a:buSzPct val="100000"/>
              <a:buNone/>
            </a:pPr>
            <a:r>
              <a:t/>
            </a:r>
            <a:endParaRPr/>
          </a:p>
          <a:p>
            <a:pPr indent="-231140" lvl="0" marL="342900" rtl="0" algn="l">
              <a:spcBef>
                <a:spcPts val="352"/>
              </a:spcBef>
              <a:spcAft>
                <a:spcPts val="0"/>
              </a:spcAft>
              <a:buClr>
                <a:schemeClr val="dk1"/>
              </a:buClr>
              <a:buSzPct val="100000"/>
              <a:buNone/>
            </a:pPr>
            <a:r>
              <a:t/>
            </a:r>
            <a:endParaRPr/>
          </a:p>
          <a:p>
            <a:pPr indent="-231140" lvl="0" marL="342900" rtl="0" algn="l">
              <a:spcBef>
                <a:spcPts val="352"/>
              </a:spcBef>
              <a:spcAft>
                <a:spcPts val="0"/>
              </a:spcAft>
              <a:buClr>
                <a:schemeClr val="dk1"/>
              </a:buClr>
              <a:buSzPct val="100000"/>
              <a:buNone/>
            </a:pPr>
            <a:r>
              <a:t/>
            </a:r>
            <a:endParaRPr/>
          </a:p>
          <a:p>
            <a:pPr indent="-231140" lvl="0" marL="342900" rtl="0" algn="l">
              <a:spcBef>
                <a:spcPts val="352"/>
              </a:spcBef>
              <a:spcAft>
                <a:spcPts val="0"/>
              </a:spcAft>
              <a:buClr>
                <a:schemeClr val="dk1"/>
              </a:buClr>
              <a:buSzPct val="100000"/>
              <a:buNone/>
            </a:pPr>
            <a:r>
              <a:t/>
            </a:r>
            <a:endParaRPr/>
          </a:p>
          <a:p>
            <a:pPr indent="-231140" lvl="0" marL="342900" rtl="0" algn="l">
              <a:spcBef>
                <a:spcPts val="352"/>
              </a:spcBef>
              <a:spcAft>
                <a:spcPts val="0"/>
              </a:spcAft>
              <a:buClr>
                <a:schemeClr val="dk1"/>
              </a:buClr>
              <a:buSzPct val="100000"/>
              <a:buNone/>
            </a:pPr>
            <a:r>
              <a:t/>
            </a:r>
            <a:endParaRPr/>
          </a:p>
          <a:p>
            <a:pPr indent="-231140" lvl="0" marL="342900" rtl="0" algn="l">
              <a:spcBef>
                <a:spcPts val="352"/>
              </a:spcBef>
              <a:spcAft>
                <a:spcPts val="0"/>
              </a:spcAft>
              <a:buClr>
                <a:schemeClr val="dk1"/>
              </a:buClr>
              <a:buSzPct val="100000"/>
              <a:buNone/>
            </a:pPr>
            <a:r>
              <a:t/>
            </a:r>
            <a:endParaRPr/>
          </a:p>
          <a:p>
            <a:pPr indent="0" lvl="0" marL="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After the last B of the pattern fails to match its counterpart K in the text, the algorithm retrieves t</a:t>
            </a:r>
            <a:r>
              <a:rPr baseline="-25000" lang="en-US"/>
              <a:t>1</a:t>
            </a:r>
            <a:r>
              <a:rPr lang="en-US"/>
              <a:t>(K) = 6 from the bad-symbol table and shifts the pattern by d</a:t>
            </a:r>
            <a:r>
              <a:rPr baseline="-25000" lang="en-US"/>
              <a:t>1</a:t>
            </a:r>
            <a:r>
              <a:rPr lang="en-US"/>
              <a:t> = max{t1(K) − 0, 1} = 6 positions to the right. </a:t>
            </a:r>
            <a:endParaRPr/>
          </a:p>
          <a:p>
            <a:pPr indent="-342900" lvl="0" marL="342900" rtl="0" algn="l">
              <a:spcBef>
                <a:spcPts val="352"/>
              </a:spcBef>
              <a:spcAft>
                <a:spcPts val="0"/>
              </a:spcAft>
              <a:buClr>
                <a:schemeClr val="dk1"/>
              </a:buClr>
              <a:buSzPct val="100000"/>
              <a:buChar char="•"/>
            </a:pPr>
            <a:r>
              <a:rPr lang="en-US"/>
              <a:t>The new try successfully matches two pairs of characters. </a:t>
            </a:r>
            <a:endParaRPr/>
          </a:p>
          <a:p>
            <a:pPr indent="-342900" lvl="0" marL="342900" rtl="0" algn="l">
              <a:spcBef>
                <a:spcPts val="352"/>
              </a:spcBef>
              <a:spcAft>
                <a:spcPts val="0"/>
              </a:spcAft>
              <a:buClr>
                <a:schemeClr val="dk1"/>
              </a:buClr>
              <a:buSzPct val="100000"/>
              <a:buChar char="•"/>
            </a:pPr>
            <a:r>
              <a:rPr lang="en-US"/>
              <a:t>After the failure of the third comparison on the space character in the text, the algorithm retrieves t1( ) = 6 from the bad-symbol table and d2 = 5 from the good-suffix table to shift the pattern by max{d1, d2} = max{6 − 2, 5} = 5. </a:t>
            </a:r>
            <a:endParaRPr/>
          </a:p>
          <a:p>
            <a:pPr indent="-342900" lvl="0" marL="342900" rtl="0" algn="l">
              <a:spcBef>
                <a:spcPts val="352"/>
              </a:spcBef>
              <a:spcAft>
                <a:spcPts val="0"/>
              </a:spcAft>
              <a:buClr>
                <a:schemeClr val="dk1"/>
              </a:buClr>
              <a:buSzPct val="100000"/>
              <a:buChar char="•"/>
            </a:pPr>
            <a:r>
              <a:rPr lang="en-US"/>
              <a:t>Note that on this iteration it is the good-suffix rule that leads to a farther shift of the pattern.</a:t>
            </a:r>
            <a:endParaRPr/>
          </a:p>
          <a:p>
            <a:pPr indent="-342900" lvl="0" marL="342900" rtl="0" algn="l">
              <a:spcBef>
                <a:spcPts val="352"/>
              </a:spcBef>
              <a:spcAft>
                <a:spcPts val="0"/>
              </a:spcAft>
              <a:buClr>
                <a:schemeClr val="dk1"/>
              </a:buClr>
              <a:buSzPct val="100000"/>
              <a:buChar char="•"/>
            </a:pPr>
            <a:r>
              <a:rPr lang="en-US"/>
              <a:t>The next try successfully matches just one pair of B’s. </a:t>
            </a:r>
            <a:endParaRPr/>
          </a:p>
          <a:p>
            <a:pPr indent="-342900" lvl="0" marL="342900" rtl="0" algn="l">
              <a:spcBef>
                <a:spcPts val="352"/>
              </a:spcBef>
              <a:spcAft>
                <a:spcPts val="0"/>
              </a:spcAft>
              <a:buClr>
                <a:schemeClr val="dk1"/>
              </a:buClr>
              <a:buSzPct val="100000"/>
              <a:buChar char="•"/>
            </a:pPr>
            <a:r>
              <a:rPr lang="en-US"/>
              <a:t>After the failure of the next comparison on the space character in the text, the algorithm retrieves t</a:t>
            </a:r>
            <a:r>
              <a:rPr baseline="-25000" lang="en-US"/>
              <a:t>1</a:t>
            </a:r>
            <a:r>
              <a:rPr lang="en-US"/>
              <a:t>( ) = 6 from the bad-symbol table and d</a:t>
            </a:r>
            <a:r>
              <a:rPr baseline="-25000" lang="en-US"/>
              <a:t>2</a:t>
            </a:r>
            <a:r>
              <a:rPr lang="en-US"/>
              <a:t> = 2 from the good-suffix table to shift the pattern by max{d1,d2} = max{6 − 1, 2} = 5. </a:t>
            </a:r>
            <a:endParaRPr/>
          </a:p>
          <a:p>
            <a:pPr indent="-342900" lvl="0" marL="342900" rtl="0" algn="l">
              <a:spcBef>
                <a:spcPts val="352"/>
              </a:spcBef>
              <a:spcAft>
                <a:spcPts val="0"/>
              </a:spcAft>
              <a:buClr>
                <a:schemeClr val="dk1"/>
              </a:buClr>
              <a:buSzPct val="100000"/>
              <a:buChar char="•"/>
            </a:pPr>
            <a:r>
              <a:rPr lang="en-US"/>
              <a:t>Note that on this iteration it is the bad-symbol rule that leads to a farther shift of the pattern. The next try finds a matching substring in the text after successfully matching all six characters of the pattern with their counterparts in the text.</a:t>
            </a:r>
            <a:endParaRPr/>
          </a:p>
        </p:txBody>
      </p:sp>
      <p:pic>
        <p:nvPicPr>
          <p:cNvPr descr="A screenshot of a cell phone&#10;&#10;Description automatically generated" id="360" name="Google Shape;360;p30"/>
          <p:cNvPicPr preferRelativeResize="0"/>
          <p:nvPr/>
        </p:nvPicPr>
        <p:blipFill rotWithShape="1">
          <a:blip r:embed="rId3">
            <a:alphaModFix/>
          </a:blip>
          <a:srcRect b="0" l="0" r="0" t="0"/>
          <a:stretch/>
        </p:blipFill>
        <p:spPr>
          <a:xfrm>
            <a:off x="609600" y="685800"/>
            <a:ext cx="5791200" cy="18238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Text-Search Problem</a:t>
            </a:r>
            <a:endParaRPr/>
          </a:p>
        </p:txBody>
      </p:sp>
      <p:sp>
        <p:nvSpPr>
          <p:cNvPr id="366" name="Google Shape;366;p31"/>
          <p:cNvSpPr txBox="1"/>
          <p:nvPr>
            <p:ph idx="1" type="body"/>
          </p:nvPr>
        </p:nvSpPr>
        <p:spPr>
          <a:xfrm>
            <a:off x="685800" y="1447800"/>
            <a:ext cx="8337550" cy="34448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Input:</a:t>
            </a:r>
            <a:endParaRPr/>
          </a:p>
          <a:p>
            <a:pPr indent="-285750" lvl="1" marL="742950" rtl="0" algn="l">
              <a:spcBef>
                <a:spcPts val="400"/>
              </a:spcBef>
              <a:spcAft>
                <a:spcPts val="0"/>
              </a:spcAft>
              <a:buClr>
                <a:schemeClr val="dk1"/>
              </a:buClr>
              <a:buSzPts val="2000"/>
              <a:buChar char="–"/>
            </a:pPr>
            <a:r>
              <a:rPr i="1" lang="en-US" sz="2000"/>
              <a:t>Text</a:t>
            </a:r>
            <a:r>
              <a:rPr lang="en-US" sz="2000"/>
              <a:t> </a:t>
            </a:r>
            <a:r>
              <a:rPr i="1" lang="en-US" sz="2000">
                <a:solidFill>
                  <a:srgbClr val="0000CC"/>
                </a:solidFill>
              </a:rPr>
              <a:t>T</a:t>
            </a:r>
            <a:r>
              <a:rPr lang="en-US" sz="2000">
                <a:solidFill>
                  <a:srgbClr val="0000CC"/>
                </a:solidFill>
              </a:rPr>
              <a:t> </a:t>
            </a:r>
            <a:r>
              <a:rPr lang="en-US" sz="2000"/>
              <a:t>= “</a:t>
            </a:r>
            <a:r>
              <a:rPr b="1" lang="en-US" sz="2000">
                <a:latin typeface="Courier New"/>
                <a:ea typeface="Courier New"/>
                <a:cs typeface="Courier New"/>
                <a:sym typeface="Courier New"/>
              </a:rPr>
              <a:t>at the thought of</a:t>
            </a:r>
            <a:r>
              <a:rPr lang="en-US" sz="2000"/>
              <a:t>”</a:t>
            </a:r>
            <a:endParaRPr/>
          </a:p>
          <a:p>
            <a:pPr indent="-228600" lvl="2" marL="1143000" rtl="0" algn="l">
              <a:spcBef>
                <a:spcPts val="360"/>
              </a:spcBef>
              <a:spcAft>
                <a:spcPts val="0"/>
              </a:spcAft>
              <a:buClr>
                <a:srgbClr val="0000CC"/>
              </a:buClr>
              <a:buSzPts val="1800"/>
              <a:buChar char="•"/>
            </a:pPr>
            <a:r>
              <a:rPr i="1" lang="en-US" sz="1800">
                <a:solidFill>
                  <a:srgbClr val="0000CC"/>
                </a:solidFill>
              </a:rPr>
              <a:t>n</a:t>
            </a:r>
            <a:r>
              <a:rPr lang="en-US" sz="1800"/>
              <a:t> = length(</a:t>
            </a:r>
            <a:r>
              <a:rPr i="1" lang="en-US" sz="1800"/>
              <a:t>T</a:t>
            </a:r>
            <a:r>
              <a:rPr lang="en-US" sz="1800"/>
              <a:t>) = 17</a:t>
            </a:r>
            <a:endParaRPr/>
          </a:p>
          <a:p>
            <a:pPr indent="-285750" lvl="1" marL="742950" rtl="0" algn="l">
              <a:spcBef>
                <a:spcPts val="400"/>
              </a:spcBef>
              <a:spcAft>
                <a:spcPts val="0"/>
              </a:spcAft>
              <a:buClr>
                <a:schemeClr val="dk1"/>
              </a:buClr>
              <a:buSzPts val="2000"/>
              <a:buChar char="–"/>
            </a:pPr>
            <a:r>
              <a:rPr i="1" lang="en-US" sz="2000"/>
              <a:t>Pattern</a:t>
            </a:r>
            <a:r>
              <a:rPr lang="en-US" sz="2000"/>
              <a:t> </a:t>
            </a:r>
            <a:r>
              <a:rPr i="1" lang="en-US" sz="2000">
                <a:solidFill>
                  <a:srgbClr val="0000CC"/>
                </a:solidFill>
              </a:rPr>
              <a:t>P</a:t>
            </a:r>
            <a:r>
              <a:rPr lang="en-US" sz="2000"/>
              <a:t> = “</a:t>
            </a:r>
            <a:r>
              <a:rPr b="1" lang="en-US" sz="2000">
                <a:latin typeface="Courier New"/>
                <a:ea typeface="Courier New"/>
                <a:cs typeface="Courier New"/>
                <a:sym typeface="Courier New"/>
              </a:rPr>
              <a:t>the</a:t>
            </a:r>
            <a:r>
              <a:rPr lang="en-US" sz="2000"/>
              <a:t>”</a:t>
            </a:r>
            <a:endParaRPr/>
          </a:p>
          <a:p>
            <a:pPr indent="-228600" lvl="2" marL="1143000" rtl="0" algn="l">
              <a:spcBef>
                <a:spcPts val="360"/>
              </a:spcBef>
              <a:spcAft>
                <a:spcPts val="0"/>
              </a:spcAft>
              <a:buClr>
                <a:srgbClr val="0000CC"/>
              </a:buClr>
              <a:buSzPts val="1800"/>
              <a:buChar char="•"/>
            </a:pPr>
            <a:r>
              <a:rPr i="1" lang="en-US" sz="1800">
                <a:solidFill>
                  <a:srgbClr val="0000CC"/>
                </a:solidFill>
              </a:rPr>
              <a:t>m</a:t>
            </a:r>
            <a:r>
              <a:rPr lang="en-US" sz="1800"/>
              <a:t> = length(</a:t>
            </a:r>
            <a:r>
              <a:rPr i="1" lang="en-US" sz="1800"/>
              <a:t>P</a:t>
            </a:r>
            <a:r>
              <a:rPr lang="en-US" sz="1800"/>
              <a:t>) = 3</a:t>
            </a:r>
            <a:endParaRPr/>
          </a:p>
          <a:p>
            <a:pPr indent="-342900" lvl="0" marL="342900" rtl="0" algn="l">
              <a:spcBef>
                <a:spcPts val="480"/>
              </a:spcBef>
              <a:spcAft>
                <a:spcPts val="0"/>
              </a:spcAft>
              <a:buClr>
                <a:schemeClr val="dk1"/>
              </a:buClr>
              <a:buSzPts val="2400"/>
              <a:buChar char="•"/>
            </a:pPr>
            <a:r>
              <a:rPr lang="en-US" sz="2400"/>
              <a:t>Output:</a:t>
            </a:r>
            <a:endParaRPr/>
          </a:p>
          <a:p>
            <a:pPr indent="-285750" lvl="1" marL="742950" rtl="0" algn="l">
              <a:spcBef>
                <a:spcPts val="400"/>
              </a:spcBef>
              <a:spcAft>
                <a:spcPts val="0"/>
              </a:spcAft>
              <a:buClr>
                <a:schemeClr val="dk1"/>
              </a:buClr>
              <a:buSzPts val="2000"/>
              <a:buChar char="–"/>
            </a:pPr>
            <a:r>
              <a:rPr i="1" lang="en-US" sz="2000"/>
              <a:t>Shift</a:t>
            </a:r>
            <a:r>
              <a:rPr lang="en-US" sz="2000"/>
              <a:t> </a:t>
            </a:r>
            <a:r>
              <a:rPr i="1" lang="en-US" sz="2000">
                <a:solidFill>
                  <a:srgbClr val="0000CC"/>
                </a:solidFill>
              </a:rPr>
              <a:t>s</a:t>
            </a:r>
            <a:r>
              <a:rPr i="1" lang="en-US" sz="2000"/>
              <a:t> – </a:t>
            </a:r>
            <a:r>
              <a:rPr lang="en-US" sz="2000"/>
              <a:t>the smallest integer (0 </a:t>
            </a:r>
            <a:r>
              <a:rPr lang="en-US" sz="2000">
                <a:latin typeface="Noto Sans Symbols"/>
                <a:ea typeface="Noto Sans Symbols"/>
                <a:cs typeface="Noto Sans Symbols"/>
                <a:sym typeface="Noto Sans Symbols"/>
              </a:rPr>
              <a:t>≤ </a:t>
            </a:r>
            <a:r>
              <a:rPr i="1" lang="en-US" sz="2000"/>
              <a:t>s </a:t>
            </a:r>
            <a:r>
              <a:rPr lang="en-US" sz="2000">
                <a:latin typeface="Noto Sans Symbols"/>
                <a:ea typeface="Noto Sans Symbols"/>
                <a:cs typeface="Noto Sans Symbols"/>
                <a:sym typeface="Noto Sans Symbols"/>
              </a:rPr>
              <a:t>≤ </a:t>
            </a:r>
            <a:r>
              <a:rPr i="1" lang="en-US" sz="2000"/>
              <a:t>n</a:t>
            </a:r>
            <a:r>
              <a:rPr lang="en-US" sz="2000"/>
              <a:t> – </a:t>
            </a:r>
            <a:r>
              <a:rPr i="1" lang="en-US" sz="2000"/>
              <a:t>m</a:t>
            </a:r>
            <a:r>
              <a:rPr lang="en-US" sz="2000"/>
              <a:t>) such that  </a:t>
            </a:r>
            <a:r>
              <a:rPr i="1" lang="en-US" sz="2000"/>
              <a:t>T</a:t>
            </a:r>
            <a:r>
              <a:rPr lang="en-US" sz="2000"/>
              <a:t>[</a:t>
            </a:r>
            <a:r>
              <a:rPr i="1" lang="en-US" sz="2000"/>
              <a:t>s</a:t>
            </a:r>
            <a:r>
              <a:rPr lang="en-US" sz="2000"/>
              <a:t> .. </a:t>
            </a:r>
            <a:r>
              <a:rPr i="1" lang="en-US" sz="2000"/>
              <a:t>s</a:t>
            </a:r>
            <a:r>
              <a:rPr lang="en-US" sz="2000"/>
              <a:t>+</a:t>
            </a:r>
            <a:r>
              <a:rPr i="1" lang="en-US" sz="2000"/>
              <a:t>m</a:t>
            </a:r>
            <a:r>
              <a:rPr lang="en-US" sz="2000"/>
              <a:t>–1]</a:t>
            </a:r>
            <a:r>
              <a:rPr i="1" lang="en-US" sz="2000"/>
              <a:t> = P</a:t>
            </a:r>
            <a:r>
              <a:rPr lang="en-US" sz="2000"/>
              <a:t>[0 .. </a:t>
            </a:r>
            <a:r>
              <a:rPr i="1" lang="en-US" sz="2000"/>
              <a:t>m–</a:t>
            </a:r>
            <a:r>
              <a:rPr lang="en-US" sz="2000"/>
              <a:t>1]. Returns –1, if no such </a:t>
            </a:r>
            <a:r>
              <a:rPr i="1" lang="en-US" sz="2000"/>
              <a:t>s </a:t>
            </a:r>
            <a:r>
              <a:rPr lang="en-US" sz="2000"/>
              <a:t>exists     </a:t>
            </a:r>
            <a:endParaRPr/>
          </a:p>
        </p:txBody>
      </p:sp>
      <p:sp>
        <p:nvSpPr>
          <p:cNvPr id="367" name="Google Shape;367;p31"/>
          <p:cNvSpPr txBox="1"/>
          <p:nvPr/>
        </p:nvSpPr>
        <p:spPr>
          <a:xfrm>
            <a:off x="1365250" y="4892675"/>
            <a:ext cx="3652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0123    …       </a:t>
            </a:r>
            <a:r>
              <a:rPr b="0" i="1" lang="en-US" sz="1800" u="none" cap="none" strike="noStrike">
                <a:solidFill>
                  <a:schemeClr val="dk1"/>
                </a:solidFill>
                <a:latin typeface="Courier New"/>
                <a:ea typeface="Courier New"/>
                <a:cs typeface="Courier New"/>
                <a:sym typeface="Courier New"/>
              </a:rPr>
              <a:t>n-1</a:t>
            </a:r>
            <a:endParaRPr/>
          </a:p>
        </p:txBody>
      </p:sp>
      <p:sp>
        <p:nvSpPr>
          <p:cNvPr id="368" name="Google Shape;368;p31"/>
          <p:cNvSpPr txBox="1"/>
          <p:nvPr/>
        </p:nvSpPr>
        <p:spPr>
          <a:xfrm>
            <a:off x="1911350" y="6022975"/>
            <a:ext cx="731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012</a:t>
            </a:r>
            <a:endParaRPr i="1" sz="1800">
              <a:solidFill>
                <a:schemeClr val="dk1"/>
              </a:solidFill>
              <a:latin typeface="Courier New"/>
              <a:ea typeface="Courier New"/>
              <a:cs typeface="Courier New"/>
              <a:sym typeface="Courier New"/>
            </a:endParaRPr>
          </a:p>
        </p:txBody>
      </p:sp>
      <p:grpSp>
        <p:nvGrpSpPr>
          <p:cNvPr id="369" name="Google Shape;369;p31"/>
          <p:cNvGrpSpPr/>
          <p:nvPr/>
        </p:nvGrpSpPr>
        <p:grpSpPr>
          <a:xfrm>
            <a:off x="1365250" y="5184775"/>
            <a:ext cx="3287713" cy="990600"/>
            <a:chOff x="860" y="3266"/>
            <a:chExt cx="2071" cy="624"/>
          </a:xfrm>
        </p:grpSpPr>
        <p:sp>
          <p:nvSpPr>
            <p:cNvPr id="370" name="Google Shape;370;p31"/>
            <p:cNvSpPr txBox="1"/>
            <p:nvPr/>
          </p:nvSpPr>
          <p:spPr>
            <a:xfrm>
              <a:off x="860" y="3266"/>
              <a:ext cx="207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at the thought of</a:t>
              </a:r>
              <a:endParaRPr/>
            </a:p>
          </p:txBody>
        </p:sp>
        <p:sp>
          <p:nvSpPr>
            <p:cNvPr id="371" name="Google Shape;371;p31"/>
            <p:cNvSpPr/>
            <p:nvPr/>
          </p:nvSpPr>
          <p:spPr>
            <a:xfrm>
              <a:off x="917" y="3322"/>
              <a:ext cx="1974"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31"/>
            <p:cNvSpPr/>
            <p:nvPr/>
          </p:nvSpPr>
          <p:spPr>
            <a:xfrm>
              <a:off x="917"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1"/>
            <p:cNvSpPr/>
            <p:nvPr/>
          </p:nvSpPr>
          <p:spPr>
            <a:xfrm>
              <a:off x="1033" y="332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31"/>
            <p:cNvSpPr/>
            <p:nvPr/>
          </p:nvSpPr>
          <p:spPr>
            <a:xfrm>
              <a:off x="1149" y="332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31"/>
            <p:cNvSpPr/>
            <p:nvPr/>
          </p:nvSpPr>
          <p:spPr>
            <a:xfrm>
              <a:off x="1265"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31"/>
            <p:cNvSpPr/>
            <p:nvPr/>
          </p:nvSpPr>
          <p:spPr>
            <a:xfrm>
              <a:off x="1381" y="332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1"/>
            <p:cNvSpPr/>
            <p:nvPr/>
          </p:nvSpPr>
          <p:spPr>
            <a:xfrm>
              <a:off x="1497" y="332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31"/>
            <p:cNvSpPr/>
            <p:nvPr/>
          </p:nvSpPr>
          <p:spPr>
            <a:xfrm>
              <a:off x="1613"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1"/>
            <p:cNvSpPr/>
            <p:nvPr/>
          </p:nvSpPr>
          <p:spPr>
            <a:xfrm>
              <a:off x="1729"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1"/>
            <p:cNvSpPr/>
            <p:nvPr/>
          </p:nvSpPr>
          <p:spPr>
            <a:xfrm>
              <a:off x="1845"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31"/>
            <p:cNvSpPr/>
            <p:nvPr/>
          </p:nvSpPr>
          <p:spPr>
            <a:xfrm>
              <a:off x="1961"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31"/>
            <p:cNvSpPr/>
            <p:nvPr/>
          </p:nvSpPr>
          <p:spPr>
            <a:xfrm>
              <a:off x="2077"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31"/>
            <p:cNvSpPr/>
            <p:nvPr/>
          </p:nvSpPr>
          <p:spPr>
            <a:xfrm>
              <a:off x="2193"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31"/>
            <p:cNvSpPr/>
            <p:nvPr/>
          </p:nvSpPr>
          <p:spPr>
            <a:xfrm>
              <a:off x="2309"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31"/>
            <p:cNvSpPr/>
            <p:nvPr/>
          </p:nvSpPr>
          <p:spPr>
            <a:xfrm>
              <a:off x="2425"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1"/>
            <p:cNvSpPr/>
            <p:nvPr/>
          </p:nvSpPr>
          <p:spPr>
            <a:xfrm>
              <a:off x="2541" y="332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31"/>
            <p:cNvSpPr/>
            <p:nvPr/>
          </p:nvSpPr>
          <p:spPr>
            <a:xfrm>
              <a:off x="2657" y="332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88" name="Google Shape;388;p31"/>
            <p:cNvGrpSpPr/>
            <p:nvPr/>
          </p:nvGrpSpPr>
          <p:grpSpPr>
            <a:xfrm>
              <a:off x="1208" y="3602"/>
              <a:ext cx="461" cy="288"/>
              <a:chOff x="860" y="3586"/>
              <a:chExt cx="461" cy="288"/>
            </a:xfrm>
          </p:grpSpPr>
          <p:sp>
            <p:nvSpPr>
              <p:cNvPr id="389" name="Google Shape;389;p31"/>
              <p:cNvSpPr txBox="1"/>
              <p:nvPr/>
            </p:nvSpPr>
            <p:spPr>
              <a:xfrm>
                <a:off x="860" y="3586"/>
                <a:ext cx="46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the</a:t>
                </a:r>
                <a:endParaRPr/>
              </a:p>
            </p:txBody>
          </p:sp>
          <p:sp>
            <p:nvSpPr>
              <p:cNvPr id="390" name="Google Shape;390;p31"/>
              <p:cNvSpPr/>
              <p:nvPr/>
            </p:nvSpPr>
            <p:spPr>
              <a:xfrm>
                <a:off x="917" y="3642"/>
                <a:ext cx="350"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31"/>
              <p:cNvSpPr/>
              <p:nvPr/>
            </p:nvSpPr>
            <p:spPr>
              <a:xfrm>
                <a:off x="917" y="364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1"/>
              <p:cNvSpPr/>
              <p:nvPr/>
            </p:nvSpPr>
            <p:spPr>
              <a:xfrm>
                <a:off x="1033" y="364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93" name="Google Shape;393;p31"/>
            <p:cNvCxnSpPr/>
            <p:nvPr/>
          </p:nvCxnSpPr>
          <p:spPr>
            <a:xfrm>
              <a:off x="932" y="3772"/>
              <a:ext cx="332" cy="0"/>
            </a:xfrm>
            <a:prstGeom prst="straightConnector1">
              <a:avLst/>
            </a:prstGeom>
            <a:noFill/>
            <a:ln cap="flat" cmpd="sng" w="15875">
              <a:solidFill>
                <a:schemeClr val="dk1"/>
              </a:solidFill>
              <a:prstDash val="solid"/>
              <a:miter lim="800000"/>
              <a:headEnd len="med" w="med" type="none"/>
              <a:tailEnd len="med" w="med" type="triangle"/>
            </a:ln>
          </p:spPr>
        </p:cxnSp>
        <p:sp>
          <p:nvSpPr>
            <p:cNvPr id="394" name="Google Shape;394;p31"/>
            <p:cNvSpPr txBox="1"/>
            <p:nvPr/>
          </p:nvSpPr>
          <p:spPr>
            <a:xfrm>
              <a:off x="902" y="3592"/>
              <a:ext cx="337"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s</a:t>
              </a:r>
              <a:r>
                <a:rPr lang="en-US" sz="1400">
                  <a:solidFill>
                    <a:schemeClr val="dk1"/>
                  </a:solidFill>
                  <a:latin typeface="Calibri"/>
                  <a:ea typeface="Calibri"/>
                  <a:cs typeface="Calibri"/>
                  <a:sym typeface="Calibri"/>
                </a:rPr>
                <a:t>=3</a:t>
              </a:r>
              <a:endParaRPr/>
            </a:p>
          </p:txBody>
        </p:sp>
        <p:cxnSp>
          <p:nvCxnSpPr>
            <p:cNvPr id="395" name="Google Shape;395;p31"/>
            <p:cNvCxnSpPr/>
            <p:nvPr/>
          </p:nvCxnSpPr>
          <p:spPr>
            <a:xfrm>
              <a:off x="1325" y="3509"/>
              <a:ext cx="0" cy="150"/>
            </a:xfrm>
            <a:prstGeom prst="straightConnector1">
              <a:avLst/>
            </a:prstGeom>
            <a:noFill/>
            <a:ln cap="flat" cmpd="sng" w="15875">
              <a:solidFill>
                <a:schemeClr val="dk1"/>
              </a:solidFill>
              <a:prstDash val="solid"/>
              <a:miter lim="800000"/>
              <a:headEnd len="med" w="med" type="none"/>
              <a:tailEnd len="med" w="med" type="none"/>
            </a:ln>
          </p:spPr>
        </p:cxnSp>
        <p:cxnSp>
          <p:nvCxnSpPr>
            <p:cNvPr id="396" name="Google Shape;396;p31"/>
            <p:cNvCxnSpPr/>
            <p:nvPr/>
          </p:nvCxnSpPr>
          <p:spPr>
            <a:xfrm>
              <a:off x="1437" y="3509"/>
              <a:ext cx="0" cy="150"/>
            </a:xfrm>
            <a:prstGeom prst="straightConnector1">
              <a:avLst/>
            </a:prstGeom>
            <a:noFill/>
            <a:ln cap="flat" cmpd="sng" w="15875">
              <a:solidFill>
                <a:schemeClr val="dk1"/>
              </a:solidFill>
              <a:prstDash val="solid"/>
              <a:miter lim="800000"/>
              <a:headEnd len="med" w="med" type="none"/>
              <a:tailEnd len="med" w="med" type="none"/>
            </a:ln>
          </p:spPr>
        </p:cxnSp>
        <p:cxnSp>
          <p:nvCxnSpPr>
            <p:cNvPr id="397" name="Google Shape;397;p31"/>
            <p:cNvCxnSpPr/>
            <p:nvPr/>
          </p:nvCxnSpPr>
          <p:spPr>
            <a:xfrm>
              <a:off x="1553" y="3508"/>
              <a:ext cx="0" cy="150"/>
            </a:xfrm>
            <a:prstGeom prst="straightConnector1">
              <a:avLst/>
            </a:prstGeom>
            <a:noFill/>
            <a:ln cap="flat" cmpd="sng" w="15875">
              <a:solidFill>
                <a:schemeClr val="dk1"/>
              </a:solidFill>
              <a:prstDash val="solid"/>
              <a:miter lim="800000"/>
              <a:headEnd len="med" w="med" type="none"/>
              <a:tailEnd len="med" w="med" type="non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Naïve Text Search</a:t>
            </a:r>
            <a:endParaRPr/>
          </a:p>
        </p:txBody>
      </p:sp>
      <p:sp>
        <p:nvSpPr>
          <p:cNvPr id="403" name="Google Shape;40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None/>
            </a:pPr>
            <a:r>
              <a:t/>
            </a:r>
            <a:endParaRPr/>
          </a:p>
          <a:p>
            <a:pPr indent="-107950" lvl="1" marL="742950" rtl="0" algn="l">
              <a:spcBef>
                <a:spcPts val="560"/>
              </a:spcBef>
              <a:spcAft>
                <a:spcPts val="0"/>
              </a:spcAft>
              <a:buClr>
                <a:schemeClr val="dk1"/>
              </a:buClr>
              <a:buSzPts val="2800"/>
              <a:buNone/>
            </a:pPr>
            <a:r>
              <a:t/>
            </a:r>
            <a:endParaRPr/>
          </a:p>
        </p:txBody>
      </p:sp>
      <p:sp>
        <p:nvSpPr>
          <p:cNvPr id="404" name="Google Shape;404;p32"/>
          <p:cNvSpPr/>
          <p:nvPr/>
        </p:nvSpPr>
        <p:spPr>
          <a:xfrm>
            <a:off x="804863" y="2611438"/>
            <a:ext cx="7967662" cy="2362200"/>
          </a:xfrm>
          <a:prstGeom prst="rect">
            <a:avLst/>
          </a:prstGeom>
          <a:noFill/>
          <a:ln>
            <a:noFill/>
          </a:ln>
        </p:spPr>
        <p:txBody>
          <a:bodyPr anchorCtr="0" anchor="t" bIns="46025" lIns="92075" spcFirstLastPara="1" rIns="92075" wrap="square" tIns="46025">
            <a:noAutofit/>
          </a:bodyPr>
          <a:lstStyle/>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Naive-Search</a:t>
            </a:r>
            <a:r>
              <a:rPr lang="en-US" sz="2000">
                <a:solidFill>
                  <a:schemeClr val="dk1"/>
                </a:solidFill>
                <a:latin typeface="Courier New"/>
                <a:ea typeface="Courier New"/>
                <a:cs typeface="Courier New"/>
                <a:sym typeface="Courier New"/>
              </a:rPr>
              <a:t>(T,P)</a:t>
            </a:r>
            <a:r>
              <a:rPr lang="en-US" sz="1800">
                <a:solidFill>
                  <a:schemeClr val="dk1"/>
                </a:solidFill>
                <a:latin typeface="Courier New"/>
                <a:ea typeface="Courier New"/>
                <a:cs typeface="Courier New"/>
                <a:sym typeface="Courier New"/>
              </a:rPr>
              <a:t>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01 </a:t>
            </a:r>
            <a:r>
              <a:rPr b="1" lang="en-US" sz="1800">
                <a:solidFill>
                  <a:schemeClr val="dk1"/>
                </a:solidFill>
                <a:latin typeface="Courier New"/>
                <a:ea typeface="Courier New"/>
                <a:cs typeface="Courier New"/>
                <a:sym typeface="Courier New"/>
              </a:rPr>
              <a:t>for</a:t>
            </a:r>
            <a:r>
              <a:rPr lang="en-US" sz="1800">
                <a:solidFill>
                  <a:schemeClr val="dk1"/>
                </a:solidFill>
                <a:latin typeface="Courier New"/>
                <a:ea typeface="Courier New"/>
                <a:cs typeface="Courier New"/>
                <a:sym typeface="Courier New"/>
              </a:rPr>
              <a:t> s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 </a:t>
            </a:r>
            <a:r>
              <a:rPr b="1" lang="en-US" sz="1800">
                <a:solidFill>
                  <a:schemeClr val="dk1"/>
                </a:solidFill>
                <a:latin typeface="Courier New"/>
                <a:ea typeface="Courier New"/>
                <a:cs typeface="Courier New"/>
                <a:sym typeface="Courier New"/>
              </a:rPr>
              <a:t>to</a:t>
            </a:r>
            <a:r>
              <a:rPr lang="en-US" sz="1800">
                <a:solidFill>
                  <a:schemeClr val="dk1"/>
                </a:solidFill>
                <a:latin typeface="Courier New"/>
                <a:ea typeface="Courier New"/>
                <a:cs typeface="Courier New"/>
                <a:sym typeface="Courier New"/>
              </a:rPr>
              <a:t> n – m</a:t>
            </a:r>
            <a:endParaRPr b="1" sz="1800">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02    j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03    // </a:t>
            </a:r>
            <a:r>
              <a:rPr i="1" lang="en-US" sz="1800">
                <a:solidFill>
                  <a:schemeClr val="dk1"/>
                </a:solidFill>
                <a:latin typeface="Courier New"/>
                <a:ea typeface="Courier New"/>
                <a:cs typeface="Courier New"/>
                <a:sym typeface="Courier New"/>
              </a:rPr>
              <a:t>check if T</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s</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s</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m</a:t>
            </a:r>
            <a:r>
              <a:rPr lang="en-US" sz="1800">
                <a:solidFill>
                  <a:schemeClr val="dk1"/>
                </a:solidFill>
                <a:latin typeface="Courier New"/>
                <a:ea typeface="Courier New"/>
                <a:cs typeface="Courier New"/>
                <a:sym typeface="Courier New"/>
              </a:rPr>
              <a:t>–1]</a:t>
            </a:r>
            <a:r>
              <a:rPr i="1" lang="en-US" sz="1800">
                <a:solidFill>
                  <a:schemeClr val="dk1"/>
                </a:solidFill>
                <a:latin typeface="Courier New"/>
                <a:ea typeface="Courier New"/>
                <a:cs typeface="Courier New"/>
                <a:sym typeface="Courier New"/>
              </a:rPr>
              <a:t> = P</a:t>
            </a:r>
            <a:r>
              <a:rPr lang="en-US" sz="1800">
                <a:solidFill>
                  <a:schemeClr val="dk1"/>
                </a:solidFill>
                <a:latin typeface="Courier New"/>
                <a:ea typeface="Courier New"/>
                <a:cs typeface="Courier New"/>
                <a:sym typeface="Courier New"/>
              </a:rPr>
              <a:t>[0..</a:t>
            </a:r>
            <a:r>
              <a:rPr i="1" lang="en-US" sz="1800">
                <a:solidFill>
                  <a:schemeClr val="dk1"/>
                </a:solidFill>
                <a:latin typeface="Courier New"/>
                <a:ea typeface="Courier New"/>
                <a:cs typeface="Courier New"/>
                <a:sym typeface="Courier New"/>
              </a:rPr>
              <a:t>m–</a:t>
            </a:r>
            <a:r>
              <a:rPr lang="en-US" sz="1800">
                <a:solidFill>
                  <a:schemeClr val="dk1"/>
                </a:solidFill>
                <a:latin typeface="Courier New"/>
                <a:ea typeface="Courier New"/>
                <a:cs typeface="Courier New"/>
                <a:sym typeface="Courier New"/>
              </a:rPr>
              <a:t>1]</a:t>
            </a:r>
            <a:endParaRPr sz="1800">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04    </a:t>
            </a:r>
            <a:r>
              <a:rPr b="1" lang="en-US" sz="1800">
                <a:solidFill>
                  <a:schemeClr val="dk1"/>
                </a:solidFill>
                <a:latin typeface="Courier New"/>
                <a:ea typeface="Courier New"/>
                <a:cs typeface="Courier New"/>
                <a:sym typeface="Courier New"/>
              </a:rPr>
              <a:t>while</a:t>
            </a:r>
            <a:r>
              <a:rPr lang="en-US" sz="1800">
                <a:solidFill>
                  <a:schemeClr val="dk1"/>
                </a:solidFill>
                <a:latin typeface="Courier New"/>
                <a:ea typeface="Courier New"/>
                <a:cs typeface="Courier New"/>
                <a:sym typeface="Courier New"/>
              </a:rPr>
              <a:t> T[s+j] = P[j] </a:t>
            </a:r>
            <a:r>
              <a:rPr b="1" lang="en-US" sz="1800">
                <a:solidFill>
                  <a:schemeClr val="dk1"/>
                </a:solidFill>
                <a:latin typeface="Courier New"/>
                <a:ea typeface="Courier New"/>
                <a:cs typeface="Courier New"/>
                <a:sym typeface="Courier New"/>
              </a:rPr>
              <a:t>do</a:t>
            </a:r>
            <a:endParaRPr sz="1800">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05       j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j + 1</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06       </a:t>
            </a:r>
            <a:r>
              <a:rPr b="1" lang="en-US" sz="1800">
                <a:solidFill>
                  <a:schemeClr val="dk1"/>
                </a:solidFill>
                <a:latin typeface="Courier New"/>
                <a:ea typeface="Courier New"/>
                <a:cs typeface="Courier New"/>
                <a:sym typeface="Courier New"/>
              </a:rPr>
              <a:t>if </a:t>
            </a:r>
            <a:r>
              <a:rPr lang="en-US" sz="1800">
                <a:solidFill>
                  <a:schemeClr val="dk1"/>
                </a:solidFill>
                <a:latin typeface="Courier New"/>
                <a:ea typeface="Courier New"/>
                <a:cs typeface="Courier New"/>
                <a:sym typeface="Courier New"/>
              </a:rPr>
              <a:t>j = m</a:t>
            </a:r>
            <a:r>
              <a:rPr b="1" lang="en-US" sz="1800">
                <a:solidFill>
                  <a:schemeClr val="dk1"/>
                </a:solidFill>
                <a:latin typeface="Courier New"/>
                <a:ea typeface="Courier New"/>
                <a:cs typeface="Courier New"/>
                <a:sym typeface="Courier New"/>
              </a:rPr>
              <a:t> return</a:t>
            </a:r>
            <a:r>
              <a:rPr lang="en-US" sz="1800">
                <a:solidFill>
                  <a:schemeClr val="dk1"/>
                </a:solidFill>
                <a:latin typeface="Courier New"/>
                <a:ea typeface="Courier New"/>
                <a:cs typeface="Courier New"/>
                <a:sym typeface="Courier New"/>
              </a:rPr>
              <a:t> s</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07 </a:t>
            </a:r>
            <a:r>
              <a:rPr b="1" lang="en-US" sz="1800">
                <a:solidFill>
                  <a:schemeClr val="dk1"/>
                </a:solidFill>
                <a:latin typeface="Courier New"/>
                <a:ea typeface="Courier New"/>
                <a:cs typeface="Courier New"/>
                <a:sym typeface="Courier New"/>
              </a:rPr>
              <a:t>return</a:t>
            </a:r>
            <a:r>
              <a:rPr lang="en-US" sz="1800">
                <a:solidFill>
                  <a:schemeClr val="dk1"/>
                </a:solidFill>
                <a:latin typeface="Courier New"/>
                <a:ea typeface="Courier New"/>
                <a:cs typeface="Courier New"/>
                <a:sym typeface="Courier New"/>
              </a:rPr>
              <a:t> –1</a:t>
            </a:r>
            <a:endParaRPr/>
          </a:p>
        </p:txBody>
      </p:sp>
      <p:sp>
        <p:nvSpPr>
          <p:cNvPr id="405" name="Google Shape;405;p32"/>
          <p:cNvSpPr/>
          <p:nvPr/>
        </p:nvSpPr>
        <p:spPr>
          <a:xfrm>
            <a:off x="685800" y="1447800"/>
            <a:ext cx="8337550" cy="97313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2100"/>
              <a:buFont typeface="Noto Sans Symbols"/>
              <a:buChar char="■"/>
            </a:pPr>
            <a:r>
              <a:rPr lang="en-US" sz="2800">
                <a:solidFill>
                  <a:schemeClr val="dk1"/>
                </a:solidFill>
                <a:latin typeface="Verdana"/>
                <a:ea typeface="Verdana"/>
                <a:cs typeface="Verdana"/>
                <a:sym typeface="Verdana"/>
              </a:rPr>
              <a:t>Idea: Brute force   </a:t>
            </a:r>
            <a:endParaRPr/>
          </a:p>
          <a:p>
            <a:pPr indent="-285750" lvl="1" marL="742950" marR="0" rtl="0" algn="l">
              <a:spcBef>
                <a:spcPts val="480"/>
              </a:spcBef>
              <a:spcAft>
                <a:spcPts val="0"/>
              </a:spcAft>
              <a:buClr>
                <a:schemeClr val="folHlink"/>
              </a:buClr>
              <a:buSzPts val="1680"/>
              <a:buFont typeface="Noto Sans Symbols"/>
              <a:buChar char="■"/>
            </a:pPr>
            <a:r>
              <a:rPr b="0" i="0" lang="en-US" sz="2400" u="none" cap="none" strike="noStrike">
                <a:solidFill>
                  <a:schemeClr val="dk1"/>
                </a:solidFill>
                <a:latin typeface="Verdana"/>
                <a:ea typeface="Verdana"/>
                <a:cs typeface="Verdana"/>
                <a:sym typeface="Verdana"/>
              </a:rPr>
              <a:t>Check all values of s from 0 to </a:t>
            </a:r>
            <a:r>
              <a:rPr b="0" i="1" lang="en-US" sz="2400" u="none" cap="none" strike="noStrike">
                <a:solidFill>
                  <a:schemeClr val="dk1"/>
                </a:solidFill>
                <a:latin typeface="Verdana"/>
                <a:ea typeface="Verdana"/>
                <a:cs typeface="Verdana"/>
                <a:sym typeface="Verdana"/>
              </a:rPr>
              <a:t>n</a:t>
            </a:r>
            <a:r>
              <a:rPr b="0" i="0" lang="en-US" sz="2400" u="none" cap="none" strike="noStrike">
                <a:solidFill>
                  <a:schemeClr val="dk1"/>
                </a:solidFill>
                <a:latin typeface="Verdana"/>
                <a:ea typeface="Verdana"/>
                <a:cs typeface="Verdana"/>
                <a:sym typeface="Verdana"/>
              </a:rPr>
              <a:t> – </a:t>
            </a:r>
            <a:r>
              <a:rPr b="0" i="1" lang="en-US" sz="2400" u="none" cap="none" strike="noStrike">
                <a:solidFill>
                  <a:schemeClr val="dk1"/>
                </a:solidFill>
                <a:latin typeface="Verdana"/>
                <a:ea typeface="Verdana"/>
                <a:cs typeface="Verdana"/>
                <a:sym typeface="Verdana"/>
              </a:rPr>
              <a:t>m</a:t>
            </a:r>
            <a:endParaRPr b="0" i="0" sz="2400" u="none" cap="none" strike="noStrike">
              <a:solidFill>
                <a:schemeClr val="dk1"/>
              </a:solidFill>
              <a:latin typeface="Verdana"/>
              <a:ea typeface="Verdana"/>
              <a:cs typeface="Verdana"/>
              <a:sym typeface="Verdana"/>
            </a:endParaRPr>
          </a:p>
        </p:txBody>
      </p:sp>
      <p:sp>
        <p:nvSpPr>
          <p:cNvPr id="406" name="Google Shape;406;p32"/>
          <p:cNvSpPr/>
          <p:nvPr/>
        </p:nvSpPr>
        <p:spPr>
          <a:xfrm>
            <a:off x="728663" y="5203825"/>
            <a:ext cx="8043862" cy="12684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800"/>
              <a:buFont typeface="Noto Sans Symbols"/>
              <a:buChar char="■"/>
            </a:pPr>
            <a:r>
              <a:rPr lang="en-US" sz="2400">
                <a:solidFill>
                  <a:schemeClr val="dk1"/>
                </a:solidFill>
                <a:latin typeface="Verdana"/>
                <a:ea typeface="Verdana"/>
                <a:cs typeface="Verdana"/>
                <a:sym typeface="Verdana"/>
              </a:rPr>
              <a:t>Let </a:t>
            </a:r>
            <a:r>
              <a:rPr i="1" lang="en-US" sz="2400">
                <a:solidFill>
                  <a:schemeClr val="dk1"/>
                </a:solidFill>
                <a:latin typeface="Verdana"/>
                <a:ea typeface="Verdana"/>
                <a:cs typeface="Verdana"/>
                <a:sym typeface="Verdana"/>
              </a:rPr>
              <a:t>T</a:t>
            </a:r>
            <a:r>
              <a:rPr lang="en-US" sz="2400">
                <a:solidFill>
                  <a:schemeClr val="dk1"/>
                </a:solidFill>
                <a:latin typeface="Verdana"/>
                <a:ea typeface="Verdana"/>
                <a:cs typeface="Verdana"/>
                <a:sym typeface="Verdana"/>
              </a:rPr>
              <a:t> =</a:t>
            </a:r>
            <a:r>
              <a:rPr lang="en-US" sz="28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a:t>
            </a:r>
            <a:r>
              <a:rPr b="1" lang="en-US" sz="2400">
                <a:solidFill>
                  <a:schemeClr val="dk1"/>
                </a:solidFill>
                <a:latin typeface="Courier New"/>
                <a:ea typeface="Courier New"/>
                <a:cs typeface="Courier New"/>
                <a:sym typeface="Courier New"/>
              </a:rPr>
              <a:t>at the thought of</a:t>
            </a:r>
            <a:r>
              <a:rPr lang="en-US" sz="2400">
                <a:solidFill>
                  <a:schemeClr val="dk1"/>
                </a:solidFill>
                <a:latin typeface="Verdana"/>
                <a:ea typeface="Verdana"/>
                <a:cs typeface="Verdana"/>
                <a:sym typeface="Verdana"/>
              </a:rPr>
              <a:t>” and </a:t>
            </a:r>
            <a:r>
              <a:rPr i="1" lang="en-US" sz="2400">
                <a:solidFill>
                  <a:schemeClr val="dk1"/>
                </a:solidFill>
                <a:latin typeface="Verdana"/>
                <a:ea typeface="Verdana"/>
                <a:cs typeface="Verdana"/>
                <a:sym typeface="Verdana"/>
              </a:rPr>
              <a:t>P</a:t>
            </a:r>
            <a:r>
              <a:rPr lang="en-US" sz="2400">
                <a:solidFill>
                  <a:schemeClr val="dk1"/>
                </a:solidFill>
                <a:latin typeface="Verdana"/>
                <a:ea typeface="Verdana"/>
                <a:cs typeface="Verdana"/>
                <a:sym typeface="Verdana"/>
              </a:rPr>
              <a:t> = “</a:t>
            </a:r>
            <a:r>
              <a:rPr b="1" lang="en-US" sz="2400">
                <a:solidFill>
                  <a:schemeClr val="dk1"/>
                </a:solidFill>
                <a:latin typeface="Courier New"/>
                <a:ea typeface="Courier New"/>
                <a:cs typeface="Courier New"/>
                <a:sym typeface="Courier New"/>
              </a:rPr>
              <a:t>though</a:t>
            </a:r>
            <a:r>
              <a:rPr lang="en-US" sz="2400">
                <a:solidFill>
                  <a:schemeClr val="dk1"/>
                </a:solidFill>
                <a:latin typeface="Verdana"/>
                <a:ea typeface="Verdana"/>
                <a:cs typeface="Verdana"/>
                <a:sym typeface="Verdana"/>
              </a:rPr>
              <a:t>”</a:t>
            </a:r>
            <a:r>
              <a:rPr lang="en-US" sz="2800">
                <a:solidFill>
                  <a:schemeClr val="dk1"/>
                </a:solidFill>
                <a:latin typeface="Verdana"/>
                <a:ea typeface="Verdana"/>
                <a:cs typeface="Verdana"/>
                <a:sym typeface="Verdana"/>
              </a:rPr>
              <a:t> </a:t>
            </a:r>
            <a:endParaRPr/>
          </a:p>
          <a:p>
            <a:pPr indent="-285750" lvl="1" marL="742950" marR="0" rtl="0" algn="l">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What is the number of character comparisons?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Analysis of Naïve Text Search</a:t>
            </a:r>
            <a:endParaRPr/>
          </a:p>
        </p:txBody>
      </p:sp>
      <p:sp>
        <p:nvSpPr>
          <p:cNvPr id="412" name="Google Shape;412;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Worst-case:</a:t>
            </a:r>
            <a:endParaRPr/>
          </a:p>
          <a:p>
            <a:pPr indent="-285750" lvl="1" marL="742950" rtl="0" algn="l">
              <a:spcBef>
                <a:spcPts val="518"/>
              </a:spcBef>
              <a:spcAft>
                <a:spcPts val="0"/>
              </a:spcAft>
              <a:buClr>
                <a:schemeClr val="dk1"/>
              </a:buClr>
              <a:buSzPct val="100000"/>
              <a:buChar char="–"/>
            </a:pPr>
            <a:r>
              <a:rPr lang="en-US"/>
              <a:t>Outer loop: </a:t>
            </a:r>
            <a:r>
              <a:rPr i="1" lang="en-US"/>
              <a:t>n – m</a:t>
            </a:r>
            <a:endParaRPr/>
          </a:p>
          <a:p>
            <a:pPr indent="-285750" lvl="1" marL="742950" rtl="0" algn="l">
              <a:spcBef>
                <a:spcPts val="518"/>
              </a:spcBef>
              <a:spcAft>
                <a:spcPts val="0"/>
              </a:spcAft>
              <a:buClr>
                <a:schemeClr val="dk1"/>
              </a:buClr>
              <a:buSzPct val="100000"/>
              <a:buChar char="–"/>
            </a:pPr>
            <a:r>
              <a:rPr lang="en-US"/>
              <a:t>Inner loop: </a:t>
            </a:r>
            <a:r>
              <a:rPr i="1" lang="en-US"/>
              <a:t>m</a:t>
            </a:r>
            <a:endParaRPr/>
          </a:p>
          <a:p>
            <a:pPr indent="-285750" lvl="1" marL="742950" rtl="0" algn="l">
              <a:spcBef>
                <a:spcPts val="518"/>
              </a:spcBef>
              <a:spcAft>
                <a:spcPts val="0"/>
              </a:spcAft>
              <a:buClr>
                <a:schemeClr val="dk1"/>
              </a:buClr>
              <a:buSzPct val="100000"/>
              <a:buChar char="–"/>
            </a:pPr>
            <a:r>
              <a:rPr lang="en-US"/>
              <a:t>Total (</a:t>
            </a:r>
            <a:r>
              <a:rPr i="1" lang="en-US"/>
              <a:t>n</a:t>
            </a:r>
            <a:r>
              <a:rPr lang="en-US"/>
              <a:t>–</a:t>
            </a:r>
            <a:r>
              <a:rPr i="1" lang="en-US"/>
              <a:t>m</a:t>
            </a:r>
            <a:r>
              <a:rPr lang="en-US"/>
              <a:t>)</a:t>
            </a:r>
            <a:r>
              <a:rPr i="1" lang="en-US"/>
              <a:t>m = O</a:t>
            </a:r>
            <a:r>
              <a:rPr lang="en-US"/>
              <a:t>(</a:t>
            </a:r>
            <a:r>
              <a:rPr i="1" lang="en-US"/>
              <a:t>nm</a:t>
            </a:r>
            <a:r>
              <a:rPr lang="en-US"/>
              <a:t>)</a:t>
            </a:r>
            <a:endParaRPr/>
          </a:p>
          <a:p>
            <a:pPr indent="-285750" lvl="1" marL="742950" rtl="0" algn="l">
              <a:spcBef>
                <a:spcPts val="518"/>
              </a:spcBef>
              <a:spcAft>
                <a:spcPts val="0"/>
              </a:spcAft>
              <a:buClr>
                <a:schemeClr val="dk1"/>
              </a:buClr>
              <a:buSzPct val="100000"/>
              <a:buChar char="–"/>
            </a:pPr>
            <a:r>
              <a:rPr lang="en-US"/>
              <a:t>What is the input the gives this worst-case behaviuor?</a:t>
            </a:r>
            <a:endParaRPr/>
          </a:p>
          <a:p>
            <a:pPr indent="-342900" lvl="0" marL="342900" rtl="0" algn="l">
              <a:spcBef>
                <a:spcPts val="592"/>
              </a:spcBef>
              <a:spcAft>
                <a:spcPts val="0"/>
              </a:spcAft>
              <a:buClr>
                <a:schemeClr val="dk1"/>
              </a:buClr>
              <a:buSzPct val="100000"/>
              <a:buChar char="•"/>
            </a:pPr>
            <a:r>
              <a:rPr lang="en-US"/>
              <a:t>Best-case: </a:t>
            </a:r>
            <a:r>
              <a:rPr i="1" lang="en-US"/>
              <a:t>n-m </a:t>
            </a:r>
            <a:endParaRPr/>
          </a:p>
          <a:p>
            <a:pPr indent="-285750" lvl="1" marL="742950" rtl="0" algn="l">
              <a:spcBef>
                <a:spcPts val="518"/>
              </a:spcBef>
              <a:spcAft>
                <a:spcPts val="0"/>
              </a:spcAft>
              <a:buClr>
                <a:schemeClr val="dk1"/>
              </a:buClr>
              <a:buSzPct val="100000"/>
              <a:buChar char="–"/>
            </a:pPr>
            <a:r>
              <a:rPr lang="en-US"/>
              <a:t>When</a:t>
            </a:r>
            <a:r>
              <a:rPr i="1" lang="en-US"/>
              <a:t>?</a:t>
            </a:r>
            <a:endParaRPr/>
          </a:p>
          <a:p>
            <a:pPr indent="-342900" lvl="0" marL="342900" rtl="0" algn="l">
              <a:spcBef>
                <a:spcPts val="592"/>
              </a:spcBef>
              <a:spcAft>
                <a:spcPts val="0"/>
              </a:spcAft>
              <a:buClr>
                <a:schemeClr val="dk1"/>
              </a:buClr>
              <a:buSzPct val="100000"/>
              <a:buChar char="•"/>
            </a:pPr>
            <a:r>
              <a:rPr lang="en-US"/>
              <a:t>Completely random text and pattern: </a:t>
            </a:r>
            <a:endParaRPr/>
          </a:p>
          <a:p>
            <a:pPr indent="-285750" lvl="1" marL="742950" rtl="0" algn="l">
              <a:spcBef>
                <a:spcPts val="518"/>
              </a:spcBef>
              <a:spcAft>
                <a:spcPts val="0"/>
              </a:spcAft>
              <a:buClr>
                <a:schemeClr val="dk1"/>
              </a:buClr>
              <a:buSzPct val="100000"/>
              <a:buChar char="–"/>
            </a:pPr>
            <a:r>
              <a:rPr i="1" lang="en-US"/>
              <a:t>O</a:t>
            </a:r>
            <a:r>
              <a:rPr lang="en-US"/>
              <a:t>(</a:t>
            </a:r>
            <a:r>
              <a:rPr i="1" lang="en-US"/>
              <a:t>n–m</a:t>
            </a:r>
            <a:r>
              <a:rPr lang="en-US"/>
              <a:t>)</a:t>
            </a:r>
            <a:r>
              <a:rPr i="1" lang="en-US"/>
              <a:t>   </a:t>
            </a: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i="1" lang="en-US"/>
              <a:t>Fingerprint </a:t>
            </a:r>
            <a:r>
              <a:rPr lang="en-US"/>
              <a:t>idea</a:t>
            </a:r>
            <a:endParaRPr i="1"/>
          </a:p>
        </p:txBody>
      </p:sp>
      <p:sp>
        <p:nvSpPr>
          <p:cNvPr id="418" name="Google Shape;418;p34"/>
          <p:cNvSpPr txBox="1"/>
          <p:nvPr>
            <p:ph idx="1" type="body"/>
          </p:nvPr>
        </p:nvSpPr>
        <p:spPr>
          <a:xfrm>
            <a:off x="685800" y="1447800"/>
            <a:ext cx="8337550" cy="31162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Assume:</a:t>
            </a:r>
            <a:endParaRPr/>
          </a:p>
          <a:p>
            <a:pPr indent="-285750" lvl="1" marL="742950" rtl="0" algn="l">
              <a:spcBef>
                <a:spcPts val="518"/>
              </a:spcBef>
              <a:spcAft>
                <a:spcPts val="0"/>
              </a:spcAft>
              <a:buClr>
                <a:schemeClr val="dk1"/>
              </a:buClr>
              <a:buSzPct val="100000"/>
              <a:buChar char="–"/>
            </a:pPr>
            <a:r>
              <a:rPr lang="en-US"/>
              <a:t>We can compute a </a:t>
            </a:r>
            <a:r>
              <a:rPr b="1" i="1" lang="en-US"/>
              <a:t>fingerprint </a:t>
            </a:r>
            <a:r>
              <a:rPr i="1" lang="en-US"/>
              <a:t>f</a:t>
            </a:r>
            <a:r>
              <a:rPr lang="en-US"/>
              <a:t>(</a:t>
            </a:r>
            <a:r>
              <a:rPr i="1" lang="en-US"/>
              <a:t>P</a:t>
            </a:r>
            <a:r>
              <a:rPr lang="en-US"/>
              <a:t>)</a:t>
            </a:r>
            <a:r>
              <a:rPr i="1" lang="en-US"/>
              <a:t> </a:t>
            </a:r>
            <a:r>
              <a:rPr lang="en-US"/>
              <a:t>of </a:t>
            </a:r>
            <a:r>
              <a:rPr i="1" lang="en-US"/>
              <a:t>P </a:t>
            </a:r>
            <a:r>
              <a:rPr lang="en-US"/>
              <a:t>in O(</a:t>
            </a:r>
            <a:r>
              <a:rPr i="1" lang="en-US"/>
              <a:t>m</a:t>
            </a:r>
            <a:r>
              <a:rPr lang="en-US"/>
              <a:t>) time.</a:t>
            </a:r>
            <a:endParaRPr/>
          </a:p>
          <a:p>
            <a:pPr indent="-285750" lvl="1" marL="742950" rtl="0" algn="l">
              <a:spcBef>
                <a:spcPts val="518"/>
              </a:spcBef>
              <a:spcAft>
                <a:spcPts val="0"/>
              </a:spcAft>
              <a:buClr>
                <a:schemeClr val="dk1"/>
              </a:buClr>
              <a:buSzPct val="100000"/>
              <a:buChar char="–"/>
            </a:pPr>
            <a:r>
              <a:rPr lang="en-US"/>
              <a:t>If </a:t>
            </a:r>
            <a:r>
              <a:rPr i="1" lang="en-US"/>
              <a:t>f</a:t>
            </a:r>
            <a:r>
              <a:rPr lang="en-US"/>
              <a:t>(</a:t>
            </a:r>
            <a:r>
              <a:rPr i="1" lang="en-US"/>
              <a:t>P</a:t>
            </a:r>
            <a:r>
              <a:rPr lang="en-US"/>
              <a:t>)</a:t>
            </a:r>
            <a:r>
              <a:rPr lang="en-US">
                <a:latin typeface="Noto Sans Symbols"/>
                <a:ea typeface="Noto Sans Symbols"/>
                <a:cs typeface="Noto Sans Symbols"/>
                <a:sym typeface="Noto Sans Symbols"/>
              </a:rPr>
              <a:t>≠ </a:t>
            </a:r>
            <a:r>
              <a:rPr i="1" lang="en-US"/>
              <a:t>f</a:t>
            </a:r>
            <a:r>
              <a:rPr lang="en-US"/>
              <a:t>(</a:t>
            </a:r>
            <a:r>
              <a:rPr i="1" lang="en-US"/>
              <a:t>T</a:t>
            </a:r>
            <a:r>
              <a:rPr lang="en-US"/>
              <a:t>[</a:t>
            </a:r>
            <a:r>
              <a:rPr i="1" lang="en-US"/>
              <a:t>s</a:t>
            </a:r>
            <a:r>
              <a:rPr lang="en-US"/>
              <a:t> .. </a:t>
            </a:r>
            <a:r>
              <a:rPr i="1" lang="en-US"/>
              <a:t>s</a:t>
            </a:r>
            <a:r>
              <a:rPr lang="en-US"/>
              <a:t>+</a:t>
            </a:r>
            <a:r>
              <a:rPr i="1" lang="en-US"/>
              <a:t>m</a:t>
            </a:r>
            <a:r>
              <a:rPr lang="en-US"/>
              <a:t>–1]), then </a:t>
            </a:r>
            <a:r>
              <a:rPr i="1" lang="en-US"/>
              <a:t>P </a:t>
            </a:r>
            <a:r>
              <a:rPr lang="en-US">
                <a:latin typeface="Noto Sans Symbols"/>
                <a:ea typeface="Noto Sans Symbols"/>
                <a:cs typeface="Noto Sans Symbols"/>
                <a:sym typeface="Noto Sans Symbols"/>
              </a:rPr>
              <a:t>≠ </a:t>
            </a:r>
            <a:r>
              <a:rPr i="1" lang="en-US"/>
              <a:t>T</a:t>
            </a:r>
            <a:r>
              <a:rPr lang="en-US"/>
              <a:t>[</a:t>
            </a:r>
            <a:r>
              <a:rPr i="1" lang="en-US"/>
              <a:t>s</a:t>
            </a:r>
            <a:r>
              <a:rPr lang="en-US"/>
              <a:t> .. </a:t>
            </a:r>
            <a:r>
              <a:rPr i="1" lang="en-US"/>
              <a:t>s</a:t>
            </a:r>
            <a:r>
              <a:rPr lang="en-US"/>
              <a:t>+</a:t>
            </a:r>
            <a:r>
              <a:rPr i="1" lang="en-US"/>
              <a:t>m</a:t>
            </a:r>
            <a:r>
              <a:rPr lang="en-US"/>
              <a:t>–1]</a:t>
            </a:r>
            <a:endParaRPr/>
          </a:p>
          <a:p>
            <a:pPr indent="-285750" lvl="1" marL="742950" rtl="0" algn="l">
              <a:spcBef>
                <a:spcPts val="518"/>
              </a:spcBef>
              <a:spcAft>
                <a:spcPts val="0"/>
              </a:spcAft>
              <a:buClr>
                <a:schemeClr val="dk1"/>
              </a:buClr>
              <a:buSzPct val="100000"/>
              <a:buChar char="–"/>
            </a:pPr>
            <a:r>
              <a:rPr lang="en-US"/>
              <a:t>We can compare fingerprints in O(1)</a:t>
            </a:r>
            <a:endParaRPr/>
          </a:p>
          <a:p>
            <a:pPr indent="-285750" lvl="1" marL="742950" rtl="0" algn="l">
              <a:spcBef>
                <a:spcPts val="518"/>
              </a:spcBef>
              <a:spcAft>
                <a:spcPts val="0"/>
              </a:spcAft>
              <a:buClr>
                <a:schemeClr val="dk1"/>
              </a:buClr>
              <a:buSzPct val="100000"/>
              <a:buChar char="–"/>
            </a:pPr>
            <a:r>
              <a:rPr lang="en-US"/>
              <a:t>We can compute </a:t>
            </a:r>
            <a:r>
              <a:rPr i="1" lang="en-US"/>
              <a:t>f’</a:t>
            </a:r>
            <a:r>
              <a:rPr lang="en-US"/>
              <a:t> = </a:t>
            </a:r>
            <a:r>
              <a:rPr i="1" lang="en-US"/>
              <a:t>f</a:t>
            </a:r>
            <a:r>
              <a:rPr lang="en-US"/>
              <a:t>(</a:t>
            </a:r>
            <a:r>
              <a:rPr i="1" lang="en-US"/>
              <a:t>T</a:t>
            </a:r>
            <a:r>
              <a:rPr lang="en-US"/>
              <a:t>[</a:t>
            </a:r>
            <a:r>
              <a:rPr i="1" lang="en-US"/>
              <a:t>s</a:t>
            </a:r>
            <a:r>
              <a:rPr lang="en-US"/>
              <a:t>+1.. </a:t>
            </a:r>
            <a:r>
              <a:rPr i="1" lang="en-US"/>
              <a:t>s</a:t>
            </a:r>
            <a:r>
              <a:rPr lang="en-US"/>
              <a:t>+</a:t>
            </a:r>
            <a:r>
              <a:rPr i="1" lang="en-US"/>
              <a:t>m</a:t>
            </a:r>
            <a:r>
              <a:rPr lang="en-US"/>
              <a:t>]) from </a:t>
            </a:r>
            <a:r>
              <a:rPr i="1" lang="en-US"/>
              <a:t>f</a:t>
            </a:r>
            <a:r>
              <a:rPr lang="en-US"/>
              <a:t>(</a:t>
            </a:r>
            <a:r>
              <a:rPr i="1" lang="en-US"/>
              <a:t>T</a:t>
            </a:r>
            <a:r>
              <a:rPr lang="en-US"/>
              <a:t>[</a:t>
            </a:r>
            <a:r>
              <a:rPr i="1" lang="en-US"/>
              <a:t>s</a:t>
            </a:r>
            <a:r>
              <a:rPr lang="en-US"/>
              <a:t> .. </a:t>
            </a:r>
            <a:r>
              <a:rPr i="1" lang="en-US"/>
              <a:t>s</a:t>
            </a:r>
            <a:r>
              <a:rPr lang="en-US"/>
              <a:t>+</a:t>
            </a:r>
            <a:r>
              <a:rPr i="1" lang="en-US"/>
              <a:t>m</a:t>
            </a:r>
            <a:r>
              <a:rPr lang="en-US"/>
              <a:t>–1]), in O(1)</a:t>
            </a:r>
            <a:endParaRPr/>
          </a:p>
        </p:txBody>
      </p:sp>
      <p:sp>
        <p:nvSpPr>
          <p:cNvPr descr="Wide upward diagonal" id="419" name="Google Shape;419;p34"/>
          <p:cNvSpPr/>
          <p:nvPr/>
        </p:nvSpPr>
        <p:spPr>
          <a:xfrm>
            <a:off x="2008188" y="5100638"/>
            <a:ext cx="1289050" cy="288925"/>
          </a:xfrm>
          <a:prstGeom prst="rect">
            <a:avLst/>
          </a:prstGeom>
          <a:blipFill rotWithShape="1">
            <a:blip r:embed="rId3">
              <a:alphaModFix/>
            </a:blip>
            <a:tile algn="tl" flip="none" tx="0" sx="100000" ty="0" sy="100000"/>
          </a:blip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34"/>
          <p:cNvSpPr/>
          <p:nvPr/>
        </p:nvSpPr>
        <p:spPr>
          <a:xfrm>
            <a:off x="1824038" y="5100638"/>
            <a:ext cx="1289050" cy="288925"/>
          </a:xfrm>
          <a:prstGeom prst="rect">
            <a:avLst/>
          </a:prstGeom>
          <a:solidFill>
            <a:srgbClr val="C0C0C0">
              <a:alpha val="49803"/>
            </a:srgbClr>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21" name="Google Shape;421;p34"/>
          <p:cNvGrpSpPr/>
          <p:nvPr/>
        </p:nvGrpSpPr>
        <p:grpSpPr>
          <a:xfrm>
            <a:off x="1455738" y="5099050"/>
            <a:ext cx="3133725" cy="290513"/>
            <a:chOff x="917" y="2932"/>
            <a:chExt cx="1974" cy="183"/>
          </a:xfrm>
        </p:grpSpPr>
        <p:sp>
          <p:nvSpPr>
            <p:cNvPr id="422" name="Google Shape;422;p34"/>
            <p:cNvSpPr/>
            <p:nvPr/>
          </p:nvSpPr>
          <p:spPr>
            <a:xfrm>
              <a:off x="917" y="2932"/>
              <a:ext cx="1974"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34"/>
            <p:cNvSpPr/>
            <p:nvPr/>
          </p:nvSpPr>
          <p:spPr>
            <a:xfrm>
              <a:off x="917"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34"/>
            <p:cNvSpPr/>
            <p:nvPr/>
          </p:nvSpPr>
          <p:spPr>
            <a:xfrm>
              <a:off x="1033" y="293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34"/>
            <p:cNvSpPr/>
            <p:nvPr/>
          </p:nvSpPr>
          <p:spPr>
            <a:xfrm>
              <a:off x="1149" y="293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34"/>
            <p:cNvSpPr/>
            <p:nvPr/>
          </p:nvSpPr>
          <p:spPr>
            <a:xfrm>
              <a:off x="1265"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4"/>
            <p:cNvSpPr/>
            <p:nvPr/>
          </p:nvSpPr>
          <p:spPr>
            <a:xfrm>
              <a:off x="1381" y="293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34"/>
            <p:cNvSpPr/>
            <p:nvPr/>
          </p:nvSpPr>
          <p:spPr>
            <a:xfrm>
              <a:off x="1497" y="293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34"/>
            <p:cNvSpPr/>
            <p:nvPr/>
          </p:nvSpPr>
          <p:spPr>
            <a:xfrm>
              <a:off x="1613"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4"/>
            <p:cNvSpPr/>
            <p:nvPr/>
          </p:nvSpPr>
          <p:spPr>
            <a:xfrm>
              <a:off x="1729"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4"/>
            <p:cNvSpPr/>
            <p:nvPr/>
          </p:nvSpPr>
          <p:spPr>
            <a:xfrm>
              <a:off x="1845"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4"/>
            <p:cNvSpPr/>
            <p:nvPr/>
          </p:nvSpPr>
          <p:spPr>
            <a:xfrm>
              <a:off x="1961"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34"/>
            <p:cNvSpPr/>
            <p:nvPr/>
          </p:nvSpPr>
          <p:spPr>
            <a:xfrm>
              <a:off x="2077"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34"/>
            <p:cNvSpPr/>
            <p:nvPr/>
          </p:nvSpPr>
          <p:spPr>
            <a:xfrm>
              <a:off x="2193"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34"/>
            <p:cNvSpPr/>
            <p:nvPr/>
          </p:nvSpPr>
          <p:spPr>
            <a:xfrm>
              <a:off x="2309"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4"/>
            <p:cNvSpPr/>
            <p:nvPr/>
          </p:nvSpPr>
          <p:spPr>
            <a:xfrm>
              <a:off x="2425"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34"/>
            <p:cNvSpPr/>
            <p:nvPr/>
          </p:nvSpPr>
          <p:spPr>
            <a:xfrm>
              <a:off x="2541" y="2933"/>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34"/>
            <p:cNvSpPr/>
            <p:nvPr/>
          </p:nvSpPr>
          <p:spPr>
            <a:xfrm>
              <a:off x="2657" y="2932"/>
              <a:ext cx="116" cy="182"/>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9" name="Google Shape;439;p34"/>
          <p:cNvSpPr/>
          <p:nvPr/>
        </p:nvSpPr>
        <p:spPr>
          <a:xfrm rot="-5400000">
            <a:off x="2401888" y="4870450"/>
            <a:ext cx="133350" cy="1289050"/>
          </a:xfrm>
          <a:prstGeom prst="leftBrace">
            <a:avLst>
              <a:gd fmla="val 80556"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4"/>
          <p:cNvSpPr/>
          <p:nvPr/>
        </p:nvSpPr>
        <p:spPr>
          <a:xfrm flipH="1" rot="-5400000">
            <a:off x="2584450" y="4313238"/>
            <a:ext cx="133350" cy="1289050"/>
          </a:xfrm>
          <a:prstGeom prst="leftBrace">
            <a:avLst>
              <a:gd fmla="val 80556"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34"/>
          <p:cNvSpPr txBox="1"/>
          <p:nvPr/>
        </p:nvSpPr>
        <p:spPr>
          <a:xfrm>
            <a:off x="2314575" y="5549900"/>
            <a:ext cx="26511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f</a:t>
            </a:r>
            <a:endParaRPr/>
          </a:p>
        </p:txBody>
      </p:sp>
      <p:sp>
        <p:nvSpPr>
          <p:cNvPr id="442" name="Google Shape;442;p34"/>
          <p:cNvSpPr txBox="1"/>
          <p:nvPr/>
        </p:nvSpPr>
        <p:spPr>
          <a:xfrm>
            <a:off x="2530475" y="4562475"/>
            <a:ext cx="32702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f’</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6" name="Shape 446"/>
        <p:cNvGrpSpPr/>
        <p:nvPr/>
      </p:nvGrpSpPr>
      <p:grpSpPr>
        <a:xfrm>
          <a:off x="0" y="0"/>
          <a:ext cx="0" cy="0"/>
          <a:chOff x="0" y="0"/>
          <a:chExt cx="0" cy="0"/>
        </a:xfrm>
      </p:grpSpPr>
      <p:sp>
        <p:nvSpPr>
          <p:cNvPr id="447" name="Google Shape;44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Algorithm with Fingerprints</a:t>
            </a:r>
            <a:endParaRPr/>
          </a:p>
        </p:txBody>
      </p:sp>
      <p:sp>
        <p:nvSpPr>
          <p:cNvPr id="448" name="Google Shape;448;p35"/>
          <p:cNvSpPr txBox="1"/>
          <p:nvPr>
            <p:ph idx="1" type="body"/>
          </p:nvPr>
        </p:nvSpPr>
        <p:spPr>
          <a:xfrm>
            <a:off x="685800" y="1447800"/>
            <a:ext cx="8337550" cy="157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Let the alphabet </a:t>
            </a:r>
            <a:r>
              <a:rPr lang="en-US" sz="2400">
                <a:latin typeface="Noto Sans Symbols"/>
                <a:ea typeface="Noto Sans Symbols"/>
                <a:cs typeface="Noto Sans Symbols"/>
                <a:sym typeface="Noto Sans Symbols"/>
              </a:rPr>
              <a:t>Σ</a:t>
            </a:r>
            <a:r>
              <a:rPr lang="en-US" sz="2400"/>
              <a:t>={</a:t>
            </a:r>
            <a:r>
              <a:rPr b="1" lang="en-US" sz="2400">
                <a:latin typeface="Courier New"/>
                <a:ea typeface="Courier New"/>
                <a:cs typeface="Courier New"/>
                <a:sym typeface="Courier New"/>
              </a:rPr>
              <a:t>0,1,2,3,4,5,6,7,8,9</a:t>
            </a:r>
            <a:r>
              <a:rPr lang="en-US" sz="2400"/>
              <a:t>}</a:t>
            </a:r>
            <a:endParaRPr/>
          </a:p>
          <a:p>
            <a:pPr indent="-342900" lvl="0" marL="342900" rtl="0" algn="l">
              <a:spcBef>
                <a:spcPts val="480"/>
              </a:spcBef>
              <a:spcAft>
                <a:spcPts val="0"/>
              </a:spcAft>
              <a:buClr>
                <a:schemeClr val="dk1"/>
              </a:buClr>
              <a:buSzPts val="2400"/>
              <a:buChar char="•"/>
            </a:pPr>
            <a:r>
              <a:rPr lang="en-US" sz="2400"/>
              <a:t>Let fingerprint to be just a decimal number, i.e., </a:t>
            </a:r>
            <a:r>
              <a:rPr i="1" lang="en-US" sz="2400"/>
              <a:t>f</a:t>
            </a:r>
            <a:r>
              <a:rPr lang="en-US" sz="2400"/>
              <a:t>(“</a:t>
            </a:r>
            <a:r>
              <a:rPr b="1" lang="en-US" sz="2400">
                <a:latin typeface="Courier New"/>
                <a:ea typeface="Courier New"/>
                <a:cs typeface="Courier New"/>
                <a:sym typeface="Courier New"/>
              </a:rPr>
              <a:t>1045</a:t>
            </a:r>
            <a:r>
              <a:rPr lang="en-US" sz="2400"/>
              <a:t>”) = 1*10</a:t>
            </a:r>
            <a:r>
              <a:rPr baseline="30000" lang="en-US" sz="2400"/>
              <a:t>3</a:t>
            </a:r>
            <a:r>
              <a:rPr lang="en-US" sz="2400"/>
              <a:t> + 0*10</a:t>
            </a:r>
            <a:r>
              <a:rPr baseline="30000" lang="en-US" sz="2400"/>
              <a:t>2 </a:t>
            </a:r>
            <a:r>
              <a:rPr lang="en-US" sz="2400"/>
              <a:t>+ 4*10</a:t>
            </a:r>
            <a:r>
              <a:rPr baseline="30000" lang="en-US" sz="2400"/>
              <a:t>1 </a:t>
            </a:r>
            <a:r>
              <a:rPr lang="en-US" sz="2400"/>
              <a:t>+ 5 = 1045</a:t>
            </a:r>
            <a:endParaRPr/>
          </a:p>
          <a:p>
            <a:pPr indent="-342900" lvl="0" marL="342900" rtl="0" algn="l">
              <a:spcBef>
                <a:spcPts val="480"/>
              </a:spcBef>
              <a:spcAft>
                <a:spcPts val="0"/>
              </a:spcAft>
              <a:buClr>
                <a:schemeClr val="dk1"/>
              </a:buClr>
              <a:buSzPts val="2400"/>
              <a:buFont typeface="Noto Sans Symbols"/>
              <a:buNone/>
            </a:pPr>
            <a:r>
              <a:rPr baseline="30000" lang="en-US" sz="2400"/>
              <a:t> </a:t>
            </a:r>
            <a:endParaRPr/>
          </a:p>
        </p:txBody>
      </p:sp>
      <p:sp>
        <p:nvSpPr>
          <p:cNvPr id="449" name="Google Shape;449;p35"/>
          <p:cNvSpPr/>
          <p:nvPr/>
        </p:nvSpPr>
        <p:spPr>
          <a:xfrm>
            <a:off x="741363" y="2830513"/>
            <a:ext cx="5443537" cy="2168525"/>
          </a:xfrm>
          <a:prstGeom prst="rect">
            <a:avLst/>
          </a:prstGeom>
          <a:noFill/>
          <a:ln>
            <a:noFill/>
          </a:ln>
        </p:spPr>
        <p:txBody>
          <a:bodyPr anchorCtr="0" anchor="t" bIns="46025" lIns="92075" spcFirstLastPara="1" rIns="92075" wrap="square" tIns="46025">
            <a:noAutofit/>
          </a:bodyPr>
          <a:lstStyle/>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Fingerprint-Search</a:t>
            </a:r>
            <a:r>
              <a:rPr lang="en-US" sz="2000">
                <a:solidFill>
                  <a:schemeClr val="dk1"/>
                </a:solidFill>
                <a:latin typeface="Courier New"/>
                <a:ea typeface="Courier New"/>
                <a:cs typeface="Courier New"/>
                <a:sym typeface="Courier New"/>
              </a:rPr>
              <a:t>(T,P)</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01 fp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compute f(P)</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02 f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compute f(T[0..m–1])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03 </a:t>
            </a:r>
            <a:r>
              <a:rPr b="1" lang="en-US" sz="1800">
                <a:solidFill>
                  <a:schemeClr val="dk1"/>
                </a:solidFill>
                <a:latin typeface="Courier New"/>
                <a:ea typeface="Courier New"/>
                <a:cs typeface="Courier New"/>
                <a:sym typeface="Courier New"/>
              </a:rPr>
              <a:t>for</a:t>
            </a:r>
            <a:r>
              <a:rPr lang="en-US" sz="1800">
                <a:solidFill>
                  <a:schemeClr val="dk1"/>
                </a:solidFill>
                <a:latin typeface="Courier New"/>
                <a:ea typeface="Courier New"/>
                <a:cs typeface="Courier New"/>
                <a:sym typeface="Courier New"/>
              </a:rPr>
              <a:t> s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 </a:t>
            </a:r>
            <a:r>
              <a:rPr b="1" lang="en-US" sz="1800">
                <a:solidFill>
                  <a:schemeClr val="dk1"/>
                </a:solidFill>
                <a:latin typeface="Courier New"/>
                <a:ea typeface="Courier New"/>
                <a:cs typeface="Courier New"/>
                <a:sym typeface="Courier New"/>
              </a:rPr>
              <a:t>to</a:t>
            </a:r>
            <a:r>
              <a:rPr lang="en-US" sz="1800">
                <a:solidFill>
                  <a:schemeClr val="dk1"/>
                </a:solidFill>
                <a:latin typeface="Courier New"/>
                <a:ea typeface="Courier New"/>
                <a:cs typeface="Courier New"/>
                <a:sym typeface="Courier New"/>
              </a:rPr>
              <a:t> n – m </a:t>
            </a:r>
            <a:r>
              <a:rPr b="1" lang="en-US" sz="1800">
                <a:solidFill>
                  <a:schemeClr val="dk1"/>
                </a:solidFill>
                <a:latin typeface="Courier New"/>
                <a:ea typeface="Courier New"/>
                <a:cs typeface="Courier New"/>
                <a:sym typeface="Courier New"/>
              </a:rPr>
              <a:t>do</a:t>
            </a:r>
            <a:endParaRPr sz="1800">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04    </a:t>
            </a:r>
            <a:r>
              <a:rPr b="1" lang="en-US" sz="1800">
                <a:solidFill>
                  <a:schemeClr val="dk1"/>
                </a:solidFill>
                <a:latin typeface="Courier New"/>
                <a:ea typeface="Courier New"/>
                <a:cs typeface="Courier New"/>
                <a:sym typeface="Courier New"/>
              </a:rPr>
              <a:t>if</a:t>
            </a:r>
            <a:r>
              <a:rPr lang="en-US" sz="1800">
                <a:solidFill>
                  <a:schemeClr val="dk1"/>
                </a:solidFill>
                <a:latin typeface="Courier New"/>
                <a:ea typeface="Courier New"/>
                <a:cs typeface="Courier New"/>
                <a:sym typeface="Courier New"/>
              </a:rPr>
              <a:t> fp = f </a:t>
            </a:r>
            <a:r>
              <a:rPr b="1" lang="en-US" sz="1800">
                <a:solidFill>
                  <a:schemeClr val="dk1"/>
                </a:solidFill>
                <a:latin typeface="Courier New"/>
                <a:ea typeface="Courier New"/>
                <a:cs typeface="Courier New"/>
                <a:sym typeface="Courier New"/>
              </a:rPr>
              <a:t>return</a:t>
            </a:r>
            <a:r>
              <a:rPr lang="en-US" sz="1800">
                <a:solidFill>
                  <a:schemeClr val="dk1"/>
                </a:solidFill>
                <a:latin typeface="Courier New"/>
                <a:ea typeface="Courier New"/>
                <a:cs typeface="Courier New"/>
                <a:sym typeface="Courier New"/>
              </a:rPr>
              <a:t> s</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05    f </a:t>
            </a:r>
            <a:r>
              <a:rPr lang="en-US" sz="1800">
                <a:solidFill>
                  <a:schemeClr val="dk1"/>
                </a:solidFill>
                <a:latin typeface="Noto Sans Symbols"/>
                <a:ea typeface="Noto Sans Symbols"/>
                <a:cs typeface="Noto Sans Symbols"/>
                <a:sym typeface="Noto Sans Symbols"/>
              </a:rPr>
              <a:t>← </a:t>
            </a:r>
            <a:r>
              <a:rPr lang="en-US" sz="1800">
                <a:solidFill>
                  <a:schemeClr val="dk1"/>
                </a:solidFill>
                <a:latin typeface="Courier New"/>
                <a:ea typeface="Courier New"/>
                <a:cs typeface="Courier New"/>
                <a:sym typeface="Courier New"/>
              </a:rPr>
              <a:t>(f – T[s]*10</a:t>
            </a:r>
            <a:r>
              <a:rPr baseline="30000" lang="en-US" sz="1800">
                <a:solidFill>
                  <a:schemeClr val="dk1"/>
                </a:solidFill>
                <a:latin typeface="Courier New"/>
                <a:ea typeface="Courier New"/>
                <a:cs typeface="Courier New"/>
                <a:sym typeface="Courier New"/>
              </a:rPr>
              <a:t>m-1</a:t>
            </a:r>
            <a:r>
              <a:rPr lang="en-US" sz="1800">
                <a:solidFill>
                  <a:schemeClr val="dk1"/>
                </a:solidFill>
                <a:latin typeface="Courier New"/>
                <a:ea typeface="Courier New"/>
                <a:cs typeface="Courier New"/>
                <a:sym typeface="Courier New"/>
              </a:rPr>
              <a:t>)*10 + T[s+m]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06 </a:t>
            </a:r>
            <a:r>
              <a:rPr b="1" lang="en-US" sz="1800">
                <a:solidFill>
                  <a:schemeClr val="dk1"/>
                </a:solidFill>
                <a:latin typeface="Courier New"/>
                <a:ea typeface="Courier New"/>
                <a:cs typeface="Courier New"/>
                <a:sym typeface="Courier New"/>
              </a:rPr>
              <a:t>return</a:t>
            </a:r>
            <a:r>
              <a:rPr lang="en-US" sz="1800">
                <a:solidFill>
                  <a:schemeClr val="dk1"/>
                </a:solidFill>
                <a:latin typeface="Courier New"/>
                <a:ea typeface="Courier New"/>
                <a:cs typeface="Courier New"/>
                <a:sym typeface="Courier New"/>
              </a:rPr>
              <a:t> –1</a:t>
            </a:r>
            <a:endParaRPr/>
          </a:p>
        </p:txBody>
      </p:sp>
      <p:sp>
        <p:nvSpPr>
          <p:cNvPr descr="Wide upward diagonal" id="450" name="Google Shape;450;p35"/>
          <p:cNvSpPr/>
          <p:nvPr/>
        </p:nvSpPr>
        <p:spPr>
          <a:xfrm>
            <a:off x="6918325" y="3783013"/>
            <a:ext cx="1289050" cy="288925"/>
          </a:xfrm>
          <a:prstGeom prst="rect">
            <a:avLst/>
          </a:prstGeom>
          <a:blipFill rotWithShape="1">
            <a:blip r:embed="rId3">
              <a:alphaModFix/>
            </a:blip>
            <a:tile algn="tl" flip="none" tx="0" sx="100000" ty="0" sy="100000"/>
          </a:blip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35"/>
          <p:cNvSpPr/>
          <p:nvPr/>
        </p:nvSpPr>
        <p:spPr>
          <a:xfrm>
            <a:off x="6734175" y="3783013"/>
            <a:ext cx="1289050" cy="288925"/>
          </a:xfrm>
          <a:prstGeom prst="rect">
            <a:avLst/>
          </a:prstGeom>
          <a:solidFill>
            <a:srgbClr val="C0C0C0">
              <a:alpha val="49803"/>
            </a:srgbClr>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5"/>
          <p:cNvSpPr/>
          <p:nvPr/>
        </p:nvSpPr>
        <p:spPr>
          <a:xfrm>
            <a:off x="6365875" y="3781425"/>
            <a:ext cx="2397125"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35"/>
          <p:cNvSpPr/>
          <p:nvPr/>
        </p:nvSpPr>
        <p:spPr>
          <a:xfrm>
            <a:off x="636587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35"/>
          <p:cNvSpPr/>
          <p:nvPr/>
        </p:nvSpPr>
        <p:spPr>
          <a:xfrm>
            <a:off x="6550025" y="3783013"/>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35"/>
          <p:cNvSpPr/>
          <p:nvPr/>
        </p:nvSpPr>
        <p:spPr>
          <a:xfrm>
            <a:off x="6734175" y="3783013"/>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35"/>
          <p:cNvSpPr/>
          <p:nvPr/>
        </p:nvSpPr>
        <p:spPr>
          <a:xfrm>
            <a:off x="691832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35"/>
          <p:cNvSpPr/>
          <p:nvPr/>
        </p:nvSpPr>
        <p:spPr>
          <a:xfrm>
            <a:off x="7102475" y="3783013"/>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35"/>
          <p:cNvSpPr/>
          <p:nvPr/>
        </p:nvSpPr>
        <p:spPr>
          <a:xfrm>
            <a:off x="7286625" y="3783013"/>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5"/>
          <p:cNvSpPr/>
          <p:nvPr/>
        </p:nvSpPr>
        <p:spPr>
          <a:xfrm>
            <a:off x="747077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35"/>
          <p:cNvSpPr/>
          <p:nvPr/>
        </p:nvSpPr>
        <p:spPr>
          <a:xfrm>
            <a:off x="765492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35"/>
          <p:cNvSpPr/>
          <p:nvPr/>
        </p:nvSpPr>
        <p:spPr>
          <a:xfrm>
            <a:off x="783907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5"/>
          <p:cNvSpPr/>
          <p:nvPr/>
        </p:nvSpPr>
        <p:spPr>
          <a:xfrm>
            <a:off x="802322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5"/>
          <p:cNvSpPr/>
          <p:nvPr/>
        </p:nvSpPr>
        <p:spPr>
          <a:xfrm>
            <a:off x="820737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35"/>
          <p:cNvSpPr/>
          <p:nvPr/>
        </p:nvSpPr>
        <p:spPr>
          <a:xfrm>
            <a:off x="839152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35"/>
          <p:cNvSpPr/>
          <p:nvPr/>
        </p:nvSpPr>
        <p:spPr>
          <a:xfrm>
            <a:off x="8575675" y="37814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5"/>
          <p:cNvSpPr/>
          <p:nvPr/>
        </p:nvSpPr>
        <p:spPr>
          <a:xfrm rot="-5400000">
            <a:off x="7312025" y="3552825"/>
            <a:ext cx="133350" cy="1289050"/>
          </a:xfrm>
          <a:prstGeom prst="leftBrace">
            <a:avLst>
              <a:gd fmla="val 80556"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35"/>
          <p:cNvSpPr/>
          <p:nvPr/>
        </p:nvSpPr>
        <p:spPr>
          <a:xfrm flipH="1" rot="-5400000">
            <a:off x="7494588" y="2995613"/>
            <a:ext cx="133350" cy="1289050"/>
          </a:xfrm>
          <a:prstGeom prst="leftBrace">
            <a:avLst>
              <a:gd fmla="val 80556"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5"/>
          <p:cNvSpPr txBox="1"/>
          <p:nvPr/>
        </p:nvSpPr>
        <p:spPr>
          <a:xfrm>
            <a:off x="7224713" y="4232275"/>
            <a:ext cx="265112"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f</a:t>
            </a:r>
            <a:endParaRPr/>
          </a:p>
        </p:txBody>
      </p:sp>
      <p:sp>
        <p:nvSpPr>
          <p:cNvPr id="469" name="Google Shape;469;p35"/>
          <p:cNvSpPr txBox="1"/>
          <p:nvPr/>
        </p:nvSpPr>
        <p:spPr>
          <a:xfrm>
            <a:off x="7226300" y="3244850"/>
            <a:ext cx="814388"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new f</a:t>
            </a:r>
            <a:endParaRPr/>
          </a:p>
        </p:txBody>
      </p:sp>
      <p:sp>
        <p:nvSpPr>
          <p:cNvPr id="470" name="Google Shape;470;p35"/>
          <p:cNvSpPr txBox="1"/>
          <p:nvPr/>
        </p:nvSpPr>
        <p:spPr>
          <a:xfrm>
            <a:off x="6421438" y="3065463"/>
            <a:ext cx="6508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s</a:t>
            </a:r>
            <a:r>
              <a:rPr lang="en-US" sz="1800">
                <a:solidFill>
                  <a:schemeClr val="dk1"/>
                </a:solidFill>
                <a:latin typeface="Calibri"/>
                <a:ea typeface="Calibri"/>
                <a:cs typeface="Calibri"/>
                <a:sym typeface="Calibri"/>
              </a:rPr>
              <a:t>]</a:t>
            </a:r>
            <a:endParaRPr/>
          </a:p>
        </p:txBody>
      </p:sp>
      <p:sp>
        <p:nvSpPr>
          <p:cNvPr id="471" name="Google Shape;471;p35"/>
          <p:cNvSpPr txBox="1"/>
          <p:nvPr/>
        </p:nvSpPr>
        <p:spPr>
          <a:xfrm>
            <a:off x="7931150" y="4406900"/>
            <a:ext cx="10604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s+m</a:t>
            </a:r>
            <a:r>
              <a:rPr lang="en-US" sz="1800">
                <a:solidFill>
                  <a:schemeClr val="dk1"/>
                </a:solidFill>
                <a:latin typeface="Calibri"/>
                <a:ea typeface="Calibri"/>
                <a:cs typeface="Calibri"/>
                <a:sym typeface="Calibri"/>
              </a:rPr>
              <a:t>]</a:t>
            </a:r>
            <a:endParaRPr/>
          </a:p>
        </p:txBody>
      </p:sp>
      <p:cxnSp>
        <p:nvCxnSpPr>
          <p:cNvPr id="472" name="Google Shape;472;p35"/>
          <p:cNvCxnSpPr/>
          <p:nvPr/>
        </p:nvCxnSpPr>
        <p:spPr>
          <a:xfrm>
            <a:off x="6799263" y="3421063"/>
            <a:ext cx="0" cy="330200"/>
          </a:xfrm>
          <a:prstGeom prst="straightConnector1">
            <a:avLst/>
          </a:prstGeom>
          <a:noFill/>
          <a:ln cap="flat" cmpd="sng" w="15875">
            <a:solidFill>
              <a:schemeClr val="dk1"/>
            </a:solidFill>
            <a:prstDash val="solid"/>
            <a:miter lim="800000"/>
            <a:headEnd len="med" w="med" type="none"/>
            <a:tailEnd len="med" w="med" type="triangle"/>
          </a:ln>
        </p:spPr>
      </p:cxnSp>
      <p:cxnSp>
        <p:nvCxnSpPr>
          <p:cNvPr id="473" name="Google Shape;473;p35"/>
          <p:cNvCxnSpPr/>
          <p:nvPr/>
        </p:nvCxnSpPr>
        <p:spPr>
          <a:xfrm rot="10800000">
            <a:off x="8110538" y="4106863"/>
            <a:ext cx="0" cy="330200"/>
          </a:xfrm>
          <a:prstGeom prst="straightConnector1">
            <a:avLst/>
          </a:prstGeom>
          <a:noFill/>
          <a:ln cap="flat" cmpd="sng" w="15875">
            <a:solidFill>
              <a:schemeClr val="dk1"/>
            </a:solidFill>
            <a:prstDash val="solid"/>
            <a:miter lim="800000"/>
            <a:headEnd len="med" w="med" type="none"/>
            <a:tailEnd len="med" w="med" type="triangle"/>
          </a:ln>
        </p:spPr>
      </p:cxnSp>
      <p:sp>
        <p:nvSpPr>
          <p:cNvPr id="474" name="Google Shape;474;p35"/>
          <p:cNvSpPr/>
          <p:nvPr/>
        </p:nvSpPr>
        <p:spPr>
          <a:xfrm>
            <a:off x="661988" y="5118100"/>
            <a:ext cx="8337550" cy="13366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800"/>
              <a:buFont typeface="Noto Sans Symbols"/>
              <a:buChar char="■"/>
            </a:pPr>
            <a:r>
              <a:rPr lang="en-US" sz="2400">
                <a:solidFill>
                  <a:schemeClr val="dk1"/>
                </a:solidFill>
                <a:latin typeface="Verdana"/>
                <a:ea typeface="Verdana"/>
                <a:cs typeface="Verdana"/>
                <a:sym typeface="Verdana"/>
              </a:rPr>
              <a:t>Running time 2</a:t>
            </a:r>
            <a:r>
              <a:rPr i="1" lang="en-US" sz="2400">
                <a:solidFill>
                  <a:schemeClr val="dk1"/>
                </a:solidFill>
                <a:latin typeface="Verdana"/>
                <a:ea typeface="Verdana"/>
                <a:cs typeface="Verdana"/>
                <a:sym typeface="Verdana"/>
              </a:rPr>
              <a:t>O</a:t>
            </a:r>
            <a:r>
              <a:rPr lang="en-US" sz="2400">
                <a:solidFill>
                  <a:schemeClr val="dk1"/>
                </a:solidFill>
                <a:latin typeface="Verdana"/>
                <a:ea typeface="Verdana"/>
                <a:cs typeface="Verdana"/>
                <a:sym typeface="Verdana"/>
              </a:rPr>
              <a:t>(</a:t>
            </a:r>
            <a:r>
              <a:rPr i="1" lang="en-US" sz="2400">
                <a:solidFill>
                  <a:schemeClr val="dk1"/>
                </a:solidFill>
                <a:latin typeface="Verdana"/>
                <a:ea typeface="Verdana"/>
                <a:cs typeface="Verdana"/>
                <a:sym typeface="Verdana"/>
              </a:rPr>
              <a:t>m</a:t>
            </a:r>
            <a:r>
              <a:rPr lang="en-US" sz="2400">
                <a:solidFill>
                  <a:schemeClr val="dk1"/>
                </a:solidFill>
                <a:latin typeface="Verdana"/>
                <a:ea typeface="Verdana"/>
                <a:cs typeface="Verdana"/>
                <a:sym typeface="Verdana"/>
              </a:rPr>
              <a:t>) + </a:t>
            </a:r>
            <a:r>
              <a:rPr i="1" lang="en-US" sz="2400">
                <a:solidFill>
                  <a:schemeClr val="dk1"/>
                </a:solidFill>
                <a:latin typeface="Verdana"/>
                <a:ea typeface="Verdana"/>
                <a:cs typeface="Verdana"/>
                <a:sym typeface="Verdana"/>
              </a:rPr>
              <a:t>O</a:t>
            </a:r>
            <a:r>
              <a:rPr lang="en-US" sz="2400">
                <a:solidFill>
                  <a:schemeClr val="dk1"/>
                </a:solidFill>
                <a:latin typeface="Verdana"/>
                <a:ea typeface="Verdana"/>
                <a:cs typeface="Verdana"/>
                <a:sym typeface="Verdana"/>
              </a:rPr>
              <a:t>(</a:t>
            </a:r>
            <a:r>
              <a:rPr i="1" lang="en-US" sz="2400">
                <a:solidFill>
                  <a:schemeClr val="dk1"/>
                </a:solidFill>
                <a:latin typeface="Verdana"/>
                <a:ea typeface="Verdana"/>
                <a:cs typeface="Verdana"/>
                <a:sym typeface="Verdana"/>
              </a:rPr>
              <a:t>n</a:t>
            </a:r>
            <a:r>
              <a:rPr lang="en-US" sz="2400">
                <a:solidFill>
                  <a:schemeClr val="dk1"/>
                </a:solidFill>
                <a:latin typeface="Verdana"/>
                <a:ea typeface="Verdana"/>
                <a:cs typeface="Verdana"/>
                <a:sym typeface="Verdana"/>
              </a:rPr>
              <a:t>–</a:t>
            </a:r>
            <a:r>
              <a:rPr i="1" lang="en-US" sz="2400">
                <a:solidFill>
                  <a:schemeClr val="dk1"/>
                </a:solidFill>
                <a:latin typeface="Verdana"/>
                <a:ea typeface="Verdana"/>
                <a:cs typeface="Verdana"/>
                <a:sym typeface="Verdana"/>
              </a:rPr>
              <a:t>m</a:t>
            </a:r>
            <a:r>
              <a:rPr lang="en-US" sz="2400">
                <a:solidFill>
                  <a:schemeClr val="dk1"/>
                </a:solidFill>
                <a:latin typeface="Verdana"/>
                <a:ea typeface="Verdana"/>
                <a:cs typeface="Verdana"/>
                <a:sym typeface="Verdana"/>
              </a:rPr>
              <a:t>) = </a:t>
            </a:r>
            <a:r>
              <a:rPr i="1" lang="en-US" sz="2400">
                <a:solidFill>
                  <a:schemeClr val="dk1"/>
                </a:solidFill>
                <a:latin typeface="Verdana"/>
                <a:ea typeface="Verdana"/>
                <a:cs typeface="Verdana"/>
                <a:sym typeface="Verdana"/>
              </a:rPr>
              <a:t>O</a:t>
            </a:r>
            <a:r>
              <a:rPr lang="en-US" sz="2400">
                <a:solidFill>
                  <a:schemeClr val="dk1"/>
                </a:solidFill>
                <a:latin typeface="Verdana"/>
                <a:ea typeface="Verdana"/>
                <a:cs typeface="Verdana"/>
                <a:sym typeface="Verdana"/>
              </a:rPr>
              <a:t>(</a:t>
            </a:r>
            <a:r>
              <a:rPr i="1" lang="en-US" sz="2400">
                <a:solidFill>
                  <a:schemeClr val="dk1"/>
                </a:solidFill>
                <a:latin typeface="Verdana"/>
                <a:ea typeface="Verdana"/>
                <a:cs typeface="Verdana"/>
                <a:sym typeface="Verdana"/>
              </a:rPr>
              <a:t>n</a:t>
            </a:r>
            <a:r>
              <a:rPr lang="en-US" sz="2400">
                <a:solidFill>
                  <a:schemeClr val="dk1"/>
                </a:solidFill>
                <a:latin typeface="Verdana"/>
                <a:ea typeface="Verdana"/>
                <a:cs typeface="Verdana"/>
                <a:sym typeface="Verdana"/>
              </a:rPr>
              <a:t>)!</a:t>
            </a:r>
            <a:endParaRPr/>
          </a:p>
          <a:p>
            <a:pPr indent="-342900" lvl="0" marL="342900" marR="0" rtl="0" algn="l">
              <a:spcBef>
                <a:spcPts val="480"/>
              </a:spcBef>
              <a:spcAft>
                <a:spcPts val="0"/>
              </a:spcAft>
              <a:buClr>
                <a:schemeClr val="folHlink"/>
              </a:buClr>
              <a:buSzPts val="1800"/>
              <a:buFont typeface="Noto Sans Symbols"/>
              <a:buChar char="■"/>
            </a:pPr>
            <a:r>
              <a:rPr lang="en-US" sz="2400">
                <a:solidFill>
                  <a:schemeClr val="dk1"/>
                </a:solidFill>
                <a:latin typeface="Verdana"/>
                <a:ea typeface="Verdana"/>
                <a:cs typeface="Verdana"/>
                <a:sym typeface="Verdana"/>
              </a:rPr>
              <a:t>Where is the catch?</a:t>
            </a:r>
            <a:endParaRPr baseline="30000" sz="2400">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8" name="Shape 478"/>
        <p:cNvGrpSpPr/>
        <p:nvPr/>
      </p:nvGrpSpPr>
      <p:grpSpPr>
        <a:xfrm>
          <a:off x="0" y="0"/>
          <a:ext cx="0" cy="0"/>
          <a:chOff x="0" y="0"/>
          <a:chExt cx="0" cy="0"/>
        </a:xfrm>
      </p:grpSpPr>
      <p:sp>
        <p:nvSpPr>
          <p:cNvPr id="479" name="Google Shape;47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a Hash Function</a:t>
            </a:r>
            <a:endParaRPr/>
          </a:p>
        </p:txBody>
      </p:sp>
      <p:sp>
        <p:nvSpPr>
          <p:cNvPr id="480" name="Google Shape;480;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Problem: </a:t>
            </a:r>
            <a:endParaRPr/>
          </a:p>
          <a:p>
            <a:pPr indent="-285750" lvl="1" marL="742950" rtl="0" algn="l">
              <a:spcBef>
                <a:spcPts val="518"/>
              </a:spcBef>
              <a:spcAft>
                <a:spcPts val="0"/>
              </a:spcAft>
              <a:buClr>
                <a:schemeClr val="dk1"/>
              </a:buClr>
              <a:buSzPct val="100000"/>
              <a:buChar char="–"/>
            </a:pPr>
            <a:r>
              <a:rPr lang="en-US"/>
              <a:t>we can not assume we can do arithmetics with </a:t>
            </a:r>
            <a:r>
              <a:rPr i="1" lang="en-US"/>
              <a:t>m</a:t>
            </a:r>
            <a:r>
              <a:rPr lang="en-US"/>
              <a:t>-digits-long numbers in O(1) time</a:t>
            </a:r>
            <a:endParaRPr/>
          </a:p>
          <a:p>
            <a:pPr indent="-342900" lvl="0" marL="342900" rtl="0" algn="l">
              <a:spcBef>
                <a:spcPts val="592"/>
              </a:spcBef>
              <a:spcAft>
                <a:spcPts val="0"/>
              </a:spcAft>
              <a:buClr>
                <a:schemeClr val="dk1"/>
              </a:buClr>
              <a:buSzPct val="100000"/>
              <a:buChar char="•"/>
            </a:pPr>
            <a:r>
              <a:rPr lang="en-US"/>
              <a:t>Solution: Use a hash function </a:t>
            </a:r>
            <a:r>
              <a:rPr i="1" lang="en-US">
                <a:solidFill>
                  <a:srgbClr val="0000CC"/>
                </a:solidFill>
              </a:rPr>
              <a:t>h = f </a:t>
            </a:r>
            <a:r>
              <a:rPr lang="en-US">
                <a:solidFill>
                  <a:srgbClr val="0000CC"/>
                </a:solidFill>
              </a:rPr>
              <a:t>mod</a:t>
            </a:r>
            <a:r>
              <a:rPr i="1" lang="en-US">
                <a:solidFill>
                  <a:srgbClr val="0000CC"/>
                </a:solidFill>
              </a:rPr>
              <a:t> q</a:t>
            </a:r>
            <a:r>
              <a:rPr i="1" lang="en-US"/>
              <a:t> </a:t>
            </a:r>
            <a:endParaRPr/>
          </a:p>
          <a:p>
            <a:pPr indent="-285750" lvl="1" marL="742950" rtl="0" algn="l">
              <a:spcBef>
                <a:spcPts val="518"/>
              </a:spcBef>
              <a:spcAft>
                <a:spcPts val="0"/>
              </a:spcAft>
              <a:buClr>
                <a:schemeClr val="dk1"/>
              </a:buClr>
              <a:buSzPct val="100000"/>
              <a:buChar char="–"/>
            </a:pPr>
            <a:r>
              <a:rPr lang="en-US"/>
              <a:t>For example, if </a:t>
            </a:r>
            <a:r>
              <a:rPr i="1" lang="en-US"/>
              <a:t>q</a:t>
            </a:r>
            <a:r>
              <a:rPr lang="en-US"/>
              <a:t> = 7, </a:t>
            </a:r>
            <a:r>
              <a:rPr i="1" lang="en-US"/>
              <a:t>h</a:t>
            </a:r>
            <a:r>
              <a:rPr lang="en-US"/>
              <a:t>(“</a:t>
            </a:r>
            <a:r>
              <a:rPr b="1" lang="en-US">
                <a:latin typeface="Courier New"/>
                <a:ea typeface="Courier New"/>
                <a:cs typeface="Courier New"/>
                <a:sym typeface="Courier New"/>
              </a:rPr>
              <a:t>52</a:t>
            </a:r>
            <a:r>
              <a:rPr lang="en-US"/>
              <a:t>”) = 52 mod 7 = 3</a:t>
            </a:r>
            <a:endParaRPr/>
          </a:p>
          <a:p>
            <a:pPr indent="-285750" lvl="1" marL="742950" rtl="0" algn="l">
              <a:spcBef>
                <a:spcPts val="518"/>
              </a:spcBef>
              <a:spcAft>
                <a:spcPts val="0"/>
              </a:spcAft>
              <a:buClr>
                <a:schemeClr val="dk1"/>
              </a:buClr>
              <a:buSzPct val="100000"/>
              <a:buChar char="–"/>
            </a:pPr>
            <a:r>
              <a:rPr i="1" lang="en-US"/>
              <a:t>h</a:t>
            </a:r>
            <a:r>
              <a:rPr lang="en-US"/>
              <a:t>(</a:t>
            </a:r>
            <a:r>
              <a:rPr i="1" lang="en-US"/>
              <a:t>S</a:t>
            </a:r>
            <a:r>
              <a:rPr baseline="-25000" lang="en-US"/>
              <a:t>1</a:t>
            </a:r>
            <a:r>
              <a:rPr lang="en-US"/>
              <a:t>) </a:t>
            </a:r>
            <a:r>
              <a:rPr lang="en-US">
                <a:latin typeface="Noto Sans Symbols"/>
                <a:ea typeface="Noto Sans Symbols"/>
                <a:cs typeface="Noto Sans Symbols"/>
                <a:sym typeface="Noto Sans Symbols"/>
              </a:rPr>
              <a:t>≠</a:t>
            </a:r>
            <a:r>
              <a:rPr lang="en-US"/>
              <a:t> </a:t>
            </a:r>
            <a:r>
              <a:rPr i="1" lang="en-US"/>
              <a:t>h</a:t>
            </a:r>
            <a:r>
              <a:rPr lang="en-US"/>
              <a:t>(</a:t>
            </a:r>
            <a:r>
              <a:rPr i="1" lang="en-US"/>
              <a:t>S</a:t>
            </a:r>
            <a:r>
              <a:rPr baseline="-25000" lang="en-US"/>
              <a:t>2</a:t>
            </a:r>
            <a:r>
              <a:rPr lang="en-US"/>
              <a:t>) </a:t>
            </a:r>
            <a:r>
              <a:rPr lang="en-US">
                <a:latin typeface="Noto Sans Symbols"/>
                <a:ea typeface="Noto Sans Symbols"/>
                <a:cs typeface="Noto Sans Symbols"/>
                <a:sym typeface="Noto Sans Symbols"/>
              </a:rPr>
              <a:t>⇒  </a:t>
            </a:r>
            <a:r>
              <a:rPr i="1" lang="en-US"/>
              <a:t>S</a:t>
            </a:r>
            <a:r>
              <a:rPr baseline="-25000" lang="en-US"/>
              <a:t>1</a:t>
            </a:r>
            <a:r>
              <a:rPr lang="en-US">
                <a:latin typeface="Noto Sans Symbols"/>
                <a:ea typeface="Noto Sans Symbols"/>
                <a:cs typeface="Noto Sans Symbols"/>
                <a:sym typeface="Noto Sans Symbols"/>
              </a:rPr>
              <a:t>≠</a:t>
            </a:r>
            <a:r>
              <a:rPr lang="en-US"/>
              <a:t> </a:t>
            </a:r>
            <a:r>
              <a:rPr i="1" lang="en-US"/>
              <a:t>S</a:t>
            </a:r>
            <a:r>
              <a:rPr baseline="-25000" lang="en-US"/>
              <a:t>2</a:t>
            </a:r>
            <a:r>
              <a:rPr lang="en-US"/>
              <a:t> </a:t>
            </a:r>
            <a:endParaRPr/>
          </a:p>
          <a:p>
            <a:pPr indent="-285750" lvl="1" marL="742950" rtl="0" algn="l">
              <a:spcBef>
                <a:spcPts val="518"/>
              </a:spcBef>
              <a:spcAft>
                <a:spcPts val="0"/>
              </a:spcAft>
              <a:buClr>
                <a:schemeClr val="dk1"/>
              </a:buClr>
              <a:buSzPct val="100000"/>
              <a:buChar char="–"/>
            </a:pPr>
            <a:r>
              <a:rPr lang="en-US"/>
              <a:t>But </a:t>
            </a:r>
            <a:r>
              <a:rPr i="1" lang="en-US"/>
              <a:t>h</a:t>
            </a:r>
            <a:r>
              <a:rPr lang="en-US"/>
              <a:t>(</a:t>
            </a:r>
            <a:r>
              <a:rPr i="1" lang="en-US"/>
              <a:t>S</a:t>
            </a:r>
            <a:r>
              <a:rPr baseline="-25000" lang="en-US"/>
              <a:t>1</a:t>
            </a:r>
            <a:r>
              <a:rPr lang="en-US"/>
              <a:t>) = </a:t>
            </a:r>
            <a:r>
              <a:rPr i="1" lang="en-US"/>
              <a:t>h</a:t>
            </a:r>
            <a:r>
              <a:rPr lang="en-US"/>
              <a:t>(</a:t>
            </a:r>
            <a:r>
              <a:rPr i="1" lang="en-US"/>
              <a:t>S</a:t>
            </a:r>
            <a:r>
              <a:rPr baseline="-25000" lang="en-US"/>
              <a:t>2</a:t>
            </a:r>
            <a:r>
              <a:rPr lang="en-US"/>
              <a:t>) </a:t>
            </a:r>
            <a:r>
              <a:rPr i="1" lang="en-US"/>
              <a:t>does not</a:t>
            </a:r>
            <a:r>
              <a:rPr lang="en-US"/>
              <a:t> imply </a:t>
            </a:r>
            <a:r>
              <a:rPr i="1" lang="en-US"/>
              <a:t>S</a:t>
            </a:r>
            <a:r>
              <a:rPr baseline="-25000" lang="en-US"/>
              <a:t>1</a:t>
            </a:r>
            <a:r>
              <a:rPr lang="en-US"/>
              <a:t>=</a:t>
            </a:r>
            <a:r>
              <a:rPr i="1" lang="en-US"/>
              <a:t>S</a:t>
            </a:r>
            <a:r>
              <a:rPr baseline="-25000" lang="en-US"/>
              <a:t>2</a:t>
            </a:r>
            <a:r>
              <a:rPr lang="en-US"/>
              <a:t>!</a:t>
            </a:r>
            <a:endParaRPr/>
          </a:p>
          <a:p>
            <a:pPr indent="-228600" lvl="2" marL="1143000" rtl="0" algn="l">
              <a:spcBef>
                <a:spcPts val="444"/>
              </a:spcBef>
              <a:spcAft>
                <a:spcPts val="0"/>
              </a:spcAft>
              <a:buClr>
                <a:schemeClr val="dk1"/>
              </a:buClr>
              <a:buSzPct val="100000"/>
              <a:buChar char="•"/>
            </a:pPr>
            <a:r>
              <a:rPr lang="en-US"/>
              <a:t>For example, if </a:t>
            </a:r>
            <a:r>
              <a:rPr i="1" lang="en-US"/>
              <a:t>q</a:t>
            </a:r>
            <a:r>
              <a:rPr lang="en-US"/>
              <a:t> = 7, h(“</a:t>
            </a:r>
            <a:r>
              <a:rPr b="1" lang="en-US">
                <a:latin typeface="Courier New"/>
                <a:ea typeface="Courier New"/>
                <a:cs typeface="Courier New"/>
                <a:sym typeface="Courier New"/>
              </a:rPr>
              <a:t>73</a:t>
            </a:r>
            <a:r>
              <a:rPr lang="en-US"/>
              <a:t>”) = 3, but “</a:t>
            </a:r>
            <a:r>
              <a:rPr b="1" lang="en-US">
                <a:latin typeface="Courier New"/>
                <a:ea typeface="Courier New"/>
                <a:cs typeface="Courier New"/>
                <a:sym typeface="Courier New"/>
              </a:rPr>
              <a:t>73</a:t>
            </a:r>
            <a:r>
              <a:rPr lang="en-US"/>
              <a:t>” </a:t>
            </a:r>
            <a:r>
              <a:rPr lang="en-US">
                <a:latin typeface="Noto Sans Symbols"/>
                <a:ea typeface="Noto Sans Symbols"/>
                <a:cs typeface="Noto Sans Symbols"/>
                <a:sym typeface="Noto Sans Symbols"/>
              </a:rPr>
              <a:t>≠ </a:t>
            </a:r>
            <a:r>
              <a:rPr lang="en-US"/>
              <a:t>“</a:t>
            </a:r>
            <a:r>
              <a:rPr b="1" lang="en-US">
                <a:latin typeface="Courier New"/>
                <a:ea typeface="Courier New"/>
                <a:cs typeface="Courier New"/>
                <a:sym typeface="Courier New"/>
              </a:rPr>
              <a:t>52</a:t>
            </a:r>
            <a:r>
              <a:rPr lang="en-US"/>
              <a:t>”</a:t>
            </a:r>
            <a:endParaRPr/>
          </a:p>
          <a:p>
            <a:pPr indent="-342900" lvl="0" marL="342900" rtl="0" algn="l">
              <a:spcBef>
                <a:spcPts val="592"/>
              </a:spcBef>
              <a:spcAft>
                <a:spcPts val="0"/>
              </a:spcAft>
              <a:buClr>
                <a:schemeClr val="dk1"/>
              </a:buClr>
              <a:buSzPct val="100000"/>
              <a:buChar char="•"/>
            </a:pPr>
            <a:r>
              <a:rPr lang="en-US"/>
              <a:t>Basic “mod </a:t>
            </a:r>
            <a:r>
              <a:rPr i="1" lang="en-US"/>
              <a:t>q” </a:t>
            </a:r>
            <a:r>
              <a:rPr lang="en-US"/>
              <a:t>arithmetics:</a:t>
            </a:r>
            <a:endParaRPr/>
          </a:p>
          <a:p>
            <a:pPr indent="-285750" lvl="1" marL="742950" rtl="0" algn="l">
              <a:spcBef>
                <a:spcPts val="518"/>
              </a:spcBef>
              <a:spcAft>
                <a:spcPts val="0"/>
              </a:spcAft>
              <a:buClr>
                <a:schemeClr val="dk1"/>
              </a:buClr>
              <a:buSzPct val="100000"/>
              <a:buChar char="–"/>
            </a:pPr>
            <a:r>
              <a:rPr lang="en-US"/>
              <a:t>(</a:t>
            </a:r>
            <a:r>
              <a:rPr i="1" lang="en-US"/>
              <a:t>a+b</a:t>
            </a:r>
            <a:r>
              <a:rPr lang="en-US"/>
              <a:t>) mod </a:t>
            </a:r>
            <a:r>
              <a:rPr i="1" lang="en-US"/>
              <a:t>q = </a:t>
            </a:r>
            <a:r>
              <a:rPr lang="en-US"/>
              <a:t>(</a:t>
            </a:r>
            <a:r>
              <a:rPr i="1" lang="en-US"/>
              <a:t>a </a:t>
            </a:r>
            <a:r>
              <a:rPr lang="en-US"/>
              <a:t>mod</a:t>
            </a:r>
            <a:r>
              <a:rPr i="1" lang="en-US"/>
              <a:t> q + b </a:t>
            </a:r>
            <a:r>
              <a:rPr lang="en-US"/>
              <a:t>mod</a:t>
            </a:r>
            <a:r>
              <a:rPr i="1" lang="en-US"/>
              <a:t> q</a:t>
            </a:r>
            <a:r>
              <a:rPr lang="en-US"/>
              <a:t>) mod q</a:t>
            </a:r>
            <a:endParaRPr/>
          </a:p>
          <a:p>
            <a:pPr indent="-285750" lvl="1" marL="742950" rtl="0" algn="l">
              <a:spcBef>
                <a:spcPts val="518"/>
              </a:spcBef>
              <a:spcAft>
                <a:spcPts val="0"/>
              </a:spcAft>
              <a:buClr>
                <a:schemeClr val="dk1"/>
              </a:buClr>
              <a:buSzPct val="100000"/>
              <a:buChar char="–"/>
            </a:pPr>
            <a:r>
              <a:rPr lang="en-US"/>
              <a:t>(</a:t>
            </a:r>
            <a:r>
              <a:rPr i="1" lang="en-US"/>
              <a:t>a*b</a:t>
            </a:r>
            <a:r>
              <a:rPr lang="en-US"/>
              <a:t>) mod </a:t>
            </a:r>
            <a:r>
              <a:rPr i="1" lang="en-US"/>
              <a:t>q = </a:t>
            </a:r>
            <a:r>
              <a:rPr lang="en-US"/>
              <a:t>(</a:t>
            </a:r>
            <a:r>
              <a:rPr i="1" lang="en-US"/>
              <a:t>a </a:t>
            </a:r>
            <a:r>
              <a:rPr lang="en-US"/>
              <a:t>mod</a:t>
            </a:r>
            <a:r>
              <a:rPr i="1" lang="en-US"/>
              <a:t> q</a:t>
            </a:r>
            <a:r>
              <a:rPr lang="en-US"/>
              <a:t>)</a:t>
            </a:r>
            <a:r>
              <a:rPr i="1" lang="en-US"/>
              <a:t>*</a:t>
            </a:r>
            <a:r>
              <a:rPr lang="en-US"/>
              <a:t>(</a:t>
            </a:r>
            <a:r>
              <a:rPr i="1" lang="en-US"/>
              <a:t>b </a:t>
            </a:r>
            <a:r>
              <a:rPr lang="en-US"/>
              <a:t>mod</a:t>
            </a:r>
            <a:r>
              <a:rPr i="1" lang="en-US"/>
              <a:t> q</a:t>
            </a:r>
            <a:r>
              <a:rPr lang="en-US"/>
              <a:t>) mod q</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sp>
        <p:nvSpPr>
          <p:cNvPr id="485" name="Google Shape;48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Preprocessing and Stepping</a:t>
            </a:r>
            <a:endParaRPr/>
          </a:p>
        </p:txBody>
      </p:sp>
      <p:sp>
        <p:nvSpPr>
          <p:cNvPr id="486" name="Google Shape;486;p37"/>
          <p:cNvSpPr txBox="1"/>
          <p:nvPr>
            <p:ph idx="1" type="body"/>
          </p:nvPr>
        </p:nvSpPr>
        <p:spPr>
          <a:xfrm>
            <a:off x="685800" y="1447800"/>
            <a:ext cx="8337550" cy="37671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Preprocessing:</a:t>
            </a:r>
            <a:endParaRPr/>
          </a:p>
          <a:p>
            <a:pPr indent="-285750" lvl="1" marL="742950" rtl="0" algn="l">
              <a:spcBef>
                <a:spcPts val="400"/>
              </a:spcBef>
              <a:spcAft>
                <a:spcPts val="0"/>
              </a:spcAft>
              <a:buClr>
                <a:srgbClr val="0000CC"/>
              </a:buClr>
              <a:buSzPts val="2000"/>
              <a:buChar char="–"/>
            </a:pPr>
            <a:r>
              <a:rPr i="1" lang="en-US" sz="2000">
                <a:solidFill>
                  <a:srgbClr val="0000CC"/>
                </a:solidFill>
              </a:rPr>
              <a:t>fp</a:t>
            </a:r>
            <a:r>
              <a:rPr lang="en-US" sz="2000"/>
              <a:t> = </a:t>
            </a:r>
            <a:r>
              <a:rPr i="1" lang="en-US" sz="2000"/>
              <a:t>P</a:t>
            </a:r>
            <a:r>
              <a:rPr lang="en-US" sz="2000"/>
              <a:t>[</a:t>
            </a:r>
            <a:r>
              <a:rPr i="1" lang="en-US" sz="2000"/>
              <a:t>m</a:t>
            </a:r>
            <a:r>
              <a:rPr lang="en-US" sz="2000"/>
              <a:t>-1] + 10*(</a:t>
            </a:r>
            <a:r>
              <a:rPr i="1" lang="en-US" sz="2000"/>
              <a:t>P</a:t>
            </a:r>
            <a:r>
              <a:rPr lang="en-US" sz="2000"/>
              <a:t>[</a:t>
            </a:r>
            <a:r>
              <a:rPr i="1" lang="en-US" sz="2000"/>
              <a:t>m</a:t>
            </a:r>
            <a:r>
              <a:rPr lang="en-US" sz="2000"/>
              <a:t>-2] + 10*(</a:t>
            </a:r>
            <a:r>
              <a:rPr i="1" lang="en-US" sz="2000"/>
              <a:t>P</a:t>
            </a:r>
            <a:r>
              <a:rPr lang="en-US" sz="2000"/>
              <a:t>[</a:t>
            </a:r>
            <a:r>
              <a:rPr i="1" lang="en-US" sz="2000"/>
              <a:t>m</a:t>
            </a:r>
            <a:r>
              <a:rPr lang="en-US" sz="2000"/>
              <a:t>-3]+ …                	     … + 10*(</a:t>
            </a:r>
            <a:r>
              <a:rPr i="1" lang="en-US" sz="2000"/>
              <a:t>P</a:t>
            </a:r>
            <a:r>
              <a:rPr lang="en-US" sz="2000"/>
              <a:t>[1] + 10*</a:t>
            </a:r>
            <a:r>
              <a:rPr i="1" lang="en-US" sz="2000"/>
              <a:t>P</a:t>
            </a:r>
            <a:r>
              <a:rPr lang="en-US" sz="2000"/>
              <a:t>[0])…)) mod </a:t>
            </a:r>
            <a:r>
              <a:rPr i="1" lang="en-US" sz="2000"/>
              <a:t>q</a:t>
            </a:r>
            <a:endParaRPr/>
          </a:p>
          <a:p>
            <a:pPr indent="-285750" lvl="1" marL="742950" rtl="0" algn="l">
              <a:spcBef>
                <a:spcPts val="400"/>
              </a:spcBef>
              <a:spcAft>
                <a:spcPts val="0"/>
              </a:spcAft>
              <a:buClr>
                <a:schemeClr val="dk1"/>
              </a:buClr>
              <a:buSzPts val="2000"/>
              <a:buChar char="–"/>
            </a:pPr>
            <a:r>
              <a:rPr lang="en-US" sz="2000"/>
              <a:t>In the same way compute </a:t>
            </a:r>
            <a:r>
              <a:rPr i="1" lang="en-US" sz="2000">
                <a:solidFill>
                  <a:srgbClr val="0000CC"/>
                </a:solidFill>
              </a:rPr>
              <a:t>ft</a:t>
            </a:r>
            <a:r>
              <a:rPr lang="en-US" sz="2000"/>
              <a:t> from </a:t>
            </a:r>
            <a:r>
              <a:rPr i="1" lang="en-US" sz="2000"/>
              <a:t>T</a:t>
            </a:r>
            <a:r>
              <a:rPr lang="en-US" sz="2000"/>
              <a:t>[0..</a:t>
            </a:r>
            <a:r>
              <a:rPr i="1" lang="en-US" sz="2000"/>
              <a:t>m</a:t>
            </a:r>
            <a:r>
              <a:rPr lang="en-US" sz="2000"/>
              <a:t>-1]</a:t>
            </a:r>
            <a:endParaRPr/>
          </a:p>
          <a:p>
            <a:pPr indent="-285750" lvl="1" marL="742950" rtl="0" algn="l">
              <a:spcBef>
                <a:spcPts val="400"/>
              </a:spcBef>
              <a:spcAft>
                <a:spcPts val="0"/>
              </a:spcAft>
              <a:buClr>
                <a:schemeClr val="dk1"/>
              </a:buClr>
              <a:buSzPts val="2000"/>
              <a:buChar char="–"/>
            </a:pPr>
            <a:r>
              <a:rPr lang="en-US" sz="2000"/>
              <a:t>Example: </a:t>
            </a:r>
            <a:r>
              <a:rPr i="1" lang="en-US" sz="2000"/>
              <a:t>P</a:t>
            </a:r>
            <a:r>
              <a:rPr lang="en-US" sz="2000"/>
              <a:t> = “</a:t>
            </a:r>
            <a:r>
              <a:rPr b="1" lang="en-US" sz="2000">
                <a:latin typeface="Courier New"/>
                <a:ea typeface="Courier New"/>
                <a:cs typeface="Courier New"/>
                <a:sym typeface="Courier New"/>
              </a:rPr>
              <a:t>2531</a:t>
            </a:r>
            <a:r>
              <a:rPr lang="en-US" sz="2000"/>
              <a:t>”, </a:t>
            </a:r>
            <a:r>
              <a:rPr i="1" lang="en-US" sz="2000"/>
              <a:t>q</a:t>
            </a:r>
            <a:r>
              <a:rPr lang="en-US" sz="2000"/>
              <a:t> = 7, what is </a:t>
            </a:r>
            <a:r>
              <a:rPr i="1" lang="en-US" sz="2000"/>
              <a:t>fp</a:t>
            </a:r>
            <a:r>
              <a:rPr lang="en-US" sz="2000"/>
              <a:t>?</a:t>
            </a:r>
            <a:endParaRPr/>
          </a:p>
          <a:p>
            <a:pPr indent="-342900" lvl="0" marL="342900" rtl="0" algn="l">
              <a:spcBef>
                <a:spcPts val="480"/>
              </a:spcBef>
              <a:spcAft>
                <a:spcPts val="0"/>
              </a:spcAft>
              <a:buClr>
                <a:schemeClr val="dk1"/>
              </a:buClr>
              <a:buSzPts val="2400"/>
              <a:buChar char="•"/>
            </a:pPr>
            <a:r>
              <a:rPr lang="en-US" sz="2400"/>
              <a:t>Stepping:</a:t>
            </a:r>
            <a:endParaRPr/>
          </a:p>
          <a:p>
            <a:pPr indent="-285750" lvl="1" marL="742950" rtl="0" algn="l">
              <a:spcBef>
                <a:spcPts val="400"/>
              </a:spcBef>
              <a:spcAft>
                <a:spcPts val="0"/>
              </a:spcAft>
              <a:buClr>
                <a:schemeClr val="dk1"/>
              </a:buClr>
              <a:buSzPts val="2000"/>
              <a:buChar char="–"/>
            </a:pPr>
            <a:r>
              <a:rPr i="1" lang="en-US" sz="2000"/>
              <a:t>ft</a:t>
            </a:r>
            <a:r>
              <a:rPr lang="en-US" sz="2000"/>
              <a:t> = (</a:t>
            </a:r>
            <a:r>
              <a:rPr i="1" lang="en-US" sz="2000"/>
              <a:t>ft</a:t>
            </a:r>
            <a:r>
              <a:rPr lang="en-US" sz="2000"/>
              <a:t> – </a:t>
            </a:r>
            <a:r>
              <a:rPr i="1" lang="en-US" sz="2000"/>
              <a:t>T</a:t>
            </a:r>
            <a:r>
              <a:rPr lang="en-US" sz="2000"/>
              <a:t>[</a:t>
            </a:r>
            <a:r>
              <a:rPr i="1" lang="en-US" sz="2000"/>
              <a:t>s</a:t>
            </a:r>
            <a:r>
              <a:rPr lang="en-US" sz="2000"/>
              <a:t>]*10</a:t>
            </a:r>
            <a:r>
              <a:rPr baseline="30000" lang="en-US" sz="2000"/>
              <a:t>m-1 </a:t>
            </a:r>
            <a:r>
              <a:rPr lang="en-US" sz="2000"/>
              <a:t>mod </a:t>
            </a:r>
            <a:r>
              <a:rPr i="1" lang="en-US" sz="2000"/>
              <a:t>q</a:t>
            </a:r>
            <a:r>
              <a:rPr lang="en-US" sz="2000"/>
              <a:t>)*10 + </a:t>
            </a:r>
            <a:r>
              <a:rPr i="1" lang="en-US" sz="2000"/>
              <a:t>T</a:t>
            </a:r>
            <a:r>
              <a:rPr lang="en-US" sz="2000"/>
              <a:t>[</a:t>
            </a:r>
            <a:r>
              <a:rPr i="1" lang="en-US" sz="2000"/>
              <a:t>s</a:t>
            </a:r>
            <a:r>
              <a:rPr lang="en-US" sz="2000"/>
              <a:t>+</a:t>
            </a:r>
            <a:r>
              <a:rPr i="1" lang="en-US" sz="2000"/>
              <a:t>m</a:t>
            </a:r>
            <a:r>
              <a:rPr lang="en-US" sz="2000"/>
              <a:t>]) mod </a:t>
            </a:r>
            <a:r>
              <a:rPr i="1" lang="en-US" sz="2000"/>
              <a:t>q</a:t>
            </a:r>
            <a:endParaRPr/>
          </a:p>
          <a:p>
            <a:pPr indent="-285750" lvl="1" marL="742950" rtl="0" algn="l">
              <a:spcBef>
                <a:spcPts val="400"/>
              </a:spcBef>
              <a:spcAft>
                <a:spcPts val="0"/>
              </a:spcAft>
              <a:buClr>
                <a:schemeClr val="dk1"/>
              </a:buClr>
              <a:buSzPts val="2000"/>
              <a:buChar char="–"/>
            </a:pPr>
            <a:r>
              <a:rPr lang="en-US" sz="2000"/>
              <a:t>10</a:t>
            </a:r>
            <a:r>
              <a:rPr baseline="30000" lang="en-US" sz="2000"/>
              <a:t>m-1 </a:t>
            </a:r>
            <a:r>
              <a:rPr lang="en-US" sz="2000"/>
              <a:t>mod </a:t>
            </a:r>
            <a:r>
              <a:rPr i="1" lang="en-US" sz="2000"/>
              <a:t>q  </a:t>
            </a:r>
            <a:r>
              <a:rPr lang="en-US" sz="2000"/>
              <a:t>can be computed once in the preprocessing</a:t>
            </a:r>
            <a:endParaRPr/>
          </a:p>
          <a:p>
            <a:pPr indent="-285750" lvl="1" marL="742950" rtl="0" algn="l">
              <a:spcBef>
                <a:spcPts val="400"/>
              </a:spcBef>
              <a:spcAft>
                <a:spcPts val="0"/>
              </a:spcAft>
              <a:buClr>
                <a:schemeClr val="dk1"/>
              </a:buClr>
              <a:buSzPts val="2000"/>
              <a:buChar char="–"/>
            </a:pPr>
            <a:r>
              <a:rPr lang="en-US" sz="2000"/>
              <a:t>Example: Let </a:t>
            </a:r>
            <a:r>
              <a:rPr i="1" lang="en-US" sz="2000"/>
              <a:t>T</a:t>
            </a:r>
            <a:r>
              <a:rPr lang="en-US" sz="2000"/>
              <a:t>[…] = “</a:t>
            </a:r>
            <a:r>
              <a:rPr b="1" lang="en-US" sz="2000">
                <a:latin typeface="Courier New"/>
                <a:ea typeface="Courier New"/>
                <a:cs typeface="Courier New"/>
                <a:sym typeface="Courier New"/>
              </a:rPr>
              <a:t>5319</a:t>
            </a:r>
            <a:r>
              <a:rPr lang="en-US" sz="2000"/>
              <a:t>”, </a:t>
            </a:r>
            <a:r>
              <a:rPr i="1" lang="en-US" sz="2000"/>
              <a:t>q</a:t>
            </a:r>
            <a:r>
              <a:rPr lang="en-US" sz="2000"/>
              <a:t> = 7, what is the corresponding </a:t>
            </a:r>
            <a:r>
              <a:rPr i="1" lang="en-US" sz="2000"/>
              <a:t>ft</a:t>
            </a:r>
            <a:r>
              <a:rPr lang="en-US" sz="2000"/>
              <a:t>?</a:t>
            </a:r>
            <a:r>
              <a:rPr lang="en-US" sz="2000">
                <a:latin typeface="Courier New"/>
                <a:ea typeface="Courier New"/>
                <a:cs typeface="Courier New"/>
                <a:sym typeface="Courier New"/>
              </a:rPr>
              <a:t> </a:t>
            </a:r>
            <a:endParaRPr/>
          </a:p>
        </p:txBody>
      </p:sp>
      <p:sp>
        <p:nvSpPr>
          <p:cNvPr descr="Wide upward diagonal" id="487" name="Google Shape;487;p37"/>
          <p:cNvSpPr/>
          <p:nvPr/>
        </p:nvSpPr>
        <p:spPr>
          <a:xfrm>
            <a:off x="5969000" y="5680075"/>
            <a:ext cx="1289050" cy="288925"/>
          </a:xfrm>
          <a:prstGeom prst="rect">
            <a:avLst/>
          </a:prstGeom>
          <a:blipFill rotWithShape="1">
            <a:blip r:embed="rId3">
              <a:alphaModFix/>
            </a:blip>
            <a:tile algn="tl" flip="none" tx="0" sx="100000" ty="0" sy="100000"/>
          </a:blip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37"/>
          <p:cNvSpPr/>
          <p:nvPr/>
        </p:nvSpPr>
        <p:spPr>
          <a:xfrm>
            <a:off x="5784850" y="5680075"/>
            <a:ext cx="1289050" cy="288925"/>
          </a:xfrm>
          <a:prstGeom prst="rect">
            <a:avLst/>
          </a:prstGeom>
          <a:solidFill>
            <a:srgbClr val="C0C0C0">
              <a:alpha val="49803"/>
            </a:srgbClr>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37"/>
          <p:cNvSpPr/>
          <p:nvPr/>
        </p:nvSpPr>
        <p:spPr>
          <a:xfrm>
            <a:off x="5416550" y="5678488"/>
            <a:ext cx="2397125"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37"/>
          <p:cNvSpPr/>
          <p:nvPr/>
        </p:nvSpPr>
        <p:spPr>
          <a:xfrm>
            <a:off x="541655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37"/>
          <p:cNvSpPr/>
          <p:nvPr/>
        </p:nvSpPr>
        <p:spPr>
          <a:xfrm>
            <a:off x="5600700" y="568007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37"/>
          <p:cNvSpPr/>
          <p:nvPr/>
        </p:nvSpPr>
        <p:spPr>
          <a:xfrm>
            <a:off x="5784850" y="568007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7"/>
          <p:cNvSpPr/>
          <p:nvPr/>
        </p:nvSpPr>
        <p:spPr>
          <a:xfrm>
            <a:off x="596900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37"/>
          <p:cNvSpPr/>
          <p:nvPr/>
        </p:nvSpPr>
        <p:spPr>
          <a:xfrm>
            <a:off x="6153150" y="568007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37"/>
          <p:cNvSpPr/>
          <p:nvPr/>
        </p:nvSpPr>
        <p:spPr>
          <a:xfrm>
            <a:off x="6337300" y="568007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37"/>
          <p:cNvSpPr/>
          <p:nvPr/>
        </p:nvSpPr>
        <p:spPr>
          <a:xfrm>
            <a:off x="652145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37"/>
          <p:cNvSpPr/>
          <p:nvPr/>
        </p:nvSpPr>
        <p:spPr>
          <a:xfrm>
            <a:off x="670560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37"/>
          <p:cNvSpPr/>
          <p:nvPr/>
        </p:nvSpPr>
        <p:spPr>
          <a:xfrm>
            <a:off x="688975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37"/>
          <p:cNvSpPr/>
          <p:nvPr/>
        </p:nvSpPr>
        <p:spPr>
          <a:xfrm>
            <a:off x="707390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37"/>
          <p:cNvSpPr/>
          <p:nvPr/>
        </p:nvSpPr>
        <p:spPr>
          <a:xfrm>
            <a:off x="725805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37"/>
          <p:cNvSpPr/>
          <p:nvPr/>
        </p:nvSpPr>
        <p:spPr>
          <a:xfrm>
            <a:off x="744220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37"/>
          <p:cNvSpPr/>
          <p:nvPr/>
        </p:nvSpPr>
        <p:spPr>
          <a:xfrm>
            <a:off x="7626350" y="567848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37"/>
          <p:cNvSpPr/>
          <p:nvPr/>
        </p:nvSpPr>
        <p:spPr>
          <a:xfrm rot="-5400000">
            <a:off x="6362700" y="5449888"/>
            <a:ext cx="133350" cy="1289050"/>
          </a:xfrm>
          <a:prstGeom prst="leftBrace">
            <a:avLst>
              <a:gd fmla="val 80556"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37"/>
          <p:cNvSpPr/>
          <p:nvPr/>
        </p:nvSpPr>
        <p:spPr>
          <a:xfrm flipH="1" rot="-5400000">
            <a:off x="6545263" y="4892675"/>
            <a:ext cx="133350" cy="1289050"/>
          </a:xfrm>
          <a:prstGeom prst="leftBrace">
            <a:avLst>
              <a:gd fmla="val 80556"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37"/>
          <p:cNvSpPr txBox="1"/>
          <p:nvPr/>
        </p:nvSpPr>
        <p:spPr>
          <a:xfrm>
            <a:off x="6275388" y="6129338"/>
            <a:ext cx="3556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ft</a:t>
            </a:r>
            <a:endParaRPr/>
          </a:p>
        </p:txBody>
      </p:sp>
      <p:sp>
        <p:nvSpPr>
          <p:cNvPr id="506" name="Google Shape;506;p37"/>
          <p:cNvSpPr txBox="1"/>
          <p:nvPr/>
        </p:nvSpPr>
        <p:spPr>
          <a:xfrm>
            <a:off x="6276975" y="5141913"/>
            <a:ext cx="9048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new ft</a:t>
            </a:r>
            <a:endParaRPr/>
          </a:p>
        </p:txBody>
      </p:sp>
      <p:sp>
        <p:nvSpPr>
          <p:cNvPr id="507" name="Google Shape;507;p37"/>
          <p:cNvSpPr txBox="1"/>
          <p:nvPr/>
        </p:nvSpPr>
        <p:spPr>
          <a:xfrm>
            <a:off x="5472113" y="4962525"/>
            <a:ext cx="65087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s</a:t>
            </a:r>
            <a:r>
              <a:rPr lang="en-US" sz="1800">
                <a:solidFill>
                  <a:schemeClr val="dk1"/>
                </a:solidFill>
                <a:latin typeface="Calibri"/>
                <a:ea typeface="Calibri"/>
                <a:cs typeface="Calibri"/>
                <a:sym typeface="Calibri"/>
              </a:rPr>
              <a:t>]</a:t>
            </a:r>
            <a:endParaRPr/>
          </a:p>
        </p:txBody>
      </p:sp>
      <p:sp>
        <p:nvSpPr>
          <p:cNvPr id="508" name="Google Shape;508;p37"/>
          <p:cNvSpPr txBox="1"/>
          <p:nvPr/>
        </p:nvSpPr>
        <p:spPr>
          <a:xfrm>
            <a:off x="6981825" y="6303963"/>
            <a:ext cx="1060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s+m</a:t>
            </a:r>
            <a:r>
              <a:rPr lang="en-US" sz="1800">
                <a:solidFill>
                  <a:schemeClr val="dk1"/>
                </a:solidFill>
                <a:latin typeface="Calibri"/>
                <a:ea typeface="Calibri"/>
                <a:cs typeface="Calibri"/>
                <a:sym typeface="Calibri"/>
              </a:rPr>
              <a:t>]</a:t>
            </a:r>
            <a:endParaRPr/>
          </a:p>
        </p:txBody>
      </p:sp>
      <p:cxnSp>
        <p:nvCxnSpPr>
          <p:cNvPr id="509" name="Google Shape;509;p37"/>
          <p:cNvCxnSpPr/>
          <p:nvPr/>
        </p:nvCxnSpPr>
        <p:spPr>
          <a:xfrm>
            <a:off x="5849938" y="5318125"/>
            <a:ext cx="0" cy="330200"/>
          </a:xfrm>
          <a:prstGeom prst="straightConnector1">
            <a:avLst/>
          </a:prstGeom>
          <a:noFill/>
          <a:ln cap="flat" cmpd="sng" w="15875">
            <a:solidFill>
              <a:schemeClr val="dk1"/>
            </a:solidFill>
            <a:prstDash val="solid"/>
            <a:miter lim="800000"/>
            <a:headEnd len="med" w="med" type="none"/>
            <a:tailEnd len="med" w="med" type="triangle"/>
          </a:ln>
        </p:spPr>
      </p:cxnSp>
      <p:cxnSp>
        <p:nvCxnSpPr>
          <p:cNvPr id="510" name="Google Shape;510;p37"/>
          <p:cNvCxnSpPr/>
          <p:nvPr/>
        </p:nvCxnSpPr>
        <p:spPr>
          <a:xfrm rot="10800000">
            <a:off x="7161213" y="6003925"/>
            <a:ext cx="0" cy="330200"/>
          </a:xfrm>
          <a:prstGeom prst="straightConnector1">
            <a:avLst/>
          </a:prstGeom>
          <a:noFill/>
          <a:ln cap="flat" cmpd="sng" w="15875">
            <a:solidFill>
              <a:schemeClr val="dk1"/>
            </a:solidFill>
            <a:prstDash val="solid"/>
            <a:miter lim="800000"/>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Rabin-Karp algorithm</a:t>
            </a:r>
            <a:br>
              <a:rPr lang="en-US" sz="2200"/>
            </a:br>
            <a:r>
              <a:rPr lang="en-US" sz="2200"/>
              <a:t>(</a:t>
            </a:r>
            <a:r>
              <a:rPr lang="en-US" sz="2400" u="sng">
                <a:solidFill>
                  <a:schemeClr val="hlink"/>
                </a:solidFill>
                <a:hlinkClick r:id="rId3"/>
              </a:rPr>
              <a:t>https://users.cs.duke.edu/~reif/courses/alglectures/indyk.lectures/lecture_22.pdf</a:t>
            </a:r>
            <a:r>
              <a:rPr lang="en-US" sz="2200"/>
              <a:t>)</a:t>
            </a:r>
            <a:endParaRPr/>
          </a:p>
        </p:txBody>
      </p:sp>
      <p:sp>
        <p:nvSpPr>
          <p:cNvPr id="516" name="Google Shape;516;p38"/>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Uses hashing:</a:t>
            </a:r>
            <a:endParaRPr/>
          </a:p>
          <a:p>
            <a:pPr indent="-285750" lvl="1" marL="742950" rtl="0" algn="l">
              <a:spcBef>
                <a:spcPts val="560"/>
              </a:spcBef>
              <a:spcAft>
                <a:spcPts val="0"/>
              </a:spcAft>
              <a:buClr>
                <a:schemeClr val="dk1"/>
              </a:buClr>
              <a:buSzPts val="2800"/>
              <a:buChar char="–"/>
            </a:pPr>
            <a:r>
              <a:rPr lang="en-US"/>
              <a:t>Hash all substrings T[0..m-1], T[1..m], …T[n-m..n-1]</a:t>
            </a:r>
            <a:endParaRPr/>
          </a:p>
          <a:p>
            <a:pPr indent="-285750" lvl="1" marL="742950" rtl="0" algn="l">
              <a:spcBef>
                <a:spcPts val="560"/>
              </a:spcBef>
              <a:spcAft>
                <a:spcPts val="0"/>
              </a:spcAft>
              <a:buClr>
                <a:schemeClr val="dk1"/>
              </a:buClr>
              <a:buSzPts val="2800"/>
              <a:buChar char="–"/>
            </a:pPr>
            <a:r>
              <a:rPr lang="en-US"/>
              <a:t>Hash the pattern P[0..m-1]</a:t>
            </a:r>
            <a:endParaRPr/>
          </a:p>
          <a:p>
            <a:pPr indent="-285750" lvl="1" marL="742950" rtl="0" algn="l">
              <a:spcBef>
                <a:spcPts val="560"/>
              </a:spcBef>
              <a:spcAft>
                <a:spcPts val="0"/>
              </a:spcAft>
              <a:buClr>
                <a:schemeClr val="dk1"/>
              </a:buClr>
              <a:buSzPts val="2800"/>
              <a:buChar char="–"/>
            </a:pPr>
            <a:r>
              <a:rPr lang="en-US"/>
              <a:t>Report the strings that hash to the same value as P</a:t>
            </a:r>
            <a:endParaRPr/>
          </a:p>
          <a:p>
            <a:pPr indent="-342900" lvl="0" marL="342900" rtl="0" algn="l">
              <a:spcBef>
                <a:spcPts val="640"/>
              </a:spcBef>
              <a:spcAft>
                <a:spcPts val="0"/>
              </a:spcAft>
              <a:buClr>
                <a:schemeClr val="dk1"/>
              </a:buClr>
              <a:buSzPts val="3200"/>
              <a:buChar char="•"/>
            </a:pPr>
            <a:r>
              <a:rPr lang="en-US"/>
              <a:t>Challenge: how to hash n-m substrings, each of length m, in O(n)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228600" y="274638"/>
            <a:ext cx="8686800" cy="487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lang="en-US" sz="2200"/>
              <a:t>(taken from Levitin, page 105)</a:t>
            </a:r>
            <a:endParaRPr/>
          </a:p>
        </p:txBody>
      </p:sp>
      <p:sp>
        <p:nvSpPr>
          <p:cNvPr id="183" name="Google Shape;183;p4"/>
          <p:cNvSpPr txBox="1"/>
          <p:nvPr>
            <p:ph idx="1" type="body"/>
          </p:nvPr>
        </p:nvSpPr>
        <p:spPr>
          <a:xfrm>
            <a:off x="457200" y="1066800"/>
            <a:ext cx="8229600" cy="551656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String P is called the </a:t>
            </a:r>
            <a:r>
              <a:rPr i="1" lang="en-US"/>
              <a:t>pattern:</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lang="en-US"/>
              <a:t>A brute-force algorithm:</a:t>
            </a:r>
            <a:endParaRPr/>
          </a:p>
          <a:p>
            <a:pPr indent="-285750" lvl="1" marL="742950" rtl="0" algn="l">
              <a:spcBef>
                <a:spcPts val="392"/>
              </a:spcBef>
              <a:spcAft>
                <a:spcPts val="0"/>
              </a:spcAft>
              <a:buClr>
                <a:schemeClr val="dk1"/>
              </a:buClr>
              <a:buSzPct val="100000"/>
              <a:buChar char="–"/>
            </a:pPr>
            <a:r>
              <a:rPr lang="en-US"/>
              <a:t>Until string is exhausted do the following:</a:t>
            </a:r>
            <a:endParaRPr/>
          </a:p>
          <a:p>
            <a:pPr indent="-228600" lvl="2" marL="1143000" rtl="0" algn="l">
              <a:spcBef>
                <a:spcPts val="336"/>
              </a:spcBef>
              <a:spcAft>
                <a:spcPts val="0"/>
              </a:spcAft>
              <a:buClr>
                <a:schemeClr val="dk1"/>
              </a:buClr>
              <a:buSzPct val="100000"/>
              <a:buChar char="•"/>
            </a:pPr>
            <a:r>
              <a:rPr lang="en-US"/>
              <a:t>Align the pattern against the first m characters of the text and start matching the corresponding pairs of characters from left to right In the latter case</a:t>
            </a:r>
            <a:endParaRPr/>
          </a:p>
          <a:p>
            <a:pPr indent="-228600" lvl="2" marL="1143000" rtl="0" algn="l">
              <a:spcBef>
                <a:spcPts val="336"/>
              </a:spcBef>
              <a:spcAft>
                <a:spcPts val="0"/>
              </a:spcAft>
              <a:buClr>
                <a:schemeClr val="dk1"/>
              </a:buClr>
              <a:buSzPct val="100000"/>
              <a:buChar char="•"/>
            </a:pPr>
            <a:r>
              <a:rPr lang="en-US"/>
              <a:t>If a match, add index to the list of indices S</a:t>
            </a:r>
            <a:endParaRPr/>
          </a:p>
          <a:p>
            <a:pPr indent="-228600" lvl="2" marL="1143000" rtl="0" algn="l">
              <a:spcBef>
                <a:spcPts val="336"/>
              </a:spcBef>
              <a:spcAft>
                <a:spcPts val="0"/>
              </a:spcAft>
              <a:buClr>
                <a:schemeClr val="dk1"/>
              </a:buClr>
              <a:buSzPct val="100000"/>
              <a:buChar char="•"/>
            </a:pPr>
            <a:r>
              <a:rPr lang="en-US"/>
              <a:t>If not, shift the pattern one position to the right and resume the character comparisons, starting again with the first character of the pattern and its counterpart in the text.</a:t>
            </a:r>
            <a:endParaRPr/>
          </a:p>
          <a:p>
            <a:pPr indent="-285750" lvl="1" marL="742950" rtl="0" algn="l">
              <a:spcBef>
                <a:spcPts val="392"/>
              </a:spcBef>
              <a:spcAft>
                <a:spcPts val="0"/>
              </a:spcAft>
              <a:buClr>
                <a:schemeClr val="dk1"/>
              </a:buClr>
              <a:buSzPct val="100000"/>
              <a:buChar char="–"/>
            </a:pPr>
            <a:r>
              <a:rPr lang="en-US"/>
              <a:t>Note that the last position in the text that can still be a beginning of a matching substring is n − m (provided the text positions are indexed from 0 to n − 1). </a:t>
            </a:r>
            <a:endParaRPr/>
          </a:p>
          <a:p>
            <a:pPr indent="-285750" lvl="1" marL="742950" rtl="0" algn="l">
              <a:spcBef>
                <a:spcPts val="392"/>
              </a:spcBef>
              <a:spcAft>
                <a:spcPts val="0"/>
              </a:spcAft>
              <a:buClr>
                <a:schemeClr val="dk1"/>
              </a:buClr>
              <a:buSzPct val="100000"/>
              <a:buChar char="–"/>
            </a:pPr>
            <a:r>
              <a:rPr lang="en-US"/>
              <a:t>Beyond that position, there are not enough characters to match the entire pattern; hence, the algorithm need not make any comparisons there.</a:t>
            </a:r>
            <a:endParaRPr/>
          </a:p>
        </p:txBody>
      </p:sp>
      <p:pic>
        <p:nvPicPr>
          <p:cNvPr id="184" name="Google Shape;184;p4"/>
          <p:cNvPicPr preferRelativeResize="0"/>
          <p:nvPr/>
        </p:nvPicPr>
        <p:blipFill rotWithShape="1">
          <a:blip r:embed="rId3">
            <a:alphaModFix/>
          </a:blip>
          <a:srcRect b="0" l="0" r="0" t="0"/>
          <a:stretch/>
        </p:blipFill>
        <p:spPr>
          <a:xfrm>
            <a:off x="762000" y="1524000"/>
            <a:ext cx="6273800" cy="774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9"/>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Converting strings to decimal values</a:t>
            </a:r>
            <a:br>
              <a:rPr lang="en-US"/>
            </a:br>
            <a:r>
              <a:rPr lang="en-US" sz="2200"/>
              <a:t>(textbook, pg 990-991)</a:t>
            </a:r>
            <a:endParaRPr/>
          </a:p>
        </p:txBody>
      </p:sp>
      <p:sp>
        <p:nvSpPr>
          <p:cNvPr id="522" name="Google Shape;522;p39"/>
          <p:cNvSpPr txBox="1"/>
          <p:nvPr>
            <p:ph idx="1" type="body"/>
          </p:nvPr>
        </p:nvSpPr>
        <p:spPr>
          <a:xfrm>
            <a:off x="228600" y="1295400"/>
            <a:ext cx="8686800" cy="54102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For the pattern P[0..m-1] we need to produce a decimal value</a:t>
            </a:r>
            <a:endParaRPr/>
          </a:p>
          <a:p>
            <a:pPr indent="-342900" lvl="0" marL="342900" rtl="0" algn="l">
              <a:spcBef>
                <a:spcPts val="544"/>
              </a:spcBef>
              <a:spcAft>
                <a:spcPts val="0"/>
              </a:spcAft>
              <a:buClr>
                <a:schemeClr val="dk1"/>
              </a:buClr>
              <a:buSzPct val="100000"/>
              <a:buChar char="•"/>
            </a:pPr>
            <a:r>
              <a:rPr lang="en-US"/>
              <a:t>Consider Σ ={0,1,…9} and consider each character to be a digital digit; e.g. “31415” will have the decimal value of 31,415</a:t>
            </a:r>
            <a:endParaRPr/>
          </a:p>
          <a:p>
            <a:pPr indent="-285750" lvl="1" marL="742950" rtl="0" algn="l">
              <a:spcBef>
                <a:spcPts val="476"/>
              </a:spcBef>
              <a:spcAft>
                <a:spcPts val="0"/>
              </a:spcAft>
              <a:buClr>
                <a:schemeClr val="dk1"/>
              </a:buClr>
              <a:buSzPct val="100000"/>
              <a:buChar char="–"/>
            </a:pPr>
            <a:r>
              <a:rPr lang="en-US"/>
              <a:t>Otherwise we use polynomial coding with a =|Σ| to convert form any string to a decimal value</a:t>
            </a:r>
            <a:endParaRPr/>
          </a:p>
          <a:p>
            <a:pPr indent="-342900" lvl="0" marL="342900" rtl="0" algn="l">
              <a:spcBef>
                <a:spcPts val="544"/>
              </a:spcBef>
              <a:spcAft>
                <a:spcPts val="0"/>
              </a:spcAft>
              <a:buClr>
                <a:schemeClr val="dk1"/>
              </a:buClr>
              <a:buSzPct val="100000"/>
              <a:buChar char="•"/>
            </a:pPr>
            <a:r>
              <a:rPr lang="en-US"/>
              <a:t>Let </a:t>
            </a:r>
            <a:r>
              <a:rPr lang="en-US">
                <a:latin typeface="Courier New"/>
                <a:ea typeface="Courier New"/>
                <a:cs typeface="Courier New"/>
                <a:sym typeface="Courier New"/>
              </a:rPr>
              <a:t>p</a:t>
            </a:r>
            <a:r>
              <a:rPr lang="en-US"/>
              <a:t> be its decimal value of the pattern P[0..m-1] and let </a:t>
            </a:r>
            <a:r>
              <a:rPr lang="en-US">
                <a:latin typeface="Courier New"/>
                <a:ea typeface="Courier New"/>
                <a:cs typeface="Courier New"/>
                <a:sym typeface="Courier New"/>
              </a:rPr>
              <a:t>t</a:t>
            </a:r>
            <a:r>
              <a:rPr baseline="-25000" lang="en-US">
                <a:latin typeface="Courier New"/>
                <a:ea typeface="Courier New"/>
                <a:cs typeface="Courier New"/>
                <a:sym typeface="Courier New"/>
              </a:rPr>
              <a:t>s</a:t>
            </a:r>
            <a:r>
              <a:rPr lang="en-US"/>
              <a:t> be the decimal value of the substrings T[s..(m-1)+s]</a:t>
            </a:r>
            <a:endParaRPr/>
          </a:p>
          <a:p>
            <a:pPr indent="-342900" lvl="0" marL="342900" rtl="0" algn="l">
              <a:spcBef>
                <a:spcPts val="544"/>
              </a:spcBef>
              <a:spcAft>
                <a:spcPts val="0"/>
              </a:spcAft>
              <a:buClr>
                <a:schemeClr val="dk1"/>
              </a:buClr>
              <a:buSzPct val="100000"/>
              <a:buChar char="•"/>
            </a:pPr>
            <a:r>
              <a:rPr lang="en-US"/>
              <a:t>The decimal value </a:t>
            </a:r>
            <a:r>
              <a:rPr lang="en-US">
                <a:latin typeface="Courier New"/>
                <a:ea typeface="Courier New"/>
                <a:cs typeface="Courier New"/>
                <a:sym typeface="Courier New"/>
              </a:rPr>
              <a:t>p</a:t>
            </a:r>
            <a:r>
              <a:rPr lang="en-US"/>
              <a:t> can be computed in O(m) time and all t</a:t>
            </a:r>
            <a:r>
              <a:rPr baseline="-25000" lang="en-US"/>
              <a:t>0</a:t>
            </a:r>
            <a:r>
              <a:rPr lang="en-US"/>
              <a:t>,t</a:t>
            </a:r>
            <a:r>
              <a:rPr baseline="-25000" lang="en-US"/>
              <a:t>1</a:t>
            </a:r>
            <a:r>
              <a:rPr lang="en-US"/>
              <a:t>, …t</a:t>
            </a:r>
            <a:r>
              <a:rPr baseline="-25000" lang="en-US"/>
              <a:t>n-m</a:t>
            </a:r>
            <a:r>
              <a:rPr lang="en-US"/>
              <a:t> can be computed in O(n-m+1) time; why?</a:t>
            </a:r>
            <a:endParaRPr/>
          </a:p>
          <a:p>
            <a:pPr indent="-285750" lvl="1" marL="742950" rtl="0" algn="l">
              <a:spcBef>
                <a:spcPts val="476"/>
              </a:spcBef>
              <a:spcAft>
                <a:spcPts val="0"/>
              </a:spcAft>
              <a:buClr>
                <a:schemeClr val="dk1"/>
              </a:buClr>
              <a:buSzPct val="100000"/>
              <a:buChar char="–"/>
            </a:pPr>
            <a:r>
              <a:rPr lang="en-US"/>
              <a:t>Because t</a:t>
            </a:r>
            <a:r>
              <a:rPr baseline="-25000" lang="en-US"/>
              <a:t>s+1</a:t>
            </a:r>
            <a:r>
              <a:rPr lang="en-US"/>
              <a:t> can be computed from t</a:t>
            </a:r>
            <a:r>
              <a:rPr baseline="-25000" lang="en-US"/>
              <a:t>s</a:t>
            </a:r>
            <a:r>
              <a:rPr lang="en-US"/>
              <a:t> in constant time, since </a:t>
            </a:r>
            <a:br>
              <a:rPr lang="en-US"/>
            </a:br>
            <a:r>
              <a:rPr lang="en-US"/>
              <a:t>t</a:t>
            </a:r>
            <a:r>
              <a:rPr baseline="-25000" lang="en-US"/>
              <a:t>s+1</a:t>
            </a:r>
            <a:r>
              <a:rPr lang="en-US"/>
              <a:t>=10(t</a:t>
            </a:r>
            <a:r>
              <a:rPr baseline="-25000" lang="en-US"/>
              <a:t>s</a:t>
            </a:r>
            <a:r>
              <a:rPr lang="en-US"/>
              <a:t>-10</a:t>
            </a:r>
            <a:r>
              <a:rPr baseline="30000" lang="en-US"/>
              <a:t>m-1</a:t>
            </a:r>
            <a:r>
              <a:rPr lang="en-US"/>
              <a:t>T[s])+T[s+m] </a:t>
            </a:r>
            <a:br>
              <a:rPr lang="en-US"/>
            </a:br>
            <a:r>
              <a:rPr lang="en-US"/>
              <a:t>and computing 10</a:t>
            </a:r>
            <a:r>
              <a:rPr baseline="30000" lang="en-US"/>
              <a:t>m-1</a:t>
            </a:r>
            <a:r>
              <a:rPr lang="en-US"/>
              <a:t> can be done in O(log 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0"/>
          <p:cNvSpPr txBox="1"/>
          <p:nvPr>
            <p:ph idx="1" type="body"/>
          </p:nvPr>
        </p:nvSpPr>
        <p:spPr>
          <a:xfrm>
            <a:off x="228600" y="457200"/>
            <a:ext cx="8458200" cy="6248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We might get large decimal values, so we apply hashing by taking modulo some q, where q is a prime such that 10q fits within one computer word</a:t>
            </a:r>
            <a:endParaRPr/>
          </a:p>
          <a:p>
            <a:pPr indent="-285750" lvl="1" marL="742950" rtl="0" algn="l">
              <a:spcBef>
                <a:spcPts val="560"/>
              </a:spcBef>
              <a:spcAft>
                <a:spcPts val="0"/>
              </a:spcAft>
              <a:buClr>
                <a:schemeClr val="dk1"/>
              </a:buClr>
              <a:buSzPts val="2800"/>
              <a:buChar char="–"/>
            </a:pPr>
            <a:r>
              <a:rPr lang="en-US"/>
              <a:t>In general, we choose q to be a prime such that </a:t>
            </a:r>
            <a:br>
              <a:rPr lang="en-US"/>
            </a:br>
            <a:r>
              <a:rPr lang="en-US"/>
              <a:t>q·|Σ| fits in a computer word</a:t>
            </a:r>
            <a:endParaRPr/>
          </a:p>
          <a:p>
            <a:pPr indent="-342900" lvl="0" marL="342900" rtl="0" algn="l">
              <a:spcBef>
                <a:spcPts val="640"/>
              </a:spcBef>
              <a:spcAft>
                <a:spcPts val="0"/>
              </a:spcAft>
              <a:buClr>
                <a:schemeClr val="dk1"/>
              </a:buClr>
              <a:buSzPts val="3200"/>
              <a:buChar char="•"/>
            </a:pPr>
            <a:r>
              <a:rPr lang="en-US"/>
              <a:t>We need to compare p mod q with each t</a:t>
            </a:r>
            <a:r>
              <a:rPr baseline="-25000" lang="en-US"/>
              <a:t>0</a:t>
            </a:r>
            <a:r>
              <a:rPr lang="en-US"/>
              <a:t>,t</a:t>
            </a:r>
            <a:r>
              <a:rPr baseline="-25000" lang="en-US"/>
              <a:t>1</a:t>
            </a:r>
            <a:r>
              <a:rPr lang="en-US"/>
              <a:t>, …t</a:t>
            </a:r>
            <a:r>
              <a:rPr baseline="-25000" lang="en-US"/>
              <a:t>n-m</a:t>
            </a:r>
            <a:r>
              <a:rPr lang="en-US"/>
              <a:t> where</a:t>
            </a:r>
            <a:br>
              <a:rPr lang="en-US"/>
            </a:br>
            <a:r>
              <a:rPr lang="en-US"/>
              <a:t>t</a:t>
            </a:r>
            <a:r>
              <a:rPr baseline="-25000" lang="en-US"/>
              <a:t>s+1</a:t>
            </a:r>
            <a:r>
              <a:rPr lang="en-US"/>
              <a:t>=(10(t</a:t>
            </a:r>
            <a:r>
              <a:rPr baseline="-25000" lang="en-US"/>
              <a:t>s</a:t>
            </a:r>
            <a:r>
              <a:rPr lang="en-US"/>
              <a:t>-(10</a:t>
            </a:r>
            <a:r>
              <a:rPr baseline="30000" lang="en-US"/>
              <a:t>m-1</a:t>
            </a:r>
            <a:r>
              <a:rPr lang="en-US"/>
              <a:t>mod q)T[s])+T[s+m]) mod q</a:t>
            </a:r>
            <a:endParaRPr/>
          </a:p>
          <a:p>
            <a:pPr indent="-342900" lvl="0" marL="342900" rtl="0" algn="l">
              <a:spcBef>
                <a:spcPts val="640"/>
              </a:spcBef>
              <a:spcAft>
                <a:spcPts val="0"/>
              </a:spcAft>
              <a:buClr>
                <a:schemeClr val="dk1"/>
              </a:buClr>
              <a:buSzPts val="3200"/>
              <a:buChar char="•"/>
            </a:pPr>
            <a:r>
              <a:rPr lang="en-US"/>
              <a:t>Therefore we can find all occurrences of the pattern P[0..m-1] in the text T[0..n-1] with O(m) preprocessing time and O(n-m+1) matching time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Rabin-Karp Algorithm</a:t>
            </a:r>
            <a:endParaRPr/>
          </a:p>
        </p:txBody>
      </p:sp>
      <p:sp>
        <p:nvSpPr>
          <p:cNvPr id="533" name="Google Shape;533;p41"/>
          <p:cNvSpPr/>
          <p:nvPr/>
        </p:nvSpPr>
        <p:spPr>
          <a:xfrm>
            <a:off x="708025" y="1528763"/>
            <a:ext cx="7958138" cy="3590925"/>
          </a:xfrm>
          <a:prstGeom prst="rect">
            <a:avLst/>
          </a:prstGeom>
          <a:noFill/>
          <a:ln>
            <a:noFill/>
          </a:ln>
        </p:spPr>
        <p:txBody>
          <a:bodyPr anchorCtr="0" anchor="t" bIns="46025" lIns="92075" spcFirstLastPara="1" rIns="92075" wrap="square" tIns="46025">
            <a:noAutofit/>
          </a:bodyPr>
          <a:lstStyle/>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Rabin-Karp-Searcher</a:t>
            </a:r>
            <a:r>
              <a:rPr lang="en-US" sz="2000">
                <a:solidFill>
                  <a:schemeClr val="dk1"/>
                </a:solidFill>
                <a:latin typeface="Courier New"/>
                <a:ea typeface="Courier New"/>
                <a:cs typeface="Courier New"/>
                <a:sym typeface="Courier New"/>
              </a:rPr>
              <a:t>(T,P)</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01 q</a:t>
            </a:r>
            <a:r>
              <a:rPr i="1" lang="en-US" sz="1800">
                <a:solidFill>
                  <a:schemeClr val="dk1"/>
                </a:solidFill>
                <a:latin typeface="Courier New"/>
                <a:ea typeface="Courier New"/>
                <a:cs typeface="Courier New"/>
                <a:sym typeface="Courier New"/>
              </a:rPr>
              <a: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a prime larger than </a:t>
            </a:r>
            <a:r>
              <a:rPr i="1" lang="en-US" sz="1800">
                <a:solidFill>
                  <a:schemeClr val="dk1"/>
                </a:solidFill>
                <a:latin typeface="Courier New"/>
                <a:ea typeface="Courier New"/>
                <a:cs typeface="Courier New"/>
                <a:sym typeface="Courier New"/>
              </a:rPr>
              <a:t>m</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02 h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10</a:t>
            </a:r>
            <a:r>
              <a:rPr baseline="30000" lang="en-US" sz="1800">
                <a:solidFill>
                  <a:schemeClr val="dk1"/>
                </a:solidFill>
                <a:latin typeface="Courier New"/>
                <a:ea typeface="Courier New"/>
                <a:cs typeface="Courier New"/>
                <a:sym typeface="Courier New"/>
              </a:rPr>
              <a:t>m-1</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mod</a:t>
            </a:r>
            <a:r>
              <a:rPr lang="en-US" sz="1800">
                <a:solidFill>
                  <a:schemeClr val="dk1"/>
                </a:solidFill>
                <a:latin typeface="Courier New"/>
                <a:ea typeface="Courier New"/>
                <a:cs typeface="Courier New"/>
                <a:sym typeface="Courier New"/>
              </a:rPr>
              <a:t> q  //</a:t>
            </a:r>
            <a:r>
              <a:rPr lang="en-US" sz="1800">
                <a:solidFill>
                  <a:schemeClr val="dk1"/>
                </a:solidFill>
                <a:latin typeface="Verdana"/>
                <a:ea typeface="Verdana"/>
                <a:cs typeface="Verdana"/>
                <a:sym typeface="Verdana"/>
              </a:rPr>
              <a:t> </a:t>
            </a:r>
            <a:r>
              <a:rPr i="1" lang="en-US" sz="1800">
                <a:solidFill>
                  <a:schemeClr val="dk1"/>
                </a:solidFill>
                <a:latin typeface="Courier New"/>
                <a:ea typeface="Courier New"/>
                <a:cs typeface="Courier New"/>
                <a:sym typeface="Courier New"/>
              </a:rPr>
              <a:t>run a loop multiplying by </a:t>
            </a:r>
            <a:r>
              <a:rPr lang="en-US" sz="1800">
                <a:solidFill>
                  <a:schemeClr val="dk1"/>
                </a:solidFill>
                <a:latin typeface="Courier New"/>
                <a:ea typeface="Courier New"/>
                <a:cs typeface="Courier New"/>
                <a:sym typeface="Courier New"/>
              </a:rPr>
              <a:t>10</a:t>
            </a:r>
            <a:r>
              <a:rPr i="1" lang="en-US" sz="1800">
                <a:solidFill>
                  <a:schemeClr val="dk1"/>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mod</a:t>
            </a:r>
            <a:r>
              <a:rPr i="1" lang="en-US" sz="1800">
                <a:solidFill>
                  <a:schemeClr val="dk1"/>
                </a:solidFill>
                <a:latin typeface="Courier New"/>
                <a:ea typeface="Courier New"/>
                <a:cs typeface="Courier New"/>
                <a:sym typeface="Courier New"/>
              </a:rPr>
              <a:t> q</a:t>
            </a:r>
            <a:r>
              <a:rPr lang="en-US" sz="1800">
                <a:solidFill>
                  <a:schemeClr val="dk1"/>
                </a:solidFill>
                <a:latin typeface="Courier New"/>
                <a:ea typeface="Courier New"/>
                <a:cs typeface="Courier New"/>
                <a:sym typeface="Courier New"/>
              </a:rPr>
              <a:t>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03 fp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 ft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04 </a:t>
            </a:r>
            <a:r>
              <a:rPr b="1" lang="en-US" sz="1800">
                <a:solidFill>
                  <a:schemeClr val="dk1"/>
                </a:solidFill>
                <a:latin typeface="Courier New"/>
                <a:ea typeface="Courier New"/>
                <a:cs typeface="Courier New"/>
                <a:sym typeface="Courier New"/>
              </a:rPr>
              <a:t>for </a:t>
            </a:r>
            <a:r>
              <a:rPr lang="en-US" sz="1800">
                <a:solidFill>
                  <a:schemeClr val="dk1"/>
                </a:solidFill>
                <a:latin typeface="Courier New"/>
                <a:ea typeface="Courier New"/>
                <a:cs typeface="Courier New"/>
                <a:sym typeface="Courier New"/>
              </a:rPr>
              <a:t>i</a:t>
            </a:r>
            <a:r>
              <a:rPr i="1" lang="en-US" sz="1800">
                <a:solidFill>
                  <a:schemeClr val="dk1"/>
                </a:solidFill>
                <a:latin typeface="Courier New"/>
                <a:ea typeface="Courier New"/>
                <a:cs typeface="Courier New"/>
                <a:sym typeface="Courier New"/>
              </a:rPr>
              <a: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 </a:t>
            </a:r>
            <a:r>
              <a:rPr b="1" lang="en-US" sz="1800">
                <a:solidFill>
                  <a:schemeClr val="dk1"/>
                </a:solidFill>
                <a:latin typeface="Courier New"/>
                <a:ea typeface="Courier New"/>
                <a:cs typeface="Courier New"/>
                <a:sym typeface="Courier New"/>
              </a:rPr>
              <a:t>to</a:t>
            </a:r>
            <a:r>
              <a:rPr lang="en-US" sz="1800">
                <a:solidFill>
                  <a:schemeClr val="dk1"/>
                </a:solidFill>
                <a:latin typeface="Courier New"/>
                <a:ea typeface="Courier New"/>
                <a:cs typeface="Courier New"/>
                <a:sym typeface="Courier New"/>
              </a:rPr>
              <a:t> m-1  // </a:t>
            </a:r>
            <a:r>
              <a:rPr i="1" lang="en-US" sz="1800">
                <a:solidFill>
                  <a:schemeClr val="dk1"/>
                </a:solidFill>
                <a:latin typeface="Courier New"/>
                <a:ea typeface="Courier New"/>
                <a:cs typeface="Courier New"/>
                <a:sym typeface="Courier New"/>
              </a:rPr>
              <a:t>preprocessing</a:t>
            </a:r>
            <a:r>
              <a:rPr lang="en-US" sz="1800">
                <a:solidFill>
                  <a:schemeClr val="dk1"/>
                </a:solidFill>
                <a:latin typeface="Courier New"/>
                <a:ea typeface="Courier New"/>
                <a:cs typeface="Courier New"/>
                <a:sym typeface="Courier New"/>
              </a:rPr>
              <a:t>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05    fp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(10*fp + P[i]) </a:t>
            </a:r>
            <a:r>
              <a:rPr b="1" lang="en-US" sz="1800">
                <a:solidFill>
                  <a:schemeClr val="dk1"/>
                </a:solidFill>
                <a:latin typeface="Courier New"/>
                <a:ea typeface="Courier New"/>
                <a:cs typeface="Courier New"/>
                <a:sym typeface="Courier New"/>
              </a:rPr>
              <a:t>mod</a:t>
            </a:r>
            <a:r>
              <a:rPr lang="en-US" sz="1800">
                <a:solidFill>
                  <a:schemeClr val="dk1"/>
                </a:solidFill>
                <a:latin typeface="Courier New"/>
                <a:ea typeface="Courier New"/>
                <a:cs typeface="Courier New"/>
                <a:sym typeface="Courier New"/>
              </a:rPr>
              <a:t> q</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06    ft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(10*ft + T[i]) </a:t>
            </a:r>
            <a:r>
              <a:rPr b="1" lang="en-US" sz="1800">
                <a:solidFill>
                  <a:schemeClr val="dk1"/>
                </a:solidFill>
                <a:latin typeface="Courier New"/>
                <a:ea typeface="Courier New"/>
                <a:cs typeface="Courier New"/>
                <a:sym typeface="Courier New"/>
              </a:rPr>
              <a:t>mod</a:t>
            </a:r>
            <a:r>
              <a:rPr lang="en-US" sz="1800">
                <a:solidFill>
                  <a:schemeClr val="dk1"/>
                </a:solidFill>
                <a:latin typeface="Courier New"/>
                <a:ea typeface="Courier New"/>
                <a:cs typeface="Courier New"/>
                <a:sym typeface="Courier New"/>
              </a:rPr>
              <a:t> q</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07 </a:t>
            </a:r>
            <a:r>
              <a:rPr b="1" lang="en-US" sz="1800">
                <a:solidFill>
                  <a:schemeClr val="dk1"/>
                </a:solidFill>
                <a:latin typeface="Courier New"/>
                <a:ea typeface="Courier New"/>
                <a:cs typeface="Courier New"/>
                <a:sym typeface="Courier New"/>
              </a:rPr>
              <a:t>for</a:t>
            </a:r>
            <a:r>
              <a:rPr lang="en-US" sz="1800">
                <a:solidFill>
                  <a:schemeClr val="dk1"/>
                </a:solidFill>
                <a:latin typeface="Courier New"/>
                <a:ea typeface="Courier New"/>
                <a:cs typeface="Courier New"/>
                <a:sym typeface="Courier New"/>
              </a:rPr>
              <a:t> s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 </a:t>
            </a:r>
            <a:r>
              <a:rPr b="1" lang="en-US" sz="1800">
                <a:solidFill>
                  <a:schemeClr val="dk1"/>
                </a:solidFill>
                <a:latin typeface="Courier New"/>
                <a:ea typeface="Courier New"/>
                <a:cs typeface="Courier New"/>
                <a:sym typeface="Courier New"/>
              </a:rPr>
              <a:t>to</a:t>
            </a:r>
            <a:r>
              <a:rPr lang="en-US" sz="1800">
                <a:solidFill>
                  <a:schemeClr val="dk1"/>
                </a:solidFill>
                <a:latin typeface="Courier New"/>
                <a:ea typeface="Courier New"/>
                <a:cs typeface="Courier New"/>
                <a:sym typeface="Courier New"/>
              </a:rPr>
              <a:t> n – m  // </a:t>
            </a:r>
            <a:r>
              <a:rPr i="1" lang="en-US" sz="1800">
                <a:solidFill>
                  <a:schemeClr val="dk1"/>
                </a:solidFill>
                <a:latin typeface="Courier New"/>
                <a:ea typeface="Courier New"/>
                <a:cs typeface="Courier New"/>
                <a:sym typeface="Courier New"/>
              </a:rPr>
              <a:t>matching</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08    </a:t>
            </a:r>
            <a:r>
              <a:rPr b="1" lang="en-US" sz="1800">
                <a:solidFill>
                  <a:schemeClr val="dk1"/>
                </a:solidFill>
                <a:latin typeface="Courier New"/>
                <a:ea typeface="Courier New"/>
                <a:cs typeface="Courier New"/>
                <a:sym typeface="Courier New"/>
              </a:rPr>
              <a:t>if</a:t>
            </a:r>
            <a:r>
              <a:rPr lang="en-US" sz="1800">
                <a:solidFill>
                  <a:schemeClr val="dk1"/>
                </a:solidFill>
                <a:latin typeface="Courier New"/>
                <a:ea typeface="Courier New"/>
                <a:cs typeface="Courier New"/>
                <a:sym typeface="Courier New"/>
              </a:rPr>
              <a:t> fp = ft </a:t>
            </a:r>
            <a:r>
              <a:rPr b="1" lang="en-US" sz="1800">
                <a:solidFill>
                  <a:schemeClr val="dk1"/>
                </a:solidFill>
                <a:latin typeface="Courier New"/>
                <a:ea typeface="Courier New"/>
                <a:cs typeface="Courier New"/>
                <a:sym typeface="Courier New"/>
              </a:rPr>
              <a:t>then   </a:t>
            </a:r>
            <a:r>
              <a:rPr lang="en-US" sz="1800">
                <a:solidFill>
                  <a:schemeClr val="dk1"/>
                </a:solidFill>
                <a:latin typeface="Courier New"/>
                <a:ea typeface="Courier New"/>
                <a:cs typeface="Courier New"/>
                <a:sym typeface="Courier New"/>
              </a:rPr>
              <a:t>// run a loop to compare strings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09       </a:t>
            </a:r>
            <a:r>
              <a:rPr b="1" lang="en-US" sz="1800">
                <a:solidFill>
                  <a:schemeClr val="dk1"/>
                </a:solidFill>
                <a:latin typeface="Courier New"/>
                <a:ea typeface="Courier New"/>
                <a:cs typeface="Courier New"/>
                <a:sym typeface="Courier New"/>
              </a:rPr>
              <a:t>if</a:t>
            </a:r>
            <a:r>
              <a:rPr lang="en-US" sz="1800">
                <a:solidFill>
                  <a:schemeClr val="dk1"/>
                </a:solidFill>
                <a:latin typeface="Courier New"/>
                <a:ea typeface="Courier New"/>
                <a:cs typeface="Courier New"/>
                <a:sym typeface="Courier New"/>
              </a:rPr>
              <a:t> P[0..m-1] = T[s..s+m-1] </a:t>
            </a:r>
            <a:r>
              <a:rPr b="1" lang="en-US" sz="1800">
                <a:solidFill>
                  <a:schemeClr val="dk1"/>
                </a:solidFill>
                <a:latin typeface="Courier New"/>
                <a:ea typeface="Courier New"/>
                <a:cs typeface="Courier New"/>
                <a:sym typeface="Courier New"/>
              </a:rPr>
              <a:t>return </a:t>
            </a:r>
            <a:r>
              <a:rPr lang="en-US" sz="1800">
                <a:solidFill>
                  <a:schemeClr val="dk1"/>
                </a:solidFill>
                <a:latin typeface="Courier New"/>
                <a:ea typeface="Courier New"/>
                <a:cs typeface="Courier New"/>
                <a:sym typeface="Courier New"/>
              </a:rPr>
              <a:t>s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10    ft </a:t>
            </a:r>
            <a:r>
              <a:rPr lang="en-US" sz="1800">
                <a:solidFill>
                  <a:schemeClr val="dk1"/>
                </a:solidFill>
                <a:latin typeface="Noto Sans Symbols"/>
                <a:ea typeface="Noto Sans Symbols"/>
                <a:cs typeface="Noto Sans Symbols"/>
                <a:sym typeface="Noto Sans Symbols"/>
              </a:rPr>
              <a:t>← </a:t>
            </a:r>
            <a:r>
              <a:rPr lang="en-US" sz="1800">
                <a:solidFill>
                  <a:schemeClr val="dk1"/>
                </a:solidFill>
                <a:latin typeface="Courier New"/>
                <a:ea typeface="Courier New"/>
                <a:cs typeface="Courier New"/>
                <a:sym typeface="Courier New"/>
              </a:rPr>
              <a:t>( (ft – T[s]*h)*10 + T[s+m]) </a:t>
            </a:r>
            <a:r>
              <a:rPr b="1" lang="en-US" sz="1800">
                <a:solidFill>
                  <a:schemeClr val="dk1"/>
                </a:solidFill>
                <a:latin typeface="Courier New"/>
                <a:ea typeface="Courier New"/>
                <a:cs typeface="Courier New"/>
                <a:sym typeface="Courier New"/>
              </a:rPr>
              <a:t>mod</a:t>
            </a:r>
            <a:r>
              <a:rPr lang="en-US" sz="1800">
                <a:solidFill>
                  <a:schemeClr val="dk1"/>
                </a:solidFill>
                <a:latin typeface="Courier New"/>
                <a:ea typeface="Courier New"/>
                <a:cs typeface="Courier New"/>
                <a:sym typeface="Courier New"/>
              </a:rPr>
              <a:t> q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11 </a:t>
            </a:r>
            <a:r>
              <a:rPr b="1" lang="en-US" sz="1800">
                <a:solidFill>
                  <a:schemeClr val="dk1"/>
                </a:solidFill>
                <a:latin typeface="Courier New"/>
                <a:ea typeface="Courier New"/>
                <a:cs typeface="Courier New"/>
                <a:sym typeface="Courier New"/>
              </a:rPr>
              <a:t>return</a:t>
            </a:r>
            <a:r>
              <a:rPr lang="en-US" sz="1800">
                <a:solidFill>
                  <a:schemeClr val="dk1"/>
                </a:solidFill>
                <a:latin typeface="Courier New"/>
                <a:ea typeface="Courier New"/>
                <a:cs typeface="Courier New"/>
                <a:sym typeface="Courier New"/>
              </a:rPr>
              <a:t> –1</a:t>
            </a:r>
            <a:endParaRPr/>
          </a:p>
        </p:txBody>
      </p:sp>
      <p:sp>
        <p:nvSpPr>
          <p:cNvPr id="534" name="Google Shape;534;p41"/>
          <p:cNvSpPr/>
          <p:nvPr/>
        </p:nvSpPr>
        <p:spPr>
          <a:xfrm>
            <a:off x="661988" y="5118100"/>
            <a:ext cx="8337550" cy="13366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800"/>
              <a:buFont typeface="Noto Sans Symbols"/>
              <a:buChar char="■"/>
            </a:pPr>
            <a:r>
              <a:rPr lang="en-US" sz="2400">
                <a:solidFill>
                  <a:schemeClr val="dk1"/>
                </a:solidFill>
                <a:latin typeface="Verdana"/>
                <a:ea typeface="Verdana"/>
                <a:cs typeface="Verdana"/>
                <a:sym typeface="Verdana"/>
              </a:rPr>
              <a:t>How many character comparisons are done if</a:t>
            </a:r>
            <a:endParaRPr/>
          </a:p>
          <a:p>
            <a:pPr indent="-285750" lvl="1" marL="742950" marR="0" rtl="0" algn="l">
              <a:spcBef>
                <a:spcPts val="480"/>
              </a:spcBef>
              <a:spcAft>
                <a:spcPts val="0"/>
              </a:spcAft>
              <a:buClr>
                <a:schemeClr val="folHlink"/>
              </a:buClr>
              <a:buSzPts val="1800"/>
              <a:buFont typeface="Noto Sans Symbols"/>
              <a:buNone/>
            </a:pPr>
            <a:r>
              <a:rPr b="0" i="1" lang="en-US" sz="2400" u="none" cap="none" strike="noStrike">
                <a:solidFill>
                  <a:schemeClr val="dk1"/>
                </a:solidFill>
                <a:latin typeface="Verdana"/>
                <a:ea typeface="Verdana"/>
                <a:cs typeface="Verdana"/>
                <a:sym typeface="Verdana"/>
              </a:rPr>
              <a:t>T</a:t>
            </a:r>
            <a:r>
              <a:rPr b="0" i="0" lang="en-US" sz="2400" u="none" cap="none" strike="noStrike">
                <a:solidFill>
                  <a:schemeClr val="dk1"/>
                </a:solidFill>
                <a:latin typeface="Verdana"/>
                <a:ea typeface="Verdana"/>
                <a:cs typeface="Verdana"/>
                <a:sym typeface="Verdana"/>
              </a:rPr>
              <a:t> = “</a:t>
            </a:r>
            <a:r>
              <a:rPr b="1" i="0" lang="en-US" sz="2400" u="none" cap="none" strike="noStrike">
                <a:solidFill>
                  <a:schemeClr val="dk1"/>
                </a:solidFill>
                <a:latin typeface="Courier New"/>
                <a:ea typeface="Courier New"/>
                <a:cs typeface="Courier New"/>
                <a:sym typeface="Courier New"/>
              </a:rPr>
              <a:t>2359023141526739921</a:t>
            </a:r>
            <a:r>
              <a:rPr b="0" i="0" lang="en-US" sz="2400" u="none" cap="none" strike="noStrike">
                <a:solidFill>
                  <a:schemeClr val="dk1"/>
                </a:solidFill>
                <a:latin typeface="Verdana"/>
                <a:ea typeface="Verdana"/>
                <a:cs typeface="Verdana"/>
                <a:sym typeface="Verdana"/>
              </a:rPr>
              <a:t>” and </a:t>
            </a:r>
            <a:r>
              <a:rPr b="0" i="1" lang="en-US" sz="2400" u="none" cap="none" strike="noStrike">
                <a:solidFill>
                  <a:schemeClr val="dk1"/>
                </a:solidFill>
                <a:latin typeface="Verdana"/>
                <a:ea typeface="Verdana"/>
                <a:cs typeface="Verdana"/>
                <a:sym typeface="Verdana"/>
              </a:rPr>
              <a:t>P</a:t>
            </a:r>
            <a:r>
              <a:rPr b="0" i="0" lang="en-US" sz="2400" u="none" cap="none" strike="noStrike">
                <a:solidFill>
                  <a:schemeClr val="dk1"/>
                </a:solidFill>
                <a:latin typeface="Verdana"/>
                <a:ea typeface="Verdana"/>
                <a:cs typeface="Verdana"/>
                <a:sym typeface="Verdana"/>
              </a:rPr>
              <a:t> = “31415”?</a:t>
            </a:r>
            <a:endParaRPr/>
          </a:p>
          <a:p>
            <a:pPr indent="-285750" lvl="1" marL="742950" marR="0" rtl="0" algn="l">
              <a:spcBef>
                <a:spcPts val="480"/>
              </a:spcBef>
              <a:spcAft>
                <a:spcPts val="0"/>
              </a:spcAft>
              <a:buClr>
                <a:schemeClr val="folHlink"/>
              </a:buClr>
              <a:buSzPts val="1800"/>
              <a:buFont typeface="Noto Sans Symbols"/>
              <a:buNone/>
            </a:pPr>
            <a:r>
              <a:rPr b="0" i="0" lang="en-US" sz="2400" u="none" cap="none" strike="noStrike">
                <a:solidFill>
                  <a:schemeClr val="dk1"/>
                </a:solidFill>
                <a:latin typeface="Verdana"/>
                <a:ea typeface="Verdana"/>
                <a:cs typeface="Verdana"/>
                <a:sym typeface="Verdana"/>
              </a:rPr>
              <a:t>(see Fig. 32.5 on page 992 of the textbook)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descr="A close up of a map&#10;&#10;Description automatically generated" id="539" name="Google Shape;539;p42"/>
          <p:cNvPicPr preferRelativeResize="0"/>
          <p:nvPr/>
        </p:nvPicPr>
        <p:blipFill rotWithShape="1">
          <a:blip r:embed="rId3">
            <a:alphaModFix/>
          </a:blip>
          <a:srcRect b="0" l="0" r="0" t="0"/>
          <a:stretch/>
        </p:blipFill>
        <p:spPr>
          <a:xfrm>
            <a:off x="1448376" y="0"/>
            <a:ext cx="6247248" cy="6858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Analysis</a:t>
            </a:r>
            <a:endParaRPr/>
          </a:p>
        </p:txBody>
      </p:sp>
      <p:sp>
        <p:nvSpPr>
          <p:cNvPr id="545" name="Google Shape;54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dk1"/>
              </a:buClr>
              <a:buSzPct val="100000"/>
              <a:buChar char="•"/>
            </a:pPr>
            <a:r>
              <a:rPr lang="en-US"/>
              <a:t>If </a:t>
            </a:r>
            <a:r>
              <a:rPr i="1" lang="en-US"/>
              <a:t>q</a:t>
            </a:r>
            <a:r>
              <a:rPr lang="en-US"/>
              <a:t> is a prime, the hash function distributes </a:t>
            </a:r>
            <a:r>
              <a:rPr i="1" lang="en-US"/>
              <a:t>m</a:t>
            </a:r>
            <a:r>
              <a:rPr lang="en-US"/>
              <a:t>-digit strings evenly among the </a:t>
            </a:r>
            <a:r>
              <a:rPr i="1" lang="en-US"/>
              <a:t>q </a:t>
            </a:r>
            <a:r>
              <a:rPr lang="en-US"/>
              <a:t>values</a:t>
            </a:r>
            <a:endParaRPr/>
          </a:p>
          <a:p>
            <a:pPr indent="-285750" lvl="1" marL="742950" rtl="0" algn="l">
              <a:lnSpc>
                <a:spcPct val="90000"/>
              </a:lnSpc>
              <a:spcBef>
                <a:spcPts val="518"/>
              </a:spcBef>
              <a:spcAft>
                <a:spcPts val="0"/>
              </a:spcAft>
              <a:buClr>
                <a:schemeClr val="dk1"/>
              </a:buClr>
              <a:buSzPct val="100000"/>
              <a:buChar char="–"/>
            </a:pPr>
            <a:r>
              <a:rPr lang="en-US"/>
              <a:t>Thus, only every </a:t>
            </a:r>
            <a:r>
              <a:rPr i="1" lang="en-US"/>
              <a:t>q</a:t>
            </a:r>
            <a:r>
              <a:rPr lang="en-US"/>
              <a:t>-th value of shift </a:t>
            </a:r>
            <a:r>
              <a:rPr i="1" lang="en-US"/>
              <a:t>s </a:t>
            </a:r>
            <a:r>
              <a:rPr lang="en-US"/>
              <a:t>will result in matching fingerprints (which will require comparing strings with </a:t>
            </a:r>
            <a:r>
              <a:rPr i="1" lang="en-US"/>
              <a:t>O</a:t>
            </a:r>
            <a:r>
              <a:rPr lang="en-US"/>
              <a:t>(</a:t>
            </a:r>
            <a:r>
              <a:rPr i="1" lang="en-US"/>
              <a:t>m</a:t>
            </a:r>
            <a:r>
              <a:rPr lang="en-US"/>
              <a:t>) comparisons)	</a:t>
            </a:r>
            <a:endParaRPr/>
          </a:p>
          <a:p>
            <a:pPr indent="-342900" lvl="0" marL="342900" rtl="0" algn="l">
              <a:lnSpc>
                <a:spcPct val="90000"/>
              </a:lnSpc>
              <a:spcBef>
                <a:spcPts val="592"/>
              </a:spcBef>
              <a:spcAft>
                <a:spcPts val="0"/>
              </a:spcAft>
              <a:buClr>
                <a:schemeClr val="dk1"/>
              </a:buClr>
              <a:buSzPct val="100000"/>
              <a:buChar char="•"/>
            </a:pPr>
            <a:r>
              <a:rPr lang="en-US"/>
              <a:t>Expected running time (if </a:t>
            </a:r>
            <a:r>
              <a:rPr i="1" lang="en-US"/>
              <a:t>q</a:t>
            </a:r>
            <a:r>
              <a:rPr lang="en-US"/>
              <a:t> &gt; </a:t>
            </a:r>
            <a:r>
              <a:rPr i="1" lang="en-US"/>
              <a:t>m</a:t>
            </a:r>
            <a:r>
              <a:rPr lang="en-US"/>
              <a:t>):</a:t>
            </a:r>
            <a:endParaRPr/>
          </a:p>
          <a:p>
            <a:pPr indent="-285750" lvl="1" marL="742950" rtl="0" algn="l">
              <a:lnSpc>
                <a:spcPct val="90000"/>
              </a:lnSpc>
              <a:spcBef>
                <a:spcPts val="518"/>
              </a:spcBef>
              <a:spcAft>
                <a:spcPts val="0"/>
              </a:spcAft>
              <a:buClr>
                <a:schemeClr val="dk1"/>
              </a:buClr>
              <a:buSzPct val="100000"/>
              <a:buChar char="–"/>
            </a:pPr>
            <a:r>
              <a:rPr lang="en-US"/>
              <a:t>Preprocessing: </a:t>
            </a:r>
            <a:r>
              <a:rPr i="1" lang="en-US"/>
              <a:t>O</a:t>
            </a:r>
            <a:r>
              <a:rPr lang="en-US"/>
              <a:t>(</a:t>
            </a:r>
            <a:r>
              <a:rPr i="1" lang="en-US"/>
              <a:t>m</a:t>
            </a:r>
            <a:r>
              <a:rPr lang="en-US"/>
              <a:t>)</a:t>
            </a:r>
            <a:endParaRPr/>
          </a:p>
          <a:p>
            <a:pPr indent="-285750" lvl="1" marL="742950" rtl="0" algn="l">
              <a:lnSpc>
                <a:spcPct val="90000"/>
              </a:lnSpc>
              <a:spcBef>
                <a:spcPts val="518"/>
              </a:spcBef>
              <a:spcAft>
                <a:spcPts val="0"/>
              </a:spcAft>
              <a:buClr>
                <a:schemeClr val="dk1"/>
              </a:buClr>
              <a:buSzPct val="100000"/>
              <a:buChar char="–"/>
            </a:pPr>
            <a:r>
              <a:rPr lang="en-US"/>
              <a:t>Outer loop: </a:t>
            </a:r>
            <a:r>
              <a:rPr i="1" lang="en-US"/>
              <a:t>O</a:t>
            </a:r>
            <a:r>
              <a:rPr lang="en-US"/>
              <a:t>(</a:t>
            </a:r>
            <a:r>
              <a:rPr i="1" lang="en-US"/>
              <a:t>n-m</a:t>
            </a:r>
            <a:r>
              <a:rPr lang="en-US"/>
              <a:t>)</a:t>
            </a:r>
            <a:endParaRPr/>
          </a:p>
          <a:p>
            <a:pPr indent="-285750" lvl="1" marL="742950" rtl="0" algn="l">
              <a:lnSpc>
                <a:spcPct val="90000"/>
              </a:lnSpc>
              <a:spcBef>
                <a:spcPts val="518"/>
              </a:spcBef>
              <a:spcAft>
                <a:spcPts val="0"/>
              </a:spcAft>
              <a:buClr>
                <a:schemeClr val="dk1"/>
              </a:buClr>
              <a:buSzPct val="100000"/>
              <a:buChar char="–"/>
            </a:pPr>
            <a:r>
              <a:rPr lang="en-US"/>
              <a:t>All inner loops:  </a:t>
            </a:r>
            <a:endParaRPr/>
          </a:p>
          <a:p>
            <a:pPr indent="-285750" lvl="1" marL="742950" rtl="0" algn="l">
              <a:lnSpc>
                <a:spcPct val="90000"/>
              </a:lnSpc>
              <a:spcBef>
                <a:spcPts val="518"/>
              </a:spcBef>
              <a:spcAft>
                <a:spcPts val="0"/>
              </a:spcAft>
              <a:buClr>
                <a:schemeClr val="dk1"/>
              </a:buClr>
              <a:buSzPct val="100000"/>
              <a:buChar char="–"/>
            </a:pPr>
            <a:r>
              <a:rPr lang="en-US"/>
              <a:t>Total time: </a:t>
            </a:r>
            <a:r>
              <a:rPr i="1" lang="en-US"/>
              <a:t>O</a:t>
            </a:r>
            <a:r>
              <a:rPr lang="en-US"/>
              <a:t>(</a:t>
            </a:r>
            <a:r>
              <a:rPr i="1" lang="en-US"/>
              <a:t>n-m</a:t>
            </a:r>
            <a:r>
              <a:rPr lang="en-US"/>
              <a:t>)</a:t>
            </a:r>
            <a:endParaRPr/>
          </a:p>
          <a:p>
            <a:pPr indent="-342900" lvl="0" marL="342900" rtl="0" algn="l">
              <a:lnSpc>
                <a:spcPct val="90000"/>
              </a:lnSpc>
              <a:spcBef>
                <a:spcPts val="592"/>
              </a:spcBef>
              <a:spcAft>
                <a:spcPts val="0"/>
              </a:spcAft>
              <a:buClr>
                <a:schemeClr val="dk1"/>
              </a:buClr>
              <a:buSzPct val="100000"/>
              <a:buChar char="•"/>
            </a:pPr>
            <a:r>
              <a:rPr lang="en-US"/>
              <a:t>Worst-case running time: </a:t>
            </a:r>
            <a:r>
              <a:rPr i="1" lang="en-US"/>
              <a:t>O</a:t>
            </a:r>
            <a:r>
              <a:rPr lang="en-US"/>
              <a:t>(</a:t>
            </a:r>
            <a:r>
              <a:rPr i="1" lang="en-US"/>
              <a:t>nm</a:t>
            </a:r>
            <a:r>
              <a:rPr lang="en-US"/>
              <a:t>)  	</a:t>
            </a:r>
            <a:r>
              <a:rPr i="1" lang="en-US"/>
              <a:t>   </a:t>
            </a:r>
            <a:endParaRPr/>
          </a:p>
        </p:txBody>
      </p:sp>
      <p:pic>
        <p:nvPicPr>
          <p:cNvPr id="546" name="Google Shape;546;p43"/>
          <p:cNvPicPr preferRelativeResize="0"/>
          <p:nvPr/>
        </p:nvPicPr>
        <p:blipFill rotWithShape="1">
          <a:blip r:embed="rId3">
            <a:alphaModFix/>
          </a:blip>
          <a:srcRect b="0" l="0" r="0" t="0"/>
          <a:stretch/>
        </p:blipFill>
        <p:spPr>
          <a:xfrm>
            <a:off x="4522788" y="4862513"/>
            <a:ext cx="2163762" cy="730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Rabin-Karp in Practice</a:t>
            </a:r>
            <a:endParaRPr/>
          </a:p>
        </p:txBody>
      </p:sp>
      <p:sp>
        <p:nvSpPr>
          <p:cNvPr id="552" name="Google Shape;552;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If the alphabet has </a:t>
            </a:r>
            <a:r>
              <a:rPr i="1" lang="en-US"/>
              <a:t>d </a:t>
            </a:r>
            <a:r>
              <a:rPr lang="en-US"/>
              <a:t>characters, interpret characters as radix-</a:t>
            </a:r>
            <a:r>
              <a:rPr i="1" lang="en-US"/>
              <a:t>d </a:t>
            </a:r>
            <a:r>
              <a:rPr lang="en-US"/>
              <a:t>digits (replace 10 with </a:t>
            </a:r>
            <a:r>
              <a:rPr i="1" lang="en-US"/>
              <a:t>d</a:t>
            </a:r>
            <a:r>
              <a:rPr lang="en-US"/>
              <a:t> in the algorithm).</a:t>
            </a:r>
            <a:endParaRPr/>
          </a:p>
          <a:p>
            <a:pPr indent="-342900" lvl="0" marL="342900" rtl="0" algn="l">
              <a:spcBef>
                <a:spcPts val="592"/>
              </a:spcBef>
              <a:spcAft>
                <a:spcPts val="0"/>
              </a:spcAft>
              <a:buClr>
                <a:schemeClr val="dk1"/>
              </a:buClr>
              <a:buSzPct val="100000"/>
              <a:buChar char="•"/>
            </a:pPr>
            <a:r>
              <a:rPr lang="en-US"/>
              <a:t>Choosing prime </a:t>
            </a:r>
            <a:r>
              <a:rPr i="1" lang="en-US"/>
              <a:t>q &gt; m </a:t>
            </a:r>
            <a:r>
              <a:rPr lang="en-US"/>
              <a:t>can be done with randomized algorithms in O(</a:t>
            </a:r>
            <a:r>
              <a:rPr i="1" lang="en-US"/>
              <a:t>m</a:t>
            </a:r>
            <a:r>
              <a:rPr lang="en-US"/>
              <a:t>), or </a:t>
            </a:r>
            <a:r>
              <a:rPr i="1" lang="en-US"/>
              <a:t>q</a:t>
            </a:r>
            <a:r>
              <a:rPr lang="en-US"/>
              <a:t> can be fixed to be the largest prime so that 10*</a:t>
            </a:r>
            <a:r>
              <a:rPr i="1" lang="en-US"/>
              <a:t>q </a:t>
            </a:r>
            <a:r>
              <a:rPr lang="en-US"/>
              <a:t>fits in a computer word.</a:t>
            </a:r>
            <a:endParaRPr/>
          </a:p>
          <a:p>
            <a:pPr indent="-342900" lvl="0" marL="342900" rtl="0" algn="l">
              <a:spcBef>
                <a:spcPts val="592"/>
              </a:spcBef>
              <a:spcAft>
                <a:spcPts val="0"/>
              </a:spcAft>
              <a:buClr>
                <a:schemeClr val="dk1"/>
              </a:buClr>
              <a:buSzPct val="100000"/>
              <a:buChar char="•"/>
            </a:pPr>
            <a:r>
              <a:rPr lang="en-US"/>
              <a:t>Rabin-Karp is simple and can be easily extended to two-dimensional pattern matching.</a:t>
            </a:r>
            <a:r>
              <a:rPr i="1" lang="en-US"/>
              <a:t>  </a:t>
            </a: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Searching in </a:t>
            </a:r>
            <a:r>
              <a:rPr i="1" lang="en-US"/>
              <a:t>n </a:t>
            </a:r>
            <a:r>
              <a:rPr lang="en-US"/>
              <a:t>comparisons</a:t>
            </a:r>
            <a:r>
              <a:rPr i="1" lang="en-US"/>
              <a:t> </a:t>
            </a:r>
            <a:endParaRPr/>
          </a:p>
        </p:txBody>
      </p:sp>
      <p:sp>
        <p:nvSpPr>
          <p:cNvPr id="558" name="Google Shape;558;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goal: each character of the text is compared only once!</a:t>
            </a:r>
            <a:endParaRPr/>
          </a:p>
          <a:p>
            <a:pPr indent="-342900" lvl="0" marL="342900" rtl="0" algn="l">
              <a:spcBef>
                <a:spcPts val="640"/>
              </a:spcBef>
              <a:spcAft>
                <a:spcPts val="0"/>
              </a:spcAft>
              <a:buClr>
                <a:schemeClr val="dk1"/>
              </a:buClr>
              <a:buSzPts val="3200"/>
              <a:buChar char="•"/>
            </a:pPr>
            <a:r>
              <a:rPr lang="en-US"/>
              <a:t>Problem with the naïve algorithm:</a:t>
            </a:r>
            <a:endParaRPr/>
          </a:p>
          <a:p>
            <a:pPr indent="-285750" lvl="1" marL="742950" rtl="0" algn="l">
              <a:spcBef>
                <a:spcPts val="560"/>
              </a:spcBef>
              <a:spcAft>
                <a:spcPts val="0"/>
              </a:spcAft>
              <a:buClr>
                <a:schemeClr val="dk1"/>
              </a:buClr>
              <a:buSzPts val="2800"/>
              <a:buChar char="–"/>
            </a:pPr>
            <a:r>
              <a:rPr lang="en-US"/>
              <a:t>Forgets what was learned from a partial match!</a:t>
            </a:r>
            <a:endParaRPr/>
          </a:p>
          <a:p>
            <a:pPr indent="-285750" lvl="1" marL="742950" rtl="0" algn="l">
              <a:spcBef>
                <a:spcPts val="560"/>
              </a:spcBef>
              <a:spcAft>
                <a:spcPts val="0"/>
              </a:spcAft>
              <a:buClr>
                <a:schemeClr val="dk1"/>
              </a:buClr>
              <a:buSzPts val="2800"/>
              <a:buChar char="–"/>
            </a:pPr>
            <a:r>
              <a:rPr lang="en-US"/>
              <a:t>Examples:</a:t>
            </a:r>
            <a:endParaRPr/>
          </a:p>
          <a:p>
            <a:pPr indent="-228600" lvl="2" marL="1143000" rtl="0" algn="l">
              <a:spcBef>
                <a:spcPts val="480"/>
              </a:spcBef>
              <a:spcAft>
                <a:spcPts val="0"/>
              </a:spcAft>
              <a:buClr>
                <a:schemeClr val="dk1"/>
              </a:buClr>
              <a:buSzPts val="2400"/>
              <a:buChar char="•"/>
            </a:pPr>
            <a:r>
              <a:rPr i="1" lang="en-US"/>
              <a:t>T</a:t>
            </a:r>
            <a:r>
              <a:rPr lang="en-US"/>
              <a:t> = “</a:t>
            </a:r>
            <a:r>
              <a:rPr b="1" lang="en-US">
                <a:latin typeface="Courier New"/>
                <a:ea typeface="Courier New"/>
                <a:cs typeface="Courier New"/>
                <a:sym typeface="Courier New"/>
              </a:rPr>
              <a:t>Tweedledee and Tweedledum</a:t>
            </a:r>
            <a:r>
              <a:rPr lang="en-US"/>
              <a:t>” 		     and </a:t>
            </a:r>
            <a:r>
              <a:rPr i="1" lang="en-US"/>
              <a:t>P</a:t>
            </a:r>
            <a:r>
              <a:rPr lang="en-US"/>
              <a:t> = “</a:t>
            </a:r>
            <a:r>
              <a:rPr b="1" lang="en-US">
                <a:latin typeface="Courier New"/>
                <a:ea typeface="Courier New"/>
                <a:cs typeface="Courier New"/>
                <a:sym typeface="Courier New"/>
              </a:rPr>
              <a:t>Tweedledum</a:t>
            </a:r>
            <a:r>
              <a:rPr lang="en-US"/>
              <a:t>”</a:t>
            </a:r>
            <a:endParaRPr/>
          </a:p>
          <a:p>
            <a:pPr indent="-228600" lvl="2" marL="1143000" rtl="0" algn="l">
              <a:spcBef>
                <a:spcPts val="480"/>
              </a:spcBef>
              <a:spcAft>
                <a:spcPts val="0"/>
              </a:spcAft>
              <a:buClr>
                <a:schemeClr val="dk1"/>
              </a:buClr>
              <a:buSzPts val="2400"/>
              <a:buChar char="•"/>
            </a:pPr>
            <a:r>
              <a:rPr i="1" lang="en-US"/>
              <a:t>T = </a:t>
            </a:r>
            <a:r>
              <a:rPr lang="en-US"/>
              <a:t>“</a:t>
            </a:r>
            <a:r>
              <a:rPr b="1" lang="en-US">
                <a:latin typeface="Courier New"/>
                <a:ea typeface="Courier New"/>
                <a:cs typeface="Courier New"/>
                <a:sym typeface="Courier New"/>
              </a:rPr>
              <a:t>pappar</a:t>
            </a:r>
            <a:r>
              <a:rPr lang="en-US"/>
              <a:t>” and </a:t>
            </a:r>
            <a:r>
              <a:rPr i="1" lang="en-US"/>
              <a:t>P</a:t>
            </a:r>
            <a:r>
              <a:rPr lang="en-US"/>
              <a:t> = “</a:t>
            </a:r>
            <a:r>
              <a:rPr b="1" lang="en-US">
                <a:latin typeface="Courier New"/>
                <a:ea typeface="Courier New"/>
                <a:cs typeface="Courier New"/>
                <a:sym typeface="Courier New"/>
              </a:rPr>
              <a:t>pappappappar”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General situation</a:t>
            </a:r>
            <a:endParaRPr/>
          </a:p>
        </p:txBody>
      </p:sp>
      <p:sp>
        <p:nvSpPr>
          <p:cNvPr id="564" name="Google Shape;564;p46"/>
          <p:cNvSpPr txBox="1"/>
          <p:nvPr>
            <p:ph idx="1" type="body"/>
          </p:nvPr>
        </p:nvSpPr>
        <p:spPr>
          <a:xfrm>
            <a:off x="309562" y="1447800"/>
            <a:ext cx="5276852"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State of the algorithm:</a:t>
            </a:r>
            <a:endParaRPr/>
          </a:p>
          <a:p>
            <a:pPr indent="-285750" lvl="1" marL="742950" rtl="0" algn="l">
              <a:spcBef>
                <a:spcPts val="560"/>
              </a:spcBef>
              <a:spcAft>
                <a:spcPts val="0"/>
              </a:spcAft>
              <a:buClr>
                <a:schemeClr val="dk1"/>
              </a:buClr>
              <a:buSzPts val="2800"/>
              <a:buChar char="–"/>
            </a:pPr>
            <a:r>
              <a:rPr lang="en-US"/>
              <a:t>Checking shift </a:t>
            </a:r>
            <a:r>
              <a:rPr i="1" lang="en-US"/>
              <a:t>s, </a:t>
            </a:r>
            <a:endParaRPr/>
          </a:p>
          <a:p>
            <a:pPr indent="-285750" lvl="1" marL="742950" rtl="0" algn="l">
              <a:spcBef>
                <a:spcPts val="560"/>
              </a:spcBef>
              <a:spcAft>
                <a:spcPts val="0"/>
              </a:spcAft>
              <a:buClr>
                <a:schemeClr val="dk1"/>
              </a:buClr>
              <a:buSzPts val="2800"/>
              <a:buChar char="–"/>
            </a:pPr>
            <a:r>
              <a:rPr i="1" lang="en-US"/>
              <a:t>q </a:t>
            </a:r>
            <a:r>
              <a:rPr lang="en-US"/>
              <a:t>characters of </a:t>
            </a:r>
            <a:r>
              <a:rPr i="1" lang="en-US"/>
              <a:t>P</a:t>
            </a:r>
            <a:r>
              <a:rPr lang="en-US"/>
              <a:t> are matched</a:t>
            </a:r>
            <a:r>
              <a:rPr i="1" lang="en-US"/>
              <a:t>, </a:t>
            </a:r>
            <a:endParaRPr/>
          </a:p>
          <a:p>
            <a:pPr indent="-285750" lvl="1" marL="742950" rtl="0" algn="l">
              <a:spcBef>
                <a:spcPts val="560"/>
              </a:spcBef>
              <a:spcAft>
                <a:spcPts val="0"/>
              </a:spcAft>
              <a:buClr>
                <a:schemeClr val="dk1"/>
              </a:buClr>
              <a:buSzPts val="2800"/>
              <a:buChar char="–"/>
            </a:pPr>
            <a:r>
              <a:rPr lang="en-US"/>
              <a:t>we see a non-matching character </a:t>
            </a:r>
            <a:r>
              <a:rPr lang="en-US">
                <a:latin typeface="Noto Sans Symbols"/>
                <a:ea typeface="Noto Sans Symbols"/>
                <a:cs typeface="Noto Sans Symbols"/>
                <a:sym typeface="Noto Sans Symbols"/>
              </a:rPr>
              <a:t>α </a:t>
            </a:r>
            <a:r>
              <a:rPr lang="en-US"/>
              <a:t>in </a:t>
            </a:r>
            <a:r>
              <a:rPr i="1" lang="en-US"/>
              <a:t>T.</a:t>
            </a:r>
            <a:endParaRPr/>
          </a:p>
          <a:p>
            <a:pPr indent="-342900" lvl="0" marL="342900" rtl="0" algn="l">
              <a:spcBef>
                <a:spcPts val="640"/>
              </a:spcBef>
              <a:spcAft>
                <a:spcPts val="0"/>
              </a:spcAft>
              <a:buClr>
                <a:schemeClr val="dk1"/>
              </a:buClr>
              <a:buSzPts val="3200"/>
              <a:buChar char="•"/>
            </a:pPr>
            <a:r>
              <a:rPr lang="en-US"/>
              <a:t>Need to find:</a:t>
            </a:r>
            <a:endParaRPr/>
          </a:p>
          <a:p>
            <a:pPr indent="-285750" lvl="1" marL="742950" rtl="0" algn="l">
              <a:spcBef>
                <a:spcPts val="560"/>
              </a:spcBef>
              <a:spcAft>
                <a:spcPts val="0"/>
              </a:spcAft>
              <a:buClr>
                <a:schemeClr val="dk1"/>
              </a:buClr>
              <a:buSzPts val="2800"/>
              <a:buChar char="–"/>
            </a:pPr>
            <a:r>
              <a:rPr lang="en-US"/>
              <a:t>Largest prefix “</a:t>
            </a:r>
            <a:r>
              <a:rPr i="1" lang="en-US"/>
              <a:t>P</a:t>
            </a:r>
            <a:r>
              <a:rPr lang="en-US"/>
              <a:t>-” such that it is a suffix of </a:t>
            </a:r>
            <a:r>
              <a:rPr i="1" lang="en-US"/>
              <a:t>P</a:t>
            </a:r>
            <a:r>
              <a:rPr lang="en-US"/>
              <a:t>[0..</a:t>
            </a:r>
            <a:r>
              <a:rPr i="1" lang="en-US"/>
              <a:t>q</a:t>
            </a:r>
            <a:r>
              <a:rPr lang="en-US"/>
              <a:t>-1]</a:t>
            </a:r>
            <a:r>
              <a:rPr lang="en-US">
                <a:latin typeface="Noto Sans Symbols"/>
                <a:ea typeface="Noto Sans Symbols"/>
                <a:cs typeface="Noto Sans Symbols"/>
                <a:sym typeface="Noto Sans Symbols"/>
              </a:rPr>
              <a:t>α:</a:t>
            </a:r>
            <a:endParaRPr/>
          </a:p>
        </p:txBody>
      </p:sp>
      <p:sp>
        <p:nvSpPr>
          <p:cNvPr id="565" name="Google Shape;565;p46"/>
          <p:cNvSpPr/>
          <p:nvPr/>
        </p:nvSpPr>
        <p:spPr>
          <a:xfrm>
            <a:off x="5888038" y="2484438"/>
            <a:ext cx="3133725"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6"/>
          <p:cNvSpPr/>
          <p:nvPr/>
        </p:nvSpPr>
        <p:spPr>
          <a:xfrm>
            <a:off x="58880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46"/>
          <p:cNvSpPr/>
          <p:nvPr/>
        </p:nvSpPr>
        <p:spPr>
          <a:xfrm>
            <a:off x="6072188" y="24860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46"/>
          <p:cNvSpPr/>
          <p:nvPr/>
        </p:nvSpPr>
        <p:spPr>
          <a:xfrm>
            <a:off x="6256338" y="24860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46"/>
          <p:cNvSpPr/>
          <p:nvPr/>
        </p:nvSpPr>
        <p:spPr>
          <a:xfrm>
            <a:off x="6440488" y="248443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46"/>
          <p:cNvSpPr/>
          <p:nvPr/>
        </p:nvSpPr>
        <p:spPr>
          <a:xfrm>
            <a:off x="6624638" y="2486025"/>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46"/>
          <p:cNvSpPr/>
          <p:nvPr/>
        </p:nvSpPr>
        <p:spPr>
          <a:xfrm>
            <a:off x="6808788" y="2486025"/>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46"/>
          <p:cNvSpPr/>
          <p:nvPr/>
        </p:nvSpPr>
        <p:spPr>
          <a:xfrm>
            <a:off x="6992938" y="2484438"/>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α</a:t>
            </a:r>
            <a:endParaRPr/>
          </a:p>
        </p:txBody>
      </p:sp>
      <p:sp>
        <p:nvSpPr>
          <p:cNvPr id="573" name="Google Shape;573;p46"/>
          <p:cNvSpPr/>
          <p:nvPr/>
        </p:nvSpPr>
        <p:spPr>
          <a:xfrm>
            <a:off x="71770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46"/>
          <p:cNvSpPr/>
          <p:nvPr/>
        </p:nvSpPr>
        <p:spPr>
          <a:xfrm>
            <a:off x="73612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46"/>
          <p:cNvSpPr/>
          <p:nvPr/>
        </p:nvSpPr>
        <p:spPr>
          <a:xfrm>
            <a:off x="75453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46"/>
          <p:cNvSpPr/>
          <p:nvPr/>
        </p:nvSpPr>
        <p:spPr>
          <a:xfrm>
            <a:off x="77295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46"/>
          <p:cNvSpPr/>
          <p:nvPr/>
        </p:nvSpPr>
        <p:spPr>
          <a:xfrm>
            <a:off x="79136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46"/>
          <p:cNvSpPr/>
          <p:nvPr/>
        </p:nvSpPr>
        <p:spPr>
          <a:xfrm>
            <a:off x="80978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46"/>
          <p:cNvSpPr/>
          <p:nvPr/>
        </p:nvSpPr>
        <p:spPr>
          <a:xfrm>
            <a:off x="82819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46"/>
          <p:cNvSpPr/>
          <p:nvPr/>
        </p:nvSpPr>
        <p:spPr>
          <a:xfrm>
            <a:off x="8466138" y="24860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46"/>
          <p:cNvSpPr/>
          <p:nvPr/>
        </p:nvSpPr>
        <p:spPr>
          <a:xfrm>
            <a:off x="86502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46"/>
          <p:cNvSpPr/>
          <p:nvPr/>
        </p:nvSpPr>
        <p:spPr>
          <a:xfrm>
            <a:off x="6438900" y="1951038"/>
            <a:ext cx="11112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46"/>
          <p:cNvSpPr/>
          <p:nvPr/>
        </p:nvSpPr>
        <p:spPr>
          <a:xfrm>
            <a:off x="6438900" y="195103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46"/>
          <p:cNvSpPr/>
          <p:nvPr/>
        </p:nvSpPr>
        <p:spPr>
          <a:xfrm>
            <a:off x="6623050" y="1952625"/>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5" name="Google Shape;585;p46"/>
          <p:cNvCxnSpPr/>
          <p:nvPr/>
        </p:nvCxnSpPr>
        <p:spPr>
          <a:xfrm>
            <a:off x="6535738" y="2249488"/>
            <a:ext cx="0" cy="238125"/>
          </a:xfrm>
          <a:prstGeom prst="straightConnector1">
            <a:avLst/>
          </a:prstGeom>
          <a:noFill/>
          <a:ln cap="flat" cmpd="sng" w="15875">
            <a:solidFill>
              <a:schemeClr val="dk1"/>
            </a:solidFill>
            <a:prstDash val="solid"/>
            <a:miter lim="800000"/>
            <a:headEnd len="med" w="med" type="none"/>
            <a:tailEnd len="med" w="med" type="none"/>
          </a:ln>
        </p:spPr>
      </p:cxnSp>
      <p:cxnSp>
        <p:nvCxnSpPr>
          <p:cNvPr id="586" name="Google Shape;586;p46"/>
          <p:cNvCxnSpPr/>
          <p:nvPr/>
        </p:nvCxnSpPr>
        <p:spPr>
          <a:xfrm>
            <a:off x="6713538" y="2249488"/>
            <a:ext cx="0" cy="238125"/>
          </a:xfrm>
          <a:prstGeom prst="straightConnector1">
            <a:avLst/>
          </a:prstGeom>
          <a:noFill/>
          <a:ln cap="flat" cmpd="sng" w="15875">
            <a:solidFill>
              <a:schemeClr val="dk1"/>
            </a:solidFill>
            <a:prstDash val="solid"/>
            <a:miter lim="800000"/>
            <a:headEnd len="med" w="med" type="none"/>
            <a:tailEnd len="med" w="med" type="none"/>
          </a:ln>
        </p:spPr>
      </p:cxnSp>
      <p:cxnSp>
        <p:nvCxnSpPr>
          <p:cNvPr id="587" name="Google Shape;587;p46"/>
          <p:cNvCxnSpPr/>
          <p:nvPr/>
        </p:nvCxnSpPr>
        <p:spPr>
          <a:xfrm>
            <a:off x="6897688" y="2247900"/>
            <a:ext cx="0" cy="238125"/>
          </a:xfrm>
          <a:prstGeom prst="straightConnector1">
            <a:avLst/>
          </a:prstGeom>
          <a:noFill/>
          <a:ln cap="flat" cmpd="sng" w="15875">
            <a:solidFill>
              <a:schemeClr val="dk1"/>
            </a:solidFill>
            <a:prstDash val="solid"/>
            <a:miter lim="800000"/>
            <a:headEnd len="med" w="med" type="none"/>
            <a:tailEnd len="med" w="med" type="none"/>
          </a:ln>
        </p:spPr>
      </p:cxnSp>
      <p:sp>
        <p:nvSpPr>
          <p:cNvPr id="588" name="Google Shape;588;p46"/>
          <p:cNvSpPr/>
          <p:nvPr/>
        </p:nvSpPr>
        <p:spPr>
          <a:xfrm>
            <a:off x="6808788" y="1952625"/>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46"/>
          <p:cNvSpPr/>
          <p:nvPr/>
        </p:nvSpPr>
        <p:spPr>
          <a:xfrm>
            <a:off x="7000875" y="1951038"/>
            <a:ext cx="184150" cy="288925"/>
          </a:xfrm>
          <a:prstGeom prst="rect">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46"/>
          <p:cNvSpPr/>
          <p:nvPr/>
        </p:nvSpPr>
        <p:spPr>
          <a:xfrm>
            <a:off x="7185025" y="19510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91" name="Google Shape;591;p46"/>
          <p:cNvCxnSpPr/>
          <p:nvPr/>
        </p:nvCxnSpPr>
        <p:spPr>
          <a:xfrm>
            <a:off x="7094538" y="2247900"/>
            <a:ext cx="0" cy="238125"/>
          </a:xfrm>
          <a:prstGeom prst="straightConnector1">
            <a:avLst/>
          </a:prstGeom>
          <a:noFill/>
          <a:ln cap="flat" cmpd="sng" w="15875">
            <a:solidFill>
              <a:schemeClr val="dk1"/>
            </a:solidFill>
            <a:prstDash val="solid"/>
            <a:miter lim="800000"/>
            <a:headEnd len="med" w="med" type="none"/>
            <a:tailEnd len="med" w="med" type="none"/>
          </a:ln>
        </p:spPr>
      </p:cxnSp>
      <p:cxnSp>
        <p:nvCxnSpPr>
          <p:cNvPr id="592" name="Google Shape;592;p46"/>
          <p:cNvCxnSpPr/>
          <p:nvPr/>
        </p:nvCxnSpPr>
        <p:spPr>
          <a:xfrm>
            <a:off x="7031038" y="2311400"/>
            <a:ext cx="127000" cy="130175"/>
          </a:xfrm>
          <a:prstGeom prst="straightConnector1">
            <a:avLst/>
          </a:prstGeom>
          <a:noFill/>
          <a:ln cap="flat" cmpd="sng" w="15875">
            <a:solidFill>
              <a:schemeClr val="dk1"/>
            </a:solidFill>
            <a:prstDash val="solid"/>
            <a:miter lim="800000"/>
            <a:headEnd len="med" w="med" type="none"/>
            <a:tailEnd len="med" w="med" type="none"/>
          </a:ln>
        </p:spPr>
      </p:cxnSp>
      <p:sp>
        <p:nvSpPr>
          <p:cNvPr id="593" name="Google Shape;593;p46"/>
          <p:cNvSpPr txBox="1"/>
          <p:nvPr/>
        </p:nvSpPr>
        <p:spPr>
          <a:xfrm>
            <a:off x="6340475" y="2960688"/>
            <a:ext cx="6508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s</a:t>
            </a:r>
            <a:r>
              <a:rPr lang="en-US" sz="1800">
                <a:solidFill>
                  <a:schemeClr val="dk1"/>
                </a:solidFill>
                <a:latin typeface="Calibri"/>
                <a:ea typeface="Calibri"/>
                <a:cs typeface="Calibri"/>
                <a:sym typeface="Calibri"/>
              </a:rPr>
              <a:t>]</a:t>
            </a:r>
            <a:endParaRPr/>
          </a:p>
        </p:txBody>
      </p:sp>
      <p:cxnSp>
        <p:nvCxnSpPr>
          <p:cNvPr id="594" name="Google Shape;594;p46"/>
          <p:cNvCxnSpPr/>
          <p:nvPr/>
        </p:nvCxnSpPr>
        <p:spPr>
          <a:xfrm rot="10800000">
            <a:off x="6523038" y="2763838"/>
            <a:ext cx="0" cy="244475"/>
          </a:xfrm>
          <a:prstGeom prst="straightConnector1">
            <a:avLst/>
          </a:prstGeom>
          <a:noFill/>
          <a:ln cap="flat" cmpd="sng" w="15875">
            <a:solidFill>
              <a:schemeClr val="dk1"/>
            </a:solidFill>
            <a:prstDash val="solid"/>
            <a:miter lim="800000"/>
            <a:headEnd len="med" w="med" type="none"/>
            <a:tailEnd len="med" w="med" type="triangle"/>
          </a:ln>
        </p:spPr>
      </p:cxnSp>
      <p:sp>
        <p:nvSpPr>
          <p:cNvPr id="595" name="Google Shape;595;p46"/>
          <p:cNvSpPr/>
          <p:nvPr/>
        </p:nvSpPr>
        <p:spPr>
          <a:xfrm flipH="1" rot="-5400000">
            <a:off x="6654007" y="1559719"/>
            <a:ext cx="107950" cy="566737"/>
          </a:xfrm>
          <a:prstGeom prst="leftBrace">
            <a:avLst>
              <a:gd fmla="val 43750"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46"/>
          <p:cNvSpPr txBox="1"/>
          <p:nvPr/>
        </p:nvSpPr>
        <p:spPr>
          <a:xfrm>
            <a:off x="6545263" y="1411288"/>
            <a:ext cx="3270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q</a:t>
            </a:r>
            <a:endParaRPr/>
          </a:p>
        </p:txBody>
      </p:sp>
      <p:sp>
        <p:nvSpPr>
          <p:cNvPr id="597" name="Google Shape;597;p46"/>
          <p:cNvSpPr txBox="1"/>
          <p:nvPr/>
        </p:nvSpPr>
        <p:spPr>
          <a:xfrm>
            <a:off x="5370513" y="2441575"/>
            <a:ext cx="42862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endParaRPr/>
          </a:p>
        </p:txBody>
      </p:sp>
      <p:sp>
        <p:nvSpPr>
          <p:cNvPr id="598" name="Google Shape;598;p46"/>
          <p:cNvSpPr txBox="1"/>
          <p:nvPr/>
        </p:nvSpPr>
        <p:spPr>
          <a:xfrm>
            <a:off x="5357813" y="1916113"/>
            <a:ext cx="425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a:t>
            </a:r>
            <a:endParaRPr/>
          </a:p>
        </p:txBody>
      </p:sp>
      <p:sp>
        <p:nvSpPr>
          <p:cNvPr id="599" name="Google Shape;599;p46"/>
          <p:cNvSpPr/>
          <p:nvPr/>
        </p:nvSpPr>
        <p:spPr>
          <a:xfrm>
            <a:off x="685800" y="6015037"/>
            <a:ext cx="8135938" cy="690563"/>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2"/>
              </a:buClr>
              <a:buSzPts val="2000"/>
              <a:buFont typeface="Verdana"/>
              <a:buChar char="•"/>
            </a:pPr>
            <a:r>
              <a:rPr b="0" i="0" lang="en-US" sz="2000" u="none" cap="none" strike="noStrike">
                <a:solidFill>
                  <a:schemeClr val="dk1"/>
                </a:solidFill>
                <a:latin typeface="Verdana"/>
                <a:ea typeface="Verdana"/>
                <a:cs typeface="Verdana"/>
                <a:sym typeface="Verdana"/>
              </a:rPr>
              <a:t>New </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 = max{</a:t>
            </a:r>
            <a:r>
              <a:rPr b="0" i="1" lang="en-US" sz="2000" u="none" cap="none" strike="noStrike">
                <a:solidFill>
                  <a:schemeClr val="dk1"/>
                </a:solidFill>
                <a:latin typeface="Verdana"/>
                <a:ea typeface="Verdana"/>
                <a:cs typeface="Verdana"/>
                <a:sym typeface="Verdana"/>
              </a:rPr>
              <a:t>k</a:t>
            </a:r>
            <a:r>
              <a:rPr b="0" i="0" lang="en-US" sz="2000" u="none" cap="none" strike="noStrike">
                <a:solidFill>
                  <a:schemeClr val="dk1"/>
                </a:solidFill>
                <a:latin typeface="Verdana"/>
                <a:ea typeface="Verdana"/>
                <a:cs typeface="Verdana"/>
                <a:sym typeface="Verdana"/>
              </a:rPr>
              <a:t> </a:t>
            </a:r>
            <a:r>
              <a:rPr b="0" i="0" lang="en-US" sz="2000" u="none" cap="none" strike="noStrike">
                <a:solidFill>
                  <a:schemeClr val="dk1"/>
                </a:solidFill>
                <a:latin typeface="Noto Sans Symbols"/>
                <a:ea typeface="Noto Sans Symbols"/>
                <a:cs typeface="Noto Sans Symbols"/>
                <a:sym typeface="Noto Sans Symbols"/>
              </a:rPr>
              <a:t>≤</a:t>
            </a:r>
            <a:r>
              <a:rPr b="0" i="0" lang="en-US" sz="2000" u="none" cap="none" strike="noStrike">
                <a:solidFill>
                  <a:schemeClr val="dk1"/>
                </a:solidFill>
                <a:latin typeface="Verdana"/>
                <a:ea typeface="Verdana"/>
                <a:cs typeface="Verdana"/>
                <a:sym typeface="Verdana"/>
              </a:rPr>
              <a:t> </a:t>
            </a:r>
            <a:r>
              <a:rPr b="0" i="1" lang="en-US" sz="2000" u="none" cap="none" strike="noStrike">
                <a:solidFill>
                  <a:schemeClr val="dk1"/>
                </a:solidFill>
                <a:latin typeface="Verdana"/>
                <a:ea typeface="Verdana"/>
                <a:cs typeface="Verdana"/>
                <a:sym typeface="Verdana"/>
              </a:rPr>
              <a:t>q </a:t>
            </a:r>
            <a:r>
              <a:rPr b="0" i="0" lang="en-US" sz="2000" u="none" cap="none" strike="noStrike">
                <a:solidFill>
                  <a:schemeClr val="dk1"/>
                </a:solidFill>
                <a:latin typeface="Verdana"/>
                <a:ea typeface="Verdana"/>
                <a:cs typeface="Verdana"/>
                <a:sym typeface="Verdana"/>
              </a:rPr>
              <a:t>| </a:t>
            </a:r>
            <a:r>
              <a:rPr b="0" i="1" lang="en-US" sz="2000" u="none" cap="none" strike="noStrike">
                <a:solidFill>
                  <a:schemeClr val="dk1"/>
                </a:solidFill>
                <a:latin typeface="Verdana"/>
                <a:ea typeface="Verdana"/>
                <a:cs typeface="Verdana"/>
                <a:sym typeface="Verdana"/>
              </a:rPr>
              <a:t>P</a:t>
            </a:r>
            <a:r>
              <a:rPr b="0" i="0" lang="en-US" sz="2000" u="none" cap="none" strike="noStrike">
                <a:solidFill>
                  <a:schemeClr val="dk1"/>
                </a:solidFill>
                <a:latin typeface="Verdana"/>
                <a:ea typeface="Verdana"/>
                <a:cs typeface="Verdana"/>
                <a:sym typeface="Verdana"/>
              </a:rPr>
              <a:t>[0..</a:t>
            </a:r>
            <a:r>
              <a:rPr b="0" i="1" lang="en-US" sz="2000" u="none" cap="none" strike="noStrike">
                <a:solidFill>
                  <a:schemeClr val="dk1"/>
                </a:solidFill>
                <a:latin typeface="Verdana"/>
                <a:ea typeface="Verdana"/>
                <a:cs typeface="Verdana"/>
                <a:sym typeface="Verdana"/>
              </a:rPr>
              <a:t>k</a:t>
            </a:r>
            <a:r>
              <a:rPr b="0" i="0" lang="en-US" sz="2000" u="none" cap="none" strike="noStrike">
                <a:solidFill>
                  <a:schemeClr val="dk1"/>
                </a:solidFill>
                <a:latin typeface="Verdana"/>
                <a:ea typeface="Verdana"/>
                <a:cs typeface="Verdana"/>
                <a:sym typeface="Verdana"/>
              </a:rPr>
              <a:t>–1] = </a:t>
            </a:r>
            <a:r>
              <a:rPr b="0" i="1" lang="en-US" sz="2000" u="none" cap="none" strike="noStrike">
                <a:solidFill>
                  <a:schemeClr val="dk1"/>
                </a:solidFill>
                <a:latin typeface="Verdana"/>
                <a:ea typeface="Verdana"/>
                <a:cs typeface="Verdana"/>
                <a:sym typeface="Verdana"/>
              </a:rPr>
              <a:t>P</a:t>
            </a:r>
            <a:r>
              <a:rPr b="0" i="0" lang="en-US" sz="2000" u="none" cap="none" strike="noStrike">
                <a:solidFill>
                  <a:schemeClr val="dk1"/>
                </a:solidFill>
                <a:latin typeface="Verdana"/>
                <a:ea typeface="Verdana"/>
                <a:cs typeface="Verdana"/>
                <a:sym typeface="Verdana"/>
              </a:rPr>
              <a:t>[</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a:t>
            </a:r>
            <a:r>
              <a:rPr b="0" i="1" lang="en-US" sz="2000" u="none" cap="none" strike="noStrike">
                <a:solidFill>
                  <a:schemeClr val="dk1"/>
                </a:solidFill>
                <a:latin typeface="Verdana"/>
                <a:ea typeface="Verdana"/>
                <a:cs typeface="Verdana"/>
                <a:sym typeface="Verdana"/>
              </a:rPr>
              <a:t>k+</a:t>
            </a:r>
            <a:r>
              <a:rPr b="0" i="0" lang="en-US" sz="2000" u="none" cap="none" strike="noStrike">
                <a:solidFill>
                  <a:schemeClr val="dk1"/>
                </a:solidFill>
                <a:latin typeface="Verdana"/>
                <a:ea typeface="Verdana"/>
                <a:cs typeface="Verdana"/>
                <a:sym typeface="Verdana"/>
              </a:rPr>
              <a:t>1..</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–1]</a:t>
            </a:r>
            <a:r>
              <a:rPr b="0" i="0" lang="en-US" sz="2000" u="none" cap="none" strike="noStrike">
                <a:solidFill>
                  <a:schemeClr val="dk1"/>
                </a:solidFill>
                <a:latin typeface="Noto Sans Symbols"/>
                <a:ea typeface="Noto Sans Symbols"/>
                <a:cs typeface="Noto Sans Symbols"/>
                <a:sym typeface="Noto Sans Symbols"/>
              </a:rPr>
              <a:t>α</a:t>
            </a:r>
            <a:r>
              <a:rPr b="0" i="0" lang="en-US" sz="2000" u="none" cap="none" strike="noStrike">
                <a:solidFill>
                  <a:schemeClr val="dk1"/>
                </a:solidFill>
                <a:latin typeface="Verdana"/>
                <a:ea typeface="Verdana"/>
                <a:cs typeface="Verdana"/>
                <a:sym typeface="Verdana"/>
              </a:rPr>
              <a:t>} </a:t>
            </a:r>
            <a:endParaRPr/>
          </a:p>
        </p:txBody>
      </p:sp>
      <p:sp>
        <p:nvSpPr>
          <p:cNvPr id="600" name="Google Shape;600;p46"/>
          <p:cNvSpPr/>
          <p:nvPr/>
        </p:nvSpPr>
        <p:spPr>
          <a:xfrm>
            <a:off x="7165975" y="4622800"/>
            <a:ext cx="1652588"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46"/>
          <p:cNvSpPr/>
          <p:nvPr/>
        </p:nvSpPr>
        <p:spPr>
          <a:xfrm>
            <a:off x="7151688" y="4622800"/>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46"/>
          <p:cNvSpPr/>
          <p:nvPr/>
        </p:nvSpPr>
        <p:spPr>
          <a:xfrm>
            <a:off x="7335838" y="4624388"/>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46"/>
          <p:cNvSpPr/>
          <p:nvPr/>
        </p:nvSpPr>
        <p:spPr>
          <a:xfrm>
            <a:off x="7519988" y="462438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46"/>
          <p:cNvSpPr/>
          <p:nvPr/>
        </p:nvSpPr>
        <p:spPr>
          <a:xfrm>
            <a:off x="7704138" y="4622800"/>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α</a:t>
            </a:r>
            <a:endParaRPr/>
          </a:p>
        </p:txBody>
      </p:sp>
      <p:sp>
        <p:nvSpPr>
          <p:cNvPr id="605" name="Google Shape;605;p46"/>
          <p:cNvSpPr/>
          <p:nvPr/>
        </p:nvSpPr>
        <p:spPr>
          <a:xfrm>
            <a:off x="788828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46"/>
          <p:cNvSpPr/>
          <p:nvPr/>
        </p:nvSpPr>
        <p:spPr>
          <a:xfrm>
            <a:off x="807243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46"/>
          <p:cNvSpPr/>
          <p:nvPr/>
        </p:nvSpPr>
        <p:spPr>
          <a:xfrm>
            <a:off x="825658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46"/>
          <p:cNvSpPr/>
          <p:nvPr/>
        </p:nvSpPr>
        <p:spPr>
          <a:xfrm>
            <a:off x="844073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46"/>
          <p:cNvSpPr/>
          <p:nvPr/>
        </p:nvSpPr>
        <p:spPr>
          <a:xfrm>
            <a:off x="862488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46"/>
          <p:cNvSpPr/>
          <p:nvPr/>
        </p:nvSpPr>
        <p:spPr>
          <a:xfrm>
            <a:off x="7515225" y="4089400"/>
            <a:ext cx="11112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46"/>
          <p:cNvSpPr/>
          <p:nvPr/>
        </p:nvSpPr>
        <p:spPr>
          <a:xfrm>
            <a:off x="7515225" y="4089400"/>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46"/>
          <p:cNvSpPr/>
          <p:nvPr/>
        </p:nvSpPr>
        <p:spPr>
          <a:xfrm>
            <a:off x="7699375" y="4090988"/>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13" name="Google Shape;613;p46"/>
          <p:cNvCxnSpPr/>
          <p:nvPr/>
        </p:nvCxnSpPr>
        <p:spPr>
          <a:xfrm>
            <a:off x="7608888" y="4386263"/>
            <a:ext cx="0" cy="238125"/>
          </a:xfrm>
          <a:prstGeom prst="straightConnector1">
            <a:avLst/>
          </a:prstGeom>
          <a:noFill/>
          <a:ln cap="flat" cmpd="sng" w="15875">
            <a:solidFill>
              <a:schemeClr val="dk1"/>
            </a:solidFill>
            <a:prstDash val="solid"/>
            <a:miter lim="800000"/>
            <a:headEnd len="med" w="med" type="none"/>
            <a:tailEnd len="med" w="med" type="none"/>
          </a:ln>
        </p:spPr>
      </p:cxnSp>
      <p:sp>
        <p:nvSpPr>
          <p:cNvPr id="614" name="Google Shape;614;p46"/>
          <p:cNvSpPr/>
          <p:nvPr/>
        </p:nvSpPr>
        <p:spPr>
          <a:xfrm>
            <a:off x="7885113" y="409098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46"/>
          <p:cNvSpPr/>
          <p:nvPr/>
        </p:nvSpPr>
        <p:spPr>
          <a:xfrm>
            <a:off x="8077200" y="4089400"/>
            <a:ext cx="184150" cy="288925"/>
          </a:xfrm>
          <a:prstGeom prst="rect">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46"/>
          <p:cNvSpPr/>
          <p:nvPr/>
        </p:nvSpPr>
        <p:spPr>
          <a:xfrm>
            <a:off x="8261350" y="40894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17" name="Google Shape;617;p46"/>
          <p:cNvCxnSpPr/>
          <p:nvPr/>
        </p:nvCxnSpPr>
        <p:spPr>
          <a:xfrm>
            <a:off x="7805738" y="4386263"/>
            <a:ext cx="0" cy="238125"/>
          </a:xfrm>
          <a:prstGeom prst="straightConnector1">
            <a:avLst/>
          </a:prstGeom>
          <a:noFill/>
          <a:ln cap="flat" cmpd="sng" w="15875">
            <a:solidFill>
              <a:schemeClr val="dk1"/>
            </a:solidFill>
            <a:prstDash val="solid"/>
            <a:miter lim="800000"/>
            <a:headEnd len="med" w="med" type="none"/>
            <a:tailEnd len="med" w="med" type="none"/>
          </a:ln>
        </p:spPr>
      </p:cxnSp>
      <p:sp>
        <p:nvSpPr>
          <p:cNvPr id="618" name="Google Shape;618;p46"/>
          <p:cNvSpPr/>
          <p:nvPr/>
        </p:nvSpPr>
        <p:spPr>
          <a:xfrm rot="-5400000">
            <a:off x="7381082" y="4722019"/>
            <a:ext cx="107950" cy="566737"/>
          </a:xfrm>
          <a:prstGeom prst="leftBrace">
            <a:avLst>
              <a:gd fmla="val 43750"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46"/>
          <p:cNvSpPr txBox="1"/>
          <p:nvPr/>
        </p:nvSpPr>
        <p:spPr>
          <a:xfrm>
            <a:off x="7258050" y="5030788"/>
            <a:ext cx="3270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q</a:t>
            </a:r>
            <a:endParaRPr/>
          </a:p>
        </p:txBody>
      </p:sp>
      <p:sp>
        <p:nvSpPr>
          <p:cNvPr id="620" name="Google Shape;620;p46"/>
          <p:cNvSpPr txBox="1"/>
          <p:nvPr/>
        </p:nvSpPr>
        <p:spPr>
          <a:xfrm>
            <a:off x="5565775" y="4579938"/>
            <a:ext cx="1579563"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[0..</a:t>
            </a:r>
            <a:r>
              <a:rPr i="1" lang="en-US" sz="1800">
                <a:solidFill>
                  <a:schemeClr val="dk1"/>
                </a:solidFill>
                <a:latin typeface="Calibri"/>
                <a:ea typeface="Calibri"/>
                <a:cs typeface="Calibri"/>
                <a:sym typeface="Calibri"/>
              </a:rPr>
              <a:t>q</a:t>
            </a:r>
            <a:r>
              <a:rPr lang="en-US" sz="1800">
                <a:solidFill>
                  <a:schemeClr val="dk1"/>
                </a:solidFill>
                <a:latin typeface="Calibri"/>
                <a:ea typeface="Calibri"/>
                <a:cs typeface="Calibri"/>
                <a:sym typeface="Calibri"/>
              </a:rPr>
              <a:t>-1]</a:t>
            </a:r>
            <a:r>
              <a:rPr lang="en-US" sz="1800">
                <a:solidFill>
                  <a:schemeClr val="dk1"/>
                </a:solidFill>
                <a:latin typeface="Noto Sans Symbols"/>
                <a:ea typeface="Noto Sans Symbols"/>
                <a:cs typeface="Noto Sans Symbols"/>
                <a:sym typeface="Noto Sans Symbols"/>
              </a:rPr>
              <a:t>α</a:t>
            </a:r>
            <a:r>
              <a:rPr lang="en-US" sz="1800">
                <a:solidFill>
                  <a:schemeClr val="dk1"/>
                </a:solidFill>
                <a:latin typeface="Calibri"/>
                <a:ea typeface="Calibri"/>
                <a:cs typeface="Calibri"/>
                <a:sym typeface="Calibri"/>
              </a:rPr>
              <a:t>:</a:t>
            </a:r>
            <a:endParaRPr/>
          </a:p>
        </p:txBody>
      </p:sp>
      <p:sp>
        <p:nvSpPr>
          <p:cNvPr id="621" name="Google Shape;621;p46"/>
          <p:cNvSpPr txBox="1"/>
          <p:nvPr/>
        </p:nvSpPr>
        <p:spPr>
          <a:xfrm>
            <a:off x="5553075" y="4054475"/>
            <a:ext cx="6143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a:t>
            </a:r>
            <a:endParaRPr/>
          </a:p>
        </p:txBody>
      </p:sp>
      <p:sp>
        <p:nvSpPr>
          <p:cNvPr id="622" name="Google Shape;622;p46"/>
          <p:cNvSpPr/>
          <p:nvPr/>
        </p:nvSpPr>
        <p:spPr>
          <a:xfrm flipH="1" rot="-5400000">
            <a:off x="7629525" y="3806825"/>
            <a:ext cx="107950" cy="355600"/>
          </a:xfrm>
          <a:prstGeom prst="leftBrace">
            <a:avLst>
              <a:gd fmla="val 27451"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46"/>
          <p:cNvSpPr txBox="1"/>
          <p:nvPr/>
        </p:nvSpPr>
        <p:spPr>
          <a:xfrm>
            <a:off x="7518400" y="3557588"/>
            <a:ext cx="388938"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q’</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Finite automaton search</a:t>
            </a:r>
            <a:endParaRPr/>
          </a:p>
        </p:txBody>
      </p:sp>
      <p:sp>
        <p:nvSpPr>
          <p:cNvPr id="629" name="Google Shape;62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Algorithm:</a:t>
            </a:r>
            <a:endParaRPr/>
          </a:p>
          <a:p>
            <a:pPr indent="-285750" lvl="1" marL="742950" rtl="0" algn="l">
              <a:spcBef>
                <a:spcPts val="518"/>
              </a:spcBef>
              <a:spcAft>
                <a:spcPts val="0"/>
              </a:spcAft>
              <a:buClr>
                <a:schemeClr val="dk1"/>
              </a:buClr>
              <a:buSzPct val="100000"/>
              <a:buChar char="–"/>
            </a:pPr>
            <a:r>
              <a:rPr lang="en-US"/>
              <a:t>Preprocess:</a:t>
            </a:r>
            <a:endParaRPr/>
          </a:p>
          <a:p>
            <a:pPr indent="-228600" lvl="2" marL="1143000" rtl="0" algn="l">
              <a:spcBef>
                <a:spcPts val="444"/>
              </a:spcBef>
              <a:spcAft>
                <a:spcPts val="0"/>
              </a:spcAft>
              <a:buClr>
                <a:schemeClr val="dk1"/>
              </a:buClr>
              <a:buSzPct val="100000"/>
              <a:buChar char="•"/>
            </a:pPr>
            <a:r>
              <a:rPr lang="en-US"/>
              <a:t>For each </a:t>
            </a:r>
            <a:r>
              <a:rPr i="1" lang="en-US"/>
              <a:t>q </a:t>
            </a:r>
            <a:r>
              <a:rPr lang="en-US"/>
              <a:t>(0 </a:t>
            </a:r>
            <a:r>
              <a:rPr lang="en-US">
                <a:latin typeface="Noto Sans Symbols"/>
                <a:ea typeface="Noto Sans Symbols"/>
                <a:cs typeface="Noto Sans Symbols"/>
                <a:sym typeface="Noto Sans Symbols"/>
              </a:rPr>
              <a:t>≤</a:t>
            </a:r>
            <a:r>
              <a:rPr lang="en-US"/>
              <a:t> q </a:t>
            </a:r>
            <a:r>
              <a:rPr lang="en-US">
                <a:latin typeface="Noto Sans Symbols"/>
                <a:ea typeface="Noto Sans Symbols"/>
                <a:cs typeface="Noto Sans Symbols"/>
                <a:sym typeface="Noto Sans Symbols"/>
              </a:rPr>
              <a:t>≤</a:t>
            </a:r>
            <a:r>
              <a:rPr lang="en-US"/>
              <a:t> m-1) and each </a:t>
            </a:r>
            <a:r>
              <a:rPr lang="en-US">
                <a:latin typeface="Noto Sans Symbols"/>
                <a:ea typeface="Noto Sans Symbols"/>
                <a:cs typeface="Noto Sans Symbols"/>
                <a:sym typeface="Noto Sans Symbols"/>
              </a:rPr>
              <a:t>α ∈ Σ </a:t>
            </a:r>
            <a:r>
              <a:rPr lang="en-US"/>
              <a:t>pre-compute a new value of </a:t>
            </a:r>
            <a:r>
              <a:rPr i="1" lang="en-US"/>
              <a:t>q. </a:t>
            </a:r>
            <a:r>
              <a:rPr lang="en-US"/>
              <a:t>Let’s call it </a:t>
            </a:r>
            <a:r>
              <a:rPr lang="en-US">
                <a:latin typeface="Noto Sans Symbols"/>
                <a:ea typeface="Noto Sans Symbols"/>
                <a:cs typeface="Noto Sans Symbols"/>
                <a:sym typeface="Noto Sans Symbols"/>
              </a:rPr>
              <a:t>σ</a:t>
            </a:r>
            <a:r>
              <a:rPr lang="en-US"/>
              <a:t>(</a:t>
            </a:r>
            <a:r>
              <a:rPr i="1" lang="en-US"/>
              <a:t>q</a:t>
            </a:r>
            <a:r>
              <a:rPr lang="en-US"/>
              <a:t>,</a:t>
            </a:r>
            <a:r>
              <a:rPr lang="en-US">
                <a:latin typeface="Noto Sans Symbols"/>
                <a:ea typeface="Noto Sans Symbols"/>
                <a:cs typeface="Noto Sans Symbols"/>
                <a:sym typeface="Noto Sans Symbols"/>
              </a:rPr>
              <a:t>α</a:t>
            </a:r>
            <a:r>
              <a:rPr lang="en-US"/>
              <a:t>)</a:t>
            </a:r>
            <a:r>
              <a:rPr i="1" lang="en-US"/>
              <a:t> </a:t>
            </a:r>
            <a:endParaRPr/>
          </a:p>
          <a:p>
            <a:pPr indent="-228600" lvl="2" marL="1143000" rtl="0" algn="l">
              <a:spcBef>
                <a:spcPts val="444"/>
              </a:spcBef>
              <a:spcAft>
                <a:spcPts val="0"/>
              </a:spcAft>
              <a:buClr>
                <a:schemeClr val="dk1"/>
              </a:buClr>
              <a:buSzPct val="100000"/>
              <a:buChar char="•"/>
            </a:pPr>
            <a:r>
              <a:rPr lang="en-US"/>
              <a:t>Fills a table of a size </a:t>
            </a:r>
            <a:r>
              <a:rPr i="1" lang="en-US"/>
              <a:t>m|</a:t>
            </a:r>
            <a:r>
              <a:rPr lang="en-US">
                <a:latin typeface="Noto Sans Symbols"/>
                <a:ea typeface="Noto Sans Symbols"/>
                <a:cs typeface="Noto Sans Symbols"/>
                <a:sym typeface="Noto Sans Symbols"/>
              </a:rPr>
              <a:t>Σ</a:t>
            </a:r>
            <a:r>
              <a:rPr i="1" lang="en-US"/>
              <a:t>|</a:t>
            </a:r>
            <a:endParaRPr/>
          </a:p>
          <a:p>
            <a:pPr indent="-285750" lvl="1" marL="742950" rtl="0" algn="l">
              <a:spcBef>
                <a:spcPts val="518"/>
              </a:spcBef>
              <a:spcAft>
                <a:spcPts val="0"/>
              </a:spcAft>
              <a:buClr>
                <a:schemeClr val="dk1"/>
              </a:buClr>
              <a:buSzPct val="100000"/>
              <a:buChar char="–"/>
            </a:pPr>
            <a:r>
              <a:rPr lang="en-US"/>
              <a:t>Run through the text </a:t>
            </a:r>
            <a:endParaRPr/>
          </a:p>
          <a:p>
            <a:pPr indent="-228600" lvl="2" marL="1143000" rtl="0" algn="l">
              <a:spcBef>
                <a:spcPts val="444"/>
              </a:spcBef>
              <a:spcAft>
                <a:spcPts val="0"/>
              </a:spcAft>
              <a:buClr>
                <a:schemeClr val="dk1"/>
              </a:buClr>
              <a:buSzPct val="100000"/>
              <a:buChar char="•"/>
            </a:pPr>
            <a:r>
              <a:rPr lang="en-US"/>
              <a:t>Whenever a mismatch is found (</a:t>
            </a:r>
            <a:r>
              <a:rPr i="1" lang="en-US"/>
              <a:t>P</a:t>
            </a:r>
            <a:r>
              <a:rPr lang="en-US"/>
              <a:t>[</a:t>
            </a:r>
            <a:r>
              <a:rPr i="1" lang="en-US"/>
              <a:t>q</a:t>
            </a:r>
            <a:r>
              <a:rPr lang="en-US"/>
              <a:t>] </a:t>
            </a:r>
            <a:r>
              <a:rPr lang="en-US">
                <a:latin typeface="Noto Sans Symbols"/>
                <a:ea typeface="Noto Sans Symbols"/>
                <a:cs typeface="Noto Sans Symbols"/>
                <a:sym typeface="Noto Sans Symbols"/>
              </a:rPr>
              <a:t>≠ </a:t>
            </a:r>
            <a:r>
              <a:rPr i="1" lang="en-US"/>
              <a:t>T</a:t>
            </a:r>
            <a:r>
              <a:rPr lang="en-US"/>
              <a:t>[</a:t>
            </a:r>
            <a:r>
              <a:rPr i="1" lang="en-US"/>
              <a:t>s</a:t>
            </a:r>
            <a:r>
              <a:rPr lang="en-US"/>
              <a:t>+</a:t>
            </a:r>
            <a:r>
              <a:rPr i="1" lang="en-US"/>
              <a:t>q</a:t>
            </a:r>
            <a:r>
              <a:rPr lang="en-US"/>
              <a:t>]): </a:t>
            </a:r>
            <a:endParaRPr/>
          </a:p>
          <a:p>
            <a:pPr indent="-228600" lvl="2" marL="1143000" rtl="0" algn="l">
              <a:spcBef>
                <a:spcPts val="444"/>
              </a:spcBef>
              <a:spcAft>
                <a:spcPts val="0"/>
              </a:spcAft>
              <a:buClr>
                <a:schemeClr val="dk1"/>
              </a:buClr>
              <a:buSzPct val="100000"/>
              <a:buChar char="•"/>
            </a:pPr>
            <a:r>
              <a:rPr lang="en-US"/>
              <a:t>Set </a:t>
            </a:r>
            <a:r>
              <a:rPr i="1" lang="en-US"/>
              <a:t>s</a:t>
            </a:r>
            <a:r>
              <a:rPr lang="en-US"/>
              <a:t> = s + </a:t>
            </a:r>
            <a:r>
              <a:rPr i="1" lang="en-US"/>
              <a:t>q - </a:t>
            </a:r>
            <a:r>
              <a:rPr lang="en-US">
                <a:latin typeface="Noto Sans Symbols"/>
                <a:ea typeface="Noto Sans Symbols"/>
                <a:cs typeface="Noto Sans Symbols"/>
                <a:sym typeface="Noto Sans Symbols"/>
              </a:rPr>
              <a:t>σ</a:t>
            </a:r>
            <a:r>
              <a:rPr lang="en-US"/>
              <a:t>(</a:t>
            </a:r>
            <a:r>
              <a:rPr i="1" lang="en-US"/>
              <a:t>q</a:t>
            </a:r>
            <a:r>
              <a:rPr lang="en-US"/>
              <a:t>,</a:t>
            </a:r>
            <a:r>
              <a:rPr lang="en-US">
                <a:latin typeface="Noto Sans Symbols"/>
                <a:ea typeface="Noto Sans Symbols"/>
                <a:cs typeface="Noto Sans Symbols"/>
                <a:sym typeface="Noto Sans Symbols"/>
              </a:rPr>
              <a:t>α</a:t>
            </a:r>
            <a:r>
              <a:rPr lang="en-US"/>
              <a:t>) + 1  and  </a:t>
            </a:r>
            <a:r>
              <a:rPr i="1" lang="en-US"/>
              <a:t>q</a:t>
            </a:r>
            <a:r>
              <a:rPr lang="en-US"/>
              <a:t> = </a:t>
            </a:r>
            <a:r>
              <a:rPr lang="en-US">
                <a:latin typeface="Noto Sans Symbols"/>
                <a:ea typeface="Noto Sans Symbols"/>
                <a:cs typeface="Noto Sans Symbols"/>
                <a:sym typeface="Noto Sans Symbols"/>
              </a:rPr>
              <a:t>σ</a:t>
            </a:r>
            <a:r>
              <a:rPr lang="en-US"/>
              <a:t>(</a:t>
            </a:r>
            <a:r>
              <a:rPr i="1" lang="en-US"/>
              <a:t>q</a:t>
            </a:r>
            <a:r>
              <a:rPr lang="en-US"/>
              <a:t>,</a:t>
            </a:r>
            <a:r>
              <a:rPr lang="en-US">
                <a:latin typeface="Noto Sans Symbols"/>
                <a:ea typeface="Noto Sans Symbols"/>
                <a:cs typeface="Noto Sans Symbols"/>
                <a:sym typeface="Noto Sans Symbols"/>
              </a:rPr>
              <a:t>α</a:t>
            </a:r>
            <a:r>
              <a:rPr lang="en-US"/>
              <a:t>)</a:t>
            </a:r>
            <a:endParaRPr/>
          </a:p>
          <a:p>
            <a:pPr indent="-342900" lvl="0" marL="342900" rtl="0" algn="l">
              <a:spcBef>
                <a:spcPts val="592"/>
              </a:spcBef>
              <a:spcAft>
                <a:spcPts val="0"/>
              </a:spcAft>
              <a:buClr>
                <a:schemeClr val="dk1"/>
              </a:buClr>
              <a:buSzPct val="100000"/>
              <a:buChar char="•"/>
            </a:pPr>
            <a:r>
              <a:rPr lang="en-US"/>
              <a:t>Analysis:</a:t>
            </a:r>
            <a:endParaRPr/>
          </a:p>
          <a:p>
            <a:pPr indent="-285750" lvl="1" marL="742950" rtl="0" algn="l">
              <a:spcBef>
                <a:spcPts val="518"/>
              </a:spcBef>
              <a:spcAft>
                <a:spcPts val="0"/>
              </a:spcAft>
              <a:buClr>
                <a:schemeClr val="dk1"/>
              </a:buClr>
              <a:buSzPct val="100000"/>
              <a:buChar char="–"/>
            </a:pPr>
            <a:r>
              <a:rPr lang="en-US"/>
              <a:t>☺ Matching phase in </a:t>
            </a:r>
            <a:r>
              <a:rPr i="1" lang="en-US"/>
              <a:t>O</a:t>
            </a:r>
            <a:r>
              <a:rPr lang="en-US"/>
              <a:t>(</a:t>
            </a:r>
            <a:r>
              <a:rPr i="1" lang="en-US"/>
              <a:t>n</a:t>
            </a:r>
            <a:r>
              <a:rPr lang="en-US"/>
              <a:t>)</a:t>
            </a:r>
            <a:endParaRPr/>
          </a:p>
          <a:p>
            <a:pPr indent="-285750" lvl="1" marL="742950" rtl="0" algn="l">
              <a:spcBef>
                <a:spcPts val="518"/>
              </a:spcBef>
              <a:spcAft>
                <a:spcPts val="0"/>
              </a:spcAft>
              <a:buClr>
                <a:schemeClr val="dk1"/>
              </a:buClr>
              <a:buSzPct val="100000"/>
              <a:buChar char="–"/>
            </a:pPr>
            <a:r>
              <a:rPr lang="en-US"/>
              <a:t>☹ Too much memory: </a:t>
            </a:r>
            <a:r>
              <a:rPr i="1" lang="en-US"/>
              <a:t>O</a:t>
            </a:r>
            <a:r>
              <a:rPr lang="en-US"/>
              <a:t>(</a:t>
            </a:r>
            <a:r>
              <a:rPr i="1" lang="en-US"/>
              <a:t>m|</a:t>
            </a:r>
            <a:r>
              <a:rPr lang="en-US">
                <a:latin typeface="Noto Sans Symbols"/>
                <a:ea typeface="Noto Sans Symbols"/>
                <a:cs typeface="Noto Sans Symbols"/>
                <a:sym typeface="Noto Sans Symbols"/>
              </a:rPr>
              <a:t>Σ</a:t>
            </a:r>
            <a:r>
              <a:rPr i="1" lang="en-US"/>
              <a:t>|</a:t>
            </a:r>
            <a:r>
              <a:rPr lang="en-US"/>
              <a:t>), too much preprocessing: at best </a:t>
            </a:r>
            <a:r>
              <a:rPr i="1" lang="en-US"/>
              <a:t>O</a:t>
            </a:r>
            <a:r>
              <a:rPr lang="en-US"/>
              <a:t>(</a:t>
            </a:r>
            <a:r>
              <a:rPr i="1" lang="en-US"/>
              <a:t>m|</a:t>
            </a:r>
            <a:r>
              <a:rPr lang="en-US">
                <a:latin typeface="Noto Sans Symbols"/>
                <a:ea typeface="Noto Sans Symbols"/>
                <a:cs typeface="Noto Sans Symbols"/>
                <a:sym typeface="Noto Sans Symbols"/>
              </a:rPr>
              <a:t>Σ</a:t>
            </a:r>
            <a:r>
              <a:rPr i="1" lang="en-US"/>
              <a:t>|</a:t>
            </a:r>
            <a:r>
              <a:rPr lang="en-US"/>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Prefix function</a:t>
            </a:r>
            <a:endParaRPr/>
          </a:p>
        </p:txBody>
      </p:sp>
      <p:sp>
        <p:nvSpPr>
          <p:cNvPr id="635" name="Google Shape;635;p48"/>
          <p:cNvSpPr txBox="1"/>
          <p:nvPr>
            <p:ph idx="1" type="body"/>
          </p:nvPr>
        </p:nvSpPr>
        <p:spPr>
          <a:xfrm>
            <a:off x="685800" y="1447800"/>
            <a:ext cx="4722813"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Idea: forget unmatched character (</a:t>
            </a:r>
            <a:r>
              <a:rPr lang="en-US" sz="2400">
                <a:latin typeface="Noto Sans Symbols"/>
                <a:ea typeface="Noto Sans Symbols"/>
                <a:cs typeface="Noto Sans Symbols"/>
                <a:sym typeface="Noto Sans Symbols"/>
              </a:rPr>
              <a:t>α</a:t>
            </a:r>
            <a:r>
              <a:rPr lang="en-US" sz="2400"/>
              <a:t>)! </a:t>
            </a:r>
            <a:endParaRPr/>
          </a:p>
          <a:p>
            <a:pPr indent="-342900" lvl="0" marL="342900" rtl="0" algn="l">
              <a:spcBef>
                <a:spcPts val="480"/>
              </a:spcBef>
              <a:spcAft>
                <a:spcPts val="0"/>
              </a:spcAft>
              <a:buClr>
                <a:schemeClr val="dk1"/>
              </a:buClr>
              <a:buSzPts val="2400"/>
              <a:buChar char="•"/>
            </a:pPr>
            <a:r>
              <a:rPr lang="en-US" sz="2400"/>
              <a:t>State of the algorithm:</a:t>
            </a:r>
            <a:endParaRPr/>
          </a:p>
          <a:p>
            <a:pPr indent="-285750" lvl="1" marL="742950" rtl="0" algn="l">
              <a:spcBef>
                <a:spcPts val="400"/>
              </a:spcBef>
              <a:spcAft>
                <a:spcPts val="0"/>
              </a:spcAft>
              <a:buClr>
                <a:schemeClr val="dk1"/>
              </a:buClr>
              <a:buSzPts val="2000"/>
              <a:buChar char="–"/>
            </a:pPr>
            <a:r>
              <a:rPr lang="en-US" sz="2000"/>
              <a:t>Checking shift </a:t>
            </a:r>
            <a:r>
              <a:rPr i="1" lang="en-US" sz="2000"/>
              <a:t>s, </a:t>
            </a:r>
            <a:endParaRPr/>
          </a:p>
          <a:p>
            <a:pPr indent="-285750" lvl="1" marL="742950" rtl="0" algn="l">
              <a:spcBef>
                <a:spcPts val="400"/>
              </a:spcBef>
              <a:spcAft>
                <a:spcPts val="0"/>
              </a:spcAft>
              <a:buClr>
                <a:schemeClr val="dk1"/>
              </a:buClr>
              <a:buSzPts val="2000"/>
              <a:buChar char="–"/>
            </a:pPr>
            <a:r>
              <a:rPr i="1" lang="en-US" sz="2000"/>
              <a:t>q </a:t>
            </a:r>
            <a:r>
              <a:rPr lang="en-US" sz="2000"/>
              <a:t>characters of </a:t>
            </a:r>
            <a:r>
              <a:rPr i="1" lang="en-US" sz="2000"/>
              <a:t>P</a:t>
            </a:r>
            <a:r>
              <a:rPr lang="en-US" sz="2000"/>
              <a:t> are matched</a:t>
            </a:r>
            <a:r>
              <a:rPr i="1" lang="en-US" sz="2000"/>
              <a:t>, </a:t>
            </a:r>
            <a:endParaRPr/>
          </a:p>
          <a:p>
            <a:pPr indent="-285750" lvl="1" marL="742950" rtl="0" algn="l">
              <a:spcBef>
                <a:spcPts val="400"/>
              </a:spcBef>
              <a:spcAft>
                <a:spcPts val="0"/>
              </a:spcAft>
              <a:buClr>
                <a:schemeClr val="dk1"/>
              </a:buClr>
              <a:buSzPts val="2000"/>
              <a:buChar char="–"/>
            </a:pPr>
            <a:r>
              <a:rPr lang="en-US" sz="2000"/>
              <a:t>we see a non-matching character </a:t>
            </a:r>
            <a:r>
              <a:rPr lang="en-US" sz="2000">
                <a:latin typeface="Noto Sans Symbols"/>
                <a:ea typeface="Noto Sans Symbols"/>
                <a:cs typeface="Noto Sans Symbols"/>
                <a:sym typeface="Noto Sans Symbols"/>
              </a:rPr>
              <a:t>α </a:t>
            </a:r>
            <a:r>
              <a:rPr lang="en-US" sz="2000"/>
              <a:t>in </a:t>
            </a:r>
            <a:r>
              <a:rPr i="1" lang="en-US" sz="2000"/>
              <a:t>T.</a:t>
            </a:r>
            <a:endParaRPr/>
          </a:p>
          <a:p>
            <a:pPr indent="-342900" lvl="0" marL="342900" rtl="0" algn="l">
              <a:spcBef>
                <a:spcPts val="480"/>
              </a:spcBef>
              <a:spcAft>
                <a:spcPts val="0"/>
              </a:spcAft>
              <a:buClr>
                <a:schemeClr val="dk1"/>
              </a:buClr>
              <a:buSzPts val="2400"/>
              <a:buChar char="•"/>
            </a:pPr>
            <a:r>
              <a:rPr lang="en-US" sz="2400"/>
              <a:t>Need to find:</a:t>
            </a:r>
            <a:endParaRPr/>
          </a:p>
          <a:p>
            <a:pPr indent="-285750" lvl="1" marL="742950" rtl="0" algn="l">
              <a:spcBef>
                <a:spcPts val="400"/>
              </a:spcBef>
              <a:spcAft>
                <a:spcPts val="0"/>
              </a:spcAft>
              <a:buClr>
                <a:schemeClr val="dk1"/>
              </a:buClr>
              <a:buSzPts val="2000"/>
              <a:buChar char="–"/>
            </a:pPr>
            <a:r>
              <a:rPr lang="en-US" sz="2000"/>
              <a:t>Largest prefix “</a:t>
            </a:r>
            <a:r>
              <a:rPr i="1" lang="en-US" sz="2000"/>
              <a:t>P</a:t>
            </a:r>
            <a:r>
              <a:rPr lang="en-US" sz="2000"/>
              <a:t>-” such that it is a suffix of </a:t>
            </a:r>
            <a:r>
              <a:rPr i="1" lang="en-US" sz="2000"/>
              <a:t>P</a:t>
            </a:r>
            <a:r>
              <a:rPr lang="en-US" sz="2000"/>
              <a:t>[0..</a:t>
            </a:r>
            <a:r>
              <a:rPr i="1" lang="en-US" sz="2000"/>
              <a:t>q</a:t>
            </a:r>
            <a:r>
              <a:rPr lang="en-US" sz="2000"/>
              <a:t>-1]</a:t>
            </a:r>
            <a:r>
              <a:rPr lang="en-US" sz="2000">
                <a:latin typeface="Noto Sans Symbols"/>
                <a:ea typeface="Noto Sans Symbols"/>
                <a:cs typeface="Noto Sans Symbols"/>
                <a:sym typeface="Noto Sans Symbols"/>
              </a:rPr>
              <a:t>:</a:t>
            </a:r>
            <a:endParaRPr/>
          </a:p>
        </p:txBody>
      </p:sp>
      <p:sp>
        <p:nvSpPr>
          <p:cNvPr id="636" name="Google Shape;636;p48"/>
          <p:cNvSpPr/>
          <p:nvPr/>
        </p:nvSpPr>
        <p:spPr>
          <a:xfrm>
            <a:off x="5888038" y="2484438"/>
            <a:ext cx="3133725"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48"/>
          <p:cNvSpPr/>
          <p:nvPr/>
        </p:nvSpPr>
        <p:spPr>
          <a:xfrm>
            <a:off x="58880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48"/>
          <p:cNvSpPr/>
          <p:nvPr/>
        </p:nvSpPr>
        <p:spPr>
          <a:xfrm>
            <a:off x="6072188" y="24860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48"/>
          <p:cNvSpPr/>
          <p:nvPr/>
        </p:nvSpPr>
        <p:spPr>
          <a:xfrm>
            <a:off x="6256338" y="24860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48"/>
          <p:cNvSpPr/>
          <p:nvPr/>
        </p:nvSpPr>
        <p:spPr>
          <a:xfrm>
            <a:off x="6440488" y="248443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48"/>
          <p:cNvSpPr/>
          <p:nvPr/>
        </p:nvSpPr>
        <p:spPr>
          <a:xfrm>
            <a:off x="6624638" y="2486025"/>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48"/>
          <p:cNvSpPr/>
          <p:nvPr/>
        </p:nvSpPr>
        <p:spPr>
          <a:xfrm>
            <a:off x="6808788" y="2486025"/>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48"/>
          <p:cNvSpPr/>
          <p:nvPr/>
        </p:nvSpPr>
        <p:spPr>
          <a:xfrm>
            <a:off x="6992938" y="2484438"/>
            <a:ext cx="184150" cy="288925"/>
          </a:xfrm>
          <a:prstGeom prst="rect">
            <a:avLst/>
          </a:prstGeom>
          <a:solidFill>
            <a:srgbClr val="FF99CC"/>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α</a:t>
            </a:r>
            <a:endParaRPr/>
          </a:p>
        </p:txBody>
      </p:sp>
      <p:sp>
        <p:nvSpPr>
          <p:cNvPr id="644" name="Google Shape;644;p48"/>
          <p:cNvSpPr/>
          <p:nvPr/>
        </p:nvSpPr>
        <p:spPr>
          <a:xfrm>
            <a:off x="71770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48"/>
          <p:cNvSpPr/>
          <p:nvPr/>
        </p:nvSpPr>
        <p:spPr>
          <a:xfrm>
            <a:off x="73612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48"/>
          <p:cNvSpPr/>
          <p:nvPr/>
        </p:nvSpPr>
        <p:spPr>
          <a:xfrm>
            <a:off x="75453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48"/>
          <p:cNvSpPr/>
          <p:nvPr/>
        </p:nvSpPr>
        <p:spPr>
          <a:xfrm>
            <a:off x="77295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48"/>
          <p:cNvSpPr/>
          <p:nvPr/>
        </p:nvSpPr>
        <p:spPr>
          <a:xfrm>
            <a:off x="79136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48"/>
          <p:cNvSpPr/>
          <p:nvPr/>
        </p:nvSpPr>
        <p:spPr>
          <a:xfrm>
            <a:off x="809783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48"/>
          <p:cNvSpPr/>
          <p:nvPr/>
        </p:nvSpPr>
        <p:spPr>
          <a:xfrm>
            <a:off x="82819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48"/>
          <p:cNvSpPr/>
          <p:nvPr/>
        </p:nvSpPr>
        <p:spPr>
          <a:xfrm>
            <a:off x="8466138" y="2486025"/>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48"/>
          <p:cNvSpPr/>
          <p:nvPr/>
        </p:nvSpPr>
        <p:spPr>
          <a:xfrm>
            <a:off x="8650288" y="24844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48"/>
          <p:cNvSpPr/>
          <p:nvPr/>
        </p:nvSpPr>
        <p:spPr>
          <a:xfrm>
            <a:off x="6438900" y="1951038"/>
            <a:ext cx="11112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48"/>
          <p:cNvSpPr/>
          <p:nvPr/>
        </p:nvSpPr>
        <p:spPr>
          <a:xfrm>
            <a:off x="6438900" y="195103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48"/>
          <p:cNvSpPr/>
          <p:nvPr/>
        </p:nvSpPr>
        <p:spPr>
          <a:xfrm>
            <a:off x="6623050" y="1952625"/>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56" name="Google Shape;656;p48"/>
          <p:cNvCxnSpPr/>
          <p:nvPr/>
        </p:nvCxnSpPr>
        <p:spPr>
          <a:xfrm>
            <a:off x="6535738" y="2249488"/>
            <a:ext cx="0" cy="238125"/>
          </a:xfrm>
          <a:prstGeom prst="straightConnector1">
            <a:avLst/>
          </a:prstGeom>
          <a:noFill/>
          <a:ln cap="flat" cmpd="sng" w="15875">
            <a:solidFill>
              <a:schemeClr val="dk1"/>
            </a:solidFill>
            <a:prstDash val="solid"/>
            <a:miter lim="800000"/>
            <a:headEnd len="med" w="med" type="none"/>
            <a:tailEnd len="med" w="med" type="none"/>
          </a:ln>
        </p:spPr>
      </p:cxnSp>
      <p:cxnSp>
        <p:nvCxnSpPr>
          <p:cNvPr id="657" name="Google Shape;657;p48"/>
          <p:cNvCxnSpPr/>
          <p:nvPr/>
        </p:nvCxnSpPr>
        <p:spPr>
          <a:xfrm>
            <a:off x="6713538" y="2249488"/>
            <a:ext cx="0" cy="238125"/>
          </a:xfrm>
          <a:prstGeom prst="straightConnector1">
            <a:avLst/>
          </a:prstGeom>
          <a:noFill/>
          <a:ln cap="flat" cmpd="sng" w="15875">
            <a:solidFill>
              <a:schemeClr val="dk1"/>
            </a:solidFill>
            <a:prstDash val="solid"/>
            <a:miter lim="800000"/>
            <a:headEnd len="med" w="med" type="none"/>
            <a:tailEnd len="med" w="med" type="none"/>
          </a:ln>
        </p:spPr>
      </p:cxnSp>
      <p:cxnSp>
        <p:nvCxnSpPr>
          <p:cNvPr id="658" name="Google Shape;658;p48"/>
          <p:cNvCxnSpPr/>
          <p:nvPr/>
        </p:nvCxnSpPr>
        <p:spPr>
          <a:xfrm>
            <a:off x="6897688" y="2247900"/>
            <a:ext cx="0" cy="238125"/>
          </a:xfrm>
          <a:prstGeom prst="straightConnector1">
            <a:avLst/>
          </a:prstGeom>
          <a:noFill/>
          <a:ln cap="flat" cmpd="sng" w="15875">
            <a:solidFill>
              <a:schemeClr val="dk1"/>
            </a:solidFill>
            <a:prstDash val="solid"/>
            <a:miter lim="800000"/>
            <a:headEnd len="med" w="med" type="none"/>
            <a:tailEnd len="med" w="med" type="none"/>
          </a:ln>
        </p:spPr>
      </p:cxnSp>
      <p:sp>
        <p:nvSpPr>
          <p:cNvPr id="659" name="Google Shape;659;p48"/>
          <p:cNvSpPr/>
          <p:nvPr/>
        </p:nvSpPr>
        <p:spPr>
          <a:xfrm>
            <a:off x="6808788" y="1952625"/>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48"/>
          <p:cNvSpPr/>
          <p:nvPr/>
        </p:nvSpPr>
        <p:spPr>
          <a:xfrm>
            <a:off x="7000875" y="1951038"/>
            <a:ext cx="184150" cy="288925"/>
          </a:xfrm>
          <a:prstGeom prst="rect">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48"/>
          <p:cNvSpPr/>
          <p:nvPr/>
        </p:nvSpPr>
        <p:spPr>
          <a:xfrm>
            <a:off x="7185025" y="1951038"/>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2" name="Google Shape;662;p48"/>
          <p:cNvCxnSpPr/>
          <p:nvPr/>
        </p:nvCxnSpPr>
        <p:spPr>
          <a:xfrm>
            <a:off x="7094538" y="2247900"/>
            <a:ext cx="0" cy="238125"/>
          </a:xfrm>
          <a:prstGeom prst="straightConnector1">
            <a:avLst/>
          </a:prstGeom>
          <a:noFill/>
          <a:ln cap="flat" cmpd="sng" w="15875">
            <a:solidFill>
              <a:schemeClr val="dk1"/>
            </a:solidFill>
            <a:prstDash val="solid"/>
            <a:miter lim="800000"/>
            <a:headEnd len="med" w="med" type="none"/>
            <a:tailEnd len="med" w="med" type="none"/>
          </a:ln>
        </p:spPr>
      </p:cxnSp>
      <p:cxnSp>
        <p:nvCxnSpPr>
          <p:cNvPr id="663" name="Google Shape;663;p48"/>
          <p:cNvCxnSpPr/>
          <p:nvPr/>
        </p:nvCxnSpPr>
        <p:spPr>
          <a:xfrm>
            <a:off x="7031038" y="2311400"/>
            <a:ext cx="127000" cy="130175"/>
          </a:xfrm>
          <a:prstGeom prst="straightConnector1">
            <a:avLst/>
          </a:prstGeom>
          <a:noFill/>
          <a:ln cap="flat" cmpd="sng" w="15875">
            <a:solidFill>
              <a:schemeClr val="dk1"/>
            </a:solidFill>
            <a:prstDash val="solid"/>
            <a:miter lim="800000"/>
            <a:headEnd len="med" w="med" type="none"/>
            <a:tailEnd len="med" w="med" type="none"/>
          </a:ln>
        </p:spPr>
      </p:cxnSp>
      <p:sp>
        <p:nvSpPr>
          <p:cNvPr id="664" name="Google Shape;664;p48"/>
          <p:cNvSpPr txBox="1"/>
          <p:nvPr/>
        </p:nvSpPr>
        <p:spPr>
          <a:xfrm>
            <a:off x="6340475" y="2960688"/>
            <a:ext cx="6508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s</a:t>
            </a:r>
            <a:r>
              <a:rPr lang="en-US" sz="1800">
                <a:solidFill>
                  <a:schemeClr val="dk1"/>
                </a:solidFill>
                <a:latin typeface="Calibri"/>
                <a:ea typeface="Calibri"/>
                <a:cs typeface="Calibri"/>
                <a:sym typeface="Calibri"/>
              </a:rPr>
              <a:t>]</a:t>
            </a:r>
            <a:endParaRPr/>
          </a:p>
        </p:txBody>
      </p:sp>
      <p:sp>
        <p:nvSpPr>
          <p:cNvPr id="665" name="Google Shape;665;p48"/>
          <p:cNvSpPr/>
          <p:nvPr/>
        </p:nvSpPr>
        <p:spPr>
          <a:xfrm flipH="1" rot="-5400000">
            <a:off x="6654007" y="1559719"/>
            <a:ext cx="107950" cy="566737"/>
          </a:xfrm>
          <a:prstGeom prst="leftBrace">
            <a:avLst>
              <a:gd fmla="val 43750"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48"/>
          <p:cNvSpPr txBox="1"/>
          <p:nvPr/>
        </p:nvSpPr>
        <p:spPr>
          <a:xfrm>
            <a:off x="6545263" y="1411288"/>
            <a:ext cx="3270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q</a:t>
            </a:r>
            <a:endParaRPr/>
          </a:p>
        </p:txBody>
      </p:sp>
      <p:sp>
        <p:nvSpPr>
          <p:cNvPr id="667" name="Google Shape;667;p48"/>
          <p:cNvSpPr txBox="1"/>
          <p:nvPr/>
        </p:nvSpPr>
        <p:spPr>
          <a:xfrm>
            <a:off x="5370513" y="2441575"/>
            <a:ext cx="42862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a:t>
            </a:r>
            <a:endParaRPr/>
          </a:p>
        </p:txBody>
      </p:sp>
      <p:sp>
        <p:nvSpPr>
          <p:cNvPr id="668" name="Google Shape;668;p48"/>
          <p:cNvSpPr txBox="1"/>
          <p:nvPr/>
        </p:nvSpPr>
        <p:spPr>
          <a:xfrm>
            <a:off x="5357813" y="1916113"/>
            <a:ext cx="425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a:t>
            </a:r>
            <a:endParaRPr/>
          </a:p>
        </p:txBody>
      </p:sp>
      <p:sp>
        <p:nvSpPr>
          <p:cNvPr id="669" name="Google Shape;669;p48"/>
          <p:cNvSpPr/>
          <p:nvPr/>
        </p:nvSpPr>
        <p:spPr>
          <a:xfrm>
            <a:off x="569913" y="5537200"/>
            <a:ext cx="8574087" cy="690563"/>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2"/>
              </a:buClr>
              <a:buSzPts val="2000"/>
              <a:buFont typeface="Verdana"/>
              <a:buChar char="•"/>
            </a:pPr>
            <a:r>
              <a:rPr b="0" i="0" lang="en-US" sz="2000" u="none" cap="none" strike="noStrike">
                <a:solidFill>
                  <a:schemeClr val="dk1"/>
                </a:solidFill>
                <a:latin typeface="Verdana"/>
                <a:ea typeface="Verdana"/>
                <a:cs typeface="Verdana"/>
                <a:sym typeface="Verdana"/>
              </a:rPr>
              <a:t>New </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 = </a:t>
            </a:r>
            <a:r>
              <a:rPr b="0" i="0" lang="en-US" sz="2000" u="none" cap="none" strike="noStrike">
                <a:solidFill>
                  <a:schemeClr val="dk1"/>
                </a:solidFill>
                <a:latin typeface="Noto Sans Symbols"/>
                <a:ea typeface="Noto Sans Symbols"/>
                <a:cs typeface="Noto Sans Symbols"/>
                <a:sym typeface="Noto Sans Symbols"/>
              </a:rPr>
              <a:t>π</a:t>
            </a:r>
            <a:r>
              <a:rPr b="0" i="0" lang="en-US" sz="2000" u="none" cap="none" strike="noStrike">
                <a:solidFill>
                  <a:schemeClr val="dk1"/>
                </a:solidFill>
                <a:latin typeface="Verdana"/>
                <a:ea typeface="Verdana"/>
                <a:cs typeface="Verdana"/>
                <a:sym typeface="Verdana"/>
              </a:rPr>
              <a:t> [</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 = max{</a:t>
            </a:r>
            <a:r>
              <a:rPr b="0" i="1" lang="en-US" sz="2000" u="none" cap="none" strike="noStrike">
                <a:solidFill>
                  <a:schemeClr val="dk1"/>
                </a:solidFill>
                <a:latin typeface="Verdana"/>
                <a:ea typeface="Verdana"/>
                <a:cs typeface="Verdana"/>
                <a:sym typeface="Verdana"/>
              </a:rPr>
              <a:t>k</a:t>
            </a:r>
            <a:r>
              <a:rPr b="0" i="0" lang="en-US" sz="2000" u="none" cap="none" strike="noStrike">
                <a:solidFill>
                  <a:schemeClr val="dk1"/>
                </a:solidFill>
                <a:latin typeface="Verdana"/>
                <a:ea typeface="Verdana"/>
                <a:cs typeface="Verdana"/>
                <a:sym typeface="Verdana"/>
              </a:rPr>
              <a:t> &lt; </a:t>
            </a:r>
            <a:r>
              <a:rPr b="0" i="1" lang="en-US" sz="2000" u="none" cap="none" strike="noStrike">
                <a:solidFill>
                  <a:schemeClr val="dk1"/>
                </a:solidFill>
                <a:latin typeface="Verdana"/>
                <a:ea typeface="Verdana"/>
                <a:cs typeface="Verdana"/>
                <a:sym typeface="Verdana"/>
              </a:rPr>
              <a:t>q </a:t>
            </a:r>
            <a:r>
              <a:rPr b="0" i="0" lang="en-US" sz="2000" u="none" cap="none" strike="noStrike">
                <a:solidFill>
                  <a:schemeClr val="dk1"/>
                </a:solidFill>
                <a:latin typeface="Verdana"/>
                <a:ea typeface="Verdana"/>
                <a:cs typeface="Verdana"/>
                <a:sym typeface="Verdana"/>
              </a:rPr>
              <a:t>| </a:t>
            </a:r>
            <a:r>
              <a:rPr b="0" i="1" lang="en-US" sz="2000" u="none" cap="none" strike="noStrike">
                <a:solidFill>
                  <a:schemeClr val="dk1"/>
                </a:solidFill>
                <a:latin typeface="Verdana"/>
                <a:ea typeface="Verdana"/>
                <a:cs typeface="Verdana"/>
                <a:sym typeface="Verdana"/>
              </a:rPr>
              <a:t>P</a:t>
            </a:r>
            <a:r>
              <a:rPr b="0" i="0" lang="en-US" sz="2000" u="none" cap="none" strike="noStrike">
                <a:solidFill>
                  <a:schemeClr val="dk1"/>
                </a:solidFill>
                <a:latin typeface="Verdana"/>
                <a:ea typeface="Verdana"/>
                <a:cs typeface="Verdana"/>
                <a:sym typeface="Verdana"/>
              </a:rPr>
              <a:t>[0..</a:t>
            </a:r>
            <a:r>
              <a:rPr b="0" i="1" lang="en-US" sz="2000" u="none" cap="none" strike="noStrike">
                <a:solidFill>
                  <a:schemeClr val="dk1"/>
                </a:solidFill>
                <a:latin typeface="Verdana"/>
                <a:ea typeface="Verdana"/>
                <a:cs typeface="Verdana"/>
                <a:sym typeface="Verdana"/>
              </a:rPr>
              <a:t>k</a:t>
            </a:r>
            <a:r>
              <a:rPr b="0" i="0" lang="en-US" sz="2000" u="none" cap="none" strike="noStrike">
                <a:solidFill>
                  <a:schemeClr val="dk1"/>
                </a:solidFill>
                <a:latin typeface="Verdana"/>
                <a:ea typeface="Verdana"/>
                <a:cs typeface="Verdana"/>
                <a:sym typeface="Verdana"/>
              </a:rPr>
              <a:t>–1] = </a:t>
            </a:r>
            <a:r>
              <a:rPr b="0" i="1" lang="en-US" sz="2000" u="none" cap="none" strike="noStrike">
                <a:solidFill>
                  <a:schemeClr val="dk1"/>
                </a:solidFill>
                <a:latin typeface="Verdana"/>
                <a:ea typeface="Verdana"/>
                <a:cs typeface="Verdana"/>
                <a:sym typeface="Verdana"/>
              </a:rPr>
              <a:t>P</a:t>
            </a:r>
            <a:r>
              <a:rPr b="0" i="0" lang="en-US" sz="2000" u="none" cap="none" strike="noStrike">
                <a:solidFill>
                  <a:schemeClr val="dk1"/>
                </a:solidFill>
                <a:latin typeface="Verdana"/>
                <a:ea typeface="Verdana"/>
                <a:cs typeface="Verdana"/>
                <a:sym typeface="Verdana"/>
              </a:rPr>
              <a:t>[</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a:t>
            </a:r>
            <a:r>
              <a:rPr b="0" i="1" lang="en-US" sz="2000" u="none" cap="none" strike="noStrike">
                <a:solidFill>
                  <a:schemeClr val="dk1"/>
                </a:solidFill>
                <a:latin typeface="Verdana"/>
                <a:ea typeface="Verdana"/>
                <a:cs typeface="Verdana"/>
                <a:sym typeface="Verdana"/>
              </a:rPr>
              <a:t>k</a:t>
            </a:r>
            <a:r>
              <a:rPr b="0" i="0" lang="en-US" sz="2000" u="none" cap="none" strike="noStrike">
                <a:solidFill>
                  <a:schemeClr val="dk1"/>
                </a:solidFill>
                <a:latin typeface="Verdana"/>
                <a:ea typeface="Verdana"/>
                <a:cs typeface="Verdana"/>
                <a:sym typeface="Verdana"/>
              </a:rPr>
              <a:t>..</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–1]} </a:t>
            </a:r>
            <a:endParaRPr/>
          </a:p>
        </p:txBody>
      </p:sp>
      <p:sp>
        <p:nvSpPr>
          <p:cNvPr id="670" name="Google Shape;670;p48"/>
          <p:cNvSpPr/>
          <p:nvPr/>
        </p:nvSpPr>
        <p:spPr>
          <a:xfrm>
            <a:off x="7165975" y="4622800"/>
            <a:ext cx="1652588"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48"/>
          <p:cNvSpPr/>
          <p:nvPr/>
        </p:nvSpPr>
        <p:spPr>
          <a:xfrm>
            <a:off x="7151688" y="4622800"/>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48"/>
          <p:cNvSpPr/>
          <p:nvPr/>
        </p:nvSpPr>
        <p:spPr>
          <a:xfrm>
            <a:off x="7335838" y="4624388"/>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48"/>
          <p:cNvSpPr/>
          <p:nvPr/>
        </p:nvSpPr>
        <p:spPr>
          <a:xfrm>
            <a:off x="7519988" y="462438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48"/>
          <p:cNvSpPr/>
          <p:nvPr/>
        </p:nvSpPr>
        <p:spPr>
          <a:xfrm>
            <a:off x="7704138" y="4622800"/>
            <a:ext cx="184150" cy="288925"/>
          </a:xfrm>
          <a:prstGeom prst="rect">
            <a:avLst/>
          </a:prstGeom>
          <a:solidFill>
            <a:srgbClr val="FF99CC"/>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α</a:t>
            </a:r>
            <a:endParaRPr/>
          </a:p>
        </p:txBody>
      </p:sp>
      <p:sp>
        <p:nvSpPr>
          <p:cNvPr id="675" name="Google Shape;675;p48"/>
          <p:cNvSpPr/>
          <p:nvPr/>
        </p:nvSpPr>
        <p:spPr>
          <a:xfrm>
            <a:off x="788828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48"/>
          <p:cNvSpPr/>
          <p:nvPr/>
        </p:nvSpPr>
        <p:spPr>
          <a:xfrm>
            <a:off x="807243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48"/>
          <p:cNvSpPr/>
          <p:nvPr/>
        </p:nvSpPr>
        <p:spPr>
          <a:xfrm>
            <a:off x="825658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48"/>
          <p:cNvSpPr/>
          <p:nvPr/>
        </p:nvSpPr>
        <p:spPr>
          <a:xfrm>
            <a:off x="844073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48"/>
          <p:cNvSpPr/>
          <p:nvPr/>
        </p:nvSpPr>
        <p:spPr>
          <a:xfrm>
            <a:off x="8624888" y="46228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48"/>
          <p:cNvSpPr/>
          <p:nvPr/>
        </p:nvSpPr>
        <p:spPr>
          <a:xfrm>
            <a:off x="7515225" y="4089400"/>
            <a:ext cx="11112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48"/>
          <p:cNvSpPr/>
          <p:nvPr/>
        </p:nvSpPr>
        <p:spPr>
          <a:xfrm>
            <a:off x="7515225" y="4089400"/>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Google Shape;682;p48"/>
          <p:cNvSpPr/>
          <p:nvPr/>
        </p:nvSpPr>
        <p:spPr>
          <a:xfrm>
            <a:off x="7699375" y="4090988"/>
            <a:ext cx="184150" cy="288925"/>
          </a:xfrm>
          <a:prstGeom prst="rect">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83" name="Google Shape;683;p48"/>
          <p:cNvCxnSpPr/>
          <p:nvPr/>
        </p:nvCxnSpPr>
        <p:spPr>
          <a:xfrm>
            <a:off x="7608888" y="4386263"/>
            <a:ext cx="0" cy="238125"/>
          </a:xfrm>
          <a:prstGeom prst="straightConnector1">
            <a:avLst/>
          </a:prstGeom>
          <a:noFill/>
          <a:ln cap="flat" cmpd="sng" w="15875">
            <a:solidFill>
              <a:schemeClr val="dk1"/>
            </a:solidFill>
            <a:prstDash val="solid"/>
            <a:miter lim="800000"/>
            <a:headEnd len="med" w="med" type="none"/>
            <a:tailEnd len="med" w="med" type="none"/>
          </a:ln>
        </p:spPr>
      </p:cxnSp>
      <p:sp>
        <p:nvSpPr>
          <p:cNvPr id="684" name="Google Shape;684;p48"/>
          <p:cNvSpPr/>
          <p:nvPr/>
        </p:nvSpPr>
        <p:spPr>
          <a:xfrm>
            <a:off x="7885113" y="4090988"/>
            <a:ext cx="184150" cy="288925"/>
          </a:xfrm>
          <a:prstGeom prst="rect">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48"/>
          <p:cNvSpPr/>
          <p:nvPr/>
        </p:nvSpPr>
        <p:spPr>
          <a:xfrm>
            <a:off x="8077200" y="4089400"/>
            <a:ext cx="184150" cy="288925"/>
          </a:xfrm>
          <a:prstGeom prst="rect">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48"/>
          <p:cNvSpPr/>
          <p:nvPr/>
        </p:nvSpPr>
        <p:spPr>
          <a:xfrm>
            <a:off x="8261350" y="4089400"/>
            <a:ext cx="184150" cy="288925"/>
          </a:xfrm>
          <a:prstGeom prst="rect">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48"/>
          <p:cNvSpPr/>
          <p:nvPr/>
        </p:nvSpPr>
        <p:spPr>
          <a:xfrm rot="-5400000">
            <a:off x="7381082" y="4722019"/>
            <a:ext cx="107950" cy="566737"/>
          </a:xfrm>
          <a:prstGeom prst="leftBrace">
            <a:avLst>
              <a:gd fmla="val 43750"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48"/>
          <p:cNvSpPr txBox="1"/>
          <p:nvPr/>
        </p:nvSpPr>
        <p:spPr>
          <a:xfrm>
            <a:off x="7258050" y="5030788"/>
            <a:ext cx="3270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q</a:t>
            </a:r>
            <a:endParaRPr/>
          </a:p>
        </p:txBody>
      </p:sp>
      <p:sp>
        <p:nvSpPr>
          <p:cNvPr id="689" name="Google Shape;689;p48"/>
          <p:cNvSpPr txBox="1"/>
          <p:nvPr/>
        </p:nvSpPr>
        <p:spPr>
          <a:xfrm>
            <a:off x="5565775" y="4579938"/>
            <a:ext cx="1579563"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[s..s+</a:t>
            </a:r>
            <a:r>
              <a:rPr i="1" lang="en-US" sz="1800">
                <a:solidFill>
                  <a:schemeClr val="dk1"/>
                </a:solidFill>
                <a:latin typeface="Calibri"/>
                <a:ea typeface="Calibri"/>
                <a:cs typeface="Calibri"/>
                <a:sym typeface="Calibri"/>
              </a:rPr>
              <a:t>q</a:t>
            </a:r>
            <a:r>
              <a:rPr lang="en-US" sz="1800">
                <a:solidFill>
                  <a:schemeClr val="dk1"/>
                </a:solidFill>
                <a:latin typeface="Calibri"/>
                <a:ea typeface="Calibri"/>
                <a:cs typeface="Calibri"/>
                <a:sym typeface="Calibri"/>
              </a:rPr>
              <a:t>]:</a:t>
            </a:r>
            <a:endParaRPr/>
          </a:p>
        </p:txBody>
      </p:sp>
      <p:sp>
        <p:nvSpPr>
          <p:cNvPr id="690" name="Google Shape;690;p48"/>
          <p:cNvSpPr txBox="1"/>
          <p:nvPr/>
        </p:nvSpPr>
        <p:spPr>
          <a:xfrm>
            <a:off x="5553075" y="4054475"/>
            <a:ext cx="6143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a:t>
            </a:r>
            <a:endParaRPr/>
          </a:p>
        </p:txBody>
      </p:sp>
      <p:sp>
        <p:nvSpPr>
          <p:cNvPr id="691" name="Google Shape;691;p48"/>
          <p:cNvSpPr/>
          <p:nvPr/>
        </p:nvSpPr>
        <p:spPr>
          <a:xfrm flipH="1" rot="-5400000">
            <a:off x="7540625" y="3895725"/>
            <a:ext cx="107950" cy="177800"/>
          </a:xfrm>
          <a:prstGeom prst="leftBrace">
            <a:avLst>
              <a:gd fmla="val 13725" name="adj1"/>
              <a:gd fmla="val 50000" name="adj2"/>
            </a:avLst>
          </a:pr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48"/>
          <p:cNvSpPr txBox="1"/>
          <p:nvPr/>
        </p:nvSpPr>
        <p:spPr>
          <a:xfrm>
            <a:off x="7440613" y="3557588"/>
            <a:ext cx="388937"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q’</a:t>
            </a:r>
            <a:endParaRPr/>
          </a:p>
        </p:txBody>
      </p:sp>
      <p:cxnSp>
        <p:nvCxnSpPr>
          <p:cNvPr id="693" name="Google Shape;693;p48"/>
          <p:cNvCxnSpPr/>
          <p:nvPr/>
        </p:nvCxnSpPr>
        <p:spPr>
          <a:xfrm>
            <a:off x="7789863" y="4386263"/>
            <a:ext cx="0" cy="238125"/>
          </a:xfrm>
          <a:prstGeom prst="straightConnector1">
            <a:avLst/>
          </a:prstGeom>
          <a:noFill/>
          <a:ln cap="flat" cmpd="sng" w="15875">
            <a:solidFill>
              <a:schemeClr val="dk1"/>
            </a:solidFill>
            <a:prstDash val="solid"/>
            <a:miter lim="800000"/>
            <a:headEnd len="sm" w="sm" type="stealth"/>
            <a:tailEnd len="sm" w="sm" type="stealth"/>
          </a:ln>
        </p:spPr>
      </p:cxnSp>
      <p:cxnSp>
        <p:nvCxnSpPr>
          <p:cNvPr id="694" name="Google Shape;694;p48"/>
          <p:cNvCxnSpPr/>
          <p:nvPr/>
        </p:nvCxnSpPr>
        <p:spPr>
          <a:xfrm flipH="1">
            <a:off x="7837488" y="3683000"/>
            <a:ext cx="500062" cy="847725"/>
          </a:xfrm>
          <a:prstGeom prst="straightConnector1">
            <a:avLst/>
          </a:prstGeom>
          <a:noFill/>
          <a:ln cap="flat" cmpd="sng" w="15875">
            <a:solidFill>
              <a:schemeClr val="dk1"/>
            </a:solidFill>
            <a:prstDash val="solid"/>
            <a:miter lim="800000"/>
            <a:headEnd len="med" w="med" type="none"/>
            <a:tailEnd len="med" w="med" type="triangle"/>
          </a:ln>
        </p:spPr>
      </p:cxnSp>
      <p:cxnSp>
        <p:nvCxnSpPr>
          <p:cNvPr id="695" name="Google Shape;695;p48"/>
          <p:cNvCxnSpPr/>
          <p:nvPr/>
        </p:nvCxnSpPr>
        <p:spPr>
          <a:xfrm rot="10800000">
            <a:off x="6523038" y="2763838"/>
            <a:ext cx="0" cy="244475"/>
          </a:xfrm>
          <a:prstGeom prst="straightConnector1">
            <a:avLst/>
          </a:prstGeom>
          <a:noFill/>
          <a:ln cap="flat" cmpd="sng" w="15875">
            <a:solidFill>
              <a:schemeClr val="dk1"/>
            </a:solidFill>
            <a:prstDash val="solid"/>
            <a:miter lim="800000"/>
            <a:headEnd len="med" w="med" type="none"/>
            <a:tailEnd len="med" w="med" type="triangle"/>
          </a:ln>
        </p:spPr>
      </p:cxnSp>
      <p:sp>
        <p:nvSpPr>
          <p:cNvPr id="696" name="Google Shape;696;p48"/>
          <p:cNvSpPr txBox="1"/>
          <p:nvPr/>
        </p:nvSpPr>
        <p:spPr>
          <a:xfrm>
            <a:off x="7920038" y="3119438"/>
            <a:ext cx="118110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compare</a:t>
            </a:r>
            <a:endParaRPr/>
          </a:p>
          <a:p>
            <a:pPr indent="0" lvl="0" marL="0" marR="0" rtl="0" algn="l">
              <a:spcBef>
                <a:spcPts val="0"/>
              </a:spcBef>
              <a:spcAft>
                <a:spcPts val="0"/>
              </a:spcAft>
              <a:buNone/>
            </a:pPr>
            <a:r>
              <a:rPr i="1" lang="en-US" sz="1600">
                <a:solidFill>
                  <a:schemeClr val="dk1"/>
                </a:solidFill>
                <a:latin typeface="Calibri"/>
                <a:ea typeface="Calibri"/>
                <a:cs typeface="Calibri"/>
                <a:sym typeface="Calibri"/>
              </a:rPr>
              <a:t>this again</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381000" y="76200"/>
            <a:ext cx="8229600" cy="6699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200000"/>
              <a:buFont typeface="Calibri"/>
              <a:buNone/>
            </a:pPr>
            <a:r>
              <a:rPr lang="en-US"/>
              <a:t>Simple Algorithm</a:t>
            </a:r>
            <a:endParaRPr sz="2200"/>
          </a:p>
        </p:txBody>
      </p:sp>
      <p:sp>
        <p:nvSpPr>
          <p:cNvPr id="190" name="Google Shape;190;p5"/>
          <p:cNvSpPr txBox="1"/>
          <p:nvPr>
            <p:ph idx="1" type="body"/>
          </p:nvPr>
        </p:nvSpPr>
        <p:spPr>
          <a:xfrm>
            <a:off x="319548" y="724002"/>
            <a:ext cx="8229600" cy="57912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Uses brute force</a:t>
            </a:r>
            <a:endParaRPr/>
          </a:p>
          <a:p>
            <a:pPr indent="0" lvl="0" marL="0" rtl="0" algn="l">
              <a:spcBef>
                <a:spcPts val="352"/>
              </a:spcBef>
              <a:spcAft>
                <a:spcPts val="0"/>
              </a:spcAft>
              <a:buClr>
                <a:schemeClr val="dk1"/>
              </a:buClr>
              <a:buSzPct val="100000"/>
              <a:buNone/>
            </a:pPr>
            <a:r>
              <a:rPr lang="en-US"/>
              <a:t>ALGORITHM BruteForceStringMatch(T [0..n − 1], P [0..m − 1] ) </a:t>
            </a:r>
            <a:br>
              <a:rPr lang="en-US"/>
            </a:br>
            <a:r>
              <a:rPr lang="en-US"/>
              <a:t>//Implements brute-force string matching</a:t>
            </a:r>
            <a:endParaRPr/>
          </a:p>
          <a:p>
            <a:pPr indent="0" lvl="0" marL="0" rtl="0" algn="l">
              <a:spcBef>
                <a:spcPts val="352"/>
              </a:spcBef>
              <a:spcAft>
                <a:spcPts val="0"/>
              </a:spcAft>
              <a:buClr>
                <a:schemeClr val="dk1"/>
              </a:buClr>
              <a:buSzPct val="100000"/>
              <a:buNone/>
            </a:pPr>
            <a:r>
              <a:rPr lang="en-US"/>
              <a:t>//Input: An array T [0..n − 1] of n characters representing a text and </a:t>
            </a:r>
            <a:endParaRPr/>
          </a:p>
          <a:p>
            <a:pPr indent="0" lvl="0" marL="0" rtl="0" algn="l">
              <a:spcBef>
                <a:spcPts val="352"/>
              </a:spcBef>
              <a:spcAft>
                <a:spcPts val="0"/>
              </a:spcAft>
              <a:buClr>
                <a:schemeClr val="dk1"/>
              </a:buClr>
              <a:buSzPct val="100000"/>
              <a:buNone/>
            </a:pPr>
            <a:r>
              <a:rPr lang="en-US"/>
              <a:t>// an array P [0..m − 1] of m characters representing a pattern </a:t>
            </a:r>
            <a:br>
              <a:rPr lang="en-US"/>
            </a:br>
            <a:r>
              <a:rPr lang="en-US"/>
              <a:t>//Output: The indices of the characters in the text that start a</a:t>
            </a:r>
            <a:endParaRPr/>
          </a:p>
          <a:p>
            <a:pPr indent="0" lvl="0" marL="0" rtl="0" algn="l">
              <a:spcBef>
                <a:spcPts val="352"/>
              </a:spcBef>
              <a:spcAft>
                <a:spcPts val="0"/>
              </a:spcAft>
              <a:buClr>
                <a:schemeClr val="dk1"/>
              </a:buClr>
              <a:buSzPct val="100000"/>
              <a:buNone/>
            </a:pPr>
            <a:r>
              <a:rPr lang="en-US"/>
              <a:t>// matching substring or [] (empty set) if the search is unsuccessful</a:t>
            </a:r>
            <a:endParaRPr/>
          </a:p>
          <a:p>
            <a:pPr indent="0" lvl="0" marL="0" rtl="0" algn="l">
              <a:spcBef>
                <a:spcPts val="352"/>
              </a:spcBef>
              <a:spcAft>
                <a:spcPts val="0"/>
              </a:spcAft>
              <a:buClr>
                <a:schemeClr val="dk1"/>
              </a:buClr>
              <a:buSzPct val="100000"/>
              <a:buNone/>
            </a:pPr>
            <a:r>
              <a:rPr lang="en-US"/>
              <a:t>S = [] // empty list </a:t>
            </a:r>
            <a:endParaRPr/>
          </a:p>
          <a:p>
            <a:pPr indent="0" lvl="0" marL="0" rtl="0" algn="l">
              <a:spcBef>
                <a:spcPts val="352"/>
              </a:spcBef>
              <a:spcAft>
                <a:spcPts val="0"/>
              </a:spcAft>
              <a:buClr>
                <a:schemeClr val="dk1"/>
              </a:buClr>
              <a:buSzPct val="100000"/>
              <a:buNone/>
            </a:pPr>
            <a:r>
              <a:rPr lang="en-US"/>
              <a:t>for i ← 0 to n − m do</a:t>
            </a:r>
            <a:endParaRPr/>
          </a:p>
          <a:p>
            <a:pPr indent="0" lvl="0" marL="0" rtl="0" algn="l">
              <a:spcBef>
                <a:spcPts val="352"/>
              </a:spcBef>
              <a:spcAft>
                <a:spcPts val="0"/>
              </a:spcAft>
              <a:buClr>
                <a:schemeClr val="dk1"/>
              </a:buClr>
              <a:buSzPct val="100000"/>
              <a:buNone/>
            </a:pPr>
            <a:r>
              <a:rPr lang="en-US"/>
              <a:t>   match ← True</a:t>
            </a:r>
            <a:endParaRPr/>
          </a:p>
          <a:p>
            <a:pPr indent="0" lvl="0" marL="0" rtl="0" algn="l">
              <a:spcBef>
                <a:spcPts val="352"/>
              </a:spcBef>
              <a:spcAft>
                <a:spcPts val="0"/>
              </a:spcAft>
              <a:buClr>
                <a:schemeClr val="dk1"/>
              </a:buClr>
              <a:buSzPct val="100000"/>
              <a:buNone/>
            </a:pPr>
            <a:r>
              <a:rPr lang="en-US"/>
              <a:t>   for j ← 0 to m-1 do</a:t>
            </a:r>
            <a:endParaRPr/>
          </a:p>
          <a:p>
            <a:pPr indent="0" lvl="0" marL="0" rtl="0" algn="l">
              <a:spcBef>
                <a:spcPts val="352"/>
              </a:spcBef>
              <a:spcAft>
                <a:spcPts val="0"/>
              </a:spcAft>
              <a:buClr>
                <a:schemeClr val="dk1"/>
              </a:buClr>
              <a:buSzPct val="100000"/>
              <a:buNone/>
            </a:pPr>
            <a:r>
              <a:rPr lang="en-US"/>
              <a:t>      if P [j ] ≠ T [i + j ] then </a:t>
            </a:r>
            <a:br>
              <a:rPr lang="en-US"/>
            </a:br>
            <a:r>
              <a:rPr lang="en-US"/>
              <a:t>         match ← False</a:t>
            </a:r>
            <a:endParaRPr/>
          </a:p>
          <a:p>
            <a:pPr indent="0" lvl="0" marL="0" rtl="0" algn="l">
              <a:spcBef>
                <a:spcPts val="352"/>
              </a:spcBef>
              <a:spcAft>
                <a:spcPts val="0"/>
              </a:spcAft>
              <a:buClr>
                <a:schemeClr val="dk1"/>
              </a:buClr>
              <a:buSzPct val="100000"/>
              <a:buNone/>
            </a:pPr>
            <a:r>
              <a:rPr lang="en-US"/>
              <a:t>         break // exit the for loop</a:t>
            </a:r>
            <a:endParaRPr/>
          </a:p>
          <a:p>
            <a:pPr indent="0" lvl="0" marL="0" rtl="0" algn="l">
              <a:spcBef>
                <a:spcPts val="352"/>
              </a:spcBef>
              <a:spcAft>
                <a:spcPts val="0"/>
              </a:spcAft>
              <a:buClr>
                <a:schemeClr val="dk1"/>
              </a:buClr>
              <a:buSzPct val="100000"/>
              <a:buNone/>
            </a:pPr>
            <a:r>
              <a:rPr lang="en-US"/>
              <a:t>      endif </a:t>
            </a:r>
            <a:endParaRPr/>
          </a:p>
          <a:p>
            <a:pPr indent="0" lvl="0" marL="0" rtl="0" algn="l">
              <a:spcBef>
                <a:spcPts val="352"/>
              </a:spcBef>
              <a:spcAft>
                <a:spcPts val="0"/>
              </a:spcAft>
              <a:buClr>
                <a:schemeClr val="dk1"/>
              </a:buClr>
              <a:buSzPct val="100000"/>
              <a:buNone/>
            </a:pPr>
            <a:r>
              <a:rPr lang="en-US"/>
              <a:t>   endfor</a:t>
            </a:r>
            <a:endParaRPr/>
          </a:p>
          <a:p>
            <a:pPr indent="0" lvl="0" marL="0" rtl="0" algn="l">
              <a:spcBef>
                <a:spcPts val="352"/>
              </a:spcBef>
              <a:spcAft>
                <a:spcPts val="0"/>
              </a:spcAft>
              <a:buClr>
                <a:schemeClr val="dk1"/>
              </a:buClr>
              <a:buSzPct val="100000"/>
              <a:buNone/>
            </a:pPr>
            <a:r>
              <a:rPr lang="en-US"/>
              <a:t>   if j == m then</a:t>
            </a:r>
            <a:endParaRPr/>
          </a:p>
          <a:p>
            <a:pPr indent="0" lvl="0" marL="0" rtl="0" algn="l">
              <a:spcBef>
                <a:spcPts val="352"/>
              </a:spcBef>
              <a:spcAft>
                <a:spcPts val="0"/>
              </a:spcAft>
              <a:buClr>
                <a:schemeClr val="dk1"/>
              </a:buClr>
              <a:buSzPct val="100000"/>
              <a:buNone/>
            </a:pPr>
            <a:r>
              <a:rPr lang="en-US"/>
              <a:t>      S = S ○  i</a:t>
            </a:r>
            <a:endParaRPr/>
          </a:p>
          <a:p>
            <a:pPr indent="0" lvl="0" marL="0" rtl="0" algn="l">
              <a:spcBef>
                <a:spcPts val="352"/>
              </a:spcBef>
              <a:spcAft>
                <a:spcPts val="0"/>
              </a:spcAft>
              <a:buClr>
                <a:schemeClr val="dk1"/>
              </a:buClr>
              <a:buSzPct val="100000"/>
              <a:buNone/>
            </a:pPr>
            <a:r>
              <a:rPr lang="en-US"/>
              <a:t>   endif</a:t>
            </a:r>
            <a:endParaRPr/>
          </a:p>
          <a:p>
            <a:pPr indent="0" lvl="0" marL="0" rtl="0" algn="l">
              <a:spcBef>
                <a:spcPts val="352"/>
              </a:spcBef>
              <a:spcAft>
                <a:spcPts val="0"/>
              </a:spcAft>
              <a:buClr>
                <a:schemeClr val="dk1"/>
              </a:buClr>
              <a:buSzPct val="100000"/>
              <a:buNone/>
            </a:pPr>
            <a:r>
              <a:rPr lang="en-US"/>
              <a:t>endfor</a:t>
            </a:r>
            <a:endParaRPr/>
          </a:p>
          <a:p>
            <a:pPr indent="0" lvl="0" marL="0" rtl="0" algn="l">
              <a:spcBef>
                <a:spcPts val="352"/>
              </a:spcBef>
              <a:spcAft>
                <a:spcPts val="0"/>
              </a:spcAft>
              <a:buClr>
                <a:schemeClr val="dk1"/>
              </a:buClr>
              <a:buSzPct val="100000"/>
              <a:buNone/>
            </a:pPr>
            <a:r>
              <a:rPr lang="en-US"/>
              <a:t>Return S</a:t>
            </a:r>
            <a:endParaRPr/>
          </a:p>
          <a:p>
            <a:pPr indent="0" lvl="0" marL="0" rtl="0" algn="l">
              <a:spcBef>
                <a:spcPts val="352"/>
              </a:spcBef>
              <a:spcAft>
                <a:spcPts val="0"/>
              </a:spcAft>
              <a:buClr>
                <a:schemeClr val="dk1"/>
              </a:buClr>
              <a:buSzPct val="100000"/>
              <a:buNone/>
            </a:pPr>
            <a:r>
              <a:t/>
            </a:r>
            <a:endParaRPr/>
          </a:p>
        </p:txBody>
      </p:sp>
      <p:pic>
        <p:nvPicPr>
          <p:cNvPr descr="A screenshot of a cell phone&#10;&#10;Description automatically generated" id="191" name="Google Shape;191;p5"/>
          <p:cNvPicPr preferRelativeResize="0"/>
          <p:nvPr/>
        </p:nvPicPr>
        <p:blipFill rotWithShape="1">
          <a:blip r:embed="rId3">
            <a:alphaModFix/>
          </a:blip>
          <a:srcRect b="0" l="0" r="0" t="0"/>
          <a:stretch/>
        </p:blipFill>
        <p:spPr>
          <a:xfrm>
            <a:off x="3276601" y="4038600"/>
            <a:ext cx="5791199" cy="227006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Prefix table</a:t>
            </a:r>
            <a:endParaRPr/>
          </a:p>
        </p:txBody>
      </p:sp>
      <p:sp>
        <p:nvSpPr>
          <p:cNvPr id="702" name="Google Shape;702;p49"/>
          <p:cNvSpPr txBox="1"/>
          <p:nvPr>
            <p:ph idx="1" type="body"/>
          </p:nvPr>
        </p:nvSpPr>
        <p:spPr>
          <a:xfrm>
            <a:off x="685800" y="1447800"/>
            <a:ext cx="8337550" cy="367347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We can pre-compute a </a:t>
            </a:r>
            <a:r>
              <a:rPr i="1" lang="en-US"/>
              <a:t>prefix table</a:t>
            </a:r>
            <a:r>
              <a:rPr lang="en-US"/>
              <a:t> of size </a:t>
            </a:r>
            <a:r>
              <a:rPr i="1" lang="en-US"/>
              <a:t>m </a:t>
            </a:r>
            <a:r>
              <a:rPr lang="en-US"/>
              <a:t>to store values of </a:t>
            </a:r>
            <a:r>
              <a:rPr lang="en-US">
                <a:latin typeface="Noto Sans Symbols"/>
                <a:ea typeface="Noto Sans Symbols"/>
                <a:cs typeface="Noto Sans Symbols"/>
                <a:sym typeface="Noto Sans Symbols"/>
              </a:rPr>
              <a:t>π</a:t>
            </a:r>
            <a:r>
              <a:rPr lang="en-US"/>
              <a:t>[</a:t>
            </a:r>
            <a:r>
              <a:rPr i="1" lang="en-US"/>
              <a:t>q</a:t>
            </a:r>
            <a:r>
              <a:rPr lang="en-US"/>
              <a:t>] (0 </a:t>
            </a:r>
            <a:r>
              <a:rPr lang="en-US">
                <a:latin typeface="Noto Sans Symbols"/>
                <a:ea typeface="Noto Sans Symbols"/>
                <a:cs typeface="Noto Sans Symbols"/>
                <a:sym typeface="Noto Sans Symbols"/>
              </a:rPr>
              <a:t>≤ </a:t>
            </a:r>
            <a:r>
              <a:rPr i="1" lang="en-US"/>
              <a:t>q </a:t>
            </a:r>
            <a:r>
              <a:rPr lang="en-US">
                <a:latin typeface="Noto Sans Symbols"/>
                <a:ea typeface="Noto Sans Symbols"/>
                <a:cs typeface="Noto Sans Symbols"/>
                <a:sym typeface="Noto Sans Symbols"/>
              </a:rPr>
              <a:t>&lt;</a:t>
            </a:r>
            <a:r>
              <a:rPr lang="en-US"/>
              <a:t> </a:t>
            </a:r>
            <a:r>
              <a:rPr i="1" lang="en-US"/>
              <a:t>m</a:t>
            </a:r>
            <a:r>
              <a:rPr lang="en-US"/>
              <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Compute a prefix table for: </a:t>
            </a:r>
            <a:r>
              <a:rPr i="1" lang="en-US"/>
              <a:t>P</a:t>
            </a:r>
            <a:r>
              <a:rPr lang="en-US"/>
              <a:t> = “</a:t>
            </a:r>
            <a:r>
              <a:rPr b="1" lang="en-US">
                <a:latin typeface="Courier New"/>
                <a:ea typeface="Courier New"/>
                <a:cs typeface="Courier New"/>
                <a:sym typeface="Courier New"/>
              </a:rPr>
              <a:t>dadadu</a:t>
            </a:r>
            <a:r>
              <a:rPr lang="en-US"/>
              <a:t>” </a:t>
            </a:r>
            <a:endParaRPr/>
          </a:p>
        </p:txBody>
      </p:sp>
      <p:graphicFrame>
        <p:nvGraphicFramePr>
          <p:cNvPr id="703" name="Google Shape;703;p49"/>
          <p:cNvGraphicFramePr/>
          <p:nvPr/>
        </p:nvGraphicFramePr>
        <p:xfrm>
          <a:off x="2092325" y="2708275"/>
          <a:ext cx="3000000" cy="3000000"/>
        </p:xfrm>
        <a:graphic>
          <a:graphicData uri="http://schemas.openxmlformats.org/drawingml/2006/table">
            <a:tbl>
              <a:tblPr>
                <a:noFill/>
                <a:tableStyleId>{019D8601-11DF-4496-B349-D958AC4A4F98}</a:tableStyleId>
              </a:tblPr>
              <a:tblGrid>
                <a:gridCol w="798525"/>
                <a:gridCol w="800100"/>
                <a:gridCol w="798500"/>
                <a:gridCol w="796925"/>
                <a:gridCol w="798525"/>
                <a:gridCol w="798500"/>
                <a:gridCol w="800100"/>
                <a:gridCol w="800100"/>
              </a:tblGrid>
              <a:tr h="430225">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1" lang="en-US" sz="2000" u="none" cap="none" strike="noStrike">
                          <a:solidFill>
                            <a:schemeClr val="dk1"/>
                          </a:solidFill>
                          <a:latin typeface="Verdana"/>
                          <a:ea typeface="Verdana"/>
                          <a:cs typeface="Verdana"/>
                          <a:sym typeface="Verdana"/>
                        </a:rPr>
                        <a:t>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t/>
                      </a:r>
                      <a:endParaRPr b="0" i="0" sz="2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1" i="0" lang="en-US" sz="2000" u="none" cap="none" strike="noStrike">
                          <a:solidFill>
                            <a:schemeClr val="dk1"/>
                          </a:solidFill>
                          <a:latin typeface="Courier New"/>
                          <a:ea typeface="Courier New"/>
                          <a:cs typeface="Courier New"/>
                          <a:sym typeface="Courier New"/>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1" i="0" lang="en-US" sz="2000" u="none" cap="none" strike="noStrike">
                          <a:solidFill>
                            <a:schemeClr val="dk1"/>
                          </a:solidFill>
                          <a:latin typeface="Courier New"/>
                          <a:ea typeface="Courier New"/>
                          <a:cs typeface="Courier New"/>
                          <a:sym typeface="Courier New"/>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1" i="0" lang="en-US" sz="2000" u="none" cap="none" strike="noStrike">
                          <a:solidFill>
                            <a:schemeClr val="dk1"/>
                          </a:solidFill>
                          <a:latin typeface="Courier New"/>
                          <a:ea typeface="Courier New"/>
                          <a:cs typeface="Courier New"/>
                          <a:sym typeface="Courier New"/>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1" i="0" lang="en-US" sz="2000" u="none" cap="none" strike="noStrike">
                          <a:solidFill>
                            <a:schemeClr val="dk1"/>
                          </a:solidFill>
                          <a:latin typeface="Courier New"/>
                          <a:ea typeface="Courier New"/>
                          <a:cs typeface="Courier New"/>
                          <a:sym typeface="Courier New"/>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1" i="0" lang="en-US" sz="2000" u="none" cap="none" strike="noStrike">
                          <a:solidFill>
                            <a:schemeClr val="dk1"/>
                          </a:solidFill>
                          <a:latin typeface="Courier New"/>
                          <a:ea typeface="Courier New"/>
                          <a:cs typeface="Courier New"/>
                          <a:sym typeface="Courier New"/>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1" i="0" lang="en-US" sz="2000" u="none" cap="none" strike="noStrike">
                          <a:solidFill>
                            <a:schemeClr val="dk1"/>
                          </a:solidFill>
                          <a:latin typeface="Courier New"/>
                          <a:ea typeface="Courier New"/>
                          <a:cs typeface="Courier New"/>
                          <a:sym typeface="Courier New"/>
                        </a:rPr>
                        <a: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8625">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1" lang="en-US" sz="2000" u="none" cap="none" strike="noStrike">
                          <a:solidFill>
                            <a:schemeClr val="dk1"/>
                          </a:solidFill>
                          <a:latin typeface="Verdana"/>
                          <a:ea typeface="Verdana"/>
                          <a:cs typeface="Verdana"/>
                          <a:sym typeface="Verdana"/>
                        </a:rPr>
                        <a:t>q</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4500">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Noto Sans Symbols"/>
                          <a:ea typeface="Noto Sans Symbols"/>
                          <a:cs typeface="Noto Sans Symbols"/>
                          <a:sym typeface="Noto Sans Symbols"/>
                        </a:rPr>
                        <a:t>π</a:t>
                      </a:r>
                      <a:r>
                        <a:rPr b="0" i="0" lang="en-US" sz="2000" u="none" cap="none" strike="noStrike">
                          <a:solidFill>
                            <a:schemeClr val="dk1"/>
                          </a:solidFill>
                          <a:latin typeface="Verdana"/>
                          <a:ea typeface="Verdana"/>
                          <a:cs typeface="Verdana"/>
                          <a:sym typeface="Verdana"/>
                        </a:rPr>
                        <a:t>[</a:t>
                      </a:r>
                      <a:r>
                        <a:rPr b="0" i="1" lang="en-US" sz="2000" u="none" cap="none" strike="noStrike">
                          <a:solidFill>
                            <a:schemeClr val="dk1"/>
                          </a:solidFill>
                          <a:latin typeface="Verdana"/>
                          <a:ea typeface="Verdana"/>
                          <a:cs typeface="Verdana"/>
                          <a:sym typeface="Verdana"/>
                        </a:rPr>
                        <a:t>q</a:t>
                      </a:r>
                      <a:r>
                        <a:rPr b="0" i="0" lang="en-US" sz="2000" u="none" cap="none" strike="noStrike">
                          <a:solidFill>
                            <a:schemeClr val="dk1"/>
                          </a:solidFill>
                          <a:latin typeface="Verdana"/>
                          <a:ea typeface="Verdana"/>
                          <a:cs typeface="Verdana"/>
                          <a:sym typeface="Verdana"/>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0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Knuth-Morris-Pratt Algorithm</a:t>
            </a:r>
            <a:endParaRPr/>
          </a:p>
        </p:txBody>
      </p:sp>
      <p:sp>
        <p:nvSpPr>
          <p:cNvPr id="709" name="Google Shape;709;p50"/>
          <p:cNvSpPr/>
          <p:nvPr/>
        </p:nvSpPr>
        <p:spPr>
          <a:xfrm>
            <a:off x="708025" y="1528763"/>
            <a:ext cx="7958138" cy="2760662"/>
          </a:xfrm>
          <a:prstGeom prst="rect">
            <a:avLst/>
          </a:prstGeom>
          <a:noFill/>
          <a:ln>
            <a:noFill/>
          </a:ln>
        </p:spPr>
        <p:txBody>
          <a:bodyPr anchorCtr="0" anchor="t" bIns="46025" lIns="92075" spcFirstLastPara="1" rIns="92075" wrap="square" tIns="46025">
            <a:noAutofit/>
          </a:bodyPr>
          <a:lstStyle/>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KMP-Search</a:t>
            </a:r>
            <a:r>
              <a:rPr lang="en-US" sz="2000">
                <a:solidFill>
                  <a:schemeClr val="dk1"/>
                </a:solidFill>
                <a:latin typeface="Courier New"/>
                <a:ea typeface="Courier New"/>
                <a:cs typeface="Courier New"/>
                <a:sym typeface="Courier New"/>
              </a:rPr>
              <a:t>(T,P)</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01 </a:t>
            </a:r>
            <a:r>
              <a:rPr lang="en-US" sz="1800">
                <a:solidFill>
                  <a:schemeClr val="dk1"/>
                </a:solidFill>
                <a:latin typeface="Noto Sans Symbols"/>
                <a:ea typeface="Noto Sans Symbols"/>
                <a:cs typeface="Noto Sans Symbols"/>
                <a:sym typeface="Noto Sans Symbols"/>
              </a:rPr>
              <a:t>π</a:t>
            </a:r>
            <a:r>
              <a:rPr i="1" lang="en-US" sz="1800">
                <a:solidFill>
                  <a:schemeClr val="dk1"/>
                </a:solidFill>
                <a:latin typeface="Courier New"/>
                <a:ea typeface="Courier New"/>
                <a:cs typeface="Courier New"/>
                <a:sym typeface="Courier New"/>
              </a:rPr>
              <a: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Compute-Prefix-Table</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P</a:t>
            </a:r>
            <a:r>
              <a:rPr lang="en-US" sz="1800">
                <a:solidFill>
                  <a:schemeClr val="dk1"/>
                </a:solidFill>
                <a:latin typeface="Courier New"/>
                <a:ea typeface="Courier New"/>
                <a:cs typeface="Courier New"/>
                <a:sym typeface="Courier New"/>
              </a:rPr>
              <a:t>)</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02 q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      //</a:t>
            </a:r>
            <a:r>
              <a:rPr i="1" lang="en-US" sz="1800">
                <a:solidFill>
                  <a:schemeClr val="dk1"/>
                </a:solidFill>
                <a:latin typeface="Courier New"/>
                <a:ea typeface="Courier New"/>
                <a:cs typeface="Courier New"/>
                <a:sym typeface="Courier New"/>
              </a:rPr>
              <a:t> number of characters matched</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03 </a:t>
            </a:r>
            <a:r>
              <a:rPr b="1" lang="en-US" sz="1800">
                <a:solidFill>
                  <a:schemeClr val="dk1"/>
                </a:solidFill>
                <a:latin typeface="Courier New"/>
                <a:ea typeface="Courier New"/>
                <a:cs typeface="Courier New"/>
                <a:sym typeface="Courier New"/>
              </a:rPr>
              <a:t>for </a:t>
            </a:r>
            <a:r>
              <a:rPr lang="en-US" sz="1800">
                <a:solidFill>
                  <a:schemeClr val="dk1"/>
                </a:solidFill>
                <a:latin typeface="Courier New"/>
                <a:ea typeface="Courier New"/>
                <a:cs typeface="Courier New"/>
                <a:sym typeface="Courier New"/>
              </a:rPr>
              <a:t>i</a:t>
            </a:r>
            <a:r>
              <a:rPr i="1" lang="en-US" sz="1800">
                <a:solidFill>
                  <a:schemeClr val="dk1"/>
                </a:solidFill>
                <a:latin typeface="Courier New"/>
                <a:ea typeface="Courier New"/>
                <a:cs typeface="Courier New"/>
                <a:sym typeface="Courier New"/>
              </a:rPr>
              <a: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0 </a:t>
            </a:r>
            <a:r>
              <a:rPr b="1" lang="en-US" sz="1800">
                <a:solidFill>
                  <a:schemeClr val="dk1"/>
                </a:solidFill>
                <a:latin typeface="Courier New"/>
                <a:ea typeface="Courier New"/>
                <a:cs typeface="Courier New"/>
                <a:sym typeface="Courier New"/>
              </a:rPr>
              <a:t>to</a:t>
            </a:r>
            <a:r>
              <a:rPr lang="en-US" sz="1800">
                <a:solidFill>
                  <a:schemeClr val="dk1"/>
                </a:solidFill>
                <a:latin typeface="Courier New"/>
                <a:ea typeface="Courier New"/>
                <a:cs typeface="Courier New"/>
                <a:sym typeface="Courier New"/>
              </a:rPr>
              <a:t> n-1  // </a:t>
            </a:r>
            <a:r>
              <a:rPr i="1" lang="en-US" sz="1800">
                <a:solidFill>
                  <a:schemeClr val="dk1"/>
                </a:solidFill>
                <a:latin typeface="Courier New"/>
                <a:ea typeface="Courier New"/>
                <a:cs typeface="Courier New"/>
                <a:sym typeface="Courier New"/>
              </a:rPr>
              <a:t>scan the text from left to right</a:t>
            </a:r>
            <a:r>
              <a:rPr lang="en-US" sz="1800">
                <a:solidFill>
                  <a:schemeClr val="dk1"/>
                </a:solidFill>
                <a:latin typeface="Courier New"/>
                <a:ea typeface="Courier New"/>
                <a:cs typeface="Courier New"/>
                <a:sym typeface="Courier New"/>
              </a:rPr>
              <a:t>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04    </a:t>
            </a:r>
            <a:r>
              <a:rPr b="1" lang="en-US" sz="1800">
                <a:solidFill>
                  <a:schemeClr val="dk1"/>
                </a:solidFill>
                <a:latin typeface="Courier New"/>
                <a:ea typeface="Courier New"/>
                <a:cs typeface="Courier New"/>
                <a:sym typeface="Courier New"/>
              </a:rPr>
              <a:t>while </a:t>
            </a:r>
            <a:r>
              <a:rPr lang="en-US" sz="1800">
                <a:solidFill>
                  <a:schemeClr val="dk1"/>
                </a:solidFill>
                <a:latin typeface="Courier New"/>
                <a:ea typeface="Courier New"/>
                <a:cs typeface="Courier New"/>
                <a:sym typeface="Courier New"/>
              </a:rPr>
              <a:t>q &gt; 0 </a:t>
            </a:r>
            <a:r>
              <a:rPr b="1" lang="en-US" sz="1800">
                <a:solidFill>
                  <a:schemeClr val="dk1"/>
                </a:solidFill>
                <a:latin typeface="Courier New"/>
                <a:ea typeface="Courier New"/>
                <a:cs typeface="Courier New"/>
                <a:sym typeface="Courier New"/>
              </a:rPr>
              <a:t>and</a:t>
            </a:r>
            <a:r>
              <a:rPr lang="en-US" sz="1800">
                <a:solidFill>
                  <a:schemeClr val="dk1"/>
                </a:solidFill>
                <a:latin typeface="Courier New"/>
                <a:ea typeface="Courier New"/>
                <a:cs typeface="Courier New"/>
                <a:sym typeface="Courier New"/>
              </a:rPr>
              <a:t> P[q]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T[i] </a:t>
            </a:r>
            <a:r>
              <a:rPr b="1" lang="en-US" sz="1800">
                <a:solidFill>
                  <a:schemeClr val="dk1"/>
                </a:solidFill>
                <a:latin typeface="Courier New"/>
                <a:ea typeface="Courier New"/>
                <a:cs typeface="Courier New"/>
                <a:sym typeface="Courier New"/>
              </a:rPr>
              <a:t>do</a:t>
            </a:r>
            <a:endParaRPr sz="1800">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05       q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a:t>
            </a:r>
            <a:r>
              <a:rPr lang="en-US" sz="1800">
                <a:solidFill>
                  <a:schemeClr val="dk1"/>
                </a:solidFill>
                <a:latin typeface="Noto Sans Symbols"/>
                <a:ea typeface="Noto Sans Symbols"/>
                <a:cs typeface="Noto Sans Symbols"/>
                <a:sym typeface="Noto Sans Symbols"/>
              </a:rPr>
              <a:t>π</a:t>
            </a:r>
            <a:r>
              <a:rPr lang="en-US" sz="1800">
                <a:solidFill>
                  <a:schemeClr val="dk1"/>
                </a:solidFill>
                <a:latin typeface="Courier New"/>
                <a:ea typeface="Courier New"/>
                <a:cs typeface="Courier New"/>
                <a:sym typeface="Courier New"/>
              </a:rPr>
              <a:t>[q]</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06    </a:t>
            </a:r>
            <a:r>
              <a:rPr b="1" lang="en-US" sz="1800">
                <a:solidFill>
                  <a:schemeClr val="dk1"/>
                </a:solidFill>
                <a:latin typeface="Courier New"/>
                <a:ea typeface="Courier New"/>
                <a:cs typeface="Courier New"/>
                <a:sym typeface="Courier New"/>
              </a:rPr>
              <a:t>if</a:t>
            </a:r>
            <a:r>
              <a:rPr lang="en-US" sz="1800">
                <a:solidFill>
                  <a:schemeClr val="dk1"/>
                </a:solidFill>
                <a:latin typeface="Courier New"/>
                <a:ea typeface="Courier New"/>
                <a:cs typeface="Courier New"/>
                <a:sym typeface="Courier New"/>
              </a:rPr>
              <a:t> P[q] = T[i] </a:t>
            </a:r>
            <a:r>
              <a:rPr b="1" lang="en-US" sz="1800">
                <a:solidFill>
                  <a:schemeClr val="dk1"/>
                </a:solidFill>
                <a:latin typeface="Courier New"/>
                <a:ea typeface="Courier New"/>
                <a:cs typeface="Courier New"/>
                <a:sym typeface="Courier New"/>
              </a:rPr>
              <a:t>then</a:t>
            </a:r>
            <a:r>
              <a:rPr lang="en-US" sz="1800">
                <a:solidFill>
                  <a:schemeClr val="dk1"/>
                </a:solidFill>
                <a:latin typeface="Courier New"/>
                <a:ea typeface="Courier New"/>
                <a:cs typeface="Courier New"/>
                <a:sym typeface="Courier New"/>
              </a:rPr>
              <a:t> q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Courier New"/>
                <a:ea typeface="Courier New"/>
                <a:cs typeface="Courier New"/>
                <a:sym typeface="Courier New"/>
              </a:rPr>
              <a:t> q + 1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07    </a:t>
            </a:r>
            <a:r>
              <a:rPr b="1" lang="en-US" sz="1800">
                <a:solidFill>
                  <a:schemeClr val="dk1"/>
                </a:solidFill>
                <a:latin typeface="Courier New"/>
                <a:ea typeface="Courier New"/>
                <a:cs typeface="Courier New"/>
                <a:sym typeface="Courier New"/>
              </a:rPr>
              <a:t>if</a:t>
            </a:r>
            <a:r>
              <a:rPr lang="en-US" sz="1800">
                <a:solidFill>
                  <a:schemeClr val="dk1"/>
                </a:solidFill>
                <a:latin typeface="Courier New"/>
                <a:ea typeface="Courier New"/>
                <a:cs typeface="Courier New"/>
                <a:sym typeface="Courier New"/>
              </a:rPr>
              <a:t> q = m </a:t>
            </a:r>
            <a:r>
              <a:rPr b="1" lang="en-US" sz="1800">
                <a:solidFill>
                  <a:schemeClr val="dk1"/>
                </a:solidFill>
                <a:latin typeface="Courier New"/>
                <a:ea typeface="Courier New"/>
                <a:cs typeface="Courier New"/>
                <a:sym typeface="Courier New"/>
              </a:rPr>
              <a:t>then return </a:t>
            </a:r>
            <a:r>
              <a:rPr lang="en-US" sz="1800">
                <a:solidFill>
                  <a:schemeClr val="dk1"/>
                </a:solidFill>
                <a:latin typeface="Courier New"/>
                <a:ea typeface="Courier New"/>
                <a:cs typeface="Courier New"/>
                <a:sym typeface="Courier New"/>
              </a:rPr>
              <a:t>i – m + 1</a:t>
            </a:r>
            <a:r>
              <a:rPr b="1" lang="en-US" sz="1800">
                <a:solidFill>
                  <a:schemeClr val="dk1"/>
                </a:solidFill>
                <a:latin typeface="Courier New"/>
                <a:ea typeface="Courier New"/>
                <a:cs typeface="Courier New"/>
                <a:sym typeface="Courier New"/>
              </a:rPr>
              <a:t> </a:t>
            </a:r>
            <a:endParaRPr/>
          </a:p>
          <a:p>
            <a:pPr indent="-342900" lvl="0" marL="342900" marR="0" rtl="0" algn="just">
              <a:spcBef>
                <a:spcPts val="0"/>
              </a:spcBef>
              <a:spcAft>
                <a:spcPts val="0"/>
              </a:spcAft>
              <a:buNone/>
            </a:pPr>
            <a:r>
              <a:rPr lang="en-US" sz="1800">
                <a:solidFill>
                  <a:schemeClr val="dk1"/>
                </a:solidFill>
                <a:latin typeface="Courier New"/>
                <a:ea typeface="Courier New"/>
                <a:cs typeface="Courier New"/>
                <a:sym typeface="Courier New"/>
              </a:rPr>
              <a:t>08 </a:t>
            </a:r>
            <a:r>
              <a:rPr b="1" lang="en-US" sz="1800">
                <a:solidFill>
                  <a:schemeClr val="dk1"/>
                </a:solidFill>
                <a:latin typeface="Courier New"/>
                <a:ea typeface="Courier New"/>
                <a:cs typeface="Courier New"/>
                <a:sym typeface="Courier New"/>
              </a:rPr>
              <a:t>return</a:t>
            </a:r>
            <a:r>
              <a:rPr lang="en-US" sz="1800">
                <a:solidFill>
                  <a:schemeClr val="dk1"/>
                </a:solidFill>
                <a:latin typeface="Courier New"/>
                <a:ea typeface="Courier New"/>
                <a:cs typeface="Courier New"/>
                <a:sym typeface="Courier New"/>
              </a:rPr>
              <a:t> –1</a:t>
            </a:r>
            <a:endParaRPr/>
          </a:p>
        </p:txBody>
      </p:sp>
      <p:sp>
        <p:nvSpPr>
          <p:cNvPr id="710" name="Google Shape;710;p50"/>
          <p:cNvSpPr/>
          <p:nvPr/>
        </p:nvSpPr>
        <p:spPr>
          <a:xfrm>
            <a:off x="677863" y="4478338"/>
            <a:ext cx="8337550" cy="13366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800"/>
              <a:buFont typeface="Noto Sans Symbols"/>
              <a:buChar char="■"/>
            </a:pPr>
            <a:r>
              <a:rPr b="1" lang="en-US" sz="2400">
                <a:solidFill>
                  <a:schemeClr val="dk1"/>
                </a:solidFill>
                <a:latin typeface="Courier New"/>
                <a:ea typeface="Courier New"/>
                <a:cs typeface="Courier New"/>
                <a:sym typeface="Courier New"/>
              </a:rPr>
              <a:t>Compute-Prefix-Table</a:t>
            </a:r>
            <a:r>
              <a:rPr lang="en-US" sz="2400">
                <a:solidFill>
                  <a:schemeClr val="dk1"/>
                </a:solidFill>
                <a:latin typeface="Verdana"/>
                <a:ea typeface="Verdana"/>
                <a:cs typeface="Verdana"/>
                <a:sym typeface="Verdana"/>
              </a:rPr>
              <a:t> is the essentially the same KMP search algorithm performed on P.</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Analysis of KMP</a:t>
            </a:r>
            <a:endParaRPr/>
          </a:p>
        </p:txBody>
      </p:sp>
      <p:sp>
        <p:nvSpPr>
          <p:cNvPr id="716" name="Google Shape;716;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Worst-case running time: </a:t>
            </a:r>
            <a:r>
              <a:rPr i="1" lang="en-US"/>
              <a:t>O</a:t>
            </a:r>
            <a:r>
              <a:rPr lang="en-US"/>
              <a:t>(</a:t>
            </a:r>
            <a:r>
              <a:rPr i="1" lang="en-US"/>
              <a:t>n+m</a:t>
            </a:r>
            <a:r>
              <a:rPr lang="en-US"/>
              <a:t>) </a:t>
            </a:r>
            <a:endParaRPr/>
          </a:p>
          <a:p>
            <a:pPr indent="-285750" lvl="1" marL="742950" rtl="0" algn="l">
              <a:spcBef>
                <a:spcPts val="560"/>
              </a:spcBef>
              <a:spcAft>
                <a:spcPts val="0"/>
              </a:spcAft>
              <a:buClr>
                <a:schemeClr val="dk1"/>
              </a:buClr>
              <a:buSzPts val="2100"/>
              <a:buChar char="–"/>
            </a:pPr>
            <a:r>
              <a:rPr lang="en-US"/>
              <a:t>Main algorithm: </a:t>
            </a:r>
            <a:r>
              <a:rPr i="1" lang="en-US"/>
              <a:t>O</a:t>
            </a:r>
            <a:r>
              <a:rPr lang="en-US"/>
              <a:t>(</a:t>
            </a:r>
            <a:r>
              <a:rPr i="1" lang="en-US"/>
              <a:t>n</a:t>
            </a:r>
            <a:r>
              <a:rPr lang="en-US"/>
              <a:t>)</a:t>
            </a:r>
            <a:endParaRPr/>
          </a:p>
          <a:p>
            <a:pPr indent="-285750" lvl="1" marL="742950" rtl="0" algn="l">
              <a:spcBef>
                <a:spcPts val="560"/>
              </a:spcBef>
              <a:spcAft>
                <a:spcPts val="0"/>
              </a:spcAft>
              <a:buClr>
                <a:schemeClr val="dk1"/>
              </a:buClr>
              <a:buSzPts val="2100"/>
              <a:buChar char="–"/>
            </a:pPr>
            <a:r>
              <a:rPr b="1" lang="en-US">
                <a:latin typeface="Courier New"/>
                <a:ea typeface="Courier New"/>
                <a:cs typeface="Courier New"/>
                <a:sym typeface="Courier New"/>
              </a:rPr>
              <a:t>Compute-Prefix-Table</a:t>
            </a:r>
            <a:r>
              <a:rPr lang="en-US"/>
              <a:t>:</a:t>
            </a:r>
            <a:r>
              <a:rPr b="1" lang="en-US">
                <a:latin typeface="Courier New"/>
                <a:ea typeface="Courier New"/>
                <a:cs typeface="Courier New"/>
                <a:sym typeface="Courier New"/>
              </a:rPr>
              <a:t> </a:t>
            </a:r>
            <a:r>
              <a:rPr i="1" lang="en-US"/>
              <a:t>O</a:t>
            </a:r>
            <a:r>
              <a:rPr lang="en-US"/>
              <a:t>(</a:t>
            </a:r>
            <a:r>
              <a:rPr i="1" lang="en-US"/>
              <a:t>m</a:t>
            </a:r>
            <a:r>
              <a:rPr lang="en-US"/>
              <a:t>)</a:t>
            </a:r>
            <a:endParaRPr/>
          </a:p>
          <a:p>
            <a:pPr indent="-342900" lvl="0" marL="342900" rtl="0" algn="l">
              <a:spcBef>
                <a:spcPts val="640"/>
              </a:spcBef>
              <a:spcAft>
                <a:spcPts val="0"/>
              </a:spcAft>
              <a:buClr>
                <a:schemeClr val="dk1"/>
              </a:buClr>
              <a:buSzPts val="3200"/>
              <a:buChar char="•"/>
            </a:pPr>
            <a:r>
              <a:rPr lang="en-US"/>
              <a:t>Space usage: </a:t>
            </a:r>
            <a:r>
              <a:rPr i="1" lang="en-US"/>
              <a:t>O</a:t>
            </a:r>
            <a:r>
              <a:rPr lang="en-US"/>
              <a:t>(</a:t>
            </a:r>
            <a:r>
              <a:rPr i="1" lang="en-US"/>
              <a:t>m</a:t>
            </a:r>
            <a:r>
              <a:rPr lang="en-US"/>
              <a:t>)</a:t>
            </a:r>
            <a:endParaRPr b="1">
              <a:latin typeface="Courier New"/>
              <a:ea typeface="Courier New"/>
              <a:cs typeface="Courier New"/>
              <a:sym typeface="Courier New"/>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Time complexity</a:t>
            </a:r>
            <a:endParaRPr/>
          </a:p>
        </p:txBody>
      </p:sp>
      <p:sp>
        <p:nvSpPr>
          <p:cNvPr id="197" name="Google Shape;19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Worst case: O(nm)</a:t>
            </a:r>
            <a:endParaRPr/>
          </a:p>
          <a:p>
            <a:pPr indent="-342900" lvl="0" marL="342900" rtl="0" algn="l">
              <a:spcBef>
                <a:spcPts val="640"/>
              </a:spcBef>
              <a:spcAft>
                <a:spcPts val="0"/>
              </a:spcAft>
              <a:buClr>
                <a:schemeClr val="dk1"/>
              </a:buClr>
              <a:buSzPts val="3200"/>
              <a:buChar char="•"/>
            </a:pPr>
            <a:r>
              <a:rPr lang="en-US"/>
              <a:t>Average case (random text): O(n)</a:t>
            </a:r>
            <a:endParaRPr/>
          </a:p>
          <a:p>
            <a:pPr indent="-342900" lvl="0" marL="342900" rtl="0" algn="l">
              <a:spcBef>
                <a:spcPts val="640"/>
              </a:spcBef>
              <a:spcAft>
                <a:spcPts val="0"/>
              </a:spcAft>
              <a:buClr>
                <a:schemeClr val="dk1"/>
              </a:buClr>
              <a:buSzPts val="3200"/>
              <a:buChar char="•"/>
            </a:pPr>
            <a:r>
              <a:rPr lang="en-US"/>
              <a:t>Is it possible to obtain O(n) for any input?</a:t>
            </a:r>
            <a:endParaRPr/>
          </a:p>
          <a:p>
            <a:pPr indent="-285750" lvl="1" marL="742950" rtl="0" algn="l">
              <a:spcBef>
                <a:spcPts val="560"/>
              </a:spcBef>
              <a:spcAft>
                <a:spcPts val="0"/>
              </a:spcAft>
              <a:buClr>
                <a:schemeClr val="dk1"/>
              </a:buClr>
              <a:buSzPts val="2800"/>
              <a:buChar char="–"/>
            </a:pPr>
            <a:r>
              <a:rPr lang="en-US"/>
              <a:t>Knutt-Morris-Pratt (1977): deterministic</a:t>
            </a:r>
            <a:endParaRPr/>
          </a:p>
          <a:p>
            <a:pPr indent="-285750" lvl="1" marL="742950" rtl="0" algn="l">
              <a:spcBef>
                <a:spcPts val="560"/>
              </a:spcBef>
              <a:spcAft>
                <a:spcPts val="0"/>
              </a:spcAft>
              <a:buClr>
                <a:schemeClr val="dk1"/>
              </a:buClr>
              <a:buSzPts val="2800"/>
              <a:buChar char="–"/>
            </a:pPr>
            <a:r>
              <a:rPr lang="en-US"/>
              <a:t>Karp-Rabin (1981): randomized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Reverse naïve algorithm</a:t>
            </a:r>
            <a:endParaRPr/>
          </a:p>
        </p:txBody>
      </p:sp>
      <p:sp>
        <p:nvSpPr>
          <p:cNvPr id="203" name="Google Shape;203;p7"/>
          <p:cNvSpPr txBox="1"/>
          <p:nvPr>
            <p:ph idx="1" type="body"/>
          </p:nvPr>
        </p:nvSpPr>
        <p:spPr>
          <a:xfrm>
            <a:off x="685800" y="1447800"/>
            <a:ext cx="8337550" cy="11588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Why not search from the end of </a:t>
            </a:r>
            <a:r>
              <a:rPr i="1" lang="en-US"/>
              <a:t>P</a:t>
            </a:r>
            <a:r>
              <a:rPr lang="en-US"/>
              <a:t>?</a:t>
            </a:r>
            <a:endParaRPr/>
          </a:p>
          <a:p>
            <a:pPr indent="-285750" lvl="1" marL="742950" rtl="0" algn="l">
              <a:spcBef>
                <a:spcPts val="560"/>
              </a:spcBef>
              <a:spcAft>
                <a:spcPts val="0"/>
              </a:spcAft>
              <a:buClr>
                <a:schemeClr val="dk1"/>
              </a:buClr>
              <a:buSzPts val="2800"/>
              <a:buChar char="–"/>
            </a:pPr>
            <a:r>
              <a:rPr lang="en-US"/>
              <a:t>Boyer and Moore</a:t>
            </a:r>
            <a:endParaRPr/>
          </a:p>
        </p:txBody>
      </p:sp>
      <p:sp>
        <p:nvSpPr>
          <p:cNvPr id="204" name="Google Shape;204;p7"/>
          <p:cNvSpPr/>
          <p:nvPr/>
        </p:nvSpPr>
        <p:spPr>
          <a:xfrm>
            <a:off x="804863" y="2611438"/>
            <a:ext cx="7967662" cy="2362200"/>
          </a:xfrm>
          <a:prstGeom prst="rect">
            <a:avLst/>
          </a:prstGeom>
          <a:noFill/>
          <a:ln>
            <a:noFill/>
          </a:ln>
        </p:spPr>
        <p:txBody>
          <a:bodyPr anchorCtr="0" anchor="t" bIns="46025" lIns="92075" spcFirstLastPara="1" rIns="92075" wrap="square" tIns="46025">
            <a:noAutofit/>
          </a:bodyPr>
          <a:lstStyle/>
          <a:p>
            <a:pPr indent="-342900" lvl="0" marL="342900" marR="0" rtl="0" algn="just">
              <a:spcBef>
                <a:spcPts val="0"/>
              </a:spcBef>
              <a:spcAft>
                <a:spcPts val="0"/>
              </a:spcAft>
              <a:buNone/>
            </a:pPr>
            <a:r>
              <a:rPr b="1" i="0" lang="en-US" sz="2000" u="none" cap="none" strike="noStrike">
                <a:solidFill>
                  <a:schemeClr val="dk1"/>
                </a:solidFill>
                <a:latin typeface="Courier New"/>
                <a:ea typeface="Courier New"/>
                <a:cs typeface="Courier New"/>
                <a:sym typeface="Courier New"/>
              </a:rPr>
              <a:t>Reverse-Naive-Search</a:t>
            </a:r>
            <a:r>
              <a:rPr b="0" i="0" lang="en-US" sz="2000" u="none" cap="none" strike="noStrike">
                <a:solidFill>
                  <a:schemeClr val="dk1"/>
                </a:solidFill>
                <a:latin typeface="Courier New"/>
                <a:ea typeface="Courier New"/>
                <a:cs typeface="Courier New"/>
                <a:sym typeface="Courier New"/>
              </a:rPr>
              <a:t>(T,P)</a:t>
            </a:r>
            <a:r>
              <a:rPr b="0" i="0" lang="en-US" sz="1800" u="none" cap="none" strike="noStrike">
                <a:solidFill>
                  <a:schemeClr val="dk1"/>
                </a:solidFill>
                <a:latin typeface="Courier New"/>
                <a:ea typeface="Courier New"/>
                <a:cs typeface="Courier New"/>
                <a:sym typeface="Courier New"/>
              </a:rPr>
              <a:t> </a:t>
            </a:r>
            <a:endParaRPr/>
          </a:p>
          <a:p>
            <a:pPr indent="-342900" lvl="0" marL="342900"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01 </a:t>
            </a:r>
            <a:r>
              <a:rPr b="1" i="0" lang="en-US" sz="1800" u="none" cap="none" strike="noStrike">
                <a:solidFill>
                  <a:schemeClr val="dk1"/>
                </a:solidFill>
                <a:latin typeface="Courier New"/>
                <a:ea typeface="Courier New"/>
                <a:cs typeface="Courier New"/>
                <a:sym typeface="Courier New"/>
              </a:rPr>
              <a:t>for</a:t>
            </a:r>
            <a:r>
              <a:rPr b="0" i="0" lang="en-US" sz="1800" u="none" cap="none" strike="noStrike">
                <a:solidFill>
                  <a:schemeClr val="dk1"/>
                </a:solidFill>
                <a:latin typeface="Courier New"/>
                <a:ea typeface="Courier New"/>
                <a:cs typeface="Courier New"/>
                <a:sym typeface="Courier New"/>
              </a:rPr>
              <a:t> s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0 </a:t>
            </a:r>
            <a:r>
              <a:rPr b="1" i="0" lang="en-US" sz="1800" u="none" cap="none" strike="noStrike">
                <a:solidFill>
                  <a:schemeClr val="dk1"/>
                </a:solidFill>
                <a:latin typeface="Courier New"/>
                <a:ea typeface="Courier New"/>
                <a:cs typeface="Courier New"/>
                <a:sym typeface="Courier New"/>
              </a:rPr>
              <a:t>to</a:t>
            </a:r>
            <a:r>
              <a:rPr b="0" i="0" lang="en-US" sz="1800" u="none" cap="none" strike="noStrike">
                <a:solidFill>
                  <a:schemeClr val="dk1"/>
                </a:solidFill>
                <a:latin typeface="Courier New"/>
                <a:ea typeface="Courier New"/>
                <a:cs typeface="Courier New"/>
                <a:sym typeface="Courier New"/>
              </a:rPr>
              <a:t> n – m</a:t>
            </a:r>
            <a:endParaRPr b="1" i="0" sz="1800" u="none" cap="none" strike="noStrike">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02    j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m – 1   // </a:t>
            </a:r>
            <a:r>
              <a:rPr b="0" i="1" lang="en-US" sz="1800" u="none" cap="none" strike="noStrike">
                <a:solidFill>
                  <a:schemeClr val="dk1"/>
                </a:solidFill>
                <a:latin typeface="Courier New"/>
                <a:ea typeface="Courier New"/>
                <a:cs typeface="Courier New"/>
                <a:sym typeface="Courier New"/>
              </a:rPr>
              <a:t>start from the end</a:t>
            </a:r>
            <a:r>
              <a:rPr b="0" i="0" lang="en-US" sz="1800" u="none" cap="none" strike="noStrike">
                <a:solidFill>
                  <a:schemeClr val="dk1"/>
                </a:solidFill>
                <a:latin typeface="Courier New"/>
                <a:ea typeface="Courier New"/>
                <a:cs typeface="Courier New"/>
                <a:sym typeface="Courier New"/>
              </a:rPr>
              <a:t> </a:t>
            </a:r>
            <a:endParaRPr/>
          </a:p>
          <a:p>
            <a:pPr indent="-342900" lvl="0" marL="342900"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03    // </a:t>
            </a:r>
            <a:r>
              <a:rPr b="0" i="1" lang="en-US" sz="1800" u="none" cap="none" strike="noStrike">
                <a:solidFill>
                  <a:schemeClr val="dk1"/>
                </a:solidFill>
                <a:latin typeface="Courier New"/>
                <a:ea typeface="Courier New"/>
                <a:cs typeface="Courier New"/>
                <a:sym typeface="Courier New"/>
              </a:rPr>
              <a:t>check if T</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chemeClr val="dk1"/>
                </a:solidFill>
                <a:latin typeface="Courier New"/>
                <a:ea typeface="Courier New"/>
                <a:cs typeface="Courier New"/>
                <a:sym typeface="Courier New"/>
              </a:rPr>
              <a:t>s</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chemeClr val="dk1"/>
                </a:solidFill>
                <a:latin typeface="Courier New"/>
                <a:ea typeface="Courier New"/>
                <a:cs typeface="Courier New"/>
                <a:sym typeface="Courier New"/>
              </a:rPr>
              <a:t>s</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chemeClr val="dk1"/>
                </a:solidFill>
                <a:latin typeface="Courier New"/>
                <a:ea typeface="Courier New"/>
                <a:cs typeface="Courier New"/>
                <a:sym typeface="Courier New"/>
              </a:rPr>
              <a:t>m</a:t>
            </a:r>
            <a:r>
              <a:rPr b="0" i="0" lang="en-US" sz="1800" u="none" cap="none" strike="noStrike">
                <a:solidFill>
                  <a:schemeClr val="dk1"/>
                </a:solidFill>
                <a:latin typeface="Courier New"/>
                <a:ea typeface="Courier New"/>
                <a:cs typeface="Courier New"/>
                <a:sym typeface="Courier New"/>
              </a:rPr>
              <a:t>–1]</a:t>
            </a:r>
            <a:r>
              <a:rPr b="0" i="1" lang="en-US" sz="1800" u="none" cap="none" strike="noStrike">
                <a:solidFill>
                  <a:schemeClr val="dk1"/>
                </a:solidFill>
                <a:latin typeface="Courier New"/>
                <a:ea typeface="Courier New"/>
                <a:cs typeface="Courier New"/>
                <a:sym typeface="Courier New"/>
              </a:rPr>
              <a:t> = P</a:t>
            </a:r>
            <a:r>
              <a:rPr b="0" i="0" lang="en-US" sz="1800" u="none" cap="none" strike="noStrike">
                <a:solidFill>
                  <a:schemeClr val="dk1"/>
                </a:solidFill>
                <a:latin typeface="Courier New"/>
                <a:ea typeface="Courier New"/>
                <a:cs typeface="Courier New"/>
                <a:sym typeface="Courier New"/>
              </a:rPr>
              <a:t>[0..</a:t>
            </a:r>
            <a:r>
              <a:rPr b="0" i="1" lang="en-US" sz="1800" u="none" cap="none" strike="noStrike">
                <a:solidFill>
                  <a:schemeClr val="dk1"/>
                </a:solidFill>
                <a:latin typeface="Courier New"/>
                <a:ea typeface="Courier New"/>
                <a:cs typeface="Courier New"/>
                <a:sym typeface="Courier New"/>
              </a:rPr>
              <a:t>m–</a:t>
            </a:r>
            <a:r>
              <a:rPr b="0" i="0" lang="en-US" sz="1800" u="none" cap="none" strike="noStrike">
                <a:solidFill>
                  <a:schemeClr val="dk1"/>
                </a:solidFill>
                <a:latin typeface="Courier New"/>
                <a:ea typeface="Courier New"/>
                <a:cs typeface="Courier New"/>
                <a:sym typeface="Courier New"/>
              </a:rPr>
              <a:t>1]</a:t>
            </a:r>
            <a:endParaRPr b="0" i="0" sz="1800" u="none" cap="none" strike="noStrike">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04    </a:t>
            </a:r>
            <a:r>
              <a:rPr b="1" i="0" lang="en-US" sz="1800" u="none" cap="none" strike="noStrike">
                <a:solidFill>
                  <a:schemeClr val="dk1"/>
                </a:solidFill>
                <a:latin typeface="Courier New"/>
                <a:ea typeface="Courier New"/>
                <a:cs typeface="Courier New"/>
                <a:sym typeface="Courier New"/>
              </a:rPr>
              <a:t>while</a:t>
            </a:r>
            <a:r>
              <a:rPr b="0" i="0" lang="en-US" sz="1800" u="none" cap="none" strike="noStrike">
                <a:solidFill>
                  <a:schemeClr val="dk1"/>
                </a:solidFill>
                <a:latin typeface="Courier New"/>
                <a:ea typeface="Courier New"/>
                <a:cs typeface="Courier New"/>
                <a:sym typeface="Courier New"/>
              </a:rPr>
              <a:t> T[s+j] = P[j] </a:t>
            </a:r>
            <a:r>
              <a:rPr b="1" i="0" lang="en-US" sz="1800" u="none" cap="none" strike="noStrike">
                <a:solidFill>
                  <a:schemeClr val="dk1"/>
                </a:solidFill>
                <a:latin typeface="Courier New"/>
                <a:ea typeface="Courier New"/>
                <a:cs typeface="Courier New"/>
                <a:sym typeface="Courier New"/>
              </a:rPr>
              <a:t>do</a:t>
            </a:r>
            <a:endParaRPr b="0" i="0" sz="1800" u="none" cap="none" strike="noStrike">
              <a:solidFill>
                <a:schemeClr val="dk1"/>
              </a:solidFill>
              <a:latin typeface="Courier New"/>
              <a:ea typeface="Courier New"/>
              <a:cs typeface="Courier New"/>
              <a:sym typeface="Courier New"/>
            </a:endParaRPr>
          </a:p>
          <a:p>
            <a:pPr indent="-342900" lvl="0" marL="342900"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05       j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j - 1</a:t>
            </a:r>
            <a:endParaRPr/>
          </a:p>
          <a:p>
            <a:pPr indent="-342900" lvl="0" marL="342900"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06       </a:t>
            </a:r>
            <a:r>
              <a:rPr b="1" i="0" lang="en-US" sz="1800" u="none" cap="none" strike="noStrike">
                <a:solidFill>
                  <a:schemeClr val="dk1"/>
                </a:solidFill>
                <a:latin typeface="Courier New"/>
                <a:ea typeface="Courier New"/>
                <a:cs typeface="Courier New"/>
                <a:sym typeface="Courier New"/>
              </a:rPr>
              <a:t>if </a:t>
            </a:r>
            <a:r>
              <a:rPr b="0" i="0" lang="en-US" sz="1800" u="none" cap="none" strike="noStrike">
                <a:solidFill>
                  <a:schemeClr val="dk1"/>
                </a:solidFill>
                <a:latin typeface="Courier New"/>
                <a:ea typeface="Courier New"/>
                <a:cs typeface="Courier New"/>
                <a:sym typeface="Courier New"/>
              </a:rPr>
              <a:t>j &lt; 0</a:t>
            </a:r>
            <a:r>
              <a:rPr b="1" i="0" lang="en-US" sz="1800" u="none" cap="none" strike="noStrike">
                <a:solidFill>
                  <a:schemeClr val="dk1"/>
                </a:solidFill>
                <a:latin typeface="Courier New"/>
                <a:ea typeface="Courier New"/>
                <a:cs typeface="Courier New"/>
                <a:sym typeface="Courier New"/>
              </a:rPr>
              <a:t> return</a:t>
            </a:r>
            <a:r>
              <a:rPr b="0" i="0" lang="en-US" sz="1800" u="none" cap="none" strike="noStrike">
                <a:solidFill>
                  <a:schemeClr val="dk1"/>
                </a:solidFill>
                <a:latin typeface="Courier New"/>
                <a:ea typeface="Courier New"/>
                <a:cs typeface="Courier New"/>
                <a:sym typeface="Courier New"/>
              </a:rPr>
              <a:t> s</a:t>
            </a:r>
            <a:endParaRPr/>
          </a:p>
          <a:p>
            <a:pPr indent="-342900" lvl="0" marL="342900"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07 </a:t>
            </a:r>
            <a:r>
              <a:rPr b="1" i="0" lang="en-US" sz="1800" u="none" cap="none" strike="noStrike">
                <a:solidFill>
                  <a:schemeClr val="dk1"/>
                </a:solidFill>
                <a:latin typeface="Courier New"/>
                <a:ea typeface="Courier New"/>
                <a:cs typeface="Courier New"/>
                <a:sym typeface="Courier New"/>
              </a:rPr>
              <a:t>return</a:t>
            </a:r>
            <a:r>
              <a:rPr b="0" i="0" lang="en-US" sz="1800" u="none" cap="none" strike="noStrike">
                <a:solidFill>
                  <a:schemeClr val="dk1"/>
                </a:solidFill>
                <a:latin typeface="Courier New"/>
                <a:ea typeface="Courier New"/>
                <a:cs typeface="Courier New"/>
                <a:sym typeface="Courier New"/>
              </a:rPr>
              <a:t> –1</a:t>
            </a:r>
            <a:endParaRPr/>
          </a:p>
        </p:txBody>
      </p:sp>
      <p:sp>
        <p:nvSpPr>
          <p:cNvPr id="205" name="Google Shape;205;p7"/>
          <p:cNvSpPr/>
          <p:nvPr/>
        </p:nvSpPr>
        <p:spPr>
          <a:xfrm>
            <a:off x="728663" y="5203825"/>
            <a:ext cx="8043862" cy="10572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800"/>
              <a:buFont typeface="Noto Sans Symbols"/>
              <a:buChar char="■"/>
            </a:pPr>
            <a:r>
              <a:rPr b="0" i="0" lang="en-US" sz="2400" u="none" cap="none" strike="noStrike">
                <a:solidFill>
                  <a:schemeClr val="dk1"/>
                </a:solidFill>
                <a:latin typeface="Verdana"/>
                <a:ea typeface="Verdana"/>
                <a:cs typeface="Verdana"/>
                <a:sym typeface="Verdana"/>
              </a:rPr>
              <a:t>Running time is exactly the same as of the naïve algorithm…</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Occurrence heuristic</a:t>
            </a:r>
            <a:endParaRPr/>
          </a:p>
        </p:txBody>
      </p:sp>
      <p:sp>
        <p:nvSpPr>
          <p:cNvPr id="211" name="Google Shape;21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Boyer and Moore added two heuristics to reverse naïve, to get an </a:t>
            </a:r>
            <a:r>
              <a:rPr i="1" lang="en-US"/>
              <a:t>O</a:t>
            </a:r>
            <a:r>
              <a:rPr lang="en-US"/>
              <a:t>(</a:t>
            </a:r>
            <a:r>
              <a:rPr i="1" lang="en-US"/>
              <a:t>n+m</a:t>
            </a:r>
            <a:r>
              <a:rPr lang="en-US"/>
              <a:t>) algorithm, but it’s complex</a:t>
            </a:r>
            <a:endParaRPr/>
          </a:p>
          <a:p>
            <a:pPr indent="-342900" lvl="0" marL="342900" rtl="0" algn="l">
              <a:spcBef>
                <a:spcPts val="592"/>
              </a:spcBef>
              <a:spcAft>
                <a:spcPts val="0"/>
              </a:spcAft>
              <a:buClr>
                <a:schemeClr val="dk1"/>
              </a:buClr>
              <a:buSzPct val="100000"/>
              <a:buChar char="•"/>
            </a:pPr>
            <a:r>
              <a:rPr lang="en-US"/>
              <a:t>Horspool suggested just to use the modified </a:t>
            </a:r>
            <a:r>
              <a:rPr i="1" lang="en-US"/>
              <a:t>occurrence</a:t>
            </a:r>
            <a:r>
              <a:rPr lang="en-US"/>
              <a:t> heuristic:</a:t>
            </a:r>
            <a:endParaRPr/>
          </a:p>
          <a:p>
            <a:pPr indent="-285750" lvl="1" marL="742950" rtl="0" algn="l">
              <a:spcBef>
                <a:spcPts val="518"/>
              </a:spcBef>
              <a:spcAft>
                <a:spcPts val="0"/>
              </a:spcAft>
              <a:buClr>
                <a:schemeClr val="dk1"/>
              </a:buClr>
              <a:buSzPct val="100000"/>
              <a:buChar char="–"/>
            </a:pPr>
            <a:r>
              <a:rPr i="1" lang="en-US"/>
              <a:t>After a mismatch, align T</a:t>
            </a:r>
            <a:r>
              <a:rPr lang="en-US"/>
              <a:t>[</a:t>
            </a:r>
            <a:r>
              <a:rPr i="1" lang="en-US"/>
              <a:t>s</a:t>
            </a:r>
            <a:r>
              <a:rPr lang="en-US"/>
              <a:t> + </a:t>
            </a:r>
            <a:r>
              <a:rPr i="1" lang="en-US"/>
              <a:t>m</a:t>
            </a:r>
            <a:r>
              <a:rPr lang="en-US"/>
              <a:t>–1] </a:t>
            </a:r>
            <a:r>
              <a:rPr i="1" lang="en-US"/>
              <a:t>with the rightmost occurrence of that letter in the pattern P</a:t>
            </a:r>
            <a:r>
              <a:rPr lang="en-US"/>
              <a:t>[0..</a:t>
            </a:r>
            <a:r>
              <a:rPr i="1" lang="en-US"/>
              <a:t>m</a:t>
            </a:r>
            <a:r>
              <a:rPr lang="en-US"/>
              <a:t>–2] </a:t>
            </a:r>
            <a:endParaRPr/>
          </a:p>
          <a:p>
            <a:pPr indent="-285750" lvl="1" marL="742950" rtl="0" algn="l">
              <a:spcBef>
                <a:spcPts val="518"/>
              </a:spcBef>
              <a:spcAft>
                <a:spcPts val="0"/>
              </a:spcAft>
              <a:buClr>
                <a:schemeClr val="dk1"/>
              </a:buClr>
              <a:buSzPct val="100000"/>
              <a:buChar char="–"/>
            </a:pPr>
            <a:r>
              <a:rPr lang="en-US"/>
              <a:t>Examples: </a:t>
            </a:r>
            <a:endParaRPr/>
          </a:p>
          <a:p>
            <a:pPr indent="-228600" lvl="2" marL="1143000" rtl="0" algn="l">
              <a:spcBef>
                <a:spcPts val="444"/>
              </a:spcBef>
              <a:spcAft>
                <a:spcPts val="0"/>
              </a:spcAft>
              <a:buClr>
                <a:schemeClr val="dk1"/>
              </a:buClr>
              <a:buSzPct val="100000"/>
              <a:buChar char="•"/>
            </a:pPr>
            <a:r>
              <a:rPr i="1" lang="en-US"/>
              <a:t>T</a:t>
            </a:r>
            <a:r>
              <a:rPr lang="en-US"/>
              <a:t>= “</a:t>
            </a:r>
            <a:r>
              <a:rPr b="1" lang="en-US">
                <a:latin typeface="Courier New"/>
                <a:ea typeface="Courier New"/>
                <a:cs typeface="Courier New"/>
                <a:sym typeface="Courier New"/>
              </a:rPr>
              <a:t>detective date</a:t>
            </a:r>
            <a:r>
              <a:rPr lang="en-US"/>
              <a:t>” and </a:t>
            </a:r>
            <a:r>
              <a:rPr i="1" lang="en-US"/>
              <a:t>P</a:t>
            </a:r>
            <a:r>
              <a:rPr lang="en-US"/>
              <a:t>= “</a:t>
            </a:r>
            <a:r>
              <a:rPr b="1" lang="en-US">
                <a:latin typeface="Courier New"/>
                <a:ea typeface="Courier New"/>
                <a:cs typeface="Courier New"/>
                <a:sym typeface="Courier New"/>
              </a:rPr>
              <a:t>date</a:t>
            </a:r>
            <a:r>
              <a:rPr lang="en-US"/>
              <a:t>”</a:t>
            </a:r>
            <a:endParaRPr/>
          </a:p>
          <a:p>
            <a:pPr indent="-228600" lvl="2" marL="1143000" rtl="0" algn="l">
              <a:spcBef>
                <a:spcPts val="444"/>
              </a:spcBef>
              <a:spcAft>
                <a:spcPts val="0"/>
              </a:spcAft>
              <a:buClr>
                <a:schemeClr val="dk1"/>
              </a:buClr>
              <a:buSzPct val="100000"/>
              <a:buChar char="•"/>
            </a:pPr>
            <a:r>
              <a:rPr i="1" lang="en-US"/>
              <a:t>T</a:t>
            </a:r>
            <a:r>
              <a:rPr lang="en-US"/>
              <a:t>= “</a:t>
            </a:r>
            <a:r>
              <a:rPr b="1" lang="en-US">
                <a:latin typeface="Courier New"/>
                <a:ea typeface="Courier New"/>
                <a:cs typeface="Courier New"/>
                <a:sym typeface="Courier New"/>
              </a:rPr>
              <a:t>tea kettle</a:t>
            </a:r>
            <a:r>
              <a:rPr lang="en-US"/>
              <a:t>” and </a:t>
            </a:r>
            <a:r>
              <a:rPr i="1" lang="en-US"/>
              <a:t>P</a:t>
            </a:r>
            <a:r>
              <a:rPr lang="en-US"/>
              <a:t>= “</a:t>
            </a:r>
            <a:r>
              <a:rPr b="1" lang="en-US">
                <a:latin typeface="Courier New"/>
                <a:ea typeface="Courier New"/>
                <a:cs typeface="Courier New"/>
                <a:sym typeface="Courier New"/>
              </a:rPr>
              <a:t>kettle</a:t>
            </a:r>
            <a:r>
              <a:rPr lang="en-US"/>
              <a:t>”</a:t>
            </a:r>
            <a:r>
              <a:rPr i="1" lang="en-US"/>
              <a:t> </a:t>
            </a:r>
            <a:endParaRPr/>
          </a:p>
          <a:p>
            <a:pPr indent="-154940" lvl="0" marL="342900" rtl="0" algn="l">
              <a:spcBef>
                <a:spcPts val="592"/>
              </a:spcBef>
              <a:spcAft>
                <a:spcPts val="0"/>
              </a:spcAft>
              <a:buClr>
                <a:schemeClr val="dk1"/>
              </a:buClr>
              <a:buSzPct val="100000"/>
              <a:buNone/>
            </a:pPr>
            <a:r>
              <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Input-enhancement Algorithms</a:t>
            </a:r>
            <a:endParaRPr/>
          </a:p>
        </p:txBody>
      </p:sp>
      <p:sp>
        <p:nvSpPr>
          <p:cNvPr id="217" name="Google Shape;217;p9"/>
          <p:cNvSpPr txBox="1"/>
          <p:nvPr>
            <p:ph idx="1" type="body"/>
          </p:nvPr>
        </p:nvSpPr>
        <p:spPr>
          <a:xfrm>
            <a:off x="152400" y="1600200"/>
            <a:ext cx="87630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Input enhancement: preprocess the pattern to get some information about it, store this information in a table, and use that information during an actual search for the pattern in a given text</a:t>
            </a:r>
            <a:endParaRPr/>
          </a:p>
          <a:p>
            <a:pPr indent="-342900" lvl="0" marL="342900" rtl="0" algn="l">
              <a:spcBef>
                <a:spcPts val="592"/>
              </a:spcBef>
              <a:spcAft>
                <a:spcPts val="0"/>
              </a:spcAft>
              <a:buClr>
                <a:schemeClr val="dk1"/>
              </a:buClr>
              <a:buSzPct val="100000"/>
              <a:buChar char="•"/>
            </a:pPr>
            <a:r>
              <a:rPr lang="en-US"/>
              <a:t>The best-known algorithms:</a:t>
            </a:r>
            <a:endParaRPr/>
          </a:p>
          <a:p>
            <a:pPr indent="-285750" lvl="1" marL="742950" rtl="0" algn="l">
              <a:spcBef>
                <a:spcPts val="518"/>
              </a:spcBef>
              <a:spcAft>
                <a:spcPts val="0"/>
              </a:spcAft>
              <a:buClr>
                <a:schemeClr val="dk1"/>
              </a:buClr>
              <a:buSzPct val="100000"/>
              <a:buChar char="–"/>
            </a:pPr>
            <a:r>
              <a:rPr lang="en-US"/>
              <a:t>Knutt-Morris-Pratt algorithm: compare characters of a pattern with their counterparts in a text from left to right</a:t>
            </a:r>
            <a:endParaRPr/>
          </a:p>
          <a:p>
            <a:pPr indent="-285750" lvl="1" marL="742950" rtl="0" algn="l">
              <a:spcBef>
                <a:spcPts val="518"/>
              </a:spcBef>
              <a:spcAft>
                <a:spcPts val="0"/>
              </a:spcAft>
              <a:buClr>
                <a:schemeClr val="dk1"/>
              </a:buClr>
              <a:buSzPct val="100000"/>
              <a:buChar char="–"/>
            </a:pPr>
            <a:r>
              <a:rPr lang="en-US"/>
              <a:t>Boyer-Moore algorithm: compare characters of a pattern with their counterparts in a text from right to left</a:t>
            </a:r>
            <a:endParaRPr/>
          </a:p>
          <a:p>
            <a:pPr indent="-342900" lvl="0" marL="342900" rtl="0" algn="l">
              <a:spcBef>
                <a:spcPts val="592"/>
              </a:spcBef>
              <a:spcAft>
                <a:spcPts val="0"/>
              </a:spcAft>
              <a:buClr>
                <a:schemeClr val="dk1"/>
              </a:buClr>
              <a:buSzPct val="100000"/>
              <a:buChar char="•"/>
            </a:pPr>
            <a:r>
              <a:rPr lang="en-US"/>
              <a:t>Before we proceed with Boyer-Moore, we start with a simplified version of Horspool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2013-08-26T06:32:24Z</dcterms:created>
  <dc:creator>Doina Bein</dc:creator>
</cp:coreProperties>
</file>