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9309100" cy="7023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2Lf7HRu3hU6otYLi8wFdTb1WQ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6BCC6C-AFEC-43B5-85DB-B5F437A4086B}">
  <a:tblStyle styleId="{6F6BCC6C-AFEC-43B5-85DB-B5F437A4086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73675" y="0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 txBox="1"/>
          <p:nvPr>
            <p:ph idx="12" type="sldNum"/>
          </p:nvPr>
        </p:nvSpPr>
        <p:spPr>
          <a:xfrm>
            <a:off x="5273675" y="6670675"/>
            <a:ext cx="4033838" cy="352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2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4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6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7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8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8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9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0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0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1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1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930275" y="3379788"/>
            <a:ext cx="7448550" cy="2765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3074988" y="877888"/>
            <a:ext cx="3159125" cy="2370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/>
          <p:nvPr>
            <p:ph idx="2" type="sldImg"/>
          </p:nvPr>
        </p:nvSpPr>
        <p:spPr>
          <a:xfrm>
            <a:off x="3074988" y="877888"/>
            <a:ext cx="3159000" cy="237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930275" y="3379788"/>
            <a:ext cx="74487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 txBox="1"/>
          <p:nvPr>
            <p:ph idx="12" type="sldNum"/>
          </p:nvPr>
        </p:nvSpPr>
        <p:spPr>
          <a:xfrm>
            <a:off x="5273675" y="6670675"/>
            <a:ext cx="4033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eople.cs.aau.dk/~simas/aalg04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219201"/>
            <a:ext cx="77724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CPSC 535: Advanced Algorithms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914400" y="3886200"/>
            <a:ext cx="7391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Instructor: Dr. Doina Bein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Compression</a:t>
            </a:r>
            <a:endParaRPr/>
          </a:p>
        </p:txBody>
      </p:sp>
      <p:sp>
        <p:nvSpPr>
          <p:cNvPr id="257" name="Google Shape;257;p10"/>
          <p:cNvSpPr txBox="1"/>
          <p:nvPr>
            <p:ph idx="1" type="body"/>
          </p:nvPr>
        </p:nvSpPr>
        <p:spPr>
          <a:xfrm>
            <a:off x="152400" y="1600200"/>
            <a:ext cx="87630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i="1" lang="en-US" sz="2400">
                <a:solidFill>
                  <a:srgbClr val="0000CC"/>
                </a:solidFill>
              </a:rPr>
              <a:t>Data compression </a:t>
            </a:r>
            <a:r>
              <a:rPr lang="en-US" sz="2400"/>
              <a:t>problem – strings </a:t>
            </a:r>
            <a:r>
              <a:rPr i="1" lang="en-US" sz="2400"/>
              <a:t>S</a:t>
            </a:r>
            <a:r>
              <a:rPr lang="en-US" sz="2400"/>
              <a:t> and </a:t>
            </a:r>
            <a:r>
              <a:rPr i="1" lang="en-US" sz="2400"/>
              <a:t>S’</a:t>
            </a:r>
            <a:r>
              <a:rPr lang="en-US" sz="2400"/>
              <a:t>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S -&gt; S’ -&gt; S, </a:t>
            </a:r>
            <a:r>
              <a:rPr lang="en-US" sz="2000"/>
              <a:t>such that</a:t>
            </a:r>
            <a:r>
              <a:rPr i="1" lang="en-US" sz="2000"/>
              <a:t> |S’|&lt;|S|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Text compression by coding with </a:t>
            </a:r>
            <a:r>
              <a:rPr i="1" lang="en-US" sz="2400">
                <a:solidFill>
                  <a:srgbClr val="0000CC"/>
                </a:solidFill>
              </a:rPr>
              <a:t>variable-length</a:t>
            </a:r>
            <a:r>
              <a:rPr i="1" lang="en-US" sz="2400"/>
              <a:t> </a:t>
            </a:r>
            <a:r>
              <a:rPr lang="en-US" sz="2400"/>
              <a:t>code: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Obvious idea – assign short codes to frequent characters: </a:t>
            </a:r>
            <a:r>
              <a:rPr b="1" lang="en-US" sz="2000"/>
              <a:t>“fabcadef”</a:t>
            </a:r>
            <a:endParaRPr/>
          </a:p>
          <a:p>
            <a:pPr indent="-176213" lvl="1" marL="2333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Frequency table: a 100K-character file, frequency given in order of 1K appearances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How much do we save for each type? (300K bits for f.-l. and 224k for v.-l)</a:t>
            </a:r>
            <a:endParaRPr/>
          </a:p>
        </p:txBody>
      </p:sp>
      <p:graphicFrame>
        <p:nvGraphicFramePr>
          <p:cNvPr id="258" name="Google Shape;258;p10"/>
          <p:cNvGraphicFramePr/>
          <p:nvPr/>
        </p:nvGraphicFramePr>
        <p:xfrm>
          <a:off x="5334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{6F6BCC6C-AFEC-43B5-85DB-B5F437A4086B}</a:tableStyleId>
              </a:tblPr>
              <a:tblGrid>
                <a:gridCol w="2661850"/>
                <a:gridCol w="887275"/>
                <a:gridCol w="887275"/>
                <a:gridCol w="887275"/>
                <a:gridCol w="955525"/>
                <a:gridCol w="827550"/>
                <a:gridCol w="827550"/>
              </a:tblGrid>
              <a:tr h="15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Frequency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Fixed-length code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Variable-length code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Prefix code</a:t>
            </a:r>
            <a:endParaRPr/>
          </a:p>
        </p:txBody>
      </p:sp>
      <p:sp>
        <p:nvSpPr>
          <p:cNvPr id="264" name="Google Shape;264;p11"/>
          <p:cNvSpPr txBox="1"/>
          <p:nvPr>
            <p:ph idx="1" type="body"/>
          </p:nvPr>
        </p:nvSpPr>
        <p:spPr>
          <a:xfrm>
            <a:off x="685800" y="1447800"/>
            <a:ext cx="5181600" cy="3436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Optimal code for given frequencies: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Achieves the minimal length of the coded text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i="1" lang="en-US" sz="2400">
                <a:solidFill>
                  <a:srgbClr val="0000CC"/>
                </a:solidFill>
              </a:rPr>
              <a:t>Prefix code</a:t>
            </a:r>
            <a:r>
              <a:rPr lang="en-US" sz="2400"/>
              <a:t>: no codeword is prefix of another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It can be shown that optimal coding can be done with prefix code</a:t>
            </a:r>
            <a:endParaRPr/>
          </a:p>
        </p:txBody>
      </p:sp>
      <p:cxnSp>
        <p:nvCxnSpPr>
          <p:cNvPr id="265" name="Google Shape;265;p11"/>
          <p:cNvCxnSpPr/>
          <p:nvPr/>
        </p:nvCxnSpPr>
        <p:spPr>
          <a:xfrm>
            <a:off x="7419365" y="1764790"/>
            <a:ext cx="332656" cy="378023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6" name="Google Shape;266;p11"/>
          <p:cNvCxnSpPr>
            <a:stCxn id="267" idx="3"/>
            <a:endCxn id="268" idx="7"/>
          </p:cNvCxnSpPr>
          <p:nvPr/>
        </p:nvCxnSpPr>
        <p:spPr>
          <a:xfrm flipH="1">
            <a:off x="7270821" y="2382722"/>
            <a:ext cx="481200" cy="3408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" name="Google Shape;269;p11"/>
          <p:cNvCxnSpPr>
            <a:stCxn id="267" idx="5"/>
          </p:cNvCxnSpPr>
          <p:nvPr/>
        </p:nvCxnSpPr>
        <p:spPr>
          <a:xfrm>
            <a:off x="7957444" y="2382722"/>
            <a:ext cx="426600" cy="4035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0" name="Google Shape;270;p11"/>
          <p:cNvSpPr/>
          <p:nvPr/>
        </p:nvSpPr>
        <p:spPr>
          <a:xfrm>
            <a:off x="8256583" y="3867479"/>
            <a:ext cx="290512" cy="309563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1"/>
          <p:cNvCxnSpPr>
            <a:endCxn id="272" idx="7"/>
          </p:cNvCxnSpPr>
          <p:nvPr/>
        </p:nvCxnSpPr>
        <p:spPr>
          <a:xfrm flipH="1">
            <a:off x="6717825" y="1725890"/>
            <a:ext cx="491100" cy="433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3" name="Google Shape;273;p11"/>
          <p:cNvSpPr/>
          <p:nvPr/>
        </p:nvSpPr>
        <p:spPr>
          <a:xfrm>
            <a:off x="7942262" y="3255963"/>
            <a:ext cx="260350" cy="300037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11"/>
          <p:cNvCxnSpPr>
            <a:stCxn id="275" idx="2"/>
            <a:endCxn id="276" idx="0"/>
          </p:cNvCxnSpPr>
          <p:nvPr/>
        </p:nvCxnSpPr>
        <p:spPr>
          <a:xfrm>
            <a:off x="7211567" y="2981127"/>
            <a:ext cx="211200" cy="2463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11"/>
          <p:cNvCxnSpPr/>
          <p:nvPr/>
        </p:nvCxnSpPr>
        <p:spPr>
          <a:xfrm flipH="1">
            <a:off x="8139746" y="3054350"/>
            <a:ext cx="318454" cy="2222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8" name="Google Shape;278;p11"/>
          <p:cNvSpPr/>
          <p:nvPr/>
        </p:nvSpPr>
        <p:spPr>
          <a:xfrm>
            <a:off x="7245350" y="3227388"/>
            <a:ext cx="290512" cy="309562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6348412" y="3200400"/>
            <a:ext cx="260350" cy="300038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11"/>
          <p:cNvCxnSpPr/>
          <p:nvPr/>
        </p:nvCxnSpPr>
        <p:spPr>
          <a:xfrm flipH="1">
            <a:off x="6566290" y="2895600"/>
            <a:ext cx="520310" cy="320164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11"/>
          <p:cNvCxnSpPr>
            <a:endCxn id="282" idx="0"/>
          </p:cNvCxnSpPr>
          <p:nvPr/>
        </p:nvCxnSpPr>
        <p:spPr>
          <a:xfrm flipH="1">
            <a:off x="7616731" y="3539913"/>
            <a:ext cx="352800" cy="306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3" name="Google Shape;283;p11"/>
          <p:cNvSpPr/>
          <p:nvPr/>
        </p:nvSpPr>
        <p:spPr>
          <a:xfrm>
            <a:off x="7489825" y="3841750"/>
            <a:ext cx="290512" cy="309563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 txBox="1"/>
          <p:nvPr/>
        </p:nvSpPr>
        <p:spPr>
          <a:xfrm>
            <a:off x="7938392" y="3241675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85" name="Google Shape;285;p11"/>
          <p:cNvSpPr txBox="1"/>
          <p:nvPr/>
        </p:nvSpPr>
        <p:spPr>
          <a:xfrm>
            <a:off x="6332537" y="3201988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82" name="Google Shape;282;p11"/>
          <p:cNvSpPr txBox="1"/>
          <p:nvPr/>
        </p:nvSpPr>
        <p:spPr>
          <a:xfrm>
            <a:off x="7478712" y="384651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grpSp>
        <p:nvGrpSpPr>
          <p:cNvPr id="286" name="Google Shape;286;p11"/>
          <p:cNvGrpSpPr/>
          <p:nvPr/>
        </p:nvGrpSpPr>
        <p:grpSpPr>
          <a:xfrm>
            <a:off x="7027863" y="2673350"/>
            <a:ext cx="367408" cy="307777"/>
            <a:chOff x="7027863" y="2673350"/>
            <a:chExt cx="367408" cy="307777"/>
          </a:xfrm>
        </p:grpSpPr>
        <p:sp>
          <p:nvSpPr>
            <p:cNvPr id="268" name="Google Shape;268;p11"/>
            <p:cNvSpPr/>
            <p:nvPr/>
          </p:nvSpPr>
          <p:spPr>
            <a:xfrm>
              <a:off x="7048500" y="2679700"/>
              <a:ext cx="260350" cy="300038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 txBox="1"/>
            <p:nvPr/>
          </p:nvSpPr>
          <p:spPr>
            <a:xfrm>
              <a:off x="7027863" y="2673350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25</a:t>
              </a:r>
              <a:endParaRPr/>
            </a:p>
          </p:txBody>
        </p:sp>
      </p:grpSp>
      <p:sp>
        <p:nvSpPr>
          <p:cNvPr id="276" name="Google Shape;276;p11"/>
          <p:cNvSpPr txBox="1"/>
          <p:nvPr/>
        </p:nvSpPr>
        <p:spPr>
          <a:xfrm>
            <a:off x="7239000" y="3227388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287" name="Google Shape;287;p11"/>
          <p:cNvSpPr txBox="1"/>
          <p:nvPr/>
        </p:nvSpPr>
        <p:spPr>
          <a:xfrm>
            <a:off x="8229600" y="3883223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7703126" y="2118494"/>
            <a:ext cx="367408" cy="309562"/>
            <a:chOff x="7585075" y="2103438"/>
            <a:chExt cx="367408" cy="309562"/>
          </a:xfrm>
        </p:grpSpPr>
        <p:sp>
          <p:nvSpPr>
            <p:cNvPr id="267" name="Google Shape;267;p11"/>
            <p:cNvSpPr/>
            <p:nvPr/>
          </p:nvSpPr>
          <p:spPr>
            <a:xfrm>
              <a:off x="7591425" y="2103438"/>
              <a:ext cx="290513" cy="309562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 txBox="1"/>
            <p:nvPr/>
          </p:nvSpPr>
          <p:spPr>
            <a:xfrm>
              <a:off x="7585075" y="2103438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55</a:t>
              </a:r>
              <a:endParaRPr/>
            </a:p>
          </p:txBody>
        </p:sp>
      </p:grpSp>
      <p:grpSp>
        <p:nvGrpSpPr>
          <p:cNvPr id="290" name="Google Shape;290;p11"/>
          <p:cNvGrpSpPr/>
          <p:nvPr/>
        </p:nvGrpSpPr>
        <p:grpSpPr>
          <a:xfrm>
            <a:off x="7086600" y="1480542"/>
            <a:ext cx="458780" cy="352227"/>
            <a:chOff x="9294820" y="1524000"/>
            <a:chExt cx="458780" cy="352227"/>
          </a:xfrm>
        </p:grpSpPr>
        <p:sp>
          <p:nvSpPr>
            <p:cNvPr id="291" name="Google Shape;291;p11"/>
            <p:cNvSpPr/>
            <p:nvPr/>
          </p:nvSpPr>
          <p:spPr>
            <a:xfrm>
              <a:off x="9374985" y="1524000"/>
              <a:ext cx="298450" cy="315912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1"/>
            <p:cNvSpPr txBox="1"/>
            <p:nvPr/>
          </p:nvSpPr>
          <p:spPr>
            <a:xfrm>
              <a:off x="9294820" y="1568450"/>
              <a:ext cx="4587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</p:grpSp>
      <p:sp>
        <p:nvSpPr>
          <p:cNvPr id="293" name="Google Shape;293;p11"/>
          <p:cNvSpPr txBox="1"/>
          <p:nvPr/>
        </p:nvSpPr>
        <p:spPr>
          <a:xfrm>
            <a:off x="7270723" y="2331440"/>
            <a:ext cx="2857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294" name="Google Shape;294;p11"/>
          <p:cNvSpPr/>
          <p:nvPr/>
        </p:nvSpPr>
        <p:spPr>
          <a:xfrm>
            <a:off x="609600" y="4654550"/>
            <a:ext cx="8337550" cy="15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store all codewords in a </a:t>
            </a:r>
            <a:r>
              <a:rPr i="1" lang="en-US" sz="2400">
                <a:solidFill>
                  <a:srgbClr val="0000CC"/>
                </a:solidFill>
                <a:latin typeface="Verdana"/>
                <a:ea typeface="Verdana"/>
                <a:cs typeface="Verdana"/>
                <a:sym typeface="Verdana"/>
              </a:rPr>
              <a:t>binary trie </a:t>
            </a:r>
            <a:r>
              <a:rPr i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 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very</a:t>
            </a:r>
            <a:r>
              <a:rPr i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easy to</a:t>
            </a:r>
            <a:r>
              <a:rPr i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decode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Coded characters in leaves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node contains the sum of the frequencies of all descendants</a:t>
            </a:r>
            <a:endParaRPr/>
          </a:p>
        </p:txBody>
      </p:sp>
      <p:sp>
        <p:nvSpPr>
          <p:cNvPr id="295" name="Google Shape;295;p11"/>
          <p:cNvSpPr txBox="1"/>
          <p:nvPr/>
        </p:nvSpPr>
        <p:spPr>
          <a:xfrm>
            <a:off x="7732781" y="1770063"/>
            <a:ext cx="3080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96" name="Google Shape;296;p11"/>
          <p:cNvSpPr txBox="1"/>
          <p:nvPr/>
        </p:nvSpPr>
        <p:spPr>
          <a:xfrm>
            <a:off x="6621278" y="1783131"/>
            <a:ext cx="3080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297" name="Google Shape;297;p11"/>
          <p:cNvSpPr txBox="1"/>
          <p:nvPr/>
        </p:nvSpPr>
        <p:spPr>
          <a:xfrm>
            <a:off x="8195528" y="2387090"/>
            <a:ext cx="3063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98" name="Google Shape;298;p11"/>
          <p:cNvSpPr txBox="1"/>
          <p:nvPr/>
        </p:nvSpPr>
        <p:spPr>
          <a:xfrm>
            <a:off x="7319158" y="2910044"/>
            <a:ext cx="3063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99" name="Google Shape;299;p11"/>
          <p:cNvSpPr txBox="1"/>
          <p:nvPr/>
        </p:nvSpPr>
        <p:spPr>
          <a:xfrm>
            <a:off x="8799959" y="2853396"/>
            <a:ext cx="3063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300" name="Google Shape;300;p11"/>
          <p:cNvSpPr txBox="1"/>
          <p:nvPr/>
        </p:nvSpPr>
        <p:spPr>
          <a:xfrm>
            <a:off x="6477000" y="2882900"/>
            <a:ext cx="3063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301" name="Google Shape;301;p11"/>
          <p:cNvSpPr txBox="1"/>
          <p:nvPr/>
        </p:nvSpPr>
        <p:spPr>
          <a:xfrm>
            <a:off x="7623870" y="3442130"/>
            <a:ext cx="2762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302" name="Google Shape;302;p11"/>
          <p:cNvSpPr txBox="1"/>
          <p:nvPr/>
        </p:nvSpPr>
        <p:spPr>
          <a:xfrm>
            <a:off x="6248400" y="3429000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sp>
        <p:nvSpPr>
          <p:cNvPr id="303" name="Google Shape;303;p11"/>
          <p:cNvSpPr txBox="1"/>
          <p:nvPr/>
        </p:nvSpPr>
        <p:spPr>
          <a:xfrm>
            <a:off x="7467600" y="4129088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i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7239000" y="3522663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305" name="Google Shape;305;p11"/>
          <p:cNvSpPr txBox="1"/>
          <p:nvPr/>
        </p:nvSpPr>
        <p:spPr>
          <a:xfrm>
            <a:off x="8651581" y="3635375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i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6" name="Google Shape;306;p11"/>
          <p:cNvGrpSpPr/>
          <p:nvPr/>
        </p:nvGrpSpPr>
        <p:grpSpPr>
          <a:xfrm>
            <a:off x="6431757" y="2102644"/>
            <a:ext cx="399158" cy="641350"/>
            <a:chOff x="8510588" y="2116138"/>
            <a:chExt cx="399158" cy="641350"/>
          </a:xfrm>
        </p:grpSpPr>
        <p:sp>
          <p:nvSpPr>
            <p:cNvPr id="272" name="Google Shape;272;p11"/>
            <p:cNvSpPr/>
            <p:nvPr/>
          </p:nvSpPr>
          <p:spPr>
            <a:xfrm>
              <a:off x="8548688" y="2127250"/>
              <a:ext cx="290512" cy="309563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1"/>
            <p:cNvSpPr txBox="1"/>
            <p:nvPr/>
          </p:nvSpPr>
          <p:spPr>
            <a:xfrm>
              <a:off x="8542338" y="2116138"/>
              <a:ext cx="3674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45</a:t>
              </a:r>
              <a:endParaRPr/>
            </a:p>
          </p:txBody>
        </p:sp>
        <p:sp>
          <p:nvSpPr>
            <p:cNvPr id="308" name="Google Shape;308;p11"/>
            <p:cNvSpPr txBox="1"/>
            <p:nvPr/>
          </p:nvSpPr>
          <p:spPr>
            <a:xfrm>
              <a:off x="8510588" y="2390775"/>
              <a:ext cx="320675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/>
            </a:p>
          </p:txBody>
        </p:sp>
      </p:grpSp>
      <p:sp>
        <p:nvSpPr>
          <p:cNvPr id="309" name="Google Shape;309;p11"/>
          <p:cNvSpPr/>
          <p:nvPr/>
        </p:nvSpPr>
        <p:spPr>
          <a:xfrm>
            <a:off x="8326813" y="2745892"/>
            <a:ext cx="296861" cy="294792"/>
          </a:xfrm>
          <a:prstGeom prst="ellipse">
            <a:avLst/>
          </a:prstGeom>
          <a:solidFill>
            <a:srgbClr val="00CCFF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 txBox="1"/>
          <p:nvPr/>
        </p:nvSpPr>
        <p:spPr>
          <a:xfrm>
            <a:off x="8328516" y="2739349"/>
            <a:ext cx="4265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311" name="Google Shape;311;p11"/>
          <p:cNvSpPr/>
          <p:nvPr/>
        </p:nvSpPr>
        <p:spPr>
          <a:xfrm>
            <a:off x="8713783" y="3257879"/>
            <a:ext cx="290512" cy="309563"/>
          </a:xfrm>
          <a:prstGeom prst="ellipse">
            <a:avLst/>
          </a:prstGeom>
          <a:solidFill>
            <a:srgbClr val="00FF00"/>
          </a:solidFill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1"/>
          <p:cNvSpPr txBox="1"/>
          <p:nvPr/>
        </p:nvSpPr>
        <p:spPr>
          <a:xfrm>
            <a:off x="8686800" y="3273623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cxnSp>
        <p:nvCxnSpPr>
          <p:cNvPr id="313" name="Google Shape;313;p11"/>
          <p:cNvCxnSpPr>
            <a:endCxn id="312" idx="0"/>
          </p:cNvCxnSpPr>
          <p:nvPr/>
        </p:nvCxnSpPr>
        <p:spPr>
          <a:xfrm>
            <a:off x="8534504" y="2971823"/>
            <a:ext cx="336000" cy="3018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4" name="Google Shape;314;p11"/>
          <p:cNvCxnSpPr>
            <a:stCxn id="284" idx="2"/>
            <a:endCxn id="270" idx="0"/>
          </p:cNvCxnSpPr>
          <p:nvPr/>
        </p:nvCxnSpPr>
        <p:spPr>
          <a:xfrm>
            <a:off x="8122096" y="3549452"/>
            <a:ext cx="279600" cy="318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5" name="Google Shape;315;p11"/>
          <p:cNvSpPr txBox="1"/>
          <p:nvPr/>
        </p:nvSpPr>
        <p:spPr>
          <a:xfrm>
            <a:off x="8229600" y="4114800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/>
          </a:p>
        </p:txBody>
      </p:sp>
      <p:sp>
        <p:nvSpPr>
          <p:cNvPr id="316" name="Google Shape;316;p11"/>
          <p:cNvSpPr txBox="1"/>
          <p:nvPr/>
        </p:nvSpPr>
        <p:spPr>
          <a:xfrm>
            <a:off x="8229600" y="3473450"/>
            <a:ext cx="3063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317" name="Google Shape;317;p11"/>
          <p:cNvSpPr txBox="1"/>
          <p:nvPr/>
        </p:nvSpPr>
        <p:spPr>
          <a:xfrm>
            <a:off x="8029576" y="2895600"/>
            <a:ext cx="2762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Optimal Code/Trie</a:t>
            </a:r>
            <a:endParaRPr/>
          </a:p>
        </p:txBody>
      </p:sp>
      <p:sp>
        <p:nvSpPr>
          <p:cNvPr id="323" name="Google Shape;3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i="1" lang="en-US"/>
              <a:t>cost</a:t>
            </a:r>
            <a:r>
              <a:rPr lang="en-US"/>
              <a:t> of the coding trie </a:t>
            </a:r>
            <a:r>
              <a:rPr i="1" lang="en-US"/>
              <a:t>T</a:t>
            </a:r>
            <a:r>
              <a:rPr lang="en-US"/>
              <a:t>: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C – </a:t>
            </a:r>
            <a:r>
              <a:rPr lang="en-US"/>
              <a:t>the alphabet,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c</a:t>
            </a:r>
            <a:r>
              <a:rPr lang="en-US"/>
              <a:t>) – frequency of character </a:t>
            </a:r>
            <a:r>
              <a:rPr i="1" lang="en-US"/>
              <a:t>c,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</a:t>
            </a:r>
            <a:r>
              <a:rPr baseline="-25000" i="1" lang="en-US"/>
              <a:t>T</a:t>
            </a:r>
            <a:r>
              <a:rPr lang="en-US"/>
              <a:t>(</a:t>
            </a:r>
            <a:r>
              <a:rPr i="1" lang="en-US"/>
              <a:t>c</a:t>
            </a:r>
            <a:r>
              <a:rPr lang="en-US"/>
              <a:t>) – depth of </a:t>
            </a:r>
            <a:r>
              <a:rPr i="1" lang="en-US"/>
              <a:t>c </a:t>
            </a:r>
            <a:r>
              <a:rPr lang="en-US"/>
              <a:t>in the</a:t>
            </a:r>
            <a:r>
              <a:rPr i="1" lang="en-US"/>
              <a:t> </a:t>
            </a:r>
            <a:r>
              <a:rPr lang="en-US"/>
              <a:t>trie (length of code in bits)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Optimal trie – the one that minimizes </a:t>
            </a:r>
            <a:r>
              <a:rPr i="1" lang="en-US"/>
              <a:t>B</a:t>
            </a:r>
            <a:r>
              <a:rPr lang="en-US"/>
              <a:t>(</a:t>
            </a:r>
            <a:r>
              <a:rPr i="1" lang="en-US"/>
              <a:t>T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Observation – optimal trie is always full: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Every non-leaf node has two children. Why?</a:t>
            </a:r>
            <a:endParaRPr/>
          </a:p>
        </p:txBody>
      </p:sp>
      <p:pic>
        <p:nvPicPr>
          <p:cNvPr id="324" name="Google Shape;3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38" y="2132013"/>
            <a:ext cx="3268662" cy="85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Huffman Algorithm - Idea</a:t>
            </a:r>
            <a:endParaRPr/>
          </a:p>
        </p:txBody>
      </p:sp>
      <p:sp>
        <p:nvSpPr>
          <p:cNvPr id="330" name="Google Shape;330;p13"/>
          <p:cNvSpPr txBox="1"/>
          <p:nvPr>
            <p:ph idx="1" type="body"/>
          </p:nvPr>
        </p:nvSpPr>
        <p:spPr>
          <a:xfrm>
            <a:off x="685800" y="1447800"/>
            <a:ext cx="4826000" cy="3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Huffman algorithm, builds the code trie bottom up. Consider a forest of trees: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Initially – one separate node for each character.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each step – join two trees into a larger tree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685800" y="4749800"/>
            <a:ext cx="8337550" cy="178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Repeat this until one tree (trie) remains.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Which trees to join? Greedy choice – the trees with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smallest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frequencies!</a:t>
            </a:r>
            <a:endParaRPr/>
          </a:p>
        </p:txBody>
      </p:sp>
      <p:grpSp>
        <p:nvGrpSpPr>
          <p:cNvPr id="332" name="Google Shape;332;p13"/>
          <p:cNvGrpSpPr/>
          <p:nvPr/>
        </p:nvGrpSpPr>
        <p:grpSpPr>
          <a:xfrm>
            <a:off x="5511800" y="3629025"/>
            <a:ext cx="533400" cy="933450"/>
            <a:chOff x="3497" y="2051"/>
            <a:chExt cx="336" cy="588"/>
          </a:xfrm>
        </p:grpSpPr>
        <p:sp>
          <p:nvSpPr>
            <p:cNvPr id="333" name="Google Shape;333;p13"/>
            <p:cNvSpPr/>
            <p:nvPr/>
          </p:nvSpPr>
          <p:spPr>
            <a:xfrm>
              <a:off x="3497" y="2154"/>
              <a:ext cx="336" cy="485"/>
            </a:xfrm>
            <a:prstGeom prst="triangle">
              <a:avLst>
                <a:gd fmla="val 50000" name="adj"/>
              </a:avLst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4" name="Google Shape;334;p13"/>
            <p:cNvGrpSpPr/>
            <p:nvPr/>
          </p:nvGrpSpPr>
          <p:grpSpPr>
            <a:xfrm>
              <a:off x="3568" y="2051"/>
              <a:ext cx="193" cy="198"/>
              <a:chOff x="4075" y="2042"/>
              <a:chExt cx="193" cy="198"/>
            </a:xfrm>
          </p:grpSpPr>
          <p:sp>
            <p:nvSpPr>
              <p:cNvPr id="335" name="Google Shape;335;p13"/>
              <p:cNvSpPr/>
              <p:nvPr/>
            </p:nvSpPr>
            <p:spPr>
              <a:xfrm>
                <a:off x="4086" y="2051"/>
                <a:ext cx="164" cy="189"/>
              </a:xfrm>
              <a:prstGeom prst="ellipse">
                <a:avLst/>
              </a:prstGeom>
              <a:solidFill>
                <a:srgbClr val="00CCFF"/>
              </a:solidFill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3"/>
              <p:cNvSpPr txBox="1"/>
              <p:nvPr/>
            </p:nvSpPr>
            <p:spPr>
              <a:xfrm>
                <a:off x="4075" y="2042"/>
                <a:ext cx="19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</p:grpSp>
      </p:grpSp>
      <p:grpSp>
        <p:nvGrpSpPr>
          <p:cNvPr id="337" name="Google Shape;337;p13"/>
          <p:cNvGrpSpPr/>
          <p:nvPr/>
        </p:nvGrpSpPr>
        <p:grpSpPr>
          <a:xfrm>
            <a:off x="6194425" y="3629025"/>
            <a:ext cx="533400" cy="933450"/>
            <a:chOff x="3497" y="2051"/>
            <a:chExt cx="336" cy="588"/>
          </a:xfrm>
        </p:grpSpPr>
        <p:sp>
          <p:nvSpPr>
            <p:cNvPr id="338" name="Google Shape;338;p13"/>
            <p:cNvSpPr/>
            <p:nvPr/>
          </p:nvSpPr>
          <p:spPr>
            <a:xfrm>
              <a:off x="3497" y="2154"/>
              <a:ext cx="336" cy="485"/>
            </a:xfrm>
            <a:prstGeom prst="triangle">
              <a:avLst>
                <a:gd fmla="val 50000" name="adj"/>
              </a:avLst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9" name="Google Shape;339;p13"/>
            <p:cNvGrpSpPr/>
            <p:nvPr/>
          </p:nvGrpSpPr>
          <p:grpSpPr>
            <a:xfrm>
              <a:off x="3568" y="2051"/>
              <a:ext cx="193" cy="198"/>
              <a:chOff x="4075" y="2042"/>
              <a:chExt cx="193" cy="198"/>
            </a:xfrm>
          </p:grpSpPr>
          <p:sp>
            <p:nvSpPr>
              <p:cNvPr id="340" name="Google Shape;340;p13"/>
              <p:cNvSpPr/>
              <p:nvPr/>
            </p:nvSpPr>
            <p:spPr>
              <a:xfrm>
                <a:off x="4086" y="2051"/>
                <a:ext cx="164" cy="189"/>
              </a:xfrm>
              <a:prstGeom prst="ellipse">
                <a:avLst/>
              </a:prstGeom>
              <a:solidFill>
                <a:srgbClr val="00CCFF"/>
              </a:solidFill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3"/>
              <p:cNvSpPr txBox="1"/>
              <p:nvPr/>
            </p:nvSpPr>
            <p:spPr>
              <a:xfrm>
                <a:off x="4075" y="2042"/>
                <a:ext cx="19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</p:grpSp>
      <p:sp>
        <p:nvSpPr>
          <p:cNvPr id="342" name="Google Shape;342;p13"/>
          <p:cNvSpPr/>
          <p:nvPr/>
        </p:nvSpPr>
        <p:spPr>
          <a:xfrm>
            <a:off x="7002463" y="3538538"/>
            <a:ext cx="338137" cy="533400"/>
          </a:xfrm>
          <a:prstGeom prst="rightArrow">
            <a:avLst>
              <a:gd fmla="val 50000" name="adj1"/>
              <a:gd fmla="val 25000" name="adj2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3" name="Google Shape;343;p13"/>
          <p:cNvGrpSpPr/>
          <p:nvPr/>
        </p:nvGrpSpPr>
        <p:grpSpPr>
          <a:xfrm>
            <a:off x="7594600" y="3629025"/>
            <a:ext cx="533400" cy="933450"/>
            <a:chOff x="3497" y="2051"/>
            <a:chExt cx="336" cy="588"/>
          </a:xfrm>
        </p:grpSpPr>
        <p:sp>
          <p:nvSpPr>
            <p:cNvPr id="344" name="Google Shape;344;p13"/>
            <p:cNvSpPr/>
            <p:nvPr/>
          </p:nvSpPr>
          <p:spPr>
            <a:xfrm>
              <a:off x="3497" y="2154"/>
              <a:ext cx="336" cy="485"/>
            </a:xfrm>
            <a:prstGeom prst="triangle">
              <a:avLst>
                <a:gd fmla="val 50000" name="adj"/>
              </a:avLst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5" name="Google Shape;345;p13"/>
            <p:cNvGrpSpPr/>
            <p:nvPr/>
          </p:nvGrpSpPr>
          <p:grpSpPr>
            <a:xfrm>
              <a:off x="3568" y="2051"/>
              <a:ext cx="193" cy="198"/>
              <a:chOff x="4075" y="2042"/>
              <a:chExt cx="193" cy="198"/>
            </a:xfrm>
          </p:grpSpPr>
          <p:sp>
            <p:nvSpPr>
              <p:cNvPr id="346" name="Google Shape;346;p13"/>
              <p:cNvSpPr/>
              <p:nvPr/>
            </p:nvSpPr>
            <p:spPr>
              <a:xfrm>
                <a:off x="4086" y="2051"/>
                <a:ext cx="164" cy="189"/>
              </a:xfrm>
              <a:prstGeom prst="ellipse">
                <a:avLst/>
              </a:prstGeom>
              <a:solidFill>
                <a:srgbClr val="00CCFF"/>
              </a:solidFill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3"/>
              <p:cNvSpPr txBox="1"/>
              <p:nvPr/>
            </p:nvSpPr>
            <p:spPr>
              <a:xfrm>
                <a:off x="4075" y="2042"/>
                <a:ext cx="19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</p:grpSp>
      </p:grpSp>
      <p:grpSp>
        <p:nvGrpSpPr>
          <p:cNvPr id="348" name="Google Shape;348;p13"/>
          <p:cNvGrpSpPr/>
          <p:nvPr/>
        </p:nvGrpSpPr>
        <p:grpSpPr>
          <a:xfrm>
            <a:off x="8277225" y="3629025"/>
            <a:ext cx="533400" cy="933450"/>
            <a:chOff x="3497" y="2051"/>
            <a:chExt cx="336" cy="588"/>
          </a:xfrm>
        </p:grpSpPr>
        <p:sp>
          <p:nvSpPr>
            <p:cNvPr id="349" name="Google Shape;349;p13"/>
            <p:cNvSpPr/>
            <p:nvPr/>
          </p:nvSpPr>
          <p:spPr>
            <a:xfrm>
              <a:off x="3497" y="2154"/>
              <a:ext cx="336" cy="485"/>
            </a:xfrm>
            <a:prstGeom prst="triangle">
              <a:avLst>
                <a:gd fmla="val 50000" name="adj"/>
              </a:avLst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0" name="Google Shape;350;p13"/>
            <p:cNvGrpSpPr/>
            <p:nvPr/>
          </p:nvGrpSpPr>
          <p:grpSpPr>
            <a:xfrm>
              <a:off x="3568" y="2051"/>
              <a:ext cx="193" cy="198"/>
              <a:chOff x="4075" y="2042"/>
              <a:chExt cx="193" cy="198"/>
            </a:xfrm>
          </p:grpSpPr>
          <p:sp>
            <p:nvSpPr>
              <p:cNvPr id="351" name="Google Shape;351;p13"/>
              <p:cNvSpPr/>
              <p:nvPr/>
            </p:nvSpPr>
            <p:spPr>
              <a:xfrm>
                <a:off x="4086" y="2051"/>
                <a:ext cx="164" cy="189"/>
              </a:xfrm>
              <a:prstGeom prst="ellipse">
                <a:avLst/>
              </a:prstGeom>
              <a:solidFill>
                <a:srgbClr val="00CCFF"/>
              </a:solidFill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3"/>
              <p:cNvSpPr txBox="1"/>
              <p:nvPr/>
            </p:nvSpPr>
            <p:spPr>
              <a:xfrm>
                <a:off x="4075" y="2042"/>
                <a:ext cx="19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</p:grpSp>
      <p:cxnSp>
        <p:nvCxnSpPr>
          <p:cNvPr id="353" name="Google Shape;353;p13"/>
          <p:cNvCxnSpPr>
            <a:stCxn id="354" idx="3"/>
            <a:endCxn id="347" idx="0"/>
          </p:cNvCxnSpPr>
          <p:nvPr/>
        </p:nvCxnSpPr>
        <p:spPr>
          <a:xfrm flipH="1">
            <a:off x="7860432" y="3300924"/>
            <a:ext cx="121500" cy="328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5" name="Google Shape;355;p13"/>
          <p:cNvCxnSpPr>
            <a:stCxn id="354" idx="5"/>
            <a:endCxn id="352" idx="0"/>
          </p:cNvCxnSpPr>
          <p:nvPr/>
        </p:nvCxnSpPr>
        <p:spPr>
          <a:xfrm>
            <a:off x="8380431" y="3300924"/>
            <a:ext cx="162600" cy="328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56" name="Google Shape;356;p13"/>
          <p:cNvGrpSpPr/>
          <p:nvPr/>
        </p:nvGrpSpPr>
        <p:grpSpPr>
          <a:xfrm>
            <a:off x="7899400" y="3030538"/>
            <a:ext cx="660400" cy="314325"/>
            <a:chOff x="4996" y="1909"/>
            <a:chExt cx="416" cy="198"/>
          </a:xfrm>
        </p:grpSpPr>
        <p:sp>
          <p:nvSpPr>
            <p:cNvPr id="354" name="Google Shape;354;p13"/>
            <p:cNvSpPr/>
            <p:nvPr/>
          </p:nvSpPr>
          <p:spPr>
            <a:xfrm>
              <a:off x="4996" y="1918"/>
              <a:ext cx="355" cy="189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 txBox="1"/>
            <p:nvPr/>
          </p:nvSpPr>
          <p:spPr>
            <a:xfrm>
              <a:off x="4996" y="1909"/>
              <a:ext cx="41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A+B</a:t>
              </a:r>
              <a:endParaRPr/>
            </a:p>
          </p:txBody>
        </p:sp>
      </p:grpSp>
      <p:sp>
        <p:nvSpPr>
          <p:cNvPr id="358" name="Google Shape;358;p13"/>
          <p:cNvSpPr txBox="1"/>
          <p:nvPr/>
        </p:nvSpPr>
        <p:spPr>
          <a:xfrm>
            <a:off x="8394700" y="3268663"/>
            <a:ext cx="3063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359" name="Google Shape;359;p13"/>
          <p:cNvSpPr txBox="1"/>
          <p:nvPr/>
        </p:nvSpPr>
        <p:spPr>
          <a:xfrm>
            <a:off x="7680325" y="3271838"/>
            <a:ext cx="3063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Huffman Algorithm</a:t>
            </a:r>
            <a:endParaRPr/>
          </a:p>
        </p:txBody>
      </p:sp>
      <p:sp>
        <p:nvSpPr>
          <p:cNvPr id="365" name="Google Shape;365;p14"/>
          <p:cNvSpPr txBox="1"/>
          <p:nvPr>
            <p:ph idx="1" type="body"/>
          </p:nvPr>
        </p:nvSpPr>
        <p:spPr>
          <a:xfrm>
            <a:off x="685800" y="4868863"/>
            <a:ext cx="8337550" cy="153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its running time?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Run the algorithm on: “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oho ho, Ole</a:t>
            </a:r>
            <a:r>
              <a:rPr lang="en-US"/>
              <a:t>”</a:t>
            </a: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660400" y="1508125"/>
            <a:ext cx="8131175" cy="12906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Huffman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(C)</a:t>
            </a:r>
            <a:endParaRPr i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 Q.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(C) // Builds a min-priority queue on frequences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02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n–1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03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Allocate new node z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04    x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Q.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extractMin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    y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Q.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extractMin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06    z.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setLeft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07    z.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setRight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08    z.setF(x.f() + y.f())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09    Q.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(z)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Q.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extractMin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// Return the root of the trie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Correctness of Huffman</a:t>
            </a:r>
            <a:endParaRPr/>
          </a:p>
        </p:txBody>
      </p:sp>
      <p:sp>
        <p:nvSpPr>
          <p:cNvPr id="372" name="Google Shape;37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Greedy choice property: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Let </a:t>
            </a:r>
            <a:r>
              <a:rPr i="1" lang="en-US"/>
              <a:t>x, y </a:t>
            </a:r>
            <a:r>
              <a:rPr lang="en-US"/>
              <a:t>– two characters with lowest frequencies. Then there exists an optimal prefix code where codewords for </a:t>
            </a:r>
            <a:r>
              <a:rPr i="1" lang="en-US"/>
              <a:t>x</a:t>
            </a:r>
            <a:r>
              <a:rPr lang="en-US"/>
              <a:t> and </a:t>
            </a:r>
            <a:r>
              <a:rPr i="1" lang="en-US"/>
              <a:t>y</a:t>
            </a:r>
            <a:r>
              <a:rPr lang="en-US"/>
              <a:t> have the same length and differ only in the last bit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Let’s prove it: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Transform an optimal trie </a:t>
            </a:r>
            <a:r>
              <a:rPr i="1" lang="en-US"/>
              <a:t>T </a:t>
            </a:r>
            <a:r>
              <a:rPr lang="en-US"/>
              <a:t>into one (</a:t>
            </a:r>
            <a:r>
              <a:rPr i="1" lang="en-US"/>
              <a:t>T’’</a:t>
            </a:r>
            <a:r>
              <a:rPr lang="en-US"/>
              <a:t>), where </a:t>
            </a:r>
            <a:r>
              <a:rPr i="1" lang="en-US"/>
              <a:t>x</a:t>
            </a:r>
            <a:r>
              <a:rPr lang="en-US"/>
              <a:t> and </a:t>
            </a:r>
            <a:r>
              <a:rPr i="1" lang="en-US"/>
              <a:t>y</a:t>
            </a:r>
            <a:r>
              <a:rPr lang="en-US"/>
              <a:t> are max-depth siblings. Compare the costs. </a:t>
            </a:r>
            <a:r>
              <a:rPr i="1" lang="en-US"/>
              <a:t> </a:t>
            </a: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Correctness of Huffman</a:t>
            </a:r>
            <a:endParaRPr/>
          </a:p>
        </p:txBody>
      </p:sp>
      <p:sp>
        <p:nvSpPr>
          <p:cNvPr id="378" name="Google Shape;37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Optimal sub-structure property: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Let </a:t>
            </a:r>
            <a:r>
              <a:rPr i="1" lang="en-US"/>
              <a:t>x, y </a:t>
            </a:r>
            <a:r>
              <a:rPr lang="en-US"/>
              <a:t>– characters with minimum frequency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C’ = C –</a:t>
            </a:r>
            <a:r>
              <a:rPr lang="en-US"/>
              <a:t>{</a:t>
            </a:r>
            <a:r>
              <a:rPr i="1" lang="en-US"/>
              <a:t>x,y</a:t>
            </a:r>
            <a:r>
              <a:rPr lang="en-US"/>
              <a:t>}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/>
              <a:t>{</a:t>
            </a:r>
            <a:r>
              <a:rPr i="1" lang="en-US"/>
              <a:t>z</a:t>
            </a:r>
            <a:r>
              <a:rPr lang="en-US"/>
              <a:t>}, such that 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z</a:t>
            </a:r>
            <a:r>
              <a:rPr lang="en-US"/>
              <a:t>) = 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x</a:t>
            </a:r>
            <a:r>
              <a:rPr lang="en-US"/>
              <a:t>) + 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y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Let </a:t>
            </a:r>
            <a:r>
              <a:rPr i="1" lang="en-US"/>
              <a:t>T’ </a:t>
            </a:r>
            <a:r>
              <a:rPr lang="en-US"/>
              <a:t>be an optimal code trie for </a:t>
            </a:r>
            <a:r>
              <a:rPr i="1" lang="en-US"/>
              <a:t>C’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 leaf </a:t>
            </a:r>
            <a:r>
              <a:rPr i="1" lang="en-US"/>
              <a:t>z </a:t>
            </a:r>
            <a:r>
              <a:rPr lang="en-US"/>
              <a:t>in </a:t>
            </a:r>
            <a:r>
              <a:rPr i="1" lang="en-US"/>
              <a:t>T’ </a:t>
            </a:r>
            <a:r>
              <a:rPr lang="en-US"/>
              <a:t>with</a:t>
            </a:r>
            <a:r>
              <a:rPr i="1" lang="en-US"/>
              <a:t> </a:t>
            </a:r>
            <a:r>
              <a:rPr lang="en-US"/>
              <a:t>internal node with two children </a:t>
            </a:r>
            <a:r>
              <a:rPr i="1" lang="en-US"/>
              <a:t>x</a:t>
            </a:r>
            <a:r>
              <a:rPr lang="en-US"/>
              <a:t> and </a:t>
            </a:r>
            <a:r>
              <a:rPr i="1" lang="en-US"/>
              <a:t>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result tree </a:t>
            </a:r>
            <a:r>
              <a:rPr i="1" lang="en-US"/>
              <a:t>T </a:t>
            </a:r>
            <a:r>
              <a:rPr lang="en-US"/>
              <a:t>is an optimal code trie for </a:t>
            </a:r>
            <a:r>
              <a:rPr i="1" lang="en-US"/>
              <a:t>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Proof a little bit more involved than a simple “cut-and-paste” argument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3" name="Google Shape;383;p17"/>
          <p:cNvCxnSpPr/>
          <p:nvPr/>
        </p:nvCxnSpPr>
        <p:spPr>
          <a:xfrm>
            <a:off x="3851512" y="2097238"/>
            <a:ext cx="471509" cy="42395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4" name="Google Shape;384;p17"/>
          <p:cNvCxnSpPr>
            <a:stCxn id="385" idx="3"/>
            <a:endCxn id="386" idx="7"/>
          </p:cNvCxnSpPr>
          <p:nvPr/>
        </p:nvCxnSpPr>
        <p:spPr>
          <a:xfrm flipH="1">
            <a:off x="3299230" y="2887119"/>
            <a:ext cx="1048200" cy="6189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7" name="Google Shape;387;p17"/>
          <p:cNvCxnSpPr>
            <a:stCxn id="385" idx="5"/>
            <a:endCxn id="388" idx="0"/>
          </p:cNvCxnSpPr>
          <p:nvPr/>
        </p:nvCxnSpPr>
        <p:spPr>
          <a:xfrm>
            <a:off x="4670720" y="2887119"/>
            <a:ext cx="884400" cy="5763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9" name="Google Shape;389;p17"/>
          <p:cNvCxnSpPr>
            <a:endCxn id="390" idx="7"/>
          </p:cNvCxnSpPr>
          <p:nvPr/>
        </p:nvCxnSpPr>
        <p:spPr>
          <a:xfrm flipH="1">
            <a:off x="2447645" y="2097090"/>
            <a:ext cx="1019100" cy="462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1" name="Google Shape;391;p17"/>
          <p:cNvCxnSpPr>
            <a:stCxn id="392" idx="3"/>
            <a:endCxn id="393" idx="0"/>
          </p:cNvCxnSpPr>
          <p:nvPr/>
        </p:nvCxnSpPr>
        <p:spPr>
          <a:xfrm>
            <a:off x="3366254" y="3715335"/>
            <a:ext cx="443700" cy="7509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4" name="Google Shape;394;p17"/>
          <p:cNvCxnSpPr>
            <a:stCxn id="395" idx="3"/>
            <a:endCxn id="396" idx="0"/>
          </p:cNvCxnSpPr>
          <p:nvPr/>
        </p:nvCxnSpPr>
        <p:spPr>
          <a:xfrm flipH="1">
            <a:off x="4782232" y="3819245"/>
            <a:ext cx="569100" cy="618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7" name="Google Shape;397;p17"/>
          <p:cNvCxnSpPr>
            <a:endCxn id="398" idx="0"/>
          </p:cNvCxnSpPr>
          <p:nvPr/>
        </p:nvCxnSpPr>
        <p:spPr>
          <a:xfrm flipH="1">
            <a:off x="2648582" y="3819209"/>
            <a:ext cx="332400" cy="585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9" name="Google Shape;399;p17"/>
          <p:cNvCxnSpPr>
            <a:endCxn id="400" idx="0"/>
          </p:cNvCxnSpPr>
          <p:nvPr/>
        </p:nvCxnSpPr>
        <p:spPr>
          <a:xfrm flipH="1">
            <a:off x="4195386" y="4806201"/>
            <a:ext cx="405300" cy="630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1" name="Google Shape;401;p17"/>
          <p:cNvSpPr txBox="1"/>
          <p:nvPr/>
        </p:nvSpPr>
        <p:spPr>
          <a:xfrm>
            <a:off x="3578428" y="2929359"/>
            <a:ext cx="2857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402" name="Google Shape;402;p17"/>
          <p:cNvSpPr txBox="1"/>
          <p:nvPr/>
        </p:nvSpPr>
        <p:spPr>
          <a:xfrm>
            <a:off x="4081229" y="2058939"/>
            <a:ext cx="3080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403" name="Google Shape;403;p17"/>
          <p:cNvSpPr txBox="1"/>
          <p:nvPr/>
        </p:nvSpPr>
        <p:spPr>
          <a:xfrm>
            <a:off x="2684012" y="2069953"/>
            <a:ext cx="3080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404" name="Google Shape;404;p17"/>
          <p:cNvSpPr txBox="1"/>
          <p:nvPr/>
        </p:nvSpPr>
        <p:spPr>
          <a:xfrm>
            <a:off x="5073088" y="2879097"/>
            <a:ext cx="3063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405" name="Google Shape;405;p17"/>
          <p:cNvSpPr txBox="1"/>
          <p:nvPr/>
        </p:nvSpPr>
        <p:spPr>
          <a:xfrm>
            <a:off x="3564760" y="3905591"/>
            <a:ext cx="3063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406" name="Google Shape;406;p17"/>
          <p:cNvSpPr txBox="1"/>
          <p:nvPr/>
        </p:nvSpPr>
        <p:spPr>
          <a:xfrm>
            <a:off x="6090504" y="3863595"/>
            <a:ext cx="3063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407" name="Google Shape;407;p17"/>
          <p:cNvSpPr txBox="1"/>
          <p:nvPr/>
        </p:nvSpPr>
        <p:spPr>
          <a:xfrm>
            <a:off x="2542489" y="3922564"/>
            <a:ext cx="3063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408" name="Google Shape;408;p17"/>
          <p:cNvSpPr txBox="1"/>
          <p:nvPr/>
        </p:nvSpPr>
        <p:spPr>
          <a:xfrm>
            <a:off x="4121757" y="4960111"/>
            <a:ext cx="2762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grpSp>
        <p:nvGrpSpPr>
          <p:cNvPr id="409" name="Google Shape;409;p17"/>
          <p:cNvGrpSpPr/>
          <p:nvPr/>
        </p:nvGrpSpPr>
        <p:grpSpPr>
          <a:xfrm>
            <a:off x="2419982" y="4404809"/>
            <a:ext cx="488294" cy="900647"/>
            <a:chOff x="2919412" y="3578786"/>
            <a:chExt cx="488294" cy="900647"/>
          </a:xfrm>
        </p:grpSpPr>
        <p:sp>
          <p:nvSpPr>
            <p:cNvPr id="398" name="Google Shape;398;p17"/>
            <p:cNvSpPr/>
            <p:nvPr/>
          </p:nvSpPr>
          <p:spPr>
            <a:xfrm>
              <a:off x="2919412" y="3578786"/>
              <a:ext cx="457200" cy="457200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7"/>
            <p:cNvSpPr txBox="1"/>
            <p:nvPr/>
          </p:nvSpPr>
          <p:spPr>
            <a:xfrm>
              <a:off x="2963354" y="3615010"/>
              <a:ext cx="4443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/>
            </a:p>
          </p:txBody>
        </p:sp>
        <p:sp>
          <p:nvSpPr>
            <p:cNvPr id="411" name="Google Shape;411;p17"/>
            <p:cNvSpPr txBox="1"/>
            <p:nvPr/>
          </p:nvSpPr>
          <p:spPr>
            <a:xfrm>
              <a:off x="2948889" y="4079323"/>
              <a:ext cx="3411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</a:t>
              </a:r>
              <a:endParaRPr/>
            </a:p>
          </p:txBody>
        </p:sp>
      </p:grpSp>
      <p:grpSp>
        <p:nvGrpSpPr>
          <p:cNvPr id="412" name="Google Shape;412;p17"/>
          <p:cNvGrpSpPr/>
          <p:nvPr/>
        </p:nvGrpSpPr>
        <p:grpSpPr>
          <a:xfrm>
            <a:off x="3966271" y="5436201"/>
            <a:ext cx="458229" cy="863100"/>
            <a:chOff x="3966271" y="4650183"/>
            <a:chExt cx="458229" cy="863100"/>
          </a:xfrm>
        </p:grpSpPr>
        <p:sp>
          <p:nvSpPr>
            <p:cNvPr id="400" name="Google Shape;400;p17"/>
            <p:cNvSpPr/>
            <p:nvPr/>
          </p:nvSpPr>
          <p:spPr>
            <a:xfrm>
              <a:off x="3966271" y="4650183"/>
              <a:ext cx="458229" cy="457200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7"/>
            <p:cNvSpPr txBox="1"/>
            <p:nvPr/>
          </p:nvSpPr>
          <p:spPr>
            <a:xfrm>
              <a:off x="4043352" y="4730291"/>
              <a:ext cx="31451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414" name="Google Shape;414;p17"/>
            <p:cNvSpPr txBox="1"/>
            <p:nvPr/>
          </p:nvSpPr>
          <p:spPr>
            <a:xfrm>
              <a:off x="3993704" y="5113173"/>
              <a:ext cx="3385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/>
            </a:p>
          </p:txBody>
        </p:sp>
      </p:grpSp>
      <p:grpSp>
        <p:nvGrpSpPr>
          <p:cNvPr id="415" name="Google Shape;415;p17"/>
          <p:cNvGrpSpPr/>
          <p:nvPr/>
        </p:nvGrpSpPr>
        <p:grpSpPr>
          <a:xfrm>
            <a:off x="3550660" y="4421008"/>
            <a:ext cx="487802" cy="908435"/>
            <a:chOff x="3550660" y="4421008"/>
            <a:chExt cx="487802" cy="908435"/>
          </a:xfrm>
        </p:grpSpPr>
        <p:sp>
          <p:nvSpPr>
            <p:cNvPr id="416" name="Google Shape;416;p17"/>
            <p:cNvSpPr/>
            <p:nvPr/>
          </p:nvSpPr>
          <p:spPr>
            <a:xfrm>
              <a:off x="3550660" y="4421008"/>
              <a:ext cx="457200" cy="457200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7"/>
            <p:cNvSpPr txBox="1"/>
            <p:nvPr/>
          </p:nvSpPr>
          <p:spPr>
            <a:xfrm>
              <a:off x="3581262" y="4466343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/>
            </a:p>
          </p:txBody>
        </p:sp>
        <p:sp>
          <p:nvSpPr>
            <p:cNvPr id="417" name="Google Shape;417;p17"/>
            <p:cNvSpPr txBox="1"/>
            <p:nvPr/>
          </p:nvSpPr>
          <p:spPr>
            <a:xfrm>
              <a:off x="3631929" y="4929333"/>
              <a:ext cx="3385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endParaRPr/>
            </a:p>
          </p:txBody>
        </p:sp>
      </p:grpSp>
      <p:grpSp>
        <p:nvGrpSpPr>
          <p:cNvPr id="418" name="Google Shape;418;p17"/>
          <p:cNvGrpSpPr/>
          <p:nvPr/>
        </p:nvGrpSpPr>
        <p:grpSpPr>
          <a:xfrm>
            <a:off x="2057400" y="2492135"/>
            <a:ext cx="460887" cy="870185"/>
            <a:chOff x="3040857" y="2492135"/>
            <a:chExt cx="460887" cy="870185"/>
          </a:xfrm>
        </p:grpSpPr>
        <p:sp>
          <p:nvSpPr>
            <p:cNvPr id="390" name="Google Shape;390;p17"/>
            <p:cNvSpPr/>
            <p:nvPr/>
          </p:nvSpPr>
          <p:spPr>
            <a:xfrm>
              <a:off x="3040857" y="2492135"/>
              <a:ext cx="457200" cy="457200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7"/>
            <p:cNvSpPr txBox="1"/>
            <p:nvPr/>
          </p:nvSpPr>
          <p:spPr>
            <a:xfrm>
              <a:off x="3057392" y="2538188"/>
              <a:ext cx="4443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45</a:t>
              </a:r>
              <a:endParaRPr/>
            </a:p>
          </p:txBody>
        </p:sp>
        <p:sp>
          <p:nvSpPr>
            <p:cNvPr id="420" name="Google Shape;420;p17"/>
            <p:cNvSpPr txBox="1"/>
            <p:nvPr/>
          </p:nvSpPr>
          <p:spPr>
            <a:xfrm>
              <a:off x="3079910" y="2962210"/>
              <a:ext cx="3385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endParaRPr/>
            </a:p>
          </p:txBody>
        </p:sp>
      </p:grpSp>
      <p:grpSp>
        <p:nvGrpSpPr>
          <p:cNvPr id="421" name="Google Shape;421;p17"/>
          <p:cNvGrpSpPr/>
          <p:nvPr/>
        </p:nvGrpSpPr>
        <p:grpSpPr>
          <a:xfrm>
            <a:off x="6400800" y="4468744"/>
            <a:ext cx="469026" cy="906972"/>
            <a:chOff x="5284783" y="3636258"/>
            <a:chExt cx="469026" cy="906972"/>
          </a:xfrm>
        </p:grpSpPr>
        <p:sp>
          <p:nvSpPr>
            <p:cNvPr id="422" name="Google Shape;422;p17"/>
            <p:cNvSpPr txBox="1"/>
            <p:nvPr/>
          </p:nvSpPr>
          <p:spPr>
            <a:xfrm>
              <a:off x="5370959" y="4143120"/>
              <a:ext cx="3385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</a:t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5284783" y="3636258"/>
              <a:ext cx="457200" cy="457200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7"/>
            <p:cNvSpPr txBox="1"/>
            <p:nvPr/>
          </p:nvSpPr>
          <p:spPr>
            <a:xfrm>
              <a:off x="5309457" y="3669666"/>
              <a:ext cx="4443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</p:grpSp>
      <p:cxnSp>
        <p:nvCxnSpPr>
          <p:cNvPr id="425" name="Google Shape;425;p17"/>
          <p:cNvCxnSpPr/>
          <p:nvPr/>
        </p:nvCxnSpPr>
        <p:spPr>
          <a:xfrm>
            <a:off x="5692764" y="3775320"/>
            <a:ext cx="794212" cy="72683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6" name="Google Shape;426;p17"/>
          <p:cNvCxnSpPr>
            <a:stCxn id="427" idx="5"/>
            <a:endCxn id="428" idx="0"/>
          </p:cNvCxnSpPr>
          <p:nvPr/>
        </p:nvCxnSpPr>
        <p:spPr>
          <a:xfrm>
            <a:off x="4903507" y="4810605"/>
            <a:ext cx="244800" cy="6465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29" name="Google Shape;429;p17"/>
          <p:cNvGrpSpPr/>
          <p:nvPr/>
        </p:nvGrpSpPr>
        <p:grpSpPr>
          <a:xfrm>
            <a:off x="4919721" y="5457192"/>
            <a:ext cx="457200" cy="867408"/>
            <a:chOff x="4827583" y="4705678"/>
            <a:chExt cx="457200" cy="867408"/>
          </a:xfrm>
        </p:grpSpPr>
        <p:sp>
          <p:nvSpPr>
            <p:cNvPr id="428" name="Google Shape;428;p17"/>
            <p:cNvSpPr/>
            <p:nvPr/>
          </p:nvSpPr>
          <p:spPr>
            <a:xfrm>
              <a:off x="4827583" y="4705678"/>
              <a:ext cx="457200" cy="465026"/>
            </a:xfrm>
            <a:prstGeom prst="ellipse">
              <a:avLst/>
            </a:prstGeom>
            <a:solidFill>
              <a:srgbClr val="00FF00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7"/>
            <p:cNvSpPr txBox="1"/>
            <p:nvPr/>
          </p:nvSpPr>
          <p:spPr>
            <a:xfrm>
              <a:off x="4910950" y="4778475"/>
              <a:ext cx="31451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431" name="Google Shape;431;p17"/>
            <p:cNvSpPr txBox="1"/>
            <p:nvPr/>
          </p:nvSpPr>
          <p:spPr>
            <a:xfrm>
              <a:off x="4827583" y="5172976"/>
              <a:ext cx="3385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</a:t>
              </a:r>
              <a:endParaRPr/>
            </a:p>
          </p:txBody>
        </p:sp>
      </p:grpSp>
      <p:sp>
        <p:nvSpPr>
          <p:cNvPr id="432" name="Google Shape;432;p17"/>
          <p:cNvSpPr txBox="1"/>
          <p:nvPr/>
        </p:nvSpPr>
        <p:spPr>
          <a:xfrm>
            <a:off x="5025384" y="4947122"/>
            <a:ext cx="3063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433" name="Google Shape;433;p17"/>
          <p:cNvSpPr txBox="1"/>
          <p:nvPr/>
        </p:nvSpPr>
        <p:spPr>
          <a:xfrm>
            <a:off x="4792247" y="3892125"/>
            <a:ext cx="2762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grpSp>
        <p:nvGrpSpPr>
          <p:cNvPr id="434" name="Google Shape;434;p17"/>
          <p:cNvGrpSpPr/>
          <p:nvPr/>
        </p:nvGrpSpPr>
        <p:grpSpPr>
          <a:xfrm>
            <a:off x="4431698" y="4420360"/>
            <a:ext cx="572734" cy="834883"/>
            <a:chOff x="4431698" y="4420360"/>
            <a:chExt cx="572734" cy="834883"/>
          </a:xfrm>
        </p:grpSpPr>
        <p:sp>
          <p:nvSpPr>
            <p:cNvPr id="427" name="Google Shape;427;p17"/>
            <p:cNvSpPr/>
            <p:nvPr/>
          </p:nvSpPr>
          <p:spPr>
            <a:xfrm>
              <a:off x="4513262" y="4420360"/>
              <a:ext cx="457200" cy="457200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7"/>
            <p:cNvSpPr txBox="1"/>
            <p:nvPr/>
          </p:nvSpPr>
          <p:spPr>
            <a:xfrm>
              <a:off x="4560080" y="4437793"/>
              <a:ext cx="4443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7"/>
            <p:cNvSpPr txBox="1"/>
            <p:nvPr/>
          </p:nvSpPr>
          <p:spPr>
            <a:xfrm>
              <a:off x="4431698" y="4855133"/>
              <a:ext cx="49244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fe</a:t>
              </a:r>
              <a:endParaRPr b="1" i="1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36" name="Google Shape;436;p17"/>
          <p:cNvGrpSpPr/>
          <p:nvPr/>
        </p:nvGrpSpPr>
        <p:grpSpPr>
          <a:xfrm>
            <a:off x="5194227" y="3429000"/>
            <a:ext cx="646331" cy="943924"/>
            <a:chOff x="4807662" y="3124272"/>
            <a:chExt cx="646331" cy="943924"/>
          </a:xfrm>
        </p:grpSpPr>
        <p:sp>
          <p:nvSpPr>
            <p:cNvPr id="395" name="Google Shape;395;p17"/>
            <p:cNvSpPr/>
            <p:nvPr/>
          </p:nvSpPr>
          <p:spPr>
            <a:xfrm>
              <a:off x="4897812" y="3124272"/>
              <a:ext cx="457200" cy="457200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7"/>
            <p:cNvSpPr txBox="1"/>
            <p:nvPr/>
          </p:nvSpPr>
          <p:spPr>
            <a:xfrm>
              <a:off x="4938488" y="3158757"/>
              <a:ext cx="4600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437" name="Google Shape;437;p17"/>
            <p:cNvSpPr txBox="1"/>
            <p:nvPr/>
          </p:nvSpPr>
          <p:spPr>
            <a:xfrm>
              <a:off x="4807662" y="3668086"/>
              <a:ext cx="6463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fed</a:t>
              </a:r>
              <a:endParaRPr b="1" i="1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38" name="Google Shape;438;p17"/>
          <p:cNvGrpSpPr/>
          <p:nvPr/>
        </p:nvGrpSpPr>
        <p:grpSpPr>
          <a:xfrm>
            <a:off x="3038207" y="1739962"/>
            <a:ext cx="1107996" cy="860375"/>
            <a:chOff x="3038207" y="1739962"/>
            <a:chExt cx="1107996" cy="860375"/>
          </a:xfrm>
        </p:grpSpPr>
        <p:sp>
          <p:nvSpPr>
            <p:cNvPr id="439" name="Google Shape;439;p17"/>
            <p:cNvSpPr/>
            <p:nvPr/>
          </p:nvSpPr>
          <p:spPr>
            <a:xfrm>
              <a:off x="3410017" y="1739962"/>
              <a:ext cx="457200" cy="457200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7"/>
            <p:cNvSpPr txBox="1"/>
            <p:nvPr/>
          </p:nvSpPr>
          <p:spPr>
            <a:xfrm>
              <a:off x="3344831" y="1772169"/>
              <a:ext cx="57419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  <p:sp>
          <p:nvSpPr>
            <p:cNvPr id="441" name="Google Shape;441;p17"/>
            <p:cNvSpPr txBox="1"/>
            <p:nvPr/>
          </p:nvSpPr>
          <p:spPr>
            <a:xfrm>
              <a:off x="3038207" y="2200227"/>
              <a:ext cx="110799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acbfed</a:t>
              </a:r>
              <a:endParaRPr b="1" i="1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42" name="Google Shape;442;p17"/>
          <p:cNvGrpSpPr/>
          <p:nvPr/>
        </p:nvGrpSpPr>
        <p:grpSpPr>
          <a:xfrm>
            <a:off x="4050689" y="2496874"/>
            <a:ext cx="954107" cy="874905"/>
            <a:chOff x="4050689" y="2496874"/>
            <a:chExt cx="954107" cy="874905"/>
          </a:xfrm>
        </p:grpSpPr>
        <p:sp>
          <p:nvSpPr>
            <p:cNvPr id="385" name="Google Shape;385;p17"/>
            <p:cNvSpPr/>
            <p:nvPr/>
          </p:nvSpPr>
          <p:spPr>
            <a:xfrm>
              <a:off x="4280475" y="2496874"/>
              <a:ext cx="457200" cy="457200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7"/>
            <p:cNvSpPr txBox="1"/>
            <p:nvPr/>
          </p:nvSpPr>
          <p:spPr>
            <a:xfrm>
              <a:off x="4325311" y="2529249"/>
              <a:ext cx="4443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55</a:t>
              </a:r>
              <a:endParaRPr/>
            </a:p>
          </p:txBody>
        </p:sp>
        <p:sp>
          <p:nvSpPr>
            <p:cNvPr id="444" name="Google Shape;444;p17"/>
            <p:cNvSpPr txBox="1"/>
            <p:nvPr/>
          </p:nvSpPr>
          <p:spPr>
            <a:xfrm>
              <a:off x="4050689" y="2971669"/>
              <a:ext cx="9541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cbfed</a:t>
              </a:r>
              <a:endParaRPr b="1" i="1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45" name="Google Shape;445;p17"/>
          <p:cNvGrpSpPr/>
          <p:nvPr/>
        </p:nvGrpSpPr>
        <p:grpSpPr>
          <a:xfrm>
            <a:off x="2879753" y="3439158"/>
            <a:ext cx="492443" cy="773984"/>
            <a:chOff x="2879753" y="3439158"/>
            <a:chExt cx="492443" cy="773984"/>
          </a:xfrm>
        </p:grpSpPr>
        <p:sp>
          <p:nvSpPr>
            <p:cNvPr id="386" name="Google Shape;386;p17"/>
            <p:cNvSpPr/>
            <p:nvPr/>
          </p:nvSpPr>
          <p:spPr>
            <a:xfrm>
              <a:off x="2909054" y="3439158"/>
              <a:ext cx="457200" cy="457200"/>
            </a:xfrm>
            <a:prstGeom prst="ellipse">
              <a:avLst/>
            </a:prstGeom>
            <a:solidFill>
              <a:srgbClr val="00C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7"/>
            <p:cNvSpPr txBox="1"/>
            <p:nvPr/>
          </p:nvSpPr>
          <p:spPr>
            <a:xfrm>
              <a:off x="2921902" y="3515280"/>
              <a:ext cx="4443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25</a:t>
              </a:r>
              <a:endParaRPr/>
            </a:p>
          </p:txBody>
        </p:sp>
        <p:sp>
          <p:nvSpPr>
            <p:cNvPr id="446" name="Google Shape;446;p17"/>
            <p:cNvSpPr txBox="1"/>
            <p:nvPr/>
          </p:nvSpPr>
          <p:spPr>
            <a:xfrm>
              <a:off x="2879753" y="3813032"/>
              <a:ext cx="49244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cb</a:t>
              </a:r>
              <a:endParaRPr b="1" i="1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Work out another example</a:t>
            </a:r>
            <a:endParaRPr/>
          </a:p>
        </p:txBody>
      </p:sp>
      <p:sp>
        <p:nvSpPr>
          <p:cNvPr id="452" name="Google Shape;452;p18"/>
          <p:cNvSpPr txBox="1"/>
          <p:nvPr>
            <p:ph idx="1" type="body"/>
          </p:nvPr>
        </p:nvSpPr>
        <p:spPr>
          <a:xfrm>
            <a:off x="152400" y="1600200"/>
            <a:ext cx="8534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/>
              <a:t>A</a:t>
            </a:r>
            <a:r>
              <a:rPr lang="en-US" sz="2400"/>
              <a:t>ssign variable-length codes to characters in </a:t>
            </a:r>
            <a:r>
              <a:rPr b="1" lang="en-US" sz="2400"/>
              <a:t>“abracadabra”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First, compute the frequency table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Compute the number of bits needed for fixed-length code: </a:t>
            </a:r>
            <a:br>
              <a:rPr lang="en-US" sz="2400"/>
            </a:br>
            <a:r>
              <a:rPr lang="en-US" sz="2400"/>
              <a:t>3 = ⌈ log</a:t>
            </a:r>
            <a:r>
              <a:rPr baseline="-25000" lang="en-US" sz="2400"/>
              <a:t>2</a:t>
            </a:r>
            <a:r>
              <a:rPr lang="en-US" sz="2400"/>
              <a:t>(5) ⌉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Now apply Huffman coding to compute the variable-length codes for each character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Frequency table</a:t>
            </a:r>
            <a:endParaRPr/>
          </a:p>
        </p:txBody>
      </p:sp>
      <p:graphicFrame>
        <p:nvGraphicFramePr>
          <p:cNvPr id="453" name="Google Shape;453;p18"/>
          <p:cNvGraphicFramePr/>
          <p:nvPr/>
        </p:nvGraphicFramePr>
        <p:xfrm>
          <a:off x="457200" y="48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{6F6BCC6C-AFEC-43B5-85DB-B5F437A4086B}</a:tableStyleId>
              </a:tblPr>
              <a:tblGrid>
                <a:gridCol w="2661850"/>
                <a:gridCol w="887275"/>
                <a:gridCol w="887275"/>
                <a:gridCol w="887275"/>
                <a:gridCol w="955525"/>
                <a:gridCol w="827550"/>
              </a:tblGrid>
              <a:tr h="15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Frequency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Fixed-length code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Variable-length code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5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Elements of Greedy Algorithms</a:t>
            </a:r>
            <a:endParaRPr/>
          </a:p>
        </p:txBody>
      </p:sp>
      <p:sp>
        <p:nvSpPr>
          <p:cNvPr id="459" name="Google Shape;45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Greedy algorithms are used for optimization problems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Several choices must be made to arrive at an optimal solution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At each step, make the “locally best” choice, without considering all possible choices and solutions to sub-problems induced by these choices (compare to dynamic programming)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After the choice, only one sub-problem remains (smaller than the original)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Greedy algorithms usually sort or use priority queues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Greedy Algorithms</a:t>
            </a:r>
            <a:br>
              <a:rPr lang="en-US"/>
            </a:br>
            <a:r>
              <a:rPr lang="en-US" sz="2200"/>
              <a:t>(slides taken from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http://people.cs.aau.dk/~simas/aalg04/</a:t>
            </a:r>
            <a:r>
              <a:rPr lang="en-US" sz="2200"/>
              <a:t>)</a:t>
            </a:r>
            <a:endParaRPr sz="22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Goals of the lecture:</a:t>
            </a:r>
            <a:r>
              <a:rPr i="1" lang="en-US"/>
              <a:t>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to understand the </a:t>
            </a:r>
            <a:r>
              <a:rPr b="1" i="1" lang="en-US"/>
              <a:t>principles</a:t>
            </a:r>
            <a:r>
              <a:rPr i="1" lang="en-US"/>
              <a:t> of the greedy algorithm design technique;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to understand the </a:t>
            </a:r>
            <a:r>
              <a:rPr b="1" i="1" lang="en-US"/>
              <a:t>example greedy algorithms</a:t>
            </a:r>
            <a:r>
              <a:rPr i="1" lang="en-US"/>
              <a:t> for activity selection and Huffman coding, to be able to </a:t>
            </a:r>
            <a:r>
              <a:rPr b="1" i="1" lang="en-US"/>
              <a:t>prove</a:t>
            </a:r>
            <a:r>
              <a:rPr i="1" lang="en-US"/>
              <a:t> that these algorithms find optimal solutions;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to be able to </a:t>
            </a:r>
            <a:r>
              <a:rPr b="1" i="1" lang="en-US"/>
              <a:t>apply</a:t>
            </a:r>
            <a:r>
              <a:rPr i="1" lang="en-US"/>
              <a:t> the greedy algorithm design technique.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Elements of Greedy Algorithms</a:t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685800" y="1447800"/>
            <a:ext cx="8337550" cy="5097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First, one has to prove the </a:t>
            </a:r>
            <a:r>
              <a:rPr i="1" lang="en-US" sz="2400">
                <a:solidFill>
                  <a:srgbClr val="0000CC"/>
                </a:solidFill>
              </a:rPr>
              <a:t>optimal sub-structure</a:t>
            </a:r>
            <a:r>
              <a:rPr lang="en-US" sz="2400"/>
              <a:t> property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the simple “cut-and-paste” argument may work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main challenge is to decide the interpretation of “the best” so that it leads to a global optimal solution, i.e., you can prove the </a:t>
            </a:r>
            <a:r>
              <a:rPr i="1" lang="en-US" sz="2400">
                <a:solidFill>
                  <a:srgbClr val="0000CC"/>
                </a:solidFill>
              </a:rPr>
              <a:t>greedy choice property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The proof is usually constructive: takes a hypothetical optimal solution without the specific greedy choice and transforms into one that has this greedy choice.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Or you find counter-examples demonstrating that your greedy choice does not lead to a global optimal solution.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Greedy Algorithms</a:t>
            </a:r>
            <a:endParaRPr/>
          </a:p>
        </p:txBody>
      </p:sp>
      <p:sp>
        <p:nvSpPr>
          <p:cNvPr id="471" name="Google Shape;47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minimum spanning tree in a weighted graph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Coin changing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Activity-Selection Problem</a:t>
            </a:r>
            <a:br>
              <a:rPr lang="en-US"/>
            </a:br>
            <a:r>
              <a:rPr lang="en-US" sz="2200"/>
              <a:t>(textbook, pg 415-421)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685800" y="1447800"/>
            <a:ext cx="8337550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Description: scheduling several competing activities that require exclusive use of a common resource with the goal of selecting the maximum-size set of mutually compatible activities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Input: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set S of </a:t>
            </a:r>
            <a:r>
              <a:rPr i="1" lang="en-US">
                <a:solidFill>
                  <a:srgbClr val="0000CC"/>
                </a:solidFill>
              </a:rPr>
              <a:t>n</a:t>
            </a:r>
            <a:r>
              <a:rPr lang="en-US"/>
              <a:t> activities, each with start and end times: </a:t>
            </a:r>
            <a:r>
              <a:rPr i="1" lang="en-US">
                <a:solidFill>
                  <a:srgbClr val="0000CC"/>
                </a:solidFill>
              </a:rPr>
              <a:t>a</a:t>
            </a:r>
            <a:r>
              <a:rPr lang="en-US">
                <a:solidFill>
                  <a:srgbClr val="0000CC"/>
                </a:solidFill>
              </a:rPr>
              <a:t>[</a:t>
            </a:r>
            <a:r>
              <a:rPr i="1" lang="en-US">
                <a:solidFill>
                  <a:srgbClr val="0000CC"/>
                </a:solidFill>
              </a:rPr>
              <a:t>i</a:t>
            </a:r>
            <a:r>
              <a:rPr lang="en-US">
                <a:solidFill>
                  <a:srgbClr val="0000CC"/>
                </a:solidFill>
              </a:rPr>
              <a:t>].</a:t>
            </a:r>
            <a:r>
              <a:rPr i="1" lang="en-US">
                <a:solidFill>
                  <a:srgbClr val="0000CC"/>
                </a:solidFill>
              </a:rPr>
              <a:t>s</a:t>
            </a:r>
            <a:r>
              <a:rPr lang="en-US"/>
              <a:t> and </a:t>
            </a:r>
            <a:r>
              <a:rPr i="1" lang="en-US">
                <a:solidFill>
                  <a:srgbClr val="0000CC"/>
                </a:solidFill>
              </a:rPr>
              <a:t>a</a:t>
            </a:r>
            <a:r>
              <a:rPr lang="en-US">
                <a:solidFill>
                  <a:srgbClr val="0000CC"/>
                </a:solidFill>
              </a:rPr>
              <a:t>[</a:t>
            </a:r>
            <a:r>
              <a:rPr i="1" lang="en-US">
                <a:solidFill>
                  <a:srgbClr val="0000CC"/>
                </a:solidFill>
              </a:rPr>
              <a:t>i</a:t>
            </a:r>
            <a:r>
              <a:rPr lang="en-US">
                <a:solidFill>
                  <a:srgbClr val="0000CC"/>
                </a:solidFill>
              </a:rPr>
              <a:t>].</a:t>
            </a:r>
            <a:r>
              <a:rPr i="1" lang="en-US">
                <a:solidFill>
                  <a:srgbClr val="0000CC"/>
                </a:solidFill>
              </a:rPr>
              <a:t>f. </a:t>
            </a:r>
            <a:r>
              <a:rPr lang="en-US"/>
              <a:t>The activity last during the interval [</a:t>
            </a:r>
            <a:r>
              <a:rPr i="1" lang="en-US"/>
              <a:t>a</a:t>
            </a:r>
            <a:r>
              <a:rPr lang="en-US"/>
              <a:t>[</a:t>
            </a:r>
            <a:r>
              <a:rPr i="1" lang="en-US"/>
              <a:t>i</a:t>
            </a:r>
            <a:r>
              <a:rPr lang="en-US"/>
              <a:t>].</a:t>
            </a:r>
            <a:r>
              <a:rPr i="1" lang="en-US"/>
              <a:t>s, a</a:t>
            </a:r>
            <a:r>
              <a:rPr lang="en-US"/>
              <a:t>[</a:t>
            </a:r>
            <a:r>
              <a:rPr i="1" lang="en-US"/>
              <a:t>i</a:t>
            </a:r>
            <a:r>
              <a:rPr lang="en-US"/>
              <a:t>].</a:t>
            </a:r>
            <a:r>
              <a:rPr i="1" lang="en-US"/>
              <a:t>f</a:t>
            </a:r>
            <a:r>
              <a:rPr lang="en-US"/>
              <a:t>)</a:t>
            </a:r>
            <a:r>
              <a:rPr i="1" lang="en-US"/>
              <a:t>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Output: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</a:t>
            </a:r>
            <a:r>
              <a:rPr b="1" i="1" lang="en-US"/>
              <a:t>largest</a:t>
            </a:r>
            <a:r>
              <a:rPr lang="en-US"/>
              <a:t> subset of mutually </a:t>
            </a:r>
            <a:r>
              <a:rPr i="1" lang="en-US"/>
              <a:t>compatible</a:t>
            </a:r>
            <a:r>
              <a:rPr lang="en-US"/>
              <a:t> activities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Activities are compatible if their intervals do not intersect</a:t>
            </a:r>
            <a:r>
              <a:rPr i="1" lang="en-US"/>
              <a:t> </a:t>
            </a:r>
            <a:endParaRPr/>
          </a:p>
        </p:txBody>
      </p:sp>
      <p:grpSp>
        <p:nvGrpSpPr>
          <p:cNvPr id="102" name="Google Shape;102;p3"/>
          <p:cNvGrpSpPr/>
          <p:nvPr/>
        </p:nvGrpSpPr>
        <p:grpSpPr>
          <a:xfrm>
            <a:off x="1811338" y="5778500"/>
            <a:ext cx="6345237" cy="696913"/>
            <a:chOff x="1141" y="3664"/>
            <a:chExt cx="3997" cy="439"/>
          </a:xfrm>
        </p:grpSpPr>
        <p:cxnSp>
          <p:nvCxnSpPr>
            <p:cNvPr id="103" name="Google Shape;103;p3"/>
            <p:cNvCxnSpPr/>
            <p:nvPr/>
          </p:nvCxnSpPr>
          <p:spPr>
            <a:xfrm>
              <a:off x="1141" y="3902"/>
              <a:ext cx="3699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04" name="Google Shape;104;p3"/>
            <p:cNvSpPr txBox="1"/>
            <p:nvPr/>
          </p:nvSpPr>
          <p:spPr>
            <a:xfrm>
              <a:off x="4667" y="3664"/>
              <a:ext cx="47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cxnSp>
          <p:nvCxnSpPr>
            <p:cNvPr id="105" name="Google Shape;105;p3"/>
            <p:cNvCxnSpPr/>
            <p:nvPr/>
          </p:nvCxnSpPr>
          <p:spPr>
            <a:xfrm>
              <a:off x="1231" y="3867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1364" y="386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1365" y="3867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1498" y="386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1498" y="386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1632" y="386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1765" y="3863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1765" y="3864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1899" y="3864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4" name="Google Shape;114;p3"/>
            <p:cNvCxnSpPr/>
            <p:nvPr/>
          </p:nvCxnSpPr>
          <p:spPr>
            <a:xfrm>
              <a:off x="2032" y="3862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" name="Google Shape;115;p3"/>
            <p:cNvCxnSpPr/>
            <p:nvPr/>
          </p:nvCxnSpPr>
          <p:spPr>
            <a:xfrm>
              <a:off x="2166" y="3862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" name="Google Shape;116;p3"/>
            <p:cNvCxnSpPr/>
            <p:nvPr/>
          </p:nvCxnSpPr>
          <p:spPr>
            <a:xfrm>
              <a:off x="2299" y="386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7" name="Google Shape;117;p3"/>
            <p:cNvCxnSpPr/>
            <p:nvPr/>
          </p:nvCxnSpPr>
          <p:spPr>
            <a:xfrm>
              <a:off x="2298" y="3865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" name="Google Shape;118;p3"/>
            <p:cNvCxnSpPr/>
            <p:nvPr/>
          </p:nvCxnSpPr>
          <p:spPr>
            <a:xfrm>
              <a:off x="2431" y="3858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" name="Google Shape;119;p3"/>
            <p:cNvCxnSpPr/>
            <p:nvPr/>
          </p:nvCxnSpPr>
          <p:spPr>
            <a:xfrm>
              <a:off x="2432" y="3865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" name="Google Shape;120;p3"/>
            <p:cNvCxnSpPr/>
            <p:nvPr/>
          </p:nvCxnSpPr>
          <p:spPr>
            <a:xfrm>
              <a:off x="2565" y="3858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2565" y="3863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2699" y="3863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2832" y="3861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4" name="Google Shape;124;p3"/>
            <p:cNvCxnSpPr/>
            <p:nvPr/>
          </p:nvCxnSpPr>
          <p:spPr>
            <a:xfrm>
              <a:off x="2832" y="3862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5" name="Google Shape;125;p3"/>
            <p:cNvCxnSpPr/>
            <p:nvPr/>
          </p:nvCxnSpPr>
          <p:spPr>
            <a:xfrm>
              <a:off x="2966" y="3862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" name="Google Shape;126;p3"/>
            <p:cNvCxnSpPr/>
            <p:nvPr/>
          </p:nvCxnSpPr>
          <p:spPr>
            <a:xfrm>
              <a:off x="3099" y="386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" name="Google Shape;127;p3"/>
            <p:cNvCxnSpPr/>
            <p:nvPr/>
          </p:nvCxnSpPr>
          <p:spPr>
            <a:xfrm>
              <a:off x="3233" y="386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8" name="Google Shape;128;p3"/>
            <p:cNvCxnSpPr/>
            <p:nvPr/>
          </p:nvCxnSpPr>
          <p:spPr>
            <a:xfrm>
              <a:off x="3366" y="3858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" name="Google Shape;129;p3"/>
            <p:cNvCxnSpPr/>
            <p:nvPr/>
          </p:nvCxnSpPr>
          <p:spPr>
            <a:xfrm>
              <a:off x="3365" y="387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" name="Google Shape;130;p3"/>
            <p:cNvCxnSpPr/>
            <p:nvPr/>
          </p:nvCxnSpPr>
          <p:spPr>
            <a:xfrm>
              <a:off x="3499" y="387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1" name="Google Shape;131;p3"/>
            <p:cNvCxnSpPr/>
            <p:nvPr/>
          </p:nvCxnSpPr>
          <p:spPr>
            <a:xfrm>
              <a:off x="3632" y="3869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" name="Google Shape;132;p3"/>
            <p:cNvCxnSpPr/>
            <p:nvPr/>
          </p:nvCxnSpPr>
          <p:spPr>
            <a:xfrm>
              <a:off x="3766" y="3869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" name="Google Shape;133;p3"/>
            <p:cNvCxnSpPr/>
            <p:nvPr/>
          </p:nvCxnSpPr>
          <p:spPr>
            <a:xfrm>
              <a:off x="3899" y="3867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" name="Google Shape;134;p3"/>
            <p:cNvCxnSpPr/>
            <p:nvPr/>
          </p:nvCxnSpPr>
          <p:spPr>
            <a:xfrm>
              <a:off x="4033" y="3867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" name="Google Shape;135;p3"/>
            <p:cNvCxnSpPr/>
            <p:nvPr/>
          </p:nvCxnSpPr>
          <p:spPr>
            <a:xfrm>
              <a:off x="4166" y="3865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6" name="Google Shape;136;p3"/>
            <p:cNvSpPr txBox="1"/>
            <p:nvPr/>
          </p:nvSpPr>
          <p:spPr>
            <a:xfrm>
              <a:off x="1154" y="3930"/>
              <a:ext cx="338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0  1  2  3  4  5  6   7  8  9 10    12     14    16     18    20    22  </a:t>
              </a:r>
              <a:endParaRPr/>
            </a:p>
          </p:txBody>
        </p:sp>
      </p:grpSp>
      <p:grpSp>
        <p:nvGrpSpPr>
          <p:cNvPr id="137" name="Google Shape;137;p3"/>
          <p:cNvGrpSpPr/>
          <p:nvPr/>
        </p:nvGrpSpPr>
        <p:grpSpPr>
          <a:xfrm>
            <a:off x="3652838" y="5916613"/>
            <a:ext cx="2547937" cy="120650"/>
            <a:chOff x="2301" y="3727"/>
            <a:chExt cx="1605" cy="76"/>
          </a:xfrm>
        </p:grpSpPr>
        <p:sp>
          <p:nvSpPr>
            <p:cNvPr id="138" name="Google Shape;138;p3"/>
            <p:cNvSpPr/>
            <p:nvPr/>
          </p:nvSpPr>
          <p:spPr>
            <a:xfrm>
              <a:off x="2301" y="3728"/>
              <a:ext cx="672" cy="75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496" y="3727"/>
              <a:ext cx="410" cy="75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3"/>
          <p:cNvGrpSpPr/>
          <p:nvPr/>
        </p:nvGrpSpPr>
        <p:grpSpPr>
          <a:xfrm>
            <a:off x="2168525" y="5702300"/>
            <a:ext cx="3598863" cy="119063"/>
            <a:chOff x="1366" y="3621"/>
            <a:chExt cx="2267" cy="75"/>
          </a:xfrm>
        </p:grpSpPr>
        <p:sp>
          <p:nvSpPr>
            <p:cNvPr id="141" name="Google Shape;141;p3"/>
            <p:cNvSpPr/>
            <p:nvPr/>
          </p:nvSpPr>
          <p:spPr>
            <a:xfrm>
              <a:off x="1366" y="3621"/>
              <a:ext cx="266" cy="75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904" y="3621"/>
              <a:ext cx="796" cy="75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971" y="3621"/>
              <a:ext cx="662" cy="75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1955800" y="5487988"/>
            <a:ext cx="4659313" cy="119062"/>
            <a:chOff x="1232" y="3509"/>
            <a:chExt cx="2935" cy="75"/>
          </a:xfrm>
        </p:grpSpPr>
        <p:sp>
          <p:nvSpPr>
            <p:cNvPr id="145" name="Google Shape;145;p3"/>
            <p:cNvSpPr/>
            <p:nvPr/>
          </p:nvSpPr>
          <p:spPr>
            <a:xfrm>
              <a:off x="1232" y="3509"/>
              <a:ext cx="935" cy="75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831" y="3509"/>
              <a:ext cx="536" cy="75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496" y="3509"/>
              <a:ext cx="671" cy="75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3"/>
          <p:cNvSpPr/>
          <p:nvPr/>
        </p:nvSpPr>
        <p:spPr>
          <a:xfrm>
            <a:off x="5124450" y="5273675"/>
            <a:ext cx="1279525" cy="119063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2354263" y="5567363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3175000" y="5343525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4037013" y="555783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4459288" y="5770563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5092700" y="53355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5518150" y="55514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5935663" y="57673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6151563" y="5121275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6359525" y="5335588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“Straightforward” solution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685800" y="1447800"/>
            <a:ext cx="8337550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Let’s just pick (schedule) one activity </a:t>
            </a:r>
            <a:r>
              <a:rPr i="1" lang="en-US"/>
              <a:t>a</a:t>
            </a:r>
            <a:r>
              <a:rPr lang="en-US"/>
              <a:t>[</a:t>
            </a:r>
            <a:r>
              <a:rPr i="1" lang="en-US"/>
              <a:t>k</a:t>
            </a:r>
            <a:r>
              <a:rPr lang="en-US"/>
              <a:t>]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This generates two sets of activities compatible with it: </a:t>
            </a:r>
            <a:r>
              <a:rPr i="1" lang="en-US">
                <a:solidFill>
                  <a:srgbClr val="0000CC"/>
                </a:solidFill>
              </a:rPr>
              <a:t>Before</a:t>
            </a:r>
            <a:r>
              <a:rPr lang="en-US"/>
              <a:t>(</a:t>
            </a:r>
            <a:r>
              <a:rPr i="1" lang="en-US"/>
              <a:t>k</a:t>
            </a:r>
            <a:r>
              <a:rPr lang="en-US"/>
              <a:t>), </a:t>
            </a:r>
            <a:r>
              <a:rPr i="1" lang="en-US">
                <a:solidFill>
                  <a:srgbClr val="0000CC"/>
                </a:solidFill>
              </a:rPr>
              <a:t>After</a:t>
            </a:r>
            <a:r>
              <a:rPr lang="en-US"/>
              <a:t>(</a:t>
            </a:r>
            <a:r>
              <a:rPr i="1" lang="en-US"/>
              <a:t>k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E.g., Before(4) = {1, 2};  After(4) = {6,7,8,9}</a:t>
            </a:r>
            <a:endParaRPr/>
          </a:p>
          <a:p>
            <a:pPr indent="-9906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6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6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6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6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Solution: let S</a:t>
            </a:r>
            <a:r>
              <a:rPr baseline="-25000" lang="en-US"/>
              <a:t>i,j</a:t>
            </a:r>
            <a:r>
              <a:rPr lang="en-US"/>
              <a:t> be the set of activities that start after activity a</a:t>
            </a:r>
            <a:r>
              <a:rPr baseline="-25000" lang="en-US"/>
              <a:t>i</a:t>
            </a:r>
            <a:r>
              <a:rPr lang="en-US"/>
              <a:t> finishes and that finish before activity a</a:t>
            </a:r>
            <a:r>
              <a:rPr baseline="-25000" lang="en-US"/>
              <a:t>j</a:t>
            </a:r>
            <a:r>
              <a:rPr lang="en-US"/>
              <a:t> starts</a:t>
            </a:r>
            <a:endParaRPr/>
          </a:p>
        </p:txBody>
      </p:sp>
      <p:grpSp>
        <p:nvGrpSpPr>
          <p:cNvPr id="164" name="Google Shape;164;p4"/>
          <p:cNvGrpSpPr/>
          <p:nvPr/>
        </p:nvGrpSpPr>
        <p:grpSpPr>
          <a:xfrm>
            <a:off x="1655763" y="3951288"/>
            <a:ext cx="6345237" cy="696912"/>
            <a:chOff x="1141" y="3664"/>
            <a:chExt cx="3997" cy="439"/>
          </a:xfrm>
        </p:grpSpPr>
        <p:cxnSp>
          <p:nvCxnSpPr>
            <p:cNvPr id="165" name="Google Shape;165;p4"/>
            <p:cNvCxnSpPr/>
            <p:nvPr/>
          </p:nvCxnSpPr>
          <p:spPr>
            <a:xfrm>
              <a:off x="1141" y="3902"/>
              <a:ext cx="3699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66" name="Google Shape;166;p4"/>
            <p:cNvSpPr txBox="1"/>
            <p:nvPr/>
          </p:nvSpPr>
          <p:spPr>
            <a:xfrm>
              <a:off x="4667" y="3664"/>
              <a:ext cx="47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cxnSp>
          <p:nvCxnSpPr>
            <p:cNvPr id="167" name="Google Shape;167;p4"/>
            <p:cNvCxnSpPr/>
            <p:nvPr/>
          </p:nvCxnSpPr>
          <p:spPr>
            <a:xfrm>
              <a:off x="1231" y="3867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" name="Google Shape;168;p4"/>
            <p:cNvCxnSpPr/>
            <p:nvPr/>
          </p:nvCxnSpPr>
          <p:spPr>
            <a:xfrm>
              <a:off x="1364" y="386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9" name="Google Shape;169;p4"/>
            <p:cNvCxnSpPr/>
            <p:nvPr/>
          </p:nvCxnSpPr>
          <p:spPr>
            <a:xfrm>
              <a:off x="1365" y="3867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1498" y="386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1" name="Google Shape;171;p4"/>
            <p:cNvCxnSpPr/>
            <p:nvPr/>
          </p:nvCxnSpPr>
          <p:spPr>
            <a:xfrm>
              <a:off x="1498" y="386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1632" y="386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1765" y="3863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" name="Google Shape;174;p4"/>
            <p:cNvCxnSpPr/>
            <p:nvPr/>
          </p:nvCxnSpPr>
          <p:spPr>
            <a:xfrm>
              <a:off x="1765" y="3864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5" name="Google Shape;175;p4"/>
            <p:cNvCxnSpPr/>
            <p:nvPr/>
          </p:nvCxnSpPr>
          <p:spPr>
            <a:xfrm>
              <a:off x="1899" y="3864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>
              <a:off x="2032" y="3862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" name="Google Shape;177;p4"/>
            <p:cNvCxnSpPr/>
            <p:nvPr/>
          </p:nvCxnSpPr>
          <p:spPr>
            <a:xfrm>
              <a:off x="2166" y="3862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8" name="Google Shape;178;p4"/>
            <p:cNvCxnSpPr/>
            <p:nvPr/>
          </p:nvCxnSpPr>
          <p:spPr>
            <a:xfrm>
              <a:off x="2299" y="386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9" name="Google Shape;179;p4"/>
            <p:cNvCxnSpPr/>
            <p:nvPr/>
          </p:nvCxnSpPr>
          <p:spPr>
            <a:xfrm>
              <a:off x="2298" y="3865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0" name="Google Shape;180;p4"/>
            <p:cNvCxnSpPr/>
            <p:nvPr/>
          </p:nvCxnSpPr>
          <p:spPr>
            <a:xfrm>
              <a:off x="2431" y="3858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1" name="Google Shape;181;p4"/>
            <p:cNvCxnSpPr/>
            <p:nvPr/>
          </p:nvCxnSpPr>
          <p:spPr>
            <a:xfrm>
              <a:off x="2432" y="3865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" name="Google Shape;182;p4"/>
            <p:cNvCxnSpPr/>
            <p:nvPr/>
          </p:nvCxnSpPr>
          <p:spPr>
            <a:xfrm>
              <a:off x="2565" y="3858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" name="Google Shape;183;p4"/>
            <p:cNvCxnSpPr/>
            <p:nvPr/>
          </p:nvCxnSpPr>
          <p:spPr>
            <a:xfrm>
              <a:off x="2565" y="3863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" name="Google Shape;184;p4"/>
            <p:cNvCxnSpPr/>
            <p:nvPr/>
          </p:nvCxnSpPr>
          <p:spPr>
            <a:xfrm>
              <a:off x="2699" y="3863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5" name="Google Shape;185;p4"/>
            <p:cNvCxnSpPr/>
            <p:nvPr/>
          </p:nvCxnSpPr>
          <p:spPr>
            <a:xfrm>
              <a:off x="2832" y="3861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6" name="Google Shape;186;p4"/>
            <p:cNvCxnSpPr/>
            <p:nvPr/>
          </p:nvCxnSpPr>
          <p:spPr>
            <a:xfrm>
              <a:off x="2832" y="3862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7" name="Google Shape;187;p4"/>
            <p:cNvCxnSpPr/>
            <p:nvPr/>
          </p:nvCxnSpPr>
          <p:spPr>
            <a:xfrm>
              <a:off x="2966" y="3862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8" name="Google Shape;188;p4"/>
            <p:cNvCxnSpPr/>
            <p:nvPr/>
          </p:nvCxnSpPr>
          <p:spPr>
            <a:xfrm>
              <a:off x="3099" y="386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9" name="Google Shape;189;p4"/>
            <p:cNvCxnSpPr/>
            <p:nvPr/>
          </p:nvCxnSpPr>
          <p:spPr>
            <a:xfrm>
              <a:off x="3233" y="386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" name="Google Shape;190;p4"/>
            <p:cNvCxnSpPr/>
            <p:nvPr/>
          </p:nvCxnSpPr>
          <p:spPr>
            <a:xfrm>
              <a:off x="3366" y="3858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" name="Google Shape;191;p4"/>
            <p:cNvCxnSpPr/>
            <p:nvPr/>
          </p:nvCxnSpPr>
          <p:spPr>
            <a:xfrm>
              <a:off x="3365" y="387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" name="Google Shape;192;p4"/>
            <p:cNvCxnSpPr/>
            <p:nvPr/>
          </p:nvCxnSpPr>
          <p:spPr>
            <a:xfrm>
              <a:off x="3499" y="3870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" name="Google Shape;193;p4"/>
            <p:cNvCxnSpPr/>
            <p:nvPr/>
          </p:nvCxnSpPr>
          <p:spPr>
            <a:xfrm>
              <a:off x="3632" y="3869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" name="Google Shape;194;p4"/>
            <p:cNvCxnSpPr/>
            <p:nvPr/>
          </p:nvCxnSpPr>
          <p:spPr>
            <a:xfrm>
              <a:off x="3766" y="3869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" name="Google Shape;195;p4"/>
            <p:cNvCxnSpPr/>
            <p:nvPr/>
          </p:nvCxnSpPr>
          <p:spPr>
            <a:xfrm>
              <a:off x="3899" y="3867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6" name="Google Shape;196;p4"/>
            <p:cNvCxnSpPr/>
            <p:nvPr/>
          </p:nvCxnSpPr>
          <p:spPr>
            <a:xfrm>
              <a:off x="4033" y="3867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7" name="Google Shape;197;p4"/>
            <p:cNvCxnSpPr/>
            <p:nvPr/>
          </p:nvCxnSpPr>
          <p:spPr>
            <a:xfrm>
              <a:off x="4166" y="3865"/>
              <a:ext cx="1" cy="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8" name="Google Shape;198;p4"/>
            <p:cNvSpPr txBox="1"/>
            <p:nvPr/>
          </p:nvSpPr>
          <p:spPr>
            <a:xfrm>
              <a:off x="1154" y="3930"/>
              <a:ext cx="338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0  1  2  3  4  5  6   7  8  9 10    12     14    16     18    20    22  </a:t>
              </a:r>
              <a:endParaRPr/>
            </a:p>
          </p:txBody>
        </p:sp>
      </p:grpSp>
      <p:sp>
        <p:nvSpPr>
          <p:cNvPr id="199" name="Google Shape;199;p4"/>
          <p:cNvSpPr/>
          <p:nvPr/>
        </p:nvSpPr>
        <p:spPr>
          <a:xfrm>
            <a:off x="3497263" y="4090988"/>
            <a:ext cx="1066800" cy="119062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5394325" y="4089400"/>
            <a:ext cx="650875" cy="119063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2012950" y="3875088"/>
            <a:ext cx="422275" cy="119062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2867025" y="3875088"/>
            <a:ext cx="1263650" cy="119062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4560888" y="3875088"/>
            <a:ext cx="1050925" cy="119062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1800225" y="3660775"/>
            <a:ext cx="1484313" cy="119063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4338638" y="3660775"/>
            <a:ext cx="850900" cy="119063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5394325" y="3660775"/>
            <a:ext cx="1065213" cy="119063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4968875" y="3446463"/>
            <a:ext cx="1279525" cy="119062"/>
          </a:xfrm>
          <a:prstGeom prst="rect">
            <a:avLst/>
          </a:pr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"/>
          <p:cNvSpPr txBox="1"/>
          <p:nvPr/>
        </p:nvSpPr>
        <p:spPr>
          <a:xfrm>
            <a:off x="2198688" y="3740150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09" name="Google Shape;209;p4"/>
          <p:cNvSpPr txBox="1"/>
          <p:nvPr/>
        </p:nvSpPr>
        <p:spPr>
          <a:xfrm>
            <a:off x="3019425" y="3516313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10" name="Google Shape;210;p4"/>
          <p:cNvSpPr txBox="1"/>
          <p:nvPr/>
        </p:nvSpPr>
        <p:spPr>
          <a:xfrm>
            <a:off x="3881438" y="3730625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211" name="Google Shape;211;p4"/>
          <p:cNvSpPr txBox="1"/>
          <p:nvPr/>
        </p:nvSpPr>
        <p:spPr>
          <a:xfrm>
            <a:off x="4303713" y="3943350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12" name="Google Shape;212;p4"/>
          <p:cNvSpPr txBox="1"/>
          <p:nvPr/>
        </p:nvSpPr>
        <p:spPr>
          <a:xfrm>
            <a:off x="4937125" y="3508375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213" name="Google Shape;213;p4"/>
          <p:cNvSpPr txBox="1"/>
          <p:nvPr/>
        </p:nvSpPr>
        <p:spPr>
          <a:xfrm>
            <a:off x="5362575" y="3724275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14" name="Google Shape;214;p4"/>
          <p:cNvSpPr txBox="1"/>
          <p:nvPr/>
        </p:nvSpPr>
        <p:spPr>
          <a:xfrm>
            <a:off x="5780088" y="3940175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215" name="Google Shape;215;p4"/>
          <p:cNvSpPr txBox="1"/>
          <p:nvPr/>
        </p:nvSpPr>
        <p:spPr>
          <a:xfrm>
            <a:off x="5995988" y="3294063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6203950" y="3508375"/>
            <a:ext cx="3206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1515883" y="5607050"/>
            <a:ext cx="4832220" cy="8842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28557" l="-16491" r="-784" t="-2314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Programming Alg.</a:t>
            </a:r>
            <a:endParaRPr/>
          </a:p>
        </p:txBody>
      </p:sp>
      <p:sp>
        <p:nvSpPr>
          <p:cNvPr id="223" name="Google Shape;223;p5"/>
          <p:cNvSpPr txBox="1"/>
          <p:nvPr>
            <p:ph idx="1" type="body"/>
          </p:nvPr>
        </p:nvSpPr>
        <p:spPr>
          <a:xfrm>
            <a:off x="685800" y="1447800"/>
            <a:ext cx="83375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recurrence results in a dynamic programming algorithm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Sort activities on the start or end time (for simplicity assume also “sentinel” activities </a:t>
            </a:r>
            <a:r>
              <a:rPr i="1" lang="en-US"/>
              <a:t>A</a:t>
            </a:r>
            <a:r>
              <a:rPr lang="en-US"/>
              <a:t>[0] and </a:t>
            </a:r>
            <a:r>
              <a:rPr i="1" lang="en-US"/>
              <a:t>A</a:t>
            </a:r>
            <a:r>
              <a:rPr lang="en-US"/>
              <a:t>[</a:t>
            </a:r>
            <a:r>
              <a:rPr i="1" lang="en-US"/>
              <a:t>n</a:t>
            </a:r>
            <a:r>
              <a:rPr lang="en-US"/>
              <a:t>+1])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Let </a:t>
            </a:r>
            <a:r>
              <a:rPr i="1" lang="en-US"/>
              <a:t>S</a:t>
            </a:r>
            <a:r>
              <a:rPr baseline="-25000" i="1" lang="en-US"/>
              <a:t>ij </a:t>
            </a:r>
            <a:r>
              <a:rPr lang="en-US"/>
              <a:t>– a set of activities after </a:t>
            </a:r>
            <a:r>
              <a:rPr i="1" lang="en-US"/>
              <a:t>A</a:t>
            </a:r>
            <a:r>
              <a:rPr lang="en-US"/>
              <a:t>[</a:t>
            </a:r>
            <a:r>
              <a:rPr i="1" lang="en-US"/>
              <a:t>i</a:t>
            </a:r>
            <a:r>
              <a:rPr lang="en-US"/>
              <a:t>] and before </a:t>
            </a:r>
            <a:r>
              <a:rPr i="1" lang="en-US"/>
              <a:t>A</a:t>
            </a:r>
            <a:r>
              <a:rPr lang="en-US"/>
              <a:t>[</a:t>
            </a:r>
            <a:r>
              <a:rPr i="1" lang="en-US"/>
              <a:t>j</a:t>
            </a:r>
            <a:r>
              <a:rPr lang="en-US"/>
              <a:t>] and compatible with </a:t>
            </a:r>
            <a:r>
              <a:rPr i="1" lang="en-US"/>
              <a:t>A</a:t>
            </a:r>
            <a:r>
              <a:rPr lang="en-US"/>
              <a:t>[</a:t>
            </a:r>
            <a:r>
              <a:rPr i="1" lang="en-US"/>
              <a:t>i</a:t>
            </a:r>
            <a:r>
              <a:rPr lang="en-US"/>
              <a:t>] and </a:t>
            </a:r>
            <a:r>
              <a:rPr i="1" lang="en-US"/>
              <a:t>A</a:t>
            </a:r>
            <a:r>
              <a:rPr lang="en-US"/>
              <a:t>[</a:t>
            </a:r>
            <a:r>
              <a:rPr i="1" lang="en-US"/>
              <a:t>j</a:t>
            </a:r>
            <a:r>
              <a:rPr lang="en-US"/>
              <a:t>].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Let’s have a two-dimensional array, s.t.,       </a:t>
            </a:r>
            <a:r>
              <a:rPr i="1" lang="en-US"/>
              <a:t>c</a:t>
            </a:r>
            <a:r>
              <a:rPr lang="en-US"/>
              <a:t>[</a:t>
            </a:r>
            <a:r>
              <a:rPr i="1" lang="en-US"/>
              <a:t>i</a:t>
            </a:r>
            <a:r>
              <a:rPr lang="en-US"/>
              <a:t>, </a:t>
            </a:r>
            <a:r>
              <a:rPr i="1" lang="en-US"/>
              <a:t>j</a:t>
            </a:r>
            <a:r>
              <a:rPr lang="en-US"/>
              <a:t>] = </a:t>
            </a:r>
            <a:r>
              <a:rPr i="1" lang="en-US"/>
              <a:t>MaxN</a:t>
            </a:r>
            <a:r>
              <a:rPr lang="en-US"/>
              <a:t>(</a:t>
            </a:r>
            <a:r>
              <a:rPr i="1" lang="en-US"/>
              <a:t>S</a:t>
            </a:r>
            <a:r>
              <a:rPr baseline="-25000" i="1" lang="en-US"/>
              <a:t>ij</a:t>
            </a:r>
            <a:r>
              <a:rPr lang="en-US"/>
              <a:t>)</a:t>
            </a:r>
            <a:r>
              <a:rPr i="1" lang="en-US"/>
              <a:t>.</a:t>
            </a:r>
            <a:endParaRPr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Solution is c</a:t>
            </a:r>
            <a:r>
              <a:rPr lang="en-US"/>
              <a:t>[0, </a:t>
            </a:r>
            <a:r>
              <a:rPr i="1" lang="en-US"/>
              <a:t>n</a:t>
            </a:r>
            <a:r>
              <a:rPr lang="en-US"/>
              <a:t>+1] </a:t>
            </a:r>
            <a:endParaRPr/>
          </a:p>
        </p:txBody>
      </p:sp>
      <p:sp>
        <p:nvSpPr>
          <p:cNvPr id="224" name="Google Shape;224;p5"/>
          <p:cNvSpPr txBox="1"/>
          <p:nvPr/>
        </p:nvSpPr>
        <p:spPr>
          <a:xfrm>
            <a:off x="1515883" y="4953000"/>
            <a:ext cx="4832220" cy="8842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23918" l="-16491" r="-784" t="-2267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Dynamic Programming Alg. II</a:t>
            </a:r>
            <a:endParaRPr/>
          </a:p>
        </p:txBody>
      </p:sp>
      <p:sp>
        <p:nvSpPr>
          <p:cNvPr id="230" name="Google Shape;23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Does it really work correctly?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have to prove the optimal sub-structure: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If an optimal solution A to S</a:t>
            </a:r>
            <a:r>
              <a:rPr baseline="-25000" i="1" lang="en-US"/>
              <a:t>ij</a:t>
            </a:r>
            <a:r>
              <a:rPr i="1" lang="en-US"/>
              <a:t> includes A[k], then solutions to S</a:t>
            </a:r>
            <a:r>
              <a:rPr baseline="-25000" i="1" lang="en-US"/>
              <a:t>ik </a:t>
            </a:r>
            <a:r>
              <a:rPr i="1" lang="en-US"/>
              <a:t>and S</a:t>
            </a:r>
            <a:r>
              <a:rPr baseline="-25000" i="1" lang="en-US"/>
              <a:t>kj  </a:t>
            </a:r>
            <a:r>
              <a:rPr i="1" lang="en-US"/>
              <a:t>(as parts of A) must be optimal as well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prove use “cut-and-paste” argument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running time of this algorithm?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Greedy choice</a:t>
            </a:r>
            <a:endParaRPr/>
          </a:p>
        </p:txBody>
      </p:sp>
      <p:sp>
        <p:nvSpPr>
          <p:cNvPr id="236" name="Google Shape;236;p7"/>
          <p:cNvSpPr txBox="1"/>
          <p:nvPr>
            <p:ph idx="1" type="body"/>
          </p:nvPr>
        </p:nvSpPr>
        <p:spPr>
          <a:xfrm>
            <a:off x="685800" y="1447800"/>
            <a:ext cx="833755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What if we could choose “the best” activity (as of now) and be sure that it belongs to an optimal solution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wouldn’t have to check out all these sub-problems and consider all currently possible choices!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Idea: Choose the activity that finishes first!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Then, solve the problem for the remaining compatible activities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Recursive function, RAS(..) that starts with RAS(a[1..n],0,n)</a:t>
            </a:r>
            <a:endParaRPr/>
          </a:p>
        </p:txBody>
      </p:sp>
      <p:sp>
        <p:nvSpPr>
          <p:cNvPr id="237" name="Google Shape;237;p7"/>
          <p:cNvSpPr/>
          <p:nvPr/>
        </p:nvSpPr>
        <p:spPr>
          <a:xfrm>
            <a:off x="685800" y="4036142"/>
            <a:ext cx="8131175" cy="2288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Recursive-Activity-Selector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(a[1..n],k,n)  //</a:t>
            </a: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 a set of activities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 m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 + 1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02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a[m].s &lt; a[k].f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03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+ 1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04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{a[m]}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RAS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(a, m, n)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      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return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∅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Greedy-choice property</a:t>
            </a:r>
            <a:endParaRPr/>
          </a:p>
        </p:txBody>
      </p:sp>
      <p:sp>
        <p:nvSpPr>
          <p:cNvPr id="243" name="Google Shape;243;p8"/>
          <p:cNvSpPr txBox="1"/>
          <p:nvPr>
            <p:ph idx="1" type="body"/>
          </p:nvPr>
        </p:nvSpPr>
        <p:spPr>
          <a:xfrm>
            <a:off x="685800" y="1447800"/>
            <a:ext cx="83375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is the running time of this algorithm?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Does it find an optimal solution?: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We have to prove the </a:t>
            </a:r>
            <a:r>
              <a:rPr i="1" lang="en-US">
                <a:solidFill>
                  <a:srgbClr val="0000CC"/>
                </a:solidFill>
              </a:rPr>
              <a:t>greedy-choice property</a:t>
            </a:r>
            <a:r>
              <a:rPr lang="en-US"/>
              <a:t>, i.e., that our locally optimal choice belongs to some globally optimal solution.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We have to prove the </a:t>
            </a:r>
            <a:r>
              <a:rPr i="1" lang="en-US">
                <a:solidFill>
                  <a:srgbClr val="0000CC"/>
                </a:solidFill>
              </a:rPr>
              <a:t>optimal sub-structure</a:t>
            </a:r>
            <a:r>
              <a:rPr lang="en-US"/>
              <a:t> property (we did that already)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challenge is to choose the right interpretation of “the best choice”: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How about the activity that starts first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Show a </a:t>
            </a:r>
            <a:r>
              <a:rPr i="1" lang="en-US">
                <a:solidFill>
                  <a:srgbClr val="0000CC"/>
                </a:solidFill>
              </a:rPr>
              <a:t>counter-example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Huffman codes</a:t>
            </a:r>
            <a:br>
              <a:rPr lang="en-US"/>
            </a:br>
            <a:r>
              <a:rPr lang="en-US"/>
              <a:t>(textbook, pages 428-435)</a:t>
            </a:r>
            <a:endParaRPr/>
          </a:p>
        </p:txBody>
      </p:sp>
      <p:sp>
        <p:nvSpPr>
          <p:cNvPr id="250" name="Google Shape;250;p9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39" l="-1699" r="-1389" t="-28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2013-08-26T06:32:24Z</dcterms:created>
  <dc:creator>Doina Bein</dc:creator>
</cp:coreProperties>
</file>