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90" r:id="rId3"/>
    <p:sldId id="392" r:id="rId4"/>
    <p:sldId id="393" r:id="rId5"/>
    <p:sldId id="358" r:id="rId6"/>
    <p:sldId id="373" r:id="rId7"/>
    <p:sldId id="374" r:id="rId8"/>
    <p:sldId id="349" r:id="rId9"/>
    <p:sldId id="350" r:id="rId10"/>
    <p:sldId id="351" r:id="rId11"/>
    <p:sldId id="352" r:id="rId12"/>
    <p:sldId id="354" r:id="rId13"/>
    <p:sldId id="356" r:id="rId14"/>
    <p:sldId id="355" r:id="rId15"/>
    <p:sldId id="353" r:id="rId16"/>
    <p:sldId id="361" r:id="rId17"/>
    <p:sldId id="364" r:id="rId18"/>
    <p:sldId id="363" r:id="rId19"/>
    <p:sldId id="365" r:id="rId20"/>
    <p:sldId id="380" r:id="rId21"/>
    <p:sldId id="362" r:id="rId22"/>
    <p:sldId id="366" r:id="rId23"/>
    <p:sldId id="368" r:id="rId24"/>
    <p:sldId id="370" r:id="rId25"/>
    <p:sldId id="371" r:id="rId26"/>
    <p:sldId id="369" r:id="rId27"/>
    <p:sldId id="376" r:id="rId28"/>
    <p:sldId id="377" r:id="rId29"/>
    <p:sldId id="378" r:id="rId30"/>
    <p:sldId id="375" r:id="rId31"/>
    <p:sldId id="367" r:id="rId32"/>
    <p:sldId id="381" r:id="rId33"/>
    <p:sldId id="383" r:id="rId34"/>
    <p:sldId id="384" r:id="rId35"/>
  </p:sldIdLst>
  <p:sldSz cx="9144000" cy="6858000" type="screen4x3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ina Bein" initials="DB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5"/>
    <p:restoredTop sz="94422"/>
  </p:normalViewPr>
  <p:slideViewPr>
    <p:cSldViewPr>
      <p:cViewPr varScale="1">
        <p:scale>
          <a:sx n="116" d="100"/>
          <a:sy n="116" d="100"/>
        </p:scale>
        <p:origin x="14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C0CD867-15BE-4D0B-8339-0A250E8C2DBC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C4E83C7-9C66-45DA-8C37-FCDCA022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36AC-FF1F-BA42-A556-D1FFCA2A5CE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77888"/>
            <a:ext cx="31591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675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BBF20-7F51-6D49-9F08-555AB123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BF20-7F51-6D49-9F08-555AB123B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BF20-7F51-6D49-9F08-555AB123B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BF20-7F51-6D49-9F08-555AB123B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BF20-7F51-6D49-9F08-555AB123B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BF20-7F51-6D49-9F08-555AB123B9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ACCD-77F7-4AB2-BE55-99CBE6590CC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3169-6B08-477D-9700-1BEA5F0B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wortman/advanced-algorithms-slides/blob/master/07-max-flow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wortman/advanced-algorithms-slides/blob/master/07-max-flow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r>
              <a:rPr lang="en-US" dirty="0"/>
              <a:t>CPSC 535: Advanced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dirty="0"/>
              <a:t>Instructor: Dr. </a:t>
            </a:r>
            <a:r>
              <a:rPr lang="en-US" dirty="0" err="1"/>
              <a:t>Doina</a:t>
            </a:r>
            <a:r>
              <a:rPr lang="en-US" dirty="0"/>
              <a:t> </a:t>
            </a:r>
            <a:r>
              <a:rPr lang="en-US" dirty="0" err="1"/>
              <a:t>Bein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71500" indent="-2286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are only defined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connected</a:t>
                </a:r>
              </a:p>
              <a:p>
                <a:pPr marL="571500" indent="-2286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only exists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connected by a shortest path that visits at least 2 vertices</a:t>
                </a:r>
              </a:p>
              <a:p>
                <a:r>
                  <a:rPr lang="en-US" dirty="0"/>
                  <a:t>We consider the single source shortest paths problem where edge weights are non-negative numbers (in fact positive numbers)</a:t>
                </a:r>
              </a:p>
              <a:p>
                <a:r>
                  <a:rPr lang="en-US" dirty="0"/>
                  <a:t>Examples: driving directions, communication time in a network of routers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0">
                <a:blip r:embed="rId2"/>
                <a:stretch>
                  <a:fillRect l="-1704" t="-1241" r="-2815" b="-3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763000" cy="6172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non-negative single source shortest paths </a:t>
                </a:r>
                <a:r>
                  <a:rPr lang="en-US" dirty="0"/>
                  <a:t>problem is: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input</a:t>
                </a:r>
                <a:r>
                  <a:rPr lang="en-US" sz="3000" dirty="0"/>
                  <a:t>: an undirected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000" dirty="0"/>
                  <a:t> with non-negative edge weights, and a start vertex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output</a:t>
                </a:r>
                <a:r>
                  <a:rPr lang="en-US" sz="3000" dirty="0"/>
                  <a:t>: two lists </a:t>
                </a:r>
                <a:r>
                  <a:rPr lang="en-US" sz="3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</a:t>
                </a:r>
                <a:r>
                  <a:rPr lang="en-US" sz="3000" dirty="0"/>
                  <a:t> and </a:t>
                </a:r>
                <a:r>
                  <a:rPr lang="en-US" sz="3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penultimate</a:t>
                </a:r>
                <a:r>
                  <a:rPr lang="en-US" sz="3000" dirty="0"/>
                  <a:t>, each of length exactly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, such that, for any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if</m:t>
                                </m:r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connected</m:t>
                                </m:r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𝑝𝑒𝑛𝑢𝑙𝑡𝑖𝑚𝑎𝑡𝑒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connected</m:t>
                                </m:r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or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or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 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not</m:t>
                                </m:r>
                                <m:r>
                                  <m:rPr>
                                    <m:nor/>
                                  </m:rPr>
                                  <a:rPr lang="en-US" sz="30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000" dirty="0"/>
                                  <m:t>connected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763000" cy="6172200"/>
              </a:xfrm>
              <a:blipFill rotWithShape="0">
                <a:blip r:embed="rId2"/>
                <a:stretch>
                  <a:fillRect l="-1461" t="-1185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𝑝𝑒𝑛𝑢𝑙𝑡𝑖𝑚𝑎𝑡𝑒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encodes the identity of the vertices along any shortest path originating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we need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 particular destination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𝑝𝑒𝑛𝑢𝑙𝑡𝑖𝑚𝑎𝑡𝑒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 is the second-to-last vertex on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𝑝𝑒𝑛𝑢𝑙𝑡𝑖𝑚𝑎𝑡𝑒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𝑝𝑒𝑛𝑢𝑙𝑡𝑖𝑚𝑎𝑡𝑒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third-to-last vertex,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𝑝𝑒𝑛𝑢𝑙𝑡𝑖𝑚𝑎𝑡𝑒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𝑝𝑒𝑛𝑢𝑙𝑡𝑖𝑚𝑎𝑡𝑒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𝑝𝑒𝑛𝑢𝑙𝑡𝑖𝑚𝑎𝑡𝑒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is the fourth-to-last, and so on, until we get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  <a:blipFill rotWithShape="0">
                <a:blip r:embed="rId2"/>
                <a:stretch>
                  <a:fillRect l="-1704" t="-197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5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An efficient greedy algorithm for the non-negative single source shortest paths problem</a:t>
                </a:r>
              </a:p>
              <a:p>
                <a:r>
                  <a:rPr lang="en-US" dirty="0"/>
                  <a:t>It does not work for graphs that have cycles of negative weight (example later)</a:t>
                </a:r>
              </a:p>
              <a:p>
                <a:r>
                  <a:rPr lang="en-US" dirty="0"/>
                  <a:t>It maintains a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of the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into two disjoint and nonempty parts,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;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i="1" dirty="0"/>
                  <a:t>seen </a:t>
                </a:r>
                <a:r>
                  <a:rPr lang="en-US" dirty="0"/>
                  <a:t>vertices (explored so far), i.e. the algorithm has computed correct shortest paths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any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i="1" dirty="0"/>
                  <a:t>unseen </a:t>
                </a:r>
                <a:r>
                  <a:rPr lang="en-US" dirty="0"/>
                  <a:t>vertices (unexplored yet)</a:t>
                </a:r>
              </a:p>
              <a:p>
                <a:r>
                  <a:rPr lang="en-US" dirty="0"/>
                  <a:t>The algorithm repeatedly picks an unseen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according to a greedy heuristic, computes a valid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updates its data structures, and moves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accordingly</a:t>
                </a:r>
              </a:p>
              <a:p>
                <a:r>
                  <a:rPr lang="en-US" dirty="0"/>
                  <a:t>Instead of using two lists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we use a Boolean array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seen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𝑠𝑒𝑒𝑛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dirty="0"/>
                  <a:t> is the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unseen,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𝑠𝑒𝑒𝑛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is the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seen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638800"/>
              </a:xfrm>
              <a:blipFill rotWithShape="0">
                <a:blip r:embed="rId2"/>
                <a:stretch>
                  <a:fillRect l="-1053" t="-1946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400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Initially, all the vertices are unseen thus the array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seen</a:t>
                </a:r>
                <a:r>
                  <a:rPr lang="en-US" dirty="0"/>
                  <a:t> has all elements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r>
                  <a:rPr lang="en-US" dirty="0"/>
                  <a:t>, the array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</a:t>
                </a:r>
                <a:r>
                  <a:rPr lang="en-US" dirty="0"/>
                  <a:t> has all elements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 and the array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penultimate</a:t>
                </a:r>
                <a:r>
                  <a:rPr lang="en-US" dirty="0"/>
                  <a:t> has all elements equal to some value</a:t>
                </a:r>
              </a:p>
              <a:p>
                <a:pPr marL="0" indent="742950">
                  <a:buNone/>
                </a:pPr>
                <a:r>
                  <a:rPr lang="en-US" dirty="0"/>
                  <a:t>seen[ ] = false</a:t>
                </a:r>
              </a:p>
              <a:p>
                <a:pPr marL="0" indent="742950">
                  <a:buNone/>
                </a:pPr>
                <a:r>
                  <a:rPr lang="en-US" dirty="0"/>
                  <a:t>distance[ ] = ∞</a:t>
                </a:r>
              </a:p>
              <a:p>
                <a:pPr marL="0" indent="742950">
                  <a:buNone/>
                </a:pPr>
                <a:r>
                  <a:rPr lang="en-US" dirty="0"/>
                  <a:t>penultimate[ ] = nil (or some other value)</a:t>
                </a:r>
              </a:p>
              <a:p>
                <a:r>
                  <a:rPr lang="en-US" dirty="0"/>
                  <a:t>Then the start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becomes seen and update the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data structures: </a:t>
                </a:r>
              </a:p>
              <a:p>
                <a:pPr marL="0" indent="685800">
                  <a:buNone/>
                </a:pPr>
                <a:r>
                  <a:rPr lang="en-US" dirty="0"/>
                  <a:t>distance[s] = 0</a:t>
                </a:r>
              </a:p>
              <a:p>
                <a:pPr marL="0" indent="685800">
                  <a:buNone/>
                </a:pPr>
                <a:r>
                  <a:rPr lang="en-US" dirty="0"/>
                  <a:t>penultimate[s] = s</a:t>
                </a:r>
              </a:p>
              <a:p>
                <a:pPr marL="0" indent="685800">
                  <a:spcAft>
                    <a:spcPts val="600"/>
                  </a:spcAft>
                  <a:buNone/>
                </a:pPr>
                <a:r>
                  <a:rPr lang="en-US" dirty="0"/>
                  <a:t>seen[s] = True</a:t>
                </a:r>
              </a:p>
              <a:p>
                <a:r>
                  <a:rPr lang="en-US" dirty="0"/>
                  <a:t>Then the algorithm repeatedly </a:t>
                </a:r>
                <a:br>
                  <a:rPr lang="en-US" dirty="0"/>
                </a:br>
                <a:r>
                  <a:rPr lang="en-US" dirty="0"/>
                  <a:t>finds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seen and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unseen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If such 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exist, then terminate and return the data structures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</a:t>
                </a:r>
                <a:r>
                  <a:rPr lang="en-US" dirty="0"/>
                  <a:t>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penultimate</a:t>
                </a:r>
              </a:p>
              <a:p>
                <a:r>
                  <a:rPr lang="en-US" dirty="0"/>
                  <a:t>Else, update its data structures: </a:t>
                </a:r>
              </a:p>
              <a:p>
                <a:pPr marL="0" indent="685800">
                  <a:buNone/>
                </a:pPr>
                <a:r>
                  <a:rPr lang="en-US" dirty="0"/>
                  <a:t>distance[u] = distance[v] + </a:t>
                </a:r>
                <a:r>
                  <a:rPr lang="en-US" dirty="0" err="1"/>
                  <a:t>b.weight</a:t>
                </a:r>
                <a:endParaRPr lang="en-US" dirty="0"/>
              </a:p>
              <a:p>
                <a:pPr marL="0" indent="685800">
                  <a:buNone/>
                </a:pPr>
                <a:r>
                  <a:rPr lang="en-US" dirty="0"/>
                  <a:t>penultimate[u] = v</a:t>
                </a:r>
              </a:p>
              <a:p>
                <a:pPr marL="0" indent="685800">
                  <a:buNone/>
                </a:pPr>
                <a:r>
                  <a:rPr lang="en-US" dirty="0"/>
                  <a:t>seen[u] = True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400800"/>
              </a:xfrm>
              <a:blipFill rotWithShape="0">
                <a:blip r:embed="rId2"/>
                <a:stretch>
                  <a:fillRect l="-66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20000" y="3390900"/>
            <a:ext cx="13163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Greedy step</a:t>
            </a:r>
          </a:p>
        </p:txBody>
      </p:sp>
    </p:spTree>
    <p:extLst>
      <p:ext uri="{BB962C8B-B14F-4D97-AF65-F5344CB8AC3E}">
        <p14:creationId xmlns:p14="http://schemas.microsoft.com/office/powerpoint/2010/main" val="4379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2590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seen[u]</a:t>
                </a:r>
                <a:r>
                  <a:rPr lang="en-US" dirty="0"/>
                  <a:t> is True then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distance[u]</a:t>
                </a:r>
                <a:r>
                  <a:rPr lang="en-US" dirty="0"/>
                  <a:t> stores the correct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penultimate[u]</a:t>
                </a:r>
                <a:r>
                  <a:rPr lang="en-US" dirty="0"/>
                  <a:t> stores the correct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Greedy step: choose the bridge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that minimizes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2590800"/>
              </a:xfrm>
              <a:blipFill rotWithShape="0">
                <a:blip r:embed="rId2"/>
                <a:stretch>
                  <a:fillRect l="-1481" t="-3529" r="-1556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9400"/>
            <a:ext cx="4936171" cy="405236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55865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152400"/>
                <a:ext cx="8709660" cy="5422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Greedy step in details: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Check all the edges that have one seen and one unseen endpoint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be such an edge,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 seen endpoint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 unseen endpoint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the distance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the last leg of the 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all such distances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some unseen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the store the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for which the distance is the smallest: use a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store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another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store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fact we found the bridge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/>
                  <a:t> that minimizes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such a bridge edge still exists, then we found a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so we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the parent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along this shortest path (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penultimate[u] ←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</a:t>
                </a:r>
                <a:r>
                  <a:rPr lang="en-US" sz="2400" dirty="0"/>
                  <a:t>) and mark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seen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"/>
                <a:ext cx="8709660" cy="5422125"/>
              </a:xfrm>
              <a:prstGeom prst="rect">
                <a:avLst/>
              </a:prstGeom>
              <a:blipFill rotWithShape="0">
                <a:blip r:embed="rId2"/>
                <a:stretch>
                  <a:fillRect l="-1611" t="-1462" r="-1751" b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39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7056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50" dirty="0"/>
                  <a:t>while (true) {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 err="1"/>
                  <a:t>least_weight</a:t>
                </a:r>
                <a:r>
                  <a:rPr lang="en-US" sz="1650" dirty="0"/>
                  <a:t> = ∞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/>
                  <a:t>for all edges 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5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1650" b="0" dirty="0">
                  <a:ea typeface="Cambria Math" panose="02040503050406030204" pitchFamily="18" charset="0"/>
                </a:endParaRP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650" b="0" dirty="0">
                    <a:ea typeface="Cambria Math" panose="02040503050406030204" pitchFamily="18" charset="0"/>
                  </a:rPr>
                  <a:t>if seen[x] = true and seen [y]=false then {</a:t>
                </a: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// found a bridge edge e between 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50" dirty="0"/>
                  <a:t> and 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650" dirty="0">
                  <a:ea typeface="Cambria Math" panose="02040503050406030204" pitchFamily="18" charset="0"/>
                </a:endParaRP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temp  = distance [x] + weight(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5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650" b="0" dirty="0">
                    <a:ea typeface="Cambria Math" panose="02040503050406030204" pitchFamily="18" charset="0"/>
                  </a:rPr>
                  <a:t>if (</a:t>
                </a:r>
                <a:r>
                  <a:rPr lang="en-US" sz="1650" b="0" dirty="0" err="1">
                    <a:ea typeface="Cambria Math" panose="02040503050406030204" pitchFamily="18" charset="0"/>
                  </a:rPr>
                  <a:t>least_weight</a:t>
                </a:r>
                <a:r>
                  <a:rPr lang="en-US" sz="1650" b="0" dirty="0">
                    <a:ea typeface="Cambria Math" panose="02040503050406030204" pitchFamily="18" charset="0"/>
                  </a:rPr>
                  <a:t> = </a:t>
                </a:r>
                <a:r>
                  <a:rPr lang="en-US" sz="1650" dirty="0"/>
                  <a:t>∞ or </a:t>
                </a:r>
                <a:r>
                  <a:rPr lang="en-US" sz="1650" dirty="0" err="1"/>
                  <a:t>least_weight</a:t>
                </a:r>
                <a:r>
                  <a:rPr lang="en-US" sz="1650" dirty="0"/>
                  <a:t> &gt; temp) then {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650" b="0" dirty="0">
                    <a:ea typeface="Cambria Math" panose="02040503050406030204" pitchFamily="18" charset="0"/>
                  </a:rPr>
                  <a:t>// found a path from s to y through x of smaller weight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650" dirty="0" err="1">
                    <a:ea typeface="Cambria Math" panose="02040503050406030204" pitchFamily="18" charset="0"/>
                  </a:rPr>
                  <a:t>least_weight</a:t>
                </a:r>
                <a:r>
                  <a:rPr lang="en-US" sz="1650" dirty="0">
                    <a:ea typeface="Cambria Math" panose="02040503050406030204" pitchFamily="18" charset="0"/>
                  </a:rPr>
                  <a:t> = temp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// store the edge 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50" dirty="0">
                  <a:ea typeface="Cambria Math" panose="02040503050406030204" pitchFamily="18" charset="0"/>
                </a:endParaRP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650" dirty="0" err="1">
                    <a:ea typeface="Cambria Math" panose="02040503050406030204" pitchFamily="18" charset="0"/>
                  </a:rPr>
                  <a:t>si</a:t>
                </a:r>
                <a:r>
                  <a:rPr lang="en-US" sz="1650" dirty="0">
                    <a:ea typeface="Cambria Math" panose="02040503050406030204" pitchFamily="18" charset="0"/>
                  </a:rPr>
                  <a:t> = x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u = y</a:t>
                </a: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if (</a:t>
                </a:r>
                <a:r>
                  <a:rPr lang="en-US" sz="1650" dirty="0" err="1">
                    <a:ea typeface="Cambria Math" panose="02040503050406030204" pitchFamily="18" charset="0"/>
                  </a:rPr>
                  <a:t>least_weight</a:t>
                </a:r>
                <a:r>
                  <a:rPr lang="en-US" sz="1650" dirty="0">
                    <a:ea typeface="Cambria Math" panose="02040503050406030204" pitchFamily="18" charset="0"/>
                  </a:rPr>
                  <a:t> = </a:t>
                </a:r>
                <a:r>
                  <a:rPr lang="en-US" sz="1650" dirty="0"/>
                  <a:t>∞ ) then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// all vertices are seen so break the while loop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break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else {</a:t>
                </a: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// mark u as seen and update data structures</a:t>
                </a: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distance [u] = </a:t>
                </a:r>
                <a:r>
                  <a:rPr lang="en-US" sz="1650" dirty="0" err="1">
                    <a:ea typeface="Cambria Math" panose="02040503050406030204" pitchFamily="18" charset="0"/>
                  </a:rPr>
                  <a:t>least_weight</a:t>
                </a:r>
                <a:endParaRPr lang="en-US" sz="1650" dirty="0">
                  <a:ea typeface="Cambria Math" panose="02040503050406030204" pitchFamily="18" charset="0"/>
                </a:endParaRP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650" b="0" dirty="0">
                    <a:ea typeface="Cambria Math" panose="02040503050406030204" pitchFamily="18" charset="0"/>
                  </a:rPr>
                  <a:t>penultimate[u] = </a:t>
                </a:r>
                <a:r>
                  <a:rPr lang="en-US" sz="1650" b="0" dirty="0" err="1">
                    <a:ea typeface="Cambria Math" panose="02040503050406030204" pitchFamily="18" charset="0"/>
                  </a:rPr>
                  <a:t>si</a:t>
                </a:r>
                <a:endParaRPr lang="en-US" sz="1650" dirty="0">
                  <a:ea typeface="Cambria Math" panose="02040503050406030204" pitchFamily="18" charset="0"/>
                </a:endParaRP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650" dirty="0">
                    <a:ea typeface="Cambria Math" panose="02040503050406030204" pitchFamily="18" charset="0"/>
                  </a:rPr>
                  <a:t>seen[u] = true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650" b="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5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705600"/>
              </a:xfrm>
              <a:blipFill rotWithShape="0">
                <a:blip r:embed="rId2"/>
                <a:stretch>
                  <a:fillRect l="-44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8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3246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seen[ ] = false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distance[ ] = ∞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penultimate[ ] = nil (or some other value)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2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distance[s] = 0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penultimate[s] = 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seen[s] = True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2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while (true) {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 err="1"/>
                  <a:t>least_weight</a:t>
                </a:r>
                <a:r>
                  <a:rPr lang="en-US" sz="1200" dirty="0"/>
                  <a:t> = ∞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/>
                  <a:t>for all edges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200" b="0" dirty="0">
                    <a:ea typeface="Cambria Math" panose="02040503050406030204" pitchFamily="18" charset="0"/>
                  </a:rPr>
                  <a:t>if seen[x] = true and seen [y]=false then {</a:t>
                </a: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// found a bridge edge e between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temp  = distance [x] + weight(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200" b="0" dirty="0">
                    <a:ea typeface="Cambria Math" panose="02040503050406030204" pitchFamily="18" charset="0"/>
                  </a:rPr>
                  <a:t>if (</a:t>
                </a:r>
                <a:r>
                  <a:rPr lang="en-US" sz="1200" b="0" dirty="0" err="1">
                    <a:ea typeface="Cambria Math" panose="02040503050406030204" pitchFamily="18" charset="0"/>
                  </a:rPr>
                  <a:t>least_weight</a:t>
                </a:r>
                <a:r>
                  <a:rPr lang="en-US" sz="1200" b="0" dirty="0">
                    <a:ea typeface="Cambria Math" panose="02040503050406030204" pitchFamily="18" charset="0"/>
                  </a:rPr>
                  <a:t> = </a:t>
                </a:r>
                <a:r>
                  <a:rPr lang="en-US" sz="1200" dirty="0"/>
                  <a:t>∞ or </a:t>
                </a:r>
                <a:r>
                  <a:rPr lang="en-US" sz="1200" dirty="0" err="1"/>
                  <a:t>least_weight</a:t>
                </a:r>
                <a:r>
                  <a:rPr lang="en-US" sz="1200" dirty="0"/>
                  <a:t> &gt; temp) then {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200" b="0" dirty="0">
                    <a:ea typeface="Cambria Math" panose="02040503050406030204" pitchFamily="18" charset="0"/>
                  </a:rPr>
                  <a:t>// found a path from s to y through x of smaller weight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200" dirty="0" err="1">
                    <a:ea typeface="Cambria Math" panose="02040503050406030204" pitchFamily="18" charset="0"/>
                  </a:rPr>
                  <a:t>least_weight</a:t>
                </a:r>
                <a:r>
                  <a:rPr lang="en-US" sz="1200" dirty="0">
                    <a:ea typeface="Cambria Math" panose="02040503050406030204" pitchFamily="18" charset="0"/>
                  </a:rPr>
                  <a:t> = temp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// store the edge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200" dirty="0" err="1">
                    <a:ea typeface="Cambria Math" panose="02040503050406030204" pitchFamily="18" charset="0"/>
                  </a:rPr>
                  <a:t>si</a:t>
                </a:r>
                <a:r>
                  <a:rPr lang="en-US" sz="1200" dirty="0">
                    <a:ea typeface="Cambria Math" panose="02040503050406030204" pitchFamily="18" charset="0"/>
                  </a:rPr>
                  <a:t> = x</a:t>
                </a:r>
              </a:p>
              <a:p>
                <a:pPr marL="0" indent="9144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u = y</a:t>
                </a:r>
              </a:p>
              <a:p>
                <a:pPr marL="0" indent="6858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if (</a:t>
                </a:r>
                <a:r>
                  <a:rPr lang="en-US" sz="1200" dirty="0" err="1">
                    <a:ea typeface="Cambria Math" panose="02040503050406030204" pitchFamily="18" charset="0"/>
                  </a:rPr>
                  <a:t>least_weight</a:t>
                </a:r>
                <a:r>
                  <a:rPr lang="en-US" sz="1200" dirty="0">
                    <a:ea typeface="Cambria Math" panose="02040503050406030204" pitchFamily="18" charset="0"/>
                  </a:rPr>
                  <a:t> = </a:t>
                </a:r>
                <a:r>
                  <a:rPr lang="en-US" sz="1200" dirty="0"/>
                  <a:t>∞ ) then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// all vertices are seen so break the while loop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break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else {</a:t>
                </a: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// mark u as seen and update data structures</a:t>
                </a: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distance [u] = </a:t>
                </a:r>
                <a:r>
                  <a:rPr lang="en-US" sz="1200" dirty="0" err="1">
                    <a:ea typeface="Cambria Math" panose="02040503050406030204" pitchFamily="18" charset="0"/>
                  </a:rPr>
                  <a:t>least_weight</a:t>
                </a:r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200" b="0" dirty="0">
                    <a:ea typeface="Cambria Math" panose="02040503050406030204" pitchFamily="18" charset="0"/>
                  </a:rPr>
                  <a:t>penultimate[u] = </a:t>
                </a:r>
                <a:r>
                  <a:rPr lang="en-US" sz="1200" b="0" dirty="0" err="1">
                    <a:ea typeface="Cambria Math" panose="02040503050406030204" pitchFamily="18" charset="0"/>
                  </a:rPr>
                  <a:t>si</a:t>
                </a:r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457200">
                  <a:lnSpc>
                    <a:spcPct val="80000"/>
                  </a:lnSpc>
                  <a:buNone/>
                </a:pPr>
                <a:r>
                  <a:rPr lang="en-US" sz="1200" dirty="0">
                    <a:ea typeface="Cambria Math" panose="02040503050406030204" pitchFamily="18" charset="0"/>
                  </a:rPr>
                  <a:t>seen[u] = true</a:t>
                </a:r>
              </a:p>
              <a:p>
                <a:pPr marL="0" indent="228600">
                  <a:lnSpc>
                    <a:spcPct val="80000"/>
                  </a:lnSpc>
                  <a:buNone/>
                </a:pPr>
                <a:r>
                  <a:rPr lang="en-US" sz="1200" b="0" dirty="0"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324600"/>
              </a:xfrm>
              <a:blipFill rotWithShape="0"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29200" y="5791200"/>
            <a:ext cx="32004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/>
              <a:t>Dijkstra_least_weight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9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447800"/>
                <a:ext cx="870966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This version of Dijkstra’s algorithm runs in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The asymptotic running time can be reduced further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870966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961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2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4262-6A95-3F43-B7CA-A964D8CB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Framework</a:t>
            </a:r>
            <a:br>
              <a:rPr lang="en-US" dirty="0"/>
            </a:br>
            <a:r>
              <a:rPr lang="en-US" sz="2000" dirty="0"/>
              <a:t>(taken from </a:t>
            </a:r>
            <a:r>
              <a:rPr lang="en-US" sz="2000" dirty="0">
                <a:hlinkClick r:id="rId3"/>
              </a:rPr>
              <a:t>https://github.com/kevinwortman/advanced-algorithms-slides/blob/master/07-max-flow.pdf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93CA-B171-6845-912A-E174D282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Algorithm framework</a:t>
            </a:r>
            <a:r>
              <a:rPr lang="en-US" dirty="0"/>
              <a:t>: an algorithm with modular parts that can be swapped in for different performance properties; or to solve different but related problems </a:t>
            </a:r>
          </a:p>
          <a:p>
            <a:r>
              <a:rPr lang="en-US" dirty="0"/>
              <a:t>Example: hash tables are a framework, can swap in </a:t>
            </a:r>
          </a:p>
          <a:p>
            <a:pPr lvl="1"/>
            <a:r>
              <a:rPr lang="en-US" dirty="0"/>
              <a:t>different collision resolution strategy (chaining, probing) </a:t>
            </a:r>
          </a:p>
          <a:p>
            <a:pPr lvl="1"/>
            <a:r>
              <a:rPr lang="en-US" dirty="0"/>
              <a:t>different hash function (universal hash, linear congruential hash, etc.) </a:t>
            </a:r>
          </a:p>
          <a:p>
            <a:r>
              <a:rPr lang="en-US" dirty="0"/>
              <a:t>A framework generalizes several algorithm ideas into one pattern; “chunking”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Dijkstra’s algorithm with min-priority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Use a priority queue to greedily select the closest vertex not yet processed and perform the relaxation process on all its outgoing edges</a:t>
                </a:r>
              </a:p>
              <a:p>
                <a:pPr marL="285750" indent="-285750"/>
                <a:r>
                  <a:rPr lang="en-US" dirty="0"/>
                  <a:t>When we calculate the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last leg of the path, if we found a value smaller than the currently stored value in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distance[y]</a:t>
                </a:r>
                <a:r>
                  <a:rPr lang="en-US" dirty="0"/>
                  <a:t>, then we can consider the newly found path a better alternative than the current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b="1" dirty="0"/>
                  <a:t>Procedure</a:t>
                </a:r>
                <a:r>
                  <a:rPr lang="en-US" dirty="0"/>
                  <a:t> Relax(</a:t>
                </a:r>
                <a:r>
                  <a:rPr lang="en-US" dirty="0" err="1"/>
                  <a:t>x,y</a:t>
                </a:r>
                <a:r>
                  <a:rPr lang="en-US" dirty="0"/>
                  <a:t>, distance, penultimate)</a:t>
                </a:r>
              </a:p>
              <a:p>
                <a:pPr indent="0">
                  <a:buNone/>
                </a:pPr>
                <a:r>
                  <a:rPr lang="en-US" sz="2800" dirty="0"/>
                  <a:t>if (distance[y] = ∞ or distance[y] &gt; distance [x] + weight({</a:t>
                </a:r>
                <a:r>
                  <a:rPr lang="en-US" sz="2800" dirty="0" err="1"/>
                  <a:t>x,y</a:t>
                </a:r>
                <a:r>
                  <a:rPr lang="en-US" sz="2800" dirty="0"/>
                  <a:t>})) then</a:t>
                </a:r>
              </a:p>
              <a:p>
                <a:pPr indent="0">
                  <a:buNone/>
                </a:pPr>
                <a:r>
                  <a:rPr lang="en-US" sz="2800" dirty="0"/>
                  <a:t>   distance [y] = distance [x] + weight({</a:t>
                </a:r>
                <a:r>
                  <a:rPr lang="en-US" sz="2800" dirty="0" err="1"/>
                  <a:t>x,y</a:t>
                </a:r>
                <a:r>
                  <a:rPr lang="en-US" sz="2800" dirty="0"/>
                  <a:t>})</a:t>
                </a:r>
              </a:p>
              <a:p>
                <a:pPr indent="0">
                  <a:buNone/>
                </a:pPr>
                <a:r>
                  <a:rPr lang="en-US" sz="2800" dirty="0"/>
                  <a:t>   penultimate [y] =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2"/>
                <a:stretch>
                  <a:fillRect l="-1389" t="-2342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93370" y="4343400"/>
            <a:ext cx="862203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Initialize(distance, penultimate, s)</a:t>
            </a:r>
          </a:p>
          <a:p>
            <a:pPr marL="0" indent="0">
              <a:buNone/>
            </a:pPr>
            <a:r>
              <a:rPr lang="en-US" dirty="0"/>
              <a:t>seen [ ] = false</a:t>
            </a:r>
          </a:p>
          <a:p>
            <a:pPr marL="0" indent="0">
              <a:buNone/>
            </a:pPr>
            <a:r>
              <a:rPr lang="en-US" dirty="0"/>
              <a:t>Q = V // Q is a min-priority queue </a:t>
            </a:r>
          </a:p>
          <a:p>
            <a:pPr marL="0" indent="0">
              <a:buNone/>
            </a:pPr>
            <a:r>
              <a:rPr lang="en-US" dirty="0"/>
              <a:t>while Q ≠ Ø {</a:t>
            </a:r>
          </a:p>
          <a:p>
            <a:pPr marL="0" indent="457200">
              <a:buNone/>
            </a:pPr>
            <a:r>
              <a:rPr lang="en-US" dirty="0"/>
              <a:t>u = Extract-Min(Q)</a:t>
            </a:r>
          </a:p>
          <a:p>
            <a:pPr marL="0" indent="457200">
              <a:buNone/>
            </a:pPr>
            <a:r>
              <a:rPr lang="en-US" dirty="0"/>
              <a:t>seen [ u ] = true</a:t>
            </a:r>
          </a:p>
          <a:p>
            <a:pPr marL="0" indent="457200">
              <a:buNone/>
            </a:pPr>
            <a:r>
              <a:rPr lang="en-US" dirty="0"/>
              <a:t>for each vertex v adjacent to u</a:t>
            </a:r>
          </a:p>
          <a:p>
            <a:pPr marL="0" indent="914400">
              <a:buNone/>
            </a:pPr>
            <a:r>
              <a:rPr lang="en-US" dirty="0"/>
              <a:t>Relax (u, v, distance, penultimate)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Initialize(distance, penultimate, s)</a:t>
            </a:r>
          </a:p>
          <a:p>
            <a:pPr marL="0" indent="0">
              <a:buNone/>
            </a:pPr>
            <a:r>
              <a:rPr lang="en-US" dirty="0"/>
              <a:t>distance[ ] = ∞</a:t>
            </a:r>
          </a:p>
          <a:p>
            <a:pPr marL="0" indent="0">
              <a:buNone/>
            </a:pPr>
            <a:r>
              <a:rPr lang="en-US" dirty="0"/>
              <a:t>penultimate[ ] = nil (or some other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distance[s] = 0</a:t>
            </a:r>
          </a:p>
          <a:p>
            <a:pPr marL="0" indent="0">
              <a:buNone/>
            </a:pPr>
            <a:r>
              <a:rPr lang="en-US" dirty="0"/>
              <a:t>penultimate[s] = 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52400"/>
            <a:ext cx="82296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240" y="6019800"/>
            <a:ext cx="39624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/>
              <a:t>Dijkstra_min_priority_queue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6705600" y="1676400"/>
            <a:ext cx="1539240" cy="381000"/>
          </a:xfrm>
          <a:prstGeom prst="borderCallout1">
            <a:avLst>
              <a:gd name="adj1" fmla="val 45750"/>
              <a:gd name="adj2" fmla="val 815"/>
              <a:gd name="adj3" fmla="val -11885"/>
              <a:gd name="adj4" fmla="val -35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next slide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495800"/>
            <a:ext cx="83820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</p:spPr>
            <p:txBody>
              <a:bodyPr/>
              <a:lstStyle/>
              <a:p>
                <a:r>
                  <a:rPr lang="en-US" dirty="0"/>
                  <a:t>Procedure Relax decreases the keys in the min-priority queue Q since it may change an element of array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</a:t>
                </a:r>
              </a:p>
              <a:p>
                <a:r>
                  <a:rPr lang="en-US" dirty="0"/>
                  <a:t>If we implement the min-priority queue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r>
                  <a:rPr lang="en-US" dirty="0"/>
                  <a:t> simply by using the array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</a:t>
                </a:r>
                <a:r>
                  <a:rPr lang="en-US" dirty="0"/>
                  <a:t> and each time we look for the minimum value in the array distance, then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Extract–Min</a:t>
                </a:r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time, so overall Dijkstra's algorithm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If we implement the min-priority queue Q using a Fibonacci heap, Dijkstra's algorithm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  <a:blipFill rotWithShape="0">
                <a:blip r:embed="rId2"/>
                <a:stretch>
                  <a:fillRect l="-1704" t="-1283" r="-2222" b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22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5000" y="2971800"/>
            <a:ext cx="3840460" cy="3219473"/>
            <a:chOff x="914400" y="3105127"/>
            <a:chExt cx="3840460" cy="3219473"/>
          </a:xfrm>
        </p:grpSpPr>
        <p:sp>
          <p:nvSpPr>
            <p:cNvPr id="4" name="Oval 3"/>
            <p:cNvSpPr/>
            <p:nvPr/>
          </p:nvSpPr>
          <p:spPr>
            <a:xfrm>
              <a:off x="914400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5867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21460" y="418540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>
              <a:off x="1447800" y="441960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 flipV="1">
              <a:off x="3276600" y="4414004"/>
              <a:ext cx="944860" cy="55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4"/>
              <a:endCxn id="5" idx="1"/>
            </p:cNvCxnSpPr>
            <p:nvPr/>
          </p:nvCxnSpPr>
          <p:spPr>
            <a:xfrm>
              <a:off x="1181100" y="4648200"/>
              <a:ext cx="802015" cy="1286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7"/>
              <a:endCxn id="6" idx="4"/>
            </p:cNvCxnSpPr>
            <p:nvPr/>
          </p:nvCxnSpPr>
          <p:spPr>
            <a:xfrm flipV="1">
              <a:off x="2360285" y="4648200"/>
              <a:ext cx="649615" cy="1286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91590" y="3105127"/>
              <a:ext cx="3128010" cy="1099327"/>
            </a:xfrm>
            <a:custGeom>
              <a:avLst/>
              <a:gdLst>
                <a:gd name="connsiteX0" fmla="*/ 0 w 3440430"/>
                <a:gd name="connsiteY0" fmla="*/ 1085873 h 1085873"/>
                <a:gd name="connsiteX1" fmla="*/ 1577340 w 3440430"/>
                <a:gd name="connsiteY1" fmla="*/ 23 h 1085873"/>
                <a:gd name="connsiteX2" fmla="*/ 3440430 w 3440430"/>
                <a:gd name="connsiteY2" fmla="*/ 1051583 h 1085873"/>
                <a:gd name="connsiteX3" fmla="*/ 3440430 w 3440430"/>
                <a:gd name="connsiteY3" fmla="*/ 1051583 h 108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0430" h="1085873">
                  <a:moveTo>
                    <a:pt x="0" y="1085873"/>
                  </a:moveTo>
                  <a:cubicBezTo>
                    <a:pt x="501967" y="545805"/>
                    <a:pt x="1003935" y="5738"/>
                    <a:pt x="1577340" y="23"/>
                  </a:cubicBezTo>
                  <a:cubicBezTo>
                    <a:pt x="2150745" y="-5692"/>
                    <a:pt x="3440430" y="1051583"/>
                    <a:pt x="3440430" y="1051583"/>
                  </a:cubicBezTo>
                  <a:lnTo>
                    <a:pt x="3440430" y="105158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1660" y="4046458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5700" y="3994904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7770" y="5187433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3116557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8934" y="5187433"/>
              <a:ext cx="86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-300</a:t>
              </a:r>
            </a:p>
          </p:txBody>
        </p: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2369843"/>
          </a:xfrm>
        </p:spPr>
        <p:txBody>
          <a:bodyPr>
            <a:normAutofit fontScale="92500"/>
          </a:bodyPr>
          <a:lstStyle/>
          <a:p>
            <a:r>
              <a:rPr lang="en-US" dirty="0"/>
              <a:t>Dijkstra’s algorithm (either </a:t>
            </a:r>
            <a:r>
              <a:rPr lang="en-US" dirty="0" err="1"/>
              <a:t>Dijkstra_least_weight</a:t>
            </a:r>
            <a:r>
              <a:rPr lang="en-US" dirty="0"/>
              <a:t> or </a:t>
            </a:r>
            <a:r>
              <a:rPr lang="en-US" dirty="0" err="1"/>
              <a:t>Dijkstra_min_priority_queue</a:t>
            </a:r>
            <a:r>
              <a:rPr lang="en-US" dirty="0"/>
              <a:t>) does not work for graphs that have cycles of negative weight</a:t>
            </a:r>
          </a:p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31996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1540" y="1676400"/>
            <a:ext cx="3840460" cy="3219473"/>
            <a:chOff x="914400" y="3105127"/>
            <a:chExt cx="3840460" cy="3219473"/>
          </a:xfrm>
        </p:grpSpPr>
        <p:sp>
          <p:nvSpPr>
            <p:cNvPr id="4" name="Oval 3"/>
            <p:cNvSpPr/>
            <p:nvPr/>
          </p:nvSpPr>
          <p:spPr>
            <a:xfrm>
              <a:off x="914400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5867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21460" y="418540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>
              <a:off x="1447800" y="441960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 flipV="1">
              <a:off x="3276600" y="4414004"/>
              <a:ext cx="944860" cy="55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4"/>
              <a:endCxn id="5" idx="1"/>
            </p:cNvCxnSpPr>
            <p:nvPr/>
          </p:nvCxnSpPr>
          <p:spPr>
            <a:xfrm>
              <a:off x="1181100" y="4648200"/>
              <a:ext cx="802015" cy="1286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7"/>
              <a:endCxn id="6" idx="4"/>
            </p:cNvCxnSpPr>
            <p:nvPr/>
          </p:nvCxnSpPr>
          <p:spPr>
            <a:xfrm flipV="1">
              <a:off x="2360285" y="4648200"/>
              <a:ext cx="649615" cy="1286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91590" y="3105127"/>
              <a:ext cx="3128010" cy="1099327"/>
            </a:xfrm>
            <a:custGeom>
              <a:avLst/>
              <a:gdLst>
                <a:gd name="connsiteX0" fmla="*/ 0 w 3440430"/>
                <a:gd name="connsiteY0" fmla="*/ 1085873 h 1085873"/>
                <a:gd name="connsiteX1" fmla="*/ 1577340 w 3440430"/>
                <a:gd name="connsiteY1" fmla="*/ 23 h 1085873"/>
                <a:gd name="connsiteX2" fmla="*/ 3440430 w 3440430"/>
                <a:gd name="connsiteY2" fmla="*/ 1051583 h 1085873"/>
                <a:gd name="connsiteX3" fmla="*/ 3440430 w 3440430"/>
                <a:gd name="connsiteY3" fmla="*/ 1051583 h 108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0430" h="1085873">
                  <a:moveTo>
                    <a:pt x="0" y="1085873"/>
                  </a:moveTo>
                  <a:cubicBezTo>
                    <a:pt x="501967" y="545805"/>
                    <a:pt x="1003935" y="5738"/>
                    <a:pt x="1577340" y="23"/>
                  </a:cubicBezTo>
                  <a:cubicBezTo>
                    <a:pt x="2150745" y="-5692"/>
                    <a:pt x="3440430" y="1051583"/>
                    <a:pt x="3440430" y="1051583"/>
                  </a:cubicBezTo>
                  <a:lnTo>
                    <a:pt x="3440430" y="105158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1660" y="4046458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5700" y="3994904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7770" y="5187433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3116557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8934" y="5187433"/>
              <a:ext cx="86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-300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22510" y="1447800"/>
            <a:ext cx="44124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First, you set distances to ∞, </a:t>
            </a:r>
            <a:br>
              <a:rPr lang="en-US" sz="2200" dirty="0"/>
            </a:br>
            <a:r>
              <a:rPr lang="en-US" sz="2200" dirty="0"/>
              <a:t>seen [ ] to all false, and penultimate [ ] to all nil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node A: distance[A] = 0, penultimate[A]=A, seen[A] =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the edge {A,C} and set distance[C]= 0, penultimate[C]=A, and seen[C]=true.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the edge {A,B} and set distance[B]=1, penultimate[B]=A, seen[B]=true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edge {B,D} and set distance[D]=-299, penultimate[D]=B, seen[D]=true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10594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Dijkstra_least_weight</a:t>
            </a:r>
            <a:r>
              <a:rPr lang="en-US" dirty="0"/>
              <a:t> does not work for graphs that have cycles of negative weight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5616377"/>
          <a:ext cx="4495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39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447800"/>
            <a:ext cx="3840460" cy="3219473"/>
            <a:chOff x="914400" y="3105127"/>
            <a:chExt cx="3840460" cy="3219473"/>
          </a:xfrm>
        </p:grpSpPr>
        <p:sp>
          <p:nvSpPr>
            <p:cNvPr id="4" name="Oval 3"/>
            <p:cNvSpPr/>
            <p:nvPr/>
          </p:nvSpPr>
          <p:spPr>
            <a:xfrm>
              <a:off x="914400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5867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21460" y="418540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>
              <a:off x="1447800" y="441960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 flipV="1">
              <a:off x="3276600" y="4414004"/>
              <a:ext cx="944860" cy="55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4"/>
              <a:endCxn id="5" idx="1"/>
            </p:cNvCxnSpPr>
            <p:nvPr/>
          </p:nvCxnSpPr>
          <p:spPr>
            <a:xfrm>
              <a:off x="1181100" y="4648200"/>
              <a:ext cx="802015" cy="1286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7"/>
              <a:endCxn id="6" idx="4"/>
            </p:cNvCxnSpPr>
            <p:nvPr/>
          </p:nvCxnSpPr>
          <p:spPr>
            <a:xfrm flipV="1">
              <a:off x="2360285" y="4648200"/>
              <a:ext cx="649615" cy="1286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91590" y="3105127"/>
              <a:ext cx="3128010" cy="1099327"/>
            </a:xfrm>
            <a:custGeom>
              <a:avLst/>
              <a:gdLst>
                <a:gd name="connsiteX0" fmla="*/ 0 w 3440430"/>
                <a:gd name="connsiteY0" fmla="*/ 1085873 h 1085873"/>
                <a:gd name="connsiteX1" fmla="*/ 1577340 w 3440430"/>
                <a:gd name="connsiteY1" fmla="*/ 23 h 1085873"/>
                <a:gd name="connsiteX2" fmla="*/ 3440430 w 3440430"/>
                <a:gd name="connsiteY2" fmla="*/ 1051583 h 1085873"/>
                <a:gd name="connsiteX3" fmla="*/ 3440430 w 3440430"/>
                <a:gd name="connsiteY3" fmla="*/ 1051583 h 108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0430" h="1085873">
                  <a:moveTo>
                    <a:pt x="0" y="1085873"/>
                  </a:moveTo>
                  <a:cubicBezTo>
                    <a:pt x="501967" y="545805"/>
                    <a:pt x="1003935" y="5738"/>
                    <a:pt x="1577340" y="23"/>
                  </a:cubicBezTo>
                  <a:cubicBezTo>
                    <a:pt x="2150745" y="-5692"/>
                    <a:pt x="3440430" y="1051583"/>
                    <a:pt x="3440430" y="1051583"/>
                  </a:cubicBezTo>
                  <a:lnTo>
                    <a:pt x="3440430" y="105158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1660" y="4046458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5700" y="3994904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7770" y="5187433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3116557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8934" y="5187433"/>
              <a:ext cx="86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-300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34771" y="1447800"/>
            <a:ext cx="50330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First, set distance[A] = 0 and the other distances to ∞, array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penultimate</a:t>
            </a:r>
            <a:r>
              <a:rPr lang="en-US" sz="2200" dirty="0"/>
              <a:t> to all nil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Then set array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r>
              <a:rPr lang="en-US" sz="2200" dirty="0"/>
              <a:t> to all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A, set seen[A]=true and relax all edges incident to A: distance[B]= 1, distance[C]=0,  distance[D]=99, array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penultimate</a:t>
            </a:r>
            <a:r>
              <a:rPr lang="en-US" sz="2200" dirty="0"/>
              <a:t> to all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C, set seen[C]=true and relax all edges incident to A: no changes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1059417"/>
          </a:xfrm>
        </p:spPr>
        <p:txBody>
          <a:bodyPr>
            <a:noAutofit/>
          </a:bodyPr>
          <a:lstStyle/>
          <a:p>
            <a:r>
              <a:rPr lang="en-US" dirty="0" err="1"/>
              <a:t>Dijkstra_min_priority_queue</a:t>
            </a:r>
            <a:r>
              <a:rPr lang="en-US" dirty="0"/>
              <a:t> does not work for graphs that have cycles of negative weight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5118638"/>
            <a:ext cx="5105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B, set seen[B]=true and relax all edges incident to B: distance[D]=-299, penultimate[D]=B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D, set seen[D]=true and relax all edges incident to D: no changes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724400" y="5288280"/>
          <a:ext cx="4495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4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/>
              <a:t>Notice that at the end of Dijkstra's algorithm , distance[B] is still 1, even though the shortest path to B has length -201, and distance[C] is still 0, even though the shortest path to C has length -200, and Dijkstra’s algorithm thus fails to accurately compute distances for negative weights. </a:t>
            </a:r>
          </a:p>
          <a:p>
            <a:r>
              <a:rPr lang="en-US" dirty="0"/>
              <a:t>Dijkstra’s algorithm does not work for directed graphs that have negative weight edges</a:t>
            </a:r>
          </a:p>
        </p:txBody>
      </p:sp>
    </p:spTree>
    <p:extLst>
      <p:ext uri="{BB962C8B-B14F-4D97-AF65-F5344CB8AC3E}">
        <p14:creationId xmlns:p14="http://schemas.microsoft.com/office/powerpoint/2010/main" val="105350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Dijkstra’s algorithm does not work for directed graphs that have negative weight edges</a:t>
            </a:r>
          </a:p>
          <a:p>
            <a:r>
              <a:rPr lang="en-US" dirty="0"/>
              <a:t>Example: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5000" y="2971800"/>
            <a:ext cx="3840460" cy="3219473"/>
            <a:chOff x="1905000" y="2971800"/>
            <a:chExt cx="3840460" cy="3219473"/>
          </a:xfrm>
        </p:grpSpPr>
        <p:sp>
          <p:nvSpPr>
            <p:cNvPr id="5" name="Oval 4"/>
            <p:cNvSpPr/>
            <p:nvPr/>
          </p:nvSpPr>
          <p:spPr>
            <a:xfrm>
              <a:off x="1905000" y="40576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95600" y="57340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0576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2060" y="4052077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>
              <a:stCxn id="5" idx="6"/>
              <a:endCxn id="7" idx="2"/>
            </p:cNvCxnSpPr>
            <p:nvPr/>
          </p:nvCxnSpPr>
          <p:spPr>
            <a:xfrm>
              <a:off x="2438400" y="4286273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6"/>
              <a:endCxn id="8" idx="2"/>
            </p:cNvCxnSpPr>
            <p:nvPr/>
          </p:nvCxnSpPr>
          <p:spPr>
            <a:xfrm flipV="1">
              <a:off x="4267200" y="4280677"/>
              <a:ext cx="944860" cy="5596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6" idx="1"/>
            </p:cNvCxnSpPr>
            <p:nvPr/>
          </p:nvCxnSpPr>
          <p:spPr>
            <a:xfrm>
              <a:off x="2171700" y="4514873"/>
              <a:ext cx="802015" cy="1286155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4"/>
            </p:cNvCxnSpPr>
            <p:nvPr/>
          </p:nvCxnSpPr>
          <p:spPr>
            <a:xfrm flipV="1">
              <a:off x="3350885" y="4514873"/>
              <a:ext cx="649615" cy="1286155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2282190" y="2971800"/>
              <a:ext cx="3128010" cy="1099327"/>
            </a:xfrm>
            <a:custGeom>
              <a:avLst/>
              <a:gdLst>
                <a:gd name="connsiteX0" fmla="*/ 0 w 3440430"/>
                <a:gd name="connsiteY0" fmla="*/ 1085873 h 1085873"/>
                <a:gd name="connsiteX1" fmla="*/ 1577340 w 3440430"/>
                <a:gd name="connsiteY1" fmla="*/ 23 h 1085873"/>
                <a:gd name="connsiteX2" fmla="*/ 3440430 w 3440430"/>
                <a:gd name="connsiteY2" fmla="*/ 1051583 h 1085873"/>
                <a:gd name="connsiteX3" fmla="*/ 3440430 w 3440430"/>
                <a:gd name="connsiteY3" fmla="*/ 1051583 h 108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0430" h="1085873">
                  <a:moveTo>
                    <a:pt x="0" y="1085873"/>
                  </a:moveTo>
                  <a:cubicBezTo>
                    <a:pt x="501967" y="545805"/>
                    <a:pt x="1003935" y="5738"/>
                    <a:pt x="1577340" y="23"/>
                  </a:cubicBezTo>
                  <a:cubicBezTo>
                    <a:pt x="2150745" y="-5692"/>
                    <a:pt x="3440430" y="1051583"/>
                    <a:pt x="3440430" y="1051583"/>
                  </a:cubicBezTo>
                  <a:lnTo>
                    <a:pt x="3440430" y="1051583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2260" y="3913131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300" y="3861577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8370" y="5054106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983230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9534" y="5054106"/>
              <a:ext cx="86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91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1676400"/>
            <a:ext cx="3840460" cy="3219473"/>
            <a:chOff x="1905000" y="2971800"/>
            <a:chExt cx="3840460" cy="3219473"/>
          </a:xfrm>
        </p:grpSpPr>
        <p:sp>
          <p:nvSpPr>
            <p:cNvPr id="5" name="Oval 4"/>
            <p:cNvSpPr/>
            <p:nvPr/>
          </p:nvSpPr>
          <p:spPr>
            <a:xfrm>
              <a:off x="1905000" y="40576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95600" y="57340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0576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2060" y="4052077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>
              <a:stCxn id="5" idx="6"/>
              <a:endCxn id="7" idx="2"/>
            </p:cNvCxnSpPr>
            <p:nvPr/>
          </p:nvCxnSpPr>
          <p:spPr>
            <a:xfrm>
              <a:off x="2438400" y="4286273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6"/>
              <a:endCxn id="8" idx="2"/>
            </p:cNvCxnSpPr>
            <p:nvPr/>
          </p:nvCxnSpPr>
          <p:spPr>
            <a:xfrm flipV="1">
              <a:off x="4267200" y="4280677"/>
              <a:ext cx="944860" cy="5596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6" idx="1"/>
            </p:cNvCxnSpPr>
            <p:nvPr/>
          </p:nvCxnSpPr>
          <p:spPr>
            <a:xfrm>
              <a:off x="2171700" y="4514873"/>
              <a:ext cx="802015" cy="1286155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4"/>
            </p:cNvCxnSpPr>
            <p:nvPr/>
          </p:nvCxnSpPr>
          <p:spPr>
            <a:xfrm flipV="1">
              <a:off x="3350885" y="4514873"/>
              <a:ext cx="649615" cy="1286155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2282190" y="2971800"/>
              <a:ext cx="3128010" cy="1099327"/>
            </a:xfrm>
            <a:custGeom>
              <a:avLst/>
              <a:gdLst>
                <a:gd name="connsiteX0" fmla="*/ 0 w 3440430"/>
                <a:gd name="connsiteY0" fmla="*/ 1085873 h 1085873"/>
                <a:gd name="connsiteX1" fmla="*/ 1577340 w 3440430"/>
                <a:gd name="connsiteY1" fmla="*/ 23 h 1085873"/>
                <a:gd name="connsiteX2" fmla="*/ 3440430 w 3440430"/>
                <a:gd name="connsiteY2" fmla="*/ 1051583 h 1085873"/>
                <a:gd name="connsiteX3" fmla="*/ 3440430 w 3440430"/>
                <a:gd name="connsiteY3" fmla="*/ 1051583 h 108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0430" h="1085873">
                  <a:moveTo>
                    <a:pt x="0" y="1085873"/>
                  </a:moveTo>
                  <a:cubicBezTo>
                    <a:pt x="501967" y="545805"/>
                    <a:pt x="1003935" y="5738"/>
                    <a:pt x="1577340" y="23"/>
                  </a:cubicBezTo>
                  <a:cubicBezTo>
                    <a:pt x="2150745" y="-5692"/>
                    <a:pt x="3440430" y="1051583"/>
                    <a:pt x="3440430" y="1051583"/>
                  </a:cubicBezTo>
                  <a:lnTo>
                    <a:pt x="3440430" y="1051583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2260" y="3913131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300" y="3861577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8370" y="5054106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983230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9534" y="5054106"/>
              <a:ext cx="86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-300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63370" y="1447800"/>
            <a:ext cx="48806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First, you set distances to ∞, </a:t>
            </a:r>
            <a:br>
              <a:rPr lang="en-US" sz="2200" dirty="0"/>
            </a:br>
            <a:r>
              <a:rPr lang="en-US" sz="2200" dirty="0"/>
              <a:t>seen [ ] to all false, and penultimate [ ] to all nil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node A: distance[A] = 0, penultimate[A]=A, seen[A] =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the edge {A,C} and set distance[C]= 0, penultimate[C]=A, and seen[C]=true.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the edge {A,B} and set distance[B]=1, penultimate[B]=A, seen[B]=true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edge {B,D} and set distance[D]=-299, penultimate[D]=B, seen[D]=true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52400" y="228601"/>
            <a:ext cx="8839200" cy="10594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Dijkstra_least_weight</a:t>
            </a:r>
            <a:r>
              <a:rPr lang="en-US" dirty="0"/>
              <a:t> does not work for directed graphs with negative weight edges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1475" y="5552717"/>
          <a:ext cx="4495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3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1757577"/>
            <a:ext cx="3840460" cy="3219473"/>
            <a:chOff x="1905000" y="2971800"/>
            <a:chExt cx="3840460" cy="3219473"/>
          </a:xfrm>
        </p:grpSpPr>
        <p:sp>
          <p:nvSpPr>
            <p:cNvPr id="5" name="Oval 4"/>
            <p:cNvSpPr/>
            <p:nvPr/>
          </p:nvSpPr>
          <p:spPr>
            <a:xfrm>
              <a:off x="1905000" y="40576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95600" y="57340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0576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2060" y="4052077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>
              <a:stCxn id="5" idx="6"/>
              <a:endCxn id="7" idx="2"/>
            </p:cNvCxnSpPr>
            <p:nvPr/>
          </p:nvCxnSpPr>
          <p:spPr>
            <a:xfrm>
              <a:off x="2438400" y="4286273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6"/>
              <a:endCxn id="8" idx="2"/>
            </p:cNvCxnSpPr>
            <p:nvPr/>
          </p:nvCxnSpPr>
          <p:spPr>
            <a:xfrm flipV="1">
              <a:off x="4267200" y="4280677"/>
              <a:ext cx="944860" cy="5596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6" idx="1"/>
            </p:cNvCxnSpPr>
            <p:nvPr/>
          </p:nvCxnSpPr>
          <p:spPr>
            <a:xfrm>
              <a:off x="2171700" y="4514873"/>
              <a:ext cx="802015" cy="1286155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4"/>
            </p:cNvCxnSpPr>
            <p:nvPr/>
          </p:nvCxnSpPr>
          <p:spPr>
            <a:xfrm flipV="1">
              <a:off x="3350885" y="4514873"/>
              <a:ext cx="649615" cy="1286155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2282190" y="2971800"/>
              <a:ext cx="3128010" cy="1099327"/>
            </a:xfrm>
            <a:custGeom>
              <a:avLst/>
              <a:gdLst>
                <a:gd name="connsiteX0" fmla="*/ 0 w 3440430"/>
                <a:gd name="connsiteY0" fmla="*/ 1085873 h 1085873"/>
                <a:gd name="connsiteX1" fmla="*/ 1577340 w 3440430"/>
                <a:gd name="connsiteY1" fmla="*/ 23 h 1085873"/>
                <a:gd name="connsiteX2" fmla="*/ 3440430 w 3440430"/>
                <a:gd name="connsiteY2" fmla="*/ 1051583 h 1085873"/>
                <a:gd name="connsiteX3" fmla="*/ 3440430 w 3440430"/>
                <a:gd name="connsiteY3" fmla="*/ 1051583 h 108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0430" h="1085873">
                  <a:moveTo>
                    <a:pt x="0" y="1085873"/>
                  </a:moveTo>
                  <a:cubicBezTo>
                    <a:pt x="501967" y="545805"/>
                    <a:pt x="1003935" y="5738"/>
                    <a:pt x="1577340" y="23"/>
                  </a:cubicBezTo>
                  <a:cubicBezTo>
                    <a:pt x="2150745" y="-5692"/>
                    <a:pt x="3440430" y="1051583"/>
                    <a:pt x="3440430" y="1051583"/>
                  </a:cubicBezTo>
                  <a:lnTo>
                    <a:pt x="3440430" y="1051583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2260" y="3913131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300" y="3861577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8370" y="5054106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983230"/>
              <a:ext cx="52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9534" y="5054106"/>
              <a:ext cx="86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-300</a:t>
              </a: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52400" y="228601"/>
            <a:ext cx="8839200" cy="10594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Dijkstra_min_priority_queue</a:t>
            </a:r>
            <a:r>
              <a:rPr lang="en-US" dirty="0"/>
              <a:t> does not work for directed graphs with negative weight edges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0030" y="1160621"/>
            <a:ext cx="50330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First, set distance[A] = 0 and the other distances to ∞, array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penultimate</a:t>
            </a:r>
            <a:r>
              <a:rPr lang="en-US" sz="2200" dirty="0"/>
              <a:t> to all nil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Then set array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r>
              <a:rPr lang="en-US" sz="2200" dirty="0"/>
              <a:t> to all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A, set seen[A]=true and relax all edges incident to A: distance[B]= 1, distance[C]=0,  distance[D]=99, array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penultimate</a:t>
            </a:r>
            <a:r>
              <a:rPr lang="en-US" sz="2200" dirty="0"/>
              <a:t> to all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C, set seen[C]=true and relax all edges incident to A: no changes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118638"/>
            <a:ext cx="5105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B, set seen[B]=true and relax all edges incident to B: distance[D]=-299, penultimate[D]=B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Extract node D, set seen[D]=true and relax all edges incident to D: no changes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724400" y="5288280"/>
          <a:ext cx="4495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correct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2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4262-6A95-3F43-B7CA-A964D8CB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Pattern</a:t>
            </a:r>
            <a:br>
              <a:rPr lang="en-US" dirty="0"/>
            </a:br>
            <a:r>
              <a:rPr lang="en-US" sz="2000" dirty="0"/>
              <a:t>(taken from </a:t>
            </a:r>
            <a:r>
              <a:rPr lang="en-US" sz="2000" dirty="0">
                <a:hlinkClick r:id="rId3"/>
              </a:rPr>
              <a:t>https://github.com/kevinwortman/advanced-algorithms-slides/blob/master/07-max-flow.pdf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93CA-B171-6845-912A-E174D282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1"/>
            <a:ext cx="8229600" cy="2209800"/>
          </a:xfrm>
        </p:spPr>
        <p:txBody>
          <a:bodyPr>
            <a:normAutofit/>
          </a:bodyPr>
          <a:lstStyle/>
          <a:p>
            <a:r>
              <a:rPr lang="en-US" sz="2600" dirty="0"/>
              <a:t>The fixed point is when the result becomes optimal</a:t>
            </a:r>
          </a:p>
          <a:p>
            <a:r>
              <a:rPr lang="en-US" sz="2600" dirty="0"/>
              <a:t>Both greedy pattern and iterative pattern use a greedy heuristic: make a greedy choice to be executed in the next step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F764D-87AB-8941-8966-4B07E9EA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46749"/>
              </p:ext>
            </p:extLst>
          </p:nvPr>
        </p:nvGraphicFramePr>
        <p:xfrm>
          <a:off x="228600" y="1828800"/>
          <a:ext cx="86106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0178">
                  <a:extLst>
                    <a:ext uri="{9D8B030D-6E8A-4147-A177-3AD203B41FA5}">
                      <a16:colId xmlns:a16="http://schemas.microsoft.com/office/drawing/2014/main" val="3886329530"/>
                    </a:ext>
                  </a:extLst>
                </a:gridCol>
                <a:gridCol w="4450422">
                  <a:extLst>
                    <a:ext uri="{9D8B030D-6E8A-4147-A177-3AD203B41FA5}">
                      <a16:colId xmlns:a16="http://schemas.microsoft.com/office/drawing/2014/main" val="349493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greedy pattern: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pattern (a.k.a. fixed-point algorithm)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6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Initialize base-case result (variable)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For each piece of input (variable 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), update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Initialize base-case result (variable)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While (result is not optimal):</a:t>
                      </a:r>
                      <a:br>
                        <a:rPr lang="en-US" dirty="0"/>
                      </a:br>
                      <a:r>
                        <a:rPr lang="en-US" dirty="0"/>
                        <a:t>      2.1 Improve result in one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0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6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Notice that at the end of Dijkstra's algorithm , distance[B] is still 1, even though the shortest path to B has length -201, and distance[C] is still 0, even though the shortest path to C has length -200, and Dijkstra’s algorithm thus fails to accurately compute distances for negative weights. </a:t>
            </a:r>
          </a:p>
          <a:p>
            <a:r>
              <a:rPr lang="en-US" dirty="0"/>
              <a:t>Example of a directed graph with negative and positive weights: the energy spent/gain when hiking various trails in a mountain</a:t>
            </a:r>
          </a:p>
          <a:p>
            <a:r>
              <a:rPr lang="en-US" dirty="0"/>
              <a:t>When hiking uphill, you lose energy so the uphill arc will have a negative value for the energy</a:t>
            </a:r>
          </a:p>
          <a:p>
            <a:r>
              <a:rPr lang="en-US" dirty="0"/>
              <a:t>When hiking downhill, you gain energy so the downhill arc will have a positive value for the energy</a:t>
            </a:r>
          </a:p>
        </p:txBody>
      </p:sp>
    </p:spTree>
    <p:extLst>
      <p:ext uri="{BB962C8B-B14F-4D97-AF65-F5344CB8AC3E}">
        <p14:creationId xmlns:p14="http://schemas.microsoft.com/office/powerpoint/2010/main" val="533252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best-known algorithm for finding single-source shortest paths in a directed graph with negative edge weights is the </a:t>
                </a:r>
                <a:r>
                  <a:rPr lang="en-US" i="1" dirty="0"/>
                  <a:t>Bellman-Ford algorithm</a:t>
                </a:r>
                <a:r>
                  <a:rPr lang="en-US" dirty="0"/>
                  <a:t> but it requires that the graph has no negative value cycles.</a:t>
                </a:r>
              </a:p>
              <a:p>
                <a:r>
                  <a:rPr lang="en-US" dirty="0"/>
                  <a:t>However, Bellman-Ford algorithm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time, while Dijkstra's algorithm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time, which is asymptotically faster for graphs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dense graphs (where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>
                <a:blip r:embed="rId2"/>
                <a:stretch>
                  <a:fillRect l="-1852" t="-1075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459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Bellman-Ford-Moore (BFM)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 graph contains a negative weight cycle, then there is no shortest paths between any two points lying on the cycle: any path can be made cheaper by one more run around the negative cycle</a:t>
            </a:r>
          </a:p>
          <a:p>
            <a:r>
              <a:rPr lang="en-US" dirty="0"/>
              <a:t>BFM algorithm can detect negative cycles </a:t>
            </a:r>
          </a:p>
          <a:p>
            <a:r>
              <a:rPr lang="en-US" dirty="0"/>
              <a:t>BFM is based on the principle of relaxation, like </a:t>
            </a:r>
            <a:r>
              <a:rPr lang="en-US" dirty="0" err="1"/>
              <a:t>Dijkstra’s</a:t>
            </a:r>
            <a:r>
              <a:rPr lang="en-US" dirty="0"/>
              <a:t> algorithm: an approximation to the correct distance between two points is gradually replaced by smaller values until eventually reaching the smallest value (an optimum solution) </a:t>
            </a:r>
          </a:p>
          <a:p>
            <a:r>
              <a:rPr lang="en-US" dirty="0"/>
              <a:t>BFM algorithm relaxes all the edges, and does this </a:t>
            </a:r>
            <a:br>
              <a:rPr lang="en-US" dirty="0"/>
            </a:br>
            <a:r>
              <a:rPr lang="en-US" dirty="0"/>
              <a:t>|V|-1 times, where |V| is the number of vertices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58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BFM algorithm: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Initialize(distance, penultimate, s)</a:t>
            </a:r>
          </a:p>
          <a:p>
            <a:pPr marL="0" indent="0">
              <a:buNone/>
            </a:pPr>
            <a:r>
              <a:rPr lang="en-US" sz="2800" dirty="0"/>
              <a:t>  for i=1 to |V|-1 do {</a:t>
            </a:r>
          </a:p>
          <a:p>
            <a:pPr marL="0" indent="457200">
              <a:buNone/>
            </a:pPr>
            <a:r>
              <a:rPr lang="en-US" sz="2800" dirty="0"/>
              <a:t>for each vertex v adjacent to u in E do</a:t>
            </a:r>
          </a:p>
          <a:p>
            <a:pPr marL="0" indent="914400">
              <a:buNone/>
            </a:pPr>
            <a:r>
              <a:rPr lang="en-US" sz="2800" dirty="0"/>
              <a:t>Relax (u, v, distance, penultimate)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/>
              <a:t>Procedure</a:t>
            </a:r>
            <a:r>
              <a:rPr lang="en-US" sz="2600" dirty="0"/>
              <a:t> Relax(</a:t>
            </a:r>
            <a:r>
              <a:rPr lang="en-US" sz="2600" dirty="0" err="1"/>
              <a:t>x,y</a:t>
            </a:r>
            <a:r>
              <a:rPr lang="en-US" sz="2600" dirty="0"/>
              <a:t>, distance, penultimate)</a:t>
            </a:r>
          </a:p>
          <a:p>
            <a:pPr marL="0" indent="0">
              <a:buNone/>
            </a:pPr>
            <a:r>
              <a:rPr lang="en-US" sz="2600" dirty="0"/>
              <a:t>  if ( distance[y] = ∞ or distance[y] &gt; distance [x] + weight({</a:t>
            </a:r>
            <a:r>
              <a:rPr lang="en-US" sz="2600" dirty="0" err="1"/>
              <a:t>x,y</a:t>
            </a:r>
            <a:r>
              <a:rPr lang="en-US" sz="2600" dirty="0"/>
              <a:t>}) ) then</a:t>
            </a:r>
          </a:p>
          <a:p>
            <a:pPr indent="0">
              <a:buNone/>
            </a:pPr>
            <a:r>
              <a:rPr lang="en-US" sz="2600" dirty="0"/>
              <a:t>distance [y] = distance [x] + weight({</a:t>
            </a:r>
            <a:r>
              <a:rPr lang="en-US" sz="2600" dirty="0" err="1"/>
              <a:t>x,y</a:t>
            </a:r>
            <a:r>
              <a:rPr lang="en-US" sz="2600" dirty="0"/>
              <a:t>})</a:t>
            </a:r>
          </a:p>
          <a:p>
            <a:pPr indent="0">
              <a:buNone/>
            </a:pPr>
            <a:r>
              <a:rPr lang="en-US" sz="2600" dirty="0"/>
              <a:t>penultimate [y] = x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600" b="1" dirty="0"/>
              <a:t>Procedure</a:t>
            </a:r>
            <a:r>
              <a:rPr lang="en-US" sz="2600" dirty="0"/>
              <a:t> Initialize(distance, penultimate, s)</a:t>
            </a:r>
          </a:p>
          <a:p>
            <a:pPr marL="0" indent="0">
              <a:buNone/>
            </a:pPr>
            <a:r>
              <a:rPr lang="en-US" sz="2600" dirty="0"/>
              <a:t>  distance[ ] = ∞</a:t>
            </a:r>
          </a:p>
          <a:p>
            <a:pPr marL="0" indent="0">
              <a:buNone/>
            </a:pPr>
            <a:r>
              <a:rPr lang="en-US" sz="2600" dirty="0"/>
              <a:t>  penultimate[ ] = nil (or some other value)</a:t>
            </a:r>
          </a:p>
          <a:p>
            <a:pPr marL="0" indent="0">
              <a:buNone/>
            </a:pPr>
            <a:r>
              <a:rPr lang="en-US" sz="2600" dirty="0"/>
              <a:t>  distance[s]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838200"/>
            <a:ext cx="8229600" cy="563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US" dirty="0"/>
              <a:t>Since the longest possible path without a cycle has no more than |V|-1 edges, the edges must be scanned |V|-1  times to ensure the shortest path has been found for all nodes.</a:t>
            </a:r>
          </a:p>
          <a:p>
            <a:r>
              <a:rPr lang="en-US" dirty="0"/>
              <a:t>Bellman-Ford-Moore’s algorithm uses dynamic programming to explore the graph.</a:t>
            </a:r>
          </a:p>
          <a:p>
            <a:r>
              <a:rPr lang="en-US" dirty="0" err="1"/>
              <a:t>Dijkstra’s</a:t>
            </a:r>
            <a:r>
              <a:rPr lang="en-US" dirty="0"/>
              <a:t> algorithm uses the greedy approach to select the closest unvisited node to be explored next.</a:t>
            </a:r>
          </a:p>
        </p:txBody>
      </p:sp>
    </p:spTree>
    <p:extLst>
      <p:ext uri="{BB962C8B-B14F-4D97-AF65-F5344CB8AC3E}">
        <p14:creationId xmlns:p14="http://schemas.microsoft.com/office/powerpoint/2010/main" val="5586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70C5-0AED-5E4D-9E17-219B8CDC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Review SSSP</a:t>
            </a:r>
          </a:p>
        </p:txBody>
      </p:sp>
    </p:spTree>
    <p:extLst>
      <p:ext uri="{BB962C8B-B14F-4D97-AF65-F5344CB8AC3E}">
        <p14:creationId xmlns:p14="http://schemas.microsoft.com/office/powerpoint/2010/main" val="401051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Sparse versus Dense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Sparse graph: a graph in which the number of edges is close to the minimal number of edges (0) </a:t>
                </a:r>
              </a:p>
              <a:p>
                <a:r>
                  <a:rPr lang="en-US" dirty="0"/>
                  <a:t>Examples</a:t>
                </a:r>
              </a:p>
              <a:p>
                <a:r>
                  <a:rPr lang="en-US" dirty="0"/>
                  <a:t>Dense graph: a dense graph is a graph in which the number of edges is close to the maximal number of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Examples on next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  <a:blipFill>
                <a:blip r:embed="rId3"/>
                <a:stretch>
                  <a:fillRect l="-1460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8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307872" y="228600"/>
            <a:ext cx="2418152" cy="1363484"/>
            <a:chOff x="307872" y="228600"/>
            <a:chExt cx="2418152" cy="1363484"/>
          </a:xfrm>
        </p:grpSpPr>
        <p:sp>
          <p:nvSpPr>
            <p:cNvPr id="5" name="Oval 4"/>
            <p:cNvSpPr/>
            <p:nvPr/>
          </p:nvSpPr>
          <p:spPr>
            <a:xfrm>
              <a:off x="457200" y="23419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7872" y="113488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09672" y="228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192624" y="228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" name="Straight Connector 10"/>
            <p:cNvCxnSpPr>
              <a:stCxn id="5" idx="4"/>
              <a:endCxn id="6" idx="0"/>
            </p:cNvCxnSpPr>
            <p:nvPr/>
          </p:nvCxnSpPr>
          <p:spPr>
            <a:xfrm flipH="1">
              <a:off x="574572" y="691396"/>
              <a:ext cx="149328" cy="4434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65662" y="939511"/>
            <a:ext cx="28695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Sparse graph: |E|=1 &lt; 6 </a:t>
            </a:r>
            <a:br>
              <a:rPr lang="en-US" sz="1600" dirty="0"/>
            </a:br>
            <a:r>
              <a:rPr lang="en-US" sz="1600" dirty="0"/>
              <a:t>(6 = maximal number of edges)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4757" y="5900289"/>
            <a:ext cx="29718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Dense graph: |E|=10 (close to 10=maximal number of edges)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194" y="1607335"/>
            <a:ext cx="283043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Sparse graph: |E|=5 &lt; 15 (15=maximal number of edges)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4648200" y="219117"/>
            <a:ext cx="2445319" cy="2137806"/>
            <a:chOff x="5073603" y="219117"/>
            <a:chExt cx="2445319" cy="2137806"/>
          </a:xfrm>
        </p:grpSpPr>
        <p:sp>
          <p:nvSpPr>
            <p:cNvPr id="70" name="Oval 69"/>
            <p:cNvSpPr/>
            <p:nvPr/>
          </p:nvSpPr>
          <p:spPr>
            <a:xfrm>
              <a:off x="5073603" y="135812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861760" y="189972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6211175" y="1066562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6985522" y="45080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74" name="Straight Connector 73"/>
            <p:cNvCxnSpPr>
              <a:stCxn id="70" idx="6"/>
              <a:endCxn id="72" idx="2"/>
            </p:cNvCxnSpPr>
            <p:nvPr/>
          </p:nvCxnSpPr>
          <p:spPr>
            <a:xfrm flipV="1">
              <a:off x="5607003" y="1295162"/>
              <a:ext cx="604172" cy="2915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7"/>
              <a:endCxn id="73" idx="3"/>
            </p:cNvCxnSpPr>
            <p:nvPr/>
          </p:nvCxnSpPr>
          <p:spPr>
            <a:xfrm flipV="1">
              <a:off x="6666460" y="841048"/>
              <a:ext cx="397177" cy="2924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1" idx="7"/>
              <a:endCxn id="72" idx="4"/>
            </p:cNvCxnSpPr>
            <p:nvPr/>
          </p:nvCxnSpPr>
          <p:spPr>
            <a:xfrm flipV="1">
              <a:off x="6317045" y="1523762"/>
              <a:ext cx="160830" cy="4429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176331" y="219117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0" name="Straight Connector 79"/>
            <p:cNvCxnSpPr>
              <a:stCxn id="78" idx="4"/>
              <a:endCxn id="72" idx="0"/>
            </p:cNvCxnSpPr>
            <p:nvPr/>
          </p:nvCxnSpPr>
          <p:spPr>
            <a:xfrm>
              <a:off x="6443031" y="676317"/>
              <a:ext cx="34844" cy="3902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350880" y="48600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01" name="Straight Connector 100"/>
            <p:cNvCxnSpPr>
              <a:stCxn id="96" idx="5"/>
              <a:endCxn id="72" idx="1"/>
            </p:cNvCxnSpPr>
            <p:nvPr/>
          </p:nvCxnSpPr>
          <p:spPr>
            <a:xfrm>
              <a:off x="5806165" y="876249"/>
              <a:ext cx="483125" cy="257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218442" y="5768385"/>
            <a:ext cx="27401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Dense graph: |E|=9 (close to 10=maximal number of edges)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81552" y="2703245"/>
            <a:ext cx="3569656" cy="2864269"/>
            <a:chOff x="81552" y="2703245"/>
            <a:chExt cx="3569656" cy="2864269"/>
          </a:xfrm>
        </p:grpSpPr>
        <p:sp>
          <p:nvSpPr>
            <p:cNvPr id="108" name="Oval 107"/>
            <p:cNvSpPr/>
            <p:nvPr/>
          </p:nvSpPr>
          <p:spPr>
            <a:xfrm>
              <a:off x="81552" y="394690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655354" y="511031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0" name="Oval 109"/>
            <p:cNvSpPr/>
            <p:nvPr/>
          </p:nvSpPr>
          <p:spPr>
            <a:xfrm>
              <a:off x="1219200" y="394690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2362200" y="394131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2" name="Straight Connector 111"/>
            <p:cNvCxnSpPr>
              <a:stCxn id="108" idx="6"/>
              <a:endCxn id="110" idx="2"/>
            </p:cNvCxnSpPr>
            <p:nvPr/>
          </p:nvCxnSpPr>
          <p:spPr>
            <a:xfrm>
              <a:off x="614952" y="4175506"/>
              <a:ext cx="6042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0" idx="6"/>
              <a:endCxn id="111" idx="2"/>
            </p:cNvCxnSpPr>
            <p:nvPr/>
          </p:nvCxnSpPr>
          <p:spPr>
            <a:xfrm flipV="1">
              <a:off x="1752600" y="4169910"/>
              <a:ext cx="609600" cy="55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8" idx="4"/>
              <a:endCxn id="109" idx="1"/>
            </p:cNvCxnSpPr>
            <p:nvPr/>
          </p:nvCxnSpPr>
          <p:spPr>
            <a:xfrm>
              <a:off x="348252" y="4404106"/>
              <a:ext cx="385217" cy="773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9" idx="0"/>
              <a:endCxn id="110" idx="4"/>
            </p:cNvCxnSpPr>
            <p:nvPr/>
          </p:nvCxnSpPr>
          <p:spPr>
            <a:xfrm flipV="1">
              <a:off x="922054" y="4404106"/>
              <a:ext cx="563846" cy="7062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1527437" y="2703245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7" name="Straight Connector 116"/>
            <p:cNvCxnSpPr>
              <a:stCxn id="108" idx="0"/>
              <a:endCxn id="116" idx="2"/>
            </p:cNvCxnSpPr>
            <p:nvPr/>
          </p:nvCxnSpPr>
          <p:spPr>
            <a:xfrm flipV="1">
              <a:off x="348252" y="2931845"/>
              <a:ext cx="1179185" cy="10150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4"/>
              <a:endCxn id="110" idx="0"/>
            </p:cNvCxnSpPr>
            <p:nvPr/>
          </p:nvCxnSpPr>
          <p:spPr>
            <a:xfrm flipH="1">
              <a:off x="1485900" y="3160445"/>
              <a:ext cx="308237" cy="7864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6" idx="5"/>
              <a:endCxn id="111" idx="0"/>
            </p:cNvCxnSpPr>
            <p:nvPr/>
          </p:nvCxnSpPr>
          <p:spPr>
            <a:xfrm>
              <a:off x="1982722" y="3093490"/>
              <a:ext cx="646178" cy="847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1" idx="4"/>
              <a:endCxn id="109" idx="7"/>
            </p:cNvCxnSpPr>
            <p:nvPr/>
          </p:nvCxnSpPr>
          <p:spPr>
            <a:xfrm flipH="1">
              <a:off x="1110639" y="4398510"/>
              <a:ext cx="1518261" cy="7787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129"/>
            <p:cNvSpPr/>
            <p:nvPr/>
          </p:nvSpPr>
          <p:spPr>
            <a:xfrm>
              <a:off x="1175657" y="2956956"/>
              <a:ext cx="2475551" cy="2375065"/>
            </a:xfrm>
            <a:custGeom>
              <a:avLst/>
              <a:gdLst>
                <a:gd name="connsiteX0" fmla="*/ 902525 w 2475551"/>
                <a:gd name="connsiteY0" fmla="*/ 0 h 2375065"/>
                <a:gd name="connsiteX1" fmla="*/ 2458192 w 2475551"/>
                <a:gd name="connsiteY1" fmla="*/ 1235034 h 2375065"/>
                <a:gd name="connsiteX2" fmla="*/ 0 w 2475551"/>
                <a:gd name="connsiteY2" fmla="*/ 2375065 h 2375065"/>
                <a:gd name="connsiteX3" fmla="*/ 0 w 2475551"/>
                <a:gd name="connsiteY3" fmla="*/ 2375065 h 237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5551" h="2375065">
                  <a:moveTo>
                    <a:pt x="902525" y="0"/>
                  </a:moveTo>
                  <a:cubicBezTo>
                    <a:pt x="1755569" y="419595"/>
                    <a:pt x="2608613" y="839190"/>
                    <a:pt x="2458192" y="1235034"/>
                  </a:cubicBezTo>
                  <a:cubicBezTo>
                    <a:pt x="2307771" y="1630878"/>
                    <a:pt x="0" y="2375065"/>
                    <a:pt x="0" y="2375065"/>
                  </a:cubicBezTo>
                  <a:lnTo>
                    <a:pt x="0" y="237506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3366" y="3521991"/>
            <a:ext cx="3329017" cy="2441259"/>
            <a:chOff x="4813366" y="3521991"/>
            <a:chExt cx="3329017" cy="2441259"/>
          </a:xfrm>
        </p:grpSpPr>
        <p:sp>
          <p:nvSpPr>
            <p:cNvPr id="22" name="Oval 21"/>
            <p:cNvSpPr/>
            <p:nvPr/>
          </p:nvSpPr>
          <p:spPr>
            <a:xfrm>
              <a:off x="4813366" y="4765652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402958" y="550605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055512" y="4778655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7054012" y="477215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6" name="Straight Connector 25"/>
            <p:cNvCxnSpPr>
              <a:stCxn id="22" idx="6"/>
              <a:endCxn id="24" idx="2"/>
            </p:cNvCxnSpPr>
            <p:nvPr/>
          </p:nvCxnSpPr>
          <p:spPr>
            <a:xfrm>
              <a:off x="5346766" y="4994252"/>
              <a:ext cx="708746" cy="130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 flipV="1">
              <a:off x="6588912" y="5000753"/>
              <a:ext cx="465100" cy="6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3" idx="1"/>
            </p:cNvCxnSpPr>
            <p:nvPr/>
          </p:nvCxnSpPr>
          <p:spPr>
            <a:xfrm>
              <a:off x="5080066" y="5222852"/>
              <a:ext cx="401007" cy="3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7"/>
              <a:endCxn id="24" idx="4"/>
            </p:cNvCxnSpPr>
            <p:nvPr/>
          </p:nvCxnSpPr>
          <p:spPr>
            <a:xfrm flipV="1">
              <a:off x="5858243" y="5235855"/>
              <a:ext cx="463969" cy="337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259251" y="3521991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3" name="Straight Connector 52"/>
            <p:cNvCxnSpPr>
              <a:stCxn id="22" idx="0"/>
              <a:endCxn id="51" idx="2"/>
            </p:cNvCxnSpPr>
            <p:nvPr/>
          </p:nvCxnSpPr>
          <p:spPr>
            <a:xfrm flipV="1">
              <a:off x="5080066" y="3750591"/>
              <a:ext cx="1179185" cy="10150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4"/>
              <a:endCxn id="24" idx="0"/>
            </p:cNvCxnSpPr>
            <p:nvPr/>
          </p:nvCxnSpPr>
          <p:spPr>
            <a:xfrm flipH="1">
              <a:off x="6322212" y="3979191"/>
              <a:ext cx="203739" cy="799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5306782" y="4555344"/>
              <a:ext cx="1823513" cy="314016"/>
            </a:xfrm>
            <a:custGeom>
              <a:avLst/>
              <a:gdLst>
                <a:gd name="connsiteX0" fmla="*/ 0 w 3006090"/>
                <a:gd name="connsiteY0" fmla="*/ 503909 h 503909"/>
                <a:gd name="connsiteX1" fmla="*/ 1817370 w 3006090"/>
                <a:gd name="connsiteY1" fmla="*/ 989 h 503909"/>
                <a:gd name="connsiteX2" fmla="*/ 3006090 w 3006090"/>
                <a:gd name="connsiteY2" fmla="*/ 401039 h 50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090" h="503909">
                  <a:moveTo>
                    <a:pt x="0" y="503909"/>
                  </a:moveTo>
                  <a:cubicBezTo>
                    <a:pt x="658177" y="261021"/>
                    <a:pt x="1316355" y="18134"/>
                    <a:pt x="1817370" y="989"/>
                  </a:cubicBezTo>
                  <a:cubicBezTo>
                    <a:pt x="2318385" y="-16156"/>
                    <a:pt x="2662237" y="192441"/>
                    <a:pt x="3006090" y="4010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51" idx="5"/>
              <a:endCxn id="25" idx="0"/>
            </p:cNvCxnSpPr>
            <p:nvPr/>
          </p:nvCxnSpPr>
          <p:spPr>
            <a:xfrm>
              <a:off x="6714536" y="3912236"/>
              <a:ext cx="606176" cy="8599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>
              <a:off x="5951807" y="3748367"/>
              <a:ext cx="2190576" cy="2018805"/>
            </a:xfrm>
            <a:custGeom>
              <a:avLst/>
              <a:gdLst>
                <a:gd name="connsiteX0" fmla="*/ 843148 w 2190576"/>
                <a:gd name="connsiteY0" fmla="*/ 0 h 2018805"/>
                <a:gd name="connsiteX1" fmla="*/ 2173184 w 2190576"/>
                <a:gd name="connsiteY1" fmla="*/ 1140031 h 2018805"/>
                <a:gd name="connsiteX2" fmla="*/ 0 w 2190576"/>
                <a:gd name="connsiteY2" fmla="*/ 2018805 h 201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576" h="2018805">
                  <a:moveTo>
                    <a:pt x="843148" y="0"/>
                  </a:moveTo>
                  <a:cubicBezTo>
                    <a:pt x="1578428" y="401782"/>
                    <a:pt x="2313709" y="803564"/>
                    <a:pt x="2173184" y="1140031"/>
                  </a:cubicBezTo>
                  <a:cubicBezTo>
                    <a:pt x="2032659" y="1476498"/>
                    <a:pt x="1016329" y="1747651"/>
                    <a:pt x="0" y="201880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25" idx="3"/>
              <a:endCxn id="23" idx="6"/>
            </p:cNvCxnSpPr>
            <p:nvPr/>
          </p:nvCxnSpPr>
          <p:spPr>
            <a:xfrm flipH="1">
              <a:off x="5936358" y="5162398"/>
              <a:ext cx="1195769" cy="572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86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611482" y="2128495"/>
            <a:ext cx="2279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6019" y="2457747"/>
            <a:ext cx="2171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152400" y="171809"/>
            <a:ext cx="2754646" cy="2190391"/>
            <a:chOff x="152400" y="171809"/>
            <a:chExt cx="2754646" cy="2190391"/>
          </a:xfrm>
        </p:grpSpPr>
        <p:sp>
          <p:nvSpPr>
            <p:cNvPr id="22" name="Oval 21"/>
            <p:cNvSpPr/>
            <p:nvPr/>
          </p:nvSpPr>
          <p:spPr>
            <a:xfrm>
              <a:off x="1304856" y="1061238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272490" y="1905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072557" y="100517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" y="832638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6" name="Straight Connector 25"/>
            <p:cNvCxnSpPr>
              <a:stCxn id="22" idx="6"/>
              <a:endCxn id="24" idx="2"/>
            </p:cNvCxnSpPr>
            <p:nvPr/>
          </p:nvCxnSpPr>
          <p:spPr>
            <a:xfrm flipV="1">
              <a:off x="1838256" y="1233773"/>
              <a:ext cx="234301" cy="56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2"/>
              <a:endCxn id="25" idx="6"/>
            </p:cNvCxnSpPr>
            <p:nvPr/>
          </p:nvCxnSpPr>
          <p:spPr>
            <a:xfrm flipH="1" flipV="1">
              <a:off x="685800" y="1061238"/>
              <a:ext cx="619056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3" idx="0"/>
            </p:cNvCxnSpPr>
            <p:nvPr/>
          </p:nvCxnSpPr>
          <p:spPr>
            <a:xfrm flipH="1">
              <a:off x="1539190" y="1518438"/>
              <a:ext cx="32366" cy="3865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7"/>
              <a:endCxn id="24" idx="4"/>
            </p:cNvCxnSpPr>
            <p:nvPr/>
          </p:nvCxnSpPr>
          <p:spPr>
            <a:xfrm flipV="1">
              <a:off x="1727775" y="1462373"/>
              <a:ext cx="611482" cy="5095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307374" y="171809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3" name="Straight Connector 52"/>
            <p:cNvCxnSpPr>
              <a:stCxn id="22" idx="0"/>
              <a:endCxn id="51" idx="4"/>
            </p:cNvCxnSpPr>
            <p:nvPr/>
          </p:nvCxnSpPr>
          <p:spPr>
            <a:xfrm flipV="1">
              <a:off x="1571556" y="629009"/>
              <a:ext cx="2518" cy="4322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5"/>
              <a:endCxn id="24" idx="1"/>
            </p:cNvCxnSpPr>
            <p:nvPr/>
          </p:nvCxnSpPr>
          <p:spPr>
            <a:xfrm>
              <a:off x="1762659" y="562054"/>
              <a:ext cx="388013" cy="510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1" idx="2"/>
              <a:endCxn id="25" idx="7"/>
            </p:cNvCxnSpPr>
            <p:nvPr/>
          </p:nvCxnSpPr>
          <p:spPr>
            <a:xfrm flipH="1">
              <a:off x="607685" y="400409"/>
              <a:ext cx="699689" cy="4991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5" idx="5"/>
              <a:endCxn id="23" idx="1"/>
            </p:cNvCxnSpPr>
            <p:nvPr/>
          </p:nvCxnSpPr>
          <p:spPr>
            <a:xfrm>
              <a:off x="607685" y="1222883"/>
              <a:ext cx="742920" cy="749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>
              <a:off x="1789658" y="309253"/>
              <a:ext cx="1117388" cy="1781299"/>
            </a:xfrm>
            <a:custGeom>
              <a:avLst/>
              <a:gdLst>
                <a:gd name="connsiteX0" fmla="*/ 59377 w 1852631"/>
                <a:gd name="connsiteY0" fmla="*/ 0 h 1781299"/>
                <a:gd name="connsiteX1" fmla="*/ 1852551 w 1852631"/>
                <a:gd name="connsiteY1" fmla="*/ 795647 h 1781299"/>
                <a:gd name="connsiteX2" fmla="*/ 0 w 1852631"/>
                <a:gd name="connsiteY2" fmla="*/ 1781299 h 178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631" h="1781299">
                  <a:moveTo>
                    <a:pt x="59377" y="0"/>
                  </a:moveTo>
                  <a:cubicBezTo>
                    <a:pt x="960912" y="249382"/>
                    <a:pt x="1862447" y="498764"/>
                    <a:pt x="1852551" y="795647"/>
                  </a:cubicBezTo>
                  <a:cubicBezTo>
                    <a:pt x="1842655" y="1092530"/>
                    <a:pt x="921327" y="1436914"/>
                    <a:pt x="0" y="178129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581400" y="226366"/>
            <a:ext cx="2241368" cy="1602434"/>
            <a:chOff x="5568753" y="381000"/>
            <a:chExt cx="2241368" cy="1602434"/>
          </a:xfrm>
        </p:grpSpPr>
        <p:sp>
          <p:nvSpPr>
            <p:cNvPr id="37" name="Oval 36"/>
            <p:cNvSpPr/>
            <p:nvPr/>
          </p:nvSpPr>
          <p:spPr>
            <a:xfrm>
              <a:off x="5568753" y="38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959238" y="152623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368853" y="81091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7276721" y="81091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1" name="Straight Connector 40"/>
            <p:cNvCxnSpPr>
              <a:stCxn id="37" idx="5"/>
              <a:endCxn id="39" idx="2"/>
            </p:cNvCxnSpPr>
            <p:nvPr/>
          </p:nvCxnSpPr>
          <p:spPr>
            <a:xfrm>
              <a:off x="6024038" y="771245"/>
              <a:ext cx="344815" cy="2682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6"/>
              <a:endCxn id="40" idx="2"/>
            </p:cNvCxnSpPr>
            <p:nvPr/>
          </p:nvCxnSpPr>
          <p:spPr>
            <a:xfrm>
              <a:off x="6902253" y="1039516"/>
              <a:ext cx="3744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4"/>
              <a:endCxn id="38" idx="1"/>
            </p:cNvCxnSpPr>
            <p:nvPr/>
          </p:nvCxnSpPr>
          <p:spPr>
            <a:xfrm>
              <a:off x="5835453" y="838200"/>
              <a:ext cx="201900" cy="754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7"/>
              <a:endCxn id="39" idx="4"/>
            </p:cNvCxnSpPr>
            <p:nvPr/>
          </p:nvCxnSpPr>
          <p:spPr>
            <a:xfrm flipV="1">
              <a:off x="6414523" y="1268116"/>
              <a:ext cx="221030" cy="325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0" idx="3"/>
              <a:endCxn id="38" idx="6"/>
            </p:cNvCxnSpPr>
            <p:nvPr/>
          </p:nvCxnSpPr>
          <p:spPr>
            <a:xfrm flipH="1">
              <a:off x="6492638" y="1201161"/>
              <a:ext cx="862198" cy="5536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37" idx="6"/>
              <a:endCxn id="40" idx="1"/>
            </p:cNvCxnSpPr>
            <p:nvPr/>
          </p:nvCxnSpPr>
          <p:spPr>
            <a:xfrm>
              <a:off x="6102153" y="609600"/>
              <a:ext cx="1252683" cy="2682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573448" y="152400"/>
            <a:ext cx="2418152" cy="1363484"/>
            <a:chOff x="307872" y="228600"/>
            <a:chExt cx="2418152" cy="1363484"/>
          </a:xfrm>
        </p:grpSpPr>
        <p:sp>
          <p:nvSpPr>
            <p:cNvPr id="101" name="Oval 100"/>
            <p:cNvSpPr/>
            <p:nvPr/>
          </p:nvSpPr>
          <p:spPr>
            <a:xfrm>
              <a:off x="457200" y="23419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307872" y="113488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1309672" y="228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2192624" y="228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5" name="Straight Connector 104"/>
            <p:cNvCxnSpPr>
              <a:stCxn id="101" idx="4"/>
              <a:endCxn id="102" idx="0"/>
            </p:cNvCxnSpPr>
            <p:nvPr/>
          </p:nvCxnSpPr>
          <p:spPr>
            <a:xfrm flipH="1">
              <a:off x="574572" y="691396"/>
              <a:ext cx="149328" cy="4434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6309006" y="1917347"/>
            <a:ext cx="2532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sparse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714112" y="6323981"/>
            <a:ext cx="3065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sparse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41874" y="6336268"/>
            <a:ext cx="297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189163" y="3504764"/>
            <a:ext cx="3329017" cy="2441259"/>
            <a:chOff x="189163" y="3504764"/>
            <a:chExt cx="3329017" cy="2441259"/>
          </a:xfrm>
        </p:grpSpPr>
        <p:sp>
          <p:nvSpPr>
            <p:cNvPr id="132" name="Oval 131"/>
            <p:cNvSpPr/>
            <p:nvPr/>
          </p:nvSpPr>
          <p:spPr>
            <a:xfrm>
              <a:off x="189163" y="4748425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778755" y="548882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1431309" y="4761428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2429809" y="475492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6" name="Straight Connector 135"/>
            <p:cNvCxnSpPr>
              <a:stCxn id="132" idx="6"/>
              <a:endCxn id="134" idx="2"/>
            </p:cNvCxnSpPr>
            <p:nvPr/>
          </p:nvCxnSpPr>
          <p:spPr>
            <a:xfrm>
              <a:off x="722563" y="4977025"/>
              <a:ext cx="708746" cy="130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4" idx="6"/>
              <a:endCxn id="135" idx="2"/>
            </p:cNvCxnSpPr>
            <p:nvPr/>
          </p:nvCxnSpPr>
          <p:spPr>
            <a:xfrm flipV="1">
              <a:off x="1964709" y="4983526"/>
              <a:ext cx="465100" cy="6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2" idx="4"/>
              <a:endCxn id="133" idx="1"/>
            </p:cNvCxnSpPr>
            <p:nvPr/>
          </p:nvCxnSpPr>
          <p:spPr>
            <a:xfrm>
              <a:off x="455863" y="5205625"/>
              <a:ext cx="401007" cy="3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3" idx="7"/>
              <a:endCxn id="134" idx="4"/>
            </p:cNvCxnSpPr>
            <p:nvPr/>
          </p:nvCxnSpPr>
          <p:spPr>
            <a:xfrm flipV="1">
              <a:off x="1234040" y="5218628"/>
              <a:ext cx="463969" cy="337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1635048" y="350476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1" name="Straight Connector 140"/>
            <p:cNvCxnSpPr>
              <a:stCxn id="132" idx="0"/>
              <a:endCxn id="140" idx="2"/>
            </p:cNvCxnSpPr>
            <p:nvPr/>
          </p:nvCxnSpPr>
          <p:spPr>
            <a:xfrm flipV="1">
              <a:off x="455863" y="3733364"/>
              <a:ext cx="1179185" cy="10150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0" idx="4"/>
              <a:endCxn id="134" idx="0"/>
            </p:cNvCxnSpPr>
            <p:nvPr/>
          </p:nvCxnSpPr>
          <p:spPr>
            <a:xfrm flipH="1">
              <a:off x="1698009" y="3961964"/>
              <a:ext cx="203739" cy="799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Freeform 142"/>
            <p:cNvSpPr/>
            <p:nvPr/>
          </p:nvSpPr>
          <p:spPr>
            <a:xfrm>
              <a:off x="682579" y="4538117"/>
              <a:ext cx="1823513" cy="314016"/>
            </a:xfrm>
            <a:custGeom>
              <a:avLst/>
              <a:gdLst>
                <a:gd name="connsiteX0" fmla="*/ 0 w 3006090"/>
                <a:gd name="connsiteY0" fmla="*/ 503909 h 503909"/>
                <a:gd name="connsiteX1" fmla="*/ 1817370 w 3006090"/>
                <a:gd name="connsiteY1" fmla="*/ 989 h 503909"/>
                <a:gd name="connsiteX2" fmla="*/ 3006090 w 3006090"/>
                <a:gd name="connsiteY2" fmla="*/ 401039 h 50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090" h="503909">
                  <a:moveTo>
                    <a:pt x="0" y="503909"/>
                  </a:moveTo>
                  <a:cubicBezTo>
                    <a:pt x="658177" y="261021"/>
                    <a:pt x="1316355" y="18134"/>
                    <a:pt x="1817370" y="989"/>
                  </a:cubicBezTo>
                  <a:cubicBezTo>
                    <a:pt x="2318385" y="-16156"/>
                    <a:pt x="2662237" y="192441"/>
                    <a:pt x="3006090" y="4010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>
              <a:stCxn id="140" idx="5"/>
              <a:endCxn id="135" idx="0"/>
            </p:cNvCxnSpPr>
            <p:nvPr/>
          </p:nvCxnSpPr>
          <p:spPr>
            <a:xfrm>
              <a:off x="2090333" y="3895009"/>
              <a:ext cx="606176" cy="8599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reeform 144"/>
            <p:cNvSpPr/>
            <p:nvPr/>
          </p:nvSpPr>
          <p:spPr>
            <a:xfrm>
              <a:off x="1327604" y="3731140"/>
              <a:ext cx="2190576" cy="2018805"/>
            </a:xfrm>
            <a:custGeom>
              <a:avLst/>
              <a:gdLst>
                <a:gd name="connsiteX0" fmla="*/ 843148 w 2190576"/>
                <a:gd name="connsiteY0" fmla="*/ 0 h 2018805"/>
                <a:gd name="connsiteX1" fmla="*/ 2173184 w 2190576"/>
                <a:gd name="connsiteY1" fmla="*/ 1140031 h 2018805"/>
                <a:gd name="connsiteX2" fmla="*/ 0 w 2190576"/>
                <a:gd name="connsiteY2" fmla="*/ 2018805 h 201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576" h="2018805">
                  <a:moveTo>
                    <a:pt x="843148" y="0"/>
                  </a:moveTo>
                  <a:cubicBezTo>
                    <a:pt x="1578428" y="401782"/>
                    <a:pt x="2313709" y="803564"/>
                    <a:pt x="2173184" y="1140031"/>
                  </a:cubicBezTo>
                  <a:cubicBezTo>
                    <a:pt x="2032659" y="1476498"/>
                    <a:pt x="1016329" y="1747651"/>
                    <a:pt x="0" y="201880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stCxn id="135" idx="3"/>
              <a:endCxn id="133" idx="6"/>
            </p:cNvCxnSpPr>
            <p:nvPr/>
          </p:nvCxnSpPr>
          <p:spPr>
            <a:xfrm flipH="1">
              <a:off x="1312155" y="5145171"/>
              <a:ext cx="1195769" cy="5722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665008" y="3548243"/>
            <a:ext cx="4021792" cy="2471557"/>
            <a:chOff x="4665008" y="3548243"/>
            <a:chExt cx="4021792" cy="2471557"/>
          </a:xfrm>
        </p:grpSpPr>
        <p:sp>
          <p:nvSpPr>
            <p:cNvPr id="109" name="Oval 108"/>
            <p:cNvSpPr/>
            <p:nvPr/>
          </p:nvSpPr>
          <p:spPr>
            <a:xfrm>
              <a:off x="4665008" y="479190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0" name="Oval 109"/>
            <p:cNvSpPr/>
            <p:nvPr/>
          </p:nvSpPr>
          <p:spPr>
            <a:xfrm>
              <a:off x="5254600" y="5532302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5907154" y="4804907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6905654" y="4798405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" name="Straight Connector 112"/>
            <p:cNvCxnSpPr>
              <a:stCxn id="109" idx="6"/>
              <a:endCxn id="111" idx="2"/>
            </p:cNvCxnSpPr>
            <p:nvPr/>
          </p:nvCxnSpPr>
          <p:spPr>
            <a:xfrm>
              <a:off x="5198408" y="5020504"/>
              <a:ext cx="708746" cy="130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1" idx="6"/>
              <a:endCxn id="112" idx="2"/>
            </p:cNvCxnSpPr>
            <p:nvPr/>
          </p:nvCxnSpPr>
          <p:spPr>
            <a:xfrm flipV="1">
              <a:off x="6440554" y="5027005"/>
              <a:ext cx="465100" cy="6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9" idx="4"/>
              <a:endCxn id="110" idx="1"/>
            </p:cNvCxnSpPr>
            <p:nvPr/>
          </p:nvCxnSpPr>
          <p:spPr>
            <a:xfrm>
              <a:off x="4931708" y="5249104"/>
              <a:ext cx="401007" cy="3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0" idx="7"/>
              <a:endCxn id="111" idx="4"/>
            </p:cNvCxnSpPr>
            <p:nvPr/>
          </p:nvCxnSpPr>
          <p:spPr>
            <a:xfrm flipV="1">
              <a:off x="5709885" y="5262107"/>
              <a:ext cx="463969" cy="337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6110893" y="354824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8" name="Straight Connector 117"/>
            <p:cNvCxnSpPr>
              <a:stCxn id="109" idx="0"/>
              <a:endCxn id="117" idx="2"/>
            </p:cNvCxnSpPr>
            <p:nvPr/>
          </p:nvCxnSpPr>
          <p:spPr>
            <a:xfrm flipV="1">
              <a:off x="4931708" y="3776843"/>
              <a:ext cx="1179185" cy="10150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7" idx="4"/>
              <a:endCxn id="111" idx="0"/>
            </p:cNvCxnSpPr>
            <p:nvPr/>
          </p:nvCxnSpPr>
          <p:spPr>
            <a:xfrm flipH="1">
              <a:off x="6173854" y="4005443"/>
              <a:ext cx="203739" cy="799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 119"/>
            <p:cNvSpPr/>
            <p:nvPr/>
          </p:nvSpPr>
          <p:spPr>
            <a:xfrm>
              <a:off x="5158424" y="4581596"/>
              <a:ext cx="1823513" cy="314016"/>
            </a:xfrm>
            <a:custGeom>
              <a:avLst/>
              <a:gdLst>
                <a:gd name="connsiteX0" fmla="*/ 0 w 3006090"/>
                <a:gd name="connsiteY0" fmla="*/ 503909 h 503909"/>
                <a:gd name="connsiteX1" fmla="*/ 1817370 w 3006090"/>
                <a:gd name="connsiteY1" fmla="*/ 989 h 503909"/>
                <a:gd name="connsiteX2" fmla="*/ 3006090 w 3006090"/>
                <a:gd name="connsiteY2" fmla="*/ 401039 h 50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090" h="503909">
                  <a:moveTo>
                    <a:pt x="0" y="503909"/>
                  </a:moveTo>
                  <a:cubicBezTo>
                    <a:pt x="658177" y="261021"/>
                    <a:pt x="1316355" y="18134"/>
                    <a:pt x="1817370" y="989"/>
                  </a:cubicBezTo>
                  <a:cubicBezTo>
                    <a:pt x="2318385" y="-16156"/>
                    <a:pt x="2662237" y="192441"/>
                    <a:pt x="3006090" y="4010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stCxn id="117" idx="5"/>
              <a:endCxn id="112" idx="0"/>
            </p:cNvCxnSpPr>
            <p:nvPr/>
          </p:nvCxnSpPr>
          <p:spPr>
            <a:xfrm>
              <a:off x="6566178" y="3938488"/>
              <a:ext cx="606176" cy="8599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reeform 121"/>
            <p:cNvSpPr/>
            <p:nvPr/>
          </p:nvSpPr>
          <p:spPr>
            <a:xfrm>
              <a:off x="5803449" y="3774619"/>
              <a:ext cx="2190576" cy="2018805"/>
            </a:xfrm>
            <a:custGeom>
              <a:avLst/>
              <a:gdLst>
                <a:gd name="connsiteX0" fmla="*/ 843148 w 2190576"/>
                <a:gd name="connsiteY0" fmla="*/ 0 h 2018805"/>
                <a:gd name="connsiteX1" fmla="*/ 2173184 w 2190576"/>
                <a:gd name="connsiteY1" fmla="*/ 1140031 h 2018805"/>
                <a:gd name="connsiteX2" fmla="*/ 0 w 2190576"/>
                <a:gd name="connsiteY2" fmla="*/ 2018805 h 201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576" h="2018805">
                  <a:moveTo>
                    <a:pt x="843148" y="0"/>
                  </a:moveTo>
                  <a:cubicBezTo>
                    <a:pt x="1578428" y="401782"/>
                    <a:pt x="2313709" y="803564"/>
                    <a:pt x="2173184" y="1140031"/>
                  </a:cubicBezTo>
                  <a:cubicBezTo>
                    <a:pt x="2032659" y="1476498"/>
                    <a:pt x="1016329" y="1747651"/>
                    <a:pt x="0" y="201880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289318" y="3600712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8105650" y="4935025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6" name="Oval 125"/>
            <p:cNvSpPr/>
            <p:nvPr/>
          </p:nvSpPr>
          <p:spPr>
            <a:xfrm>
              <a:off x="8153400" y="4203036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439054" y="5562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" name="Straight Connector 2"/>
            <p:cNvCxnSpPr>
              <a:stCxn id="112" idx="3"/>
              <a:endCxn id="110" idx="7"/>
            </p:cNvCxnSpPr>
            <p:nvPr/>
          </p:nvCxnSpPr>
          <p:spPr>
            <a:xfrm flipH="1">
              <a:off x="5709885" y="5188650"/>
              <a:ext cx="1273884" cy="4106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72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Shortest path problems </a:t>
            </a:r>
            <a:r>
              <a:rPr lang="en-US" dirty="0"/>
              <a:t>involve computing minimal-weight paths between vertices in weighted graphs.</a:t>
            </a:r>
          </a:p>
          <a:p>
            <a:r>
              <a:rPr lang="en-US" dirty="0"/>
              <a:t>In a weighted graph, each edge may have a unit cost, or each may have a numeric weight.</a:t>
            </a:r>
          </a:p>
          <a:p>
            <a:r>
              <a:rPr lang="en-US" dirty="0"/>
              <a:t>Numeric weights may be unconstrained or be required to be non-negative.</a:t>
            </a:r>
          </a:p>
          <a:p>
            <a:r>
              <a:rPr lang="en-US" i="1" dirty="0"/>
              <a:t>Single source shortest path problems </a:t>
            </a:r>
            <a:r>
              <a:rPr lang="en-US" dirty="0"/>
              <a:t>involve computing paths originating from a designated </a:t>
            </a:r>
            <a:r>
              <a:rPr lang="en-US" i="1" dirty="0"/>
              <a:t>source</a:t>
            </a:r>
            <a:r>
              <a:rPr lang="en-US" dirty="0"/>
              <a:t> (or </a:t>
            </a:r>
            <a:r>
              <a:rPr lang="en-US" i="1" dirty="0"/>
              <a:t>start</a:t>
            </a:r>
            <a:r>
              <a:rPr lang="en-US" dirty="0"/>
              <a:t>) vertex</a:t>
            </a:r>
          </a:p>
          <a:p>
            <a:r>
              <a:rPr lang="en-US" i="1" dirty="0"/>
              <a:t>All-pairs shortest path problems </a:t>
            </a:r>
            <a:r>
              <a:rPr lang="en-US" dirty="0"/>
              <a:t>involve computing paths between all pairs of distinct vertices.</a:t>
            </a:r>
          </a:p>
        </p:txBody>
      </p:sp>
    </p:spTree>
    <p:extLst>
      <p:ext uri="{BB962C8B-B14F-4D97-AF65-F5344CB8AC3E}">
        <p14:creationId xmlns:p14="http://schemas.microsoft.com/office/powerpoint/2010/main" val="53353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8600"/>
                <a:ext cx="8534400" cy="6400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a weighted undirected graph,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set of graph vertices,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graph edges, ( an edge is a set of exactly two vertices)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path</a:t>
                </a:r>
                <a:r>
                  <a:rPr lang="en-US" dirty="0"/>
                  <a:t> is any non-empty sequence of vertices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every pair of adjacent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connected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the weight of any edge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the total weight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a shortest path from start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end vertex v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the shortest distance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i.e. the total weight of all edges visited by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be the penultimate (next to last) vertex on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8600"/>
                <a:ext cx="8534400" cy="6400800"/>
              </a:xfrm>
              <a:blipFill rotWithShape="0">
                <a:blip r:embed="rId2"/>
                <a:stretch>
                  <a:fillRect l="-1071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90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3483</Words>
  <Application>Microsoft Macintosh PowerPoint</Application>
  <PresentationFormat>On-screen Show (4:3)</PresentationFormat>
  <Paragraphs>411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Office Theme</vt:lpstr>
      <vt:lpstr>CPSC 535: Advanced Algorithms</vt:lpstr>
      <vt:lpstr>Algorithm Framework (taken from https://github.com/kevinwortman/advanced-algorithms-slides/blob/master/07-max-flow.pdf)</vt:lpstr>
      <vt:lpstr>Iterative Pattern (taken from https://github.com/kevinwortman/advanced-algorithms-slides/blob/master/07-max-flow.pdf)</vt:lpstr>
      <vt:lpstr>Review SSSP</vt:lpstr>
      <vt:lpstr>Sparse versus Dense Graphs</vt:lpstr>
      <vt:lpstr>PowerPoint Presentation</vt:lpstr>
      <vt:lpstr>PowerPoint Presentation</vt:lpstr>
      <vt:lpstr>Single-source Shortest Path</vt:lpstr>
      <vt:lpstr>PowerPoint Presentation</vt:lpstr>
      <vt:lpstr>PowerPoint Presentation</vt:lpstr>
      <vt:lpstr>PowerPoint Presentation</vt:lpstr>
      <vt:lpstr>PowerPoint Presentation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with min-priority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Bellman-Ford-Moore (BFM) Algorithm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Doina Bein</dc:creator>
  <cp:lastModifiedBy>Bein, Doina</cp:lastModifiedBy>
  <cp:revision>172</cp:revision>
  <cp:lastPrinted>2016-01-25T20:33:57Z</cp:lastPrinted>
  <dcterms:created xsi:type="dcterms:W3CDTF">2013-08-26T06:32:24Z</dcterms:created>
  <dcterms:modified xsi:type="dcterms:W3CDTF">2020-04-03T07:32:55Z</dcterms:modified>
</cp:coreProperties>
</file>