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OYlW1FinMvJaRr5I61FmtOa1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675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ople.cs.aau.dk/~simas/aalg04/" TargetMode="External"/><Relationship Id="rId4" Type="http://schemas.openxmlformats.org/officeDocument/2006/relationships/hyperlink" Target="https://github.com/kevinwortman/advanced-algorithms-slides/blob/master/07-max-flow.pdf" TargetMode="External"/><Relationship Id="rId5" Type="http://schemas.openxmlformats.org/officeDocument/2006/relationships/hyperlink" Target="https://github.com/kevinwortman/advanced-algorithms-slides/blob/master/08-max-flow-formulations-and-matching.pdf" TargetMode="External"/><Relationship Id="rId6" Type="http://schemas.openxmlformats.org/officeDocument/2006/relationships/hyperlink" Target="https://www.quantamagazine.org/researchers-achieve-absurdly-fast-algorithm-for-network-flow-20220608/?fbclid=IwAR0AVavBo0vDc0O4uOl3zJ6cquk-TeCmkbFEcGlE-AC5O2TYb9RIQxti1So" TargetMode="External"/><Relationship Id="rId7" Type="http://schemas.openxmlformats.org/officeDocument/2006/relationships/hyperlink" Target="https://www.quantamagazine.org/researchers-achieve-absurdly-fast-algorithm-for-network-flow-20220608/?fbclid=IwAR0AVavBo0vDc0O4uOl3zJ6cquk-TeCmkbFEcGlE-AC5O2TYb9RIQxti1S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eople.cs.aau.dk/~simas/aalg04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evinwortman/advanced-algorithms-slides/blob/master/07-max-flow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Maximum flow</a:t>
            </a:r>
            <a:endParaRPr/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685800" y="1447800"/>
            <a:ext cx="8337550" cy="108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What do we want to maximize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en-US"/>
              <a:t>Value </a:t>
            </a:r>
            <a:r>
              <a:rPr lang="en-US"/>
              <a:t>of the flow </a:t>
            </a:r>
            <a:r>
              <a:rPr i="1" lang="en-US"/>
              <a:t>f</a:t>
            </a:r>
            <a:r>
              <a:rPr lang="en-US"/>
              <a:t>: </a:t>
            </a:r>
            <a:endParaRPr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5" y="2605088"/>
            <a:ext cx="4059238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/>
          <p:nvPr/>
        </p:nvSpPr>
        <p:spPr>
          <a:xfrm>
            <a:off x="228600" y="5553075"/>
            <a:ext cx="885983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want to find a flow of maximum value |f|!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6" name="Google Shape;226;p10"/>
          <p:cNvGrpSpPr/>
          <p:nvPr/>
        </p:nvGrpSpPr>
        <p:grpSpPr>
          <a:xfrm>
            <a:off x="2663825" y="3455988"/>
            <a:ext cx="3609975" cy="1668462"/>
            <a:chOff x="1678" y="2177"/>
            <a:chExt cx="2274" cy="1051"/>
          </a:xfrm>
        </p:grpSpPr>
        <p:sp>
          <p:nvSpPr>
            <p:cNvPr id="227" name="Google Shape;227;p10"/>
            <p:cNvSpPr/>
            <p:nvPr/>
          </p:nvSpPr>
          <p:spPr>
            <a:xfrm>
              <a:off x="3079" y="2277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" name="Google Shape;228;p10"/>
            <p:cNvCxnSpPr>
              <a:stCxn id="227" idx="2"/>
              <a:endCxn id="229" idx="6"/>
            </p:cNvCxnSpPr>
            <p:nvPr/>
          </p:nvCxnSpPr>
          <p:spPr>
            <a:xfrm rot="10800000">
              <a:off x="2479" y="237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29" name="Google Shape;229;p10"/>
            <p:cNvSpPr/>
            <p:nvPr/>
          </p:nvSpPr>
          <p:spPr>
            <a:xfrm>
              <a:off x="2311" y="2277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2317" y="2949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10"/>
            <p:cNvCxnSpPr>
              <a:stCxn id="232" idx="2"/>
              <a:endCxn id="230" idx="6"/>
            </p:cNvCxnSpPr>
            <p:nvPr/>
          </p:nvCxnSpPr>
          <p:spPr>
            <a:xfrm rot="10800000">
              <a:off x="2479" y="304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33" name="Google Shape;233;p10"/>
            <p:cNvCxnSpPr>
              <a:stCxn id="227" idx="4"/>
              <a:endCxn id="232" idx="0"/>
            </p:cNvCxnSpPr>
            <p:nvPr/>
          </p:nvCxnSpPr>
          <p:spPr>
            <a:xfrm>
              <a:off x="3175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32" name="Google Shape;232;p10"/>
            <p:cNvSpPr/>
            <p:nvPr/>
          </p:nvSpPr>
          <p:spPr>
            <a:xfrm>
              <a:off x="3079" y="2945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p10"/>
            <p:cNvCxnSpPr>
              <a:stCxn id="229" idx="4"/>
              <a:endCxn id="230" idx="0"/>
            </p:cNvCxnSpPr>
            <p:nvPr/>
          </p:nvCxnSpPr>
          <p:spPr>
            <a:xfrm>
              <a:off x="2408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35" name="Google Shape;235;p10"/>
            <p:cNvCxnSpPr>
              <a:stCxn id="230" idx="1"/>
              <a:endCxn id="236" idx="5"/>
            </p:cNvCxnSpPr>
            <p:nvPr/>
          </p:nvCxnSpPr>
          <p:spPr>
            <a:xfrm rot="10800000">
              <a:off x="1744" y="267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36" name="Google Shape;236;p10"/>
            <p:cNvSpPr/>
            <p:nvPr/>
          </p:nvSpPr>
          <p:spPr>
            <a:xfrm>
              <a:off x="1685" y="2609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p10"/>
            <p:cNvCxnSpPr>
              <a:stCxn id="229" idx="2"/>
              <a:endCxn id="236" idx="7"/>
            </p:cNvCxnSpPr>
            <p:nvPr/>
          </p:nvCxnSpPr>
          <p:spPr>
            <a:xfrm flipH="1">
              <a:off x="1711" y="2371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38" name="Google Shape;238;p10"/>
            <p:cNvSpPr txBox="1"/>
            <p:nvPr/>
          </p:nvSpPr>
          <p:spPr>
            <a:xfrm>
              <a:off x="2647" y="217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2677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3127" y="256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2263" y="260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1909" y="232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2645" y="251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244" name="Google Shape;244;p10"/>
            <p:cNvCxnSpPr>
              <a:stCxn id="236" idx="0"/>
              <a:endCxn id="227" idx="1"/>
            </p:cNvCxnSpPr>
            <p:nvPr/>
          </p:nvCxnSpPr>
          <p:spPr>
            <a:xfrm rot="-5400000">
              <a:off x="2232" y="1859"/>
              <a:ext cx="300" cy="1200"/>
            </a:xfrm>
            <a:prstGeom prst="curvedConnector3">
              <a:avLst>
                <a:gd fmla="val 855973" name="adj1"/>
              </a:avLst>
            </a:prstGeom>
            <a:noFill/>
            <a:ln>
              <a:noFill/>
            </a:ln>
          </p:spPr>
        </p:cxnSp>
        <p:cxnSp>
          <p:nvCxnSpPr>
            <p:cNvPr id="245" name="Google Shape;245;p10"/>
            <p:cNvCxnSpPr>
              <a:stCxn id="230" idx="7"/>
              <a:endCxn id="227" idx="3"/>
            </p:cNvCxnSpPr>
            <p:nvPr/>
          </p:nvCxnSpPr>
          <p:spPr>
            <a:xfrm flipH="1" rot="10800000">
              <a:off x="2476" y="2377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46" name="Google Shape;246;p10"/>
            <p:cNvSpPr txBox="1"/>
            <p:nvPr/>
          </p:nvSpPr>
          <p:spPr>
            <a:xfrm>
              <a:off x="1932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247" name="Google Shape;247;p10"/>
            <p:cNvSpPr txBox="1"/>
            <p:nvPr/>
          </p:nvSpPr>
          <p:spPr>
            <a:xfrm>
              <a:off x="3415" y="227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3463" y="284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49" name="Google Shape;249;p10"/>
            <p:cNvSpPr txBox="1"/>
            <p:nvPr/>
          </p:nvSpPr>
          <p:spPr>
            <a:xfrm>
              <a:off x="1678" y="2561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58" y="2561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3759" y="2518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252" name="Google Shape;252;p10"/>
            <p:cNvCxnSpPr>
              <a:stCxn id="232" idx="1"/>
              <a:endCxn id="227" idx="3"/>
            </p:cNvCxnSpPr>
            <p:nvPr/>
          </p:nvCxnSpPr>
          <p:spPr>
            <a:xfrm rot="10800000">
              <a:off x="3107" y="237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53" name="Google Shape;253;p10"/>
            <p:cNvSpPr txBox="1"/>
            <p:nvPr/>
          </p:nvSpPr>
          <p:spPr>
            <a:xfrm>
              <a:off x="2940" y="257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254" name="Google Shape;254;p10"/>
            <p:cNvCxnSpPr>
              <a:stCxn id="250" idx="1"/>
              <a:endCxn id="227" idx="6"/>
            </p:cNvCxnSpPr>
            <p:nvPr/>
          </p:nvCxnSpPr>
          <p:spPr>
            <a:xfrm rot="10800000">
              <a:off x="3186" y="2289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5" name="Google Shape;255;p10"/>
            <p:cNvCxnSpPr>
              <a:stCxn id="250" idx="3"/>
              <a:endCxn id="232" idx="6"/>
            </p:cNvCxnSpPr>
            <p:nvPr/>
          </p:nvCxnSpPr>
          <p:spPr>
            <a:xfrm flipH="1">
              <a:off x="3186" y="272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56" name="Google Shape;256;p10"/>
            <p:cNvSpPr txBox="1"/>
            <p:nvPr/>
          </p:nvSpPr>
          <p:spPr>
            <a:xfrm>
              <a:off x="2301" y="2225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3069" y="2230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58" name="Google Shape;258;p10"/>
            <p:cNvSpPr txBox="1"/>
            <p:nvPr/>
          </p:nvSpPr>
          <p:spPr>
            <a:xfrm>
              <a:off x="2301" y="290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3055" y="2907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60" name="Google Shape;260;p10"/>
            <p:cNvSpPr txBox="1"/>
            <p:nvPr/>
          </p:nvSpPr>
          <p:spPr>
            <a:xfrm>
              <a:off x="3136" y="272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3400" y="2468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3408" y="270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2710" y="3036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64" name="Google Shape;264;p10"/>
            <p:cNvSpPr txBox="1"/>
            <p:nvPr/>
          </p:nvSpPr>
          <p:spPr>
            <a:xfrm>
              <a:off x="2011" y="270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1998" y="248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66" name="Google Shape;266;p10"/>
            <p:cNvSpPr txBox="1"/>
            <p:nvPr/>
          </p:nvSpPr>
          <p:spPr>
            <a:xfrm>
              <a:off x="2679" y="235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2377" y="261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Maximum Flow Problem Definition 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457200" y="1600201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Maximum flow problem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input</a:t>
            </a:r>
            <a:r>
              <a:rPr lang="en-US"/>
              <a:t>: a flow network G</a:t>
            </a:r>
            <a:br>
              <a:rPr lang="en-US"/>
            </a:br>
            <a:r>
              <a:rPr b="1" lang="en-US"/>
              <a:t>output</a:t>
            </a:r>
            <a:r>
              <a:rPr lang="en-US"/>
              <a:t>: a flow f of maximum value |f | </a:t>
            </a:r>
            <a:endParaRPr/>
          </a:p>
        </p:txBody>
      </p:sp>
      <p:pic>
        <p:nvPicPr>
          <p:cNvPr descr="A picture containing clock&#10;&#10;Description automatically generated"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200401"/>
            <a:ext cx="3924300" cy="347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4" y="152400"/>
            <a:ext cx="906087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381000" y="5029200"/>
            <a:ext cx="853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Vancouver is the source node 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Winnipeg is the sink node (t)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ship at most c(u,v) crates per day between cities u and v (weights in Fig. 26.1(a))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largest number p of crates per day they can ship out of Vancouver?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Augmenting path</a:t>
            </a:r>
            <a:endParaRPr/>
          </a:p>
        </p:txBody>
      </p:sp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685800" y="1447800"/>
            <a:ext cx="833755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Idea for the algorithm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we have some flow,…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…and can find a path </a:t>
            </a:r>
            <a:r>
              <a:rPr i="1" lang="en-US"/>
              <a:t>p </a:t>
            </a:r>
            <a:r>
              <a:rPr lang="en-US"/>
              <a:t>from </a:t>
            </a:r>
            <a:r>
              <a:rPr i="1" lang="en-US"/>
              <a:t>s</a:t>
            </a:r>
            <a:r>
              <a:rPr lang="en-US"/>
              <a:t> to </a:t>
            </a:r>
            <a:r>
              <a:rPr i="1" lang="en-US"/>
              <a:t>t </a:t>
            </a:r>
            <a:r>
              <a:rPr lang="en-US"/>
              <a:t>(</a:t>
            </a:r>
            <a:r>
              <a:rPr b="1" i="1" lang="en-US"/>
              <a:t>augmenting path</a:t>
            </a:r>
            <a:r>
              <a:rPr lang="en-US"/>
              <a:t>)</a:t>
            </a:r>
            <a:r>
              <a:rPr i="1" lang="en-US"/>
              <a:t>, </a:t>
            </a:r>
            <a:r>
              <a:rPr lang="en-US"/>
              <a:t>such that there is </a:t>
            </a:r>
            <a:r>
              <a:rPr i="1" lang="en-US"/>
              <a:t>a</a:t>
            </a:r>
            <a:r>
              <a:rPr lang="en-US"/>
              <a:t> &gt; 0, and for each edge (</a:t>
            </a:r>
            <a:r>
              <a:rPr i="1" lang="en-US"/>
              <a:t>u,v</a:t>
            </a:r>
            <a:r>
              <a:rPr lang="en-US"/>
              <a:t>) in </a:t>
            </a:r>
            <a:r>
              <a:rPr i="1" lang="en-US"/>
              <a:t>p </a:t>
            </a:r>
            <a:r>
              <a:rPr lang="en-US"/>
              <a:t>we can add </a:t>
            </a:r>
            <a:r>
              <a:rPr i="1" lang="en-US"/>
              <a:t>a </a:t>
            </a:r>
            <a:r>
              <a:rPr lang="en-US"/>
              <a:t>units of flow: </a:t>
            </a:r>
            <a:br>
              <a:rPr lang="en-US"/>
            </a:b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u,v</a:t>
            </a:r>
            <a:r>
              <a:rPr lang="en-US"/>
              <a:t>) + </a:t>
            </a:r>
            <a:r>
              <a:rPr i="1" lang="en-US"/>
              <a:t>a</a:t>
            </a:r>
            <a:r>
              <a:rPr lang="en-US"/>
              <a:t> 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u,v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just do it, to get a better flow!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Augmenting path in this graph</a:t>
            </a:r>
            <a:r>
              <a:rPr lang="en-US"/>
              <a:t>? </a:t>
            </a:r>
            <a:r>
              <a:rPr i="1" lang="en-US"/>
              <a:t>  </a:t>
            </a:r>
            <a:r>
              <a:rPr lang="en-US"/>
              <a:t> </a:t>
            </a:r>
            <a:r>
              <a:rPr i="1" lang="en-US"/>
              <a:t> 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287" name="Google Shape;287;p13"/>
          <p:cNvGrpSpPr/>
          <p:nvPr/>
        </p:nvGrpSpPr>
        <p:grpSpPr>
          <a:xfrm>
            <a:off x="4629150" y="4894263"/>
            <a:ext cx="3609975" cy="1668462"/>
            <a:chOff x="1678" y="2177"/>
            <a:chExt cx="2274" cy="1051"/>
          </a:xfrm>
        </p:grpSpPr>
        <p:sp>
          <p:nvSpPr>
            <p:cNvPr id="288" name="Google Shape;288;p13"/>
            <p:cNvSpPr/>
            <p:nvPr/>
          </p:nvSpPr>
          <p:spPr>
            <a:xfrm>
              <a:off x="3079" y="2277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289;p13"/>
            <p:cNvCxnSpPr>
              <a:stCxn id="288" idx="2"/>
              <a:endCxn id="290" idx="6"/>
            </p:cNvCxnSpPr>
            <p:nvPr/>
          </p:nvCxnSpPr>
          <p:spPr>
            <a:xfrm rot="10800000">
              <a:off x="2479" y="237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90" name="Google Shape;290;p13"/>
            <p:cNvSpPr/>
            <p:nvPr/>
          </p:nvSpPr>
          <p:spPr>
            <a:xfrm>
              <a:off x="2311" y="2277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317" y="2949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p13"/>
            <p:cNvCxnSpPr>
              <a:stCxn id="293" idx="2"/>
              <a:endCxn id="291" idx="6"/>
            </p:cNvCxnSpPr>
            <p:nvPr/>
          </p:nvCxnSpPr>
          <p:spPr>
            <a:xfrm rot="10800000">
              <a:off x="2479" y="304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94" name="Google Shape;294;p13"/>
            <p:cNvCxnSpPr>
              <a:stCxn id="288" idx="4"/>
              <a:endCxn id="293" idx="0"/>
            </p:cNvCxnSpPr>
            <p:nvPr/>
          </p:nvCxnSpPr>
          <p:spPr>
            <a:xfrm>
              <a:off x="3175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93" name="Google Shape;293;p13"/>
            <p:cNvSpPr/>
            <p:nvPr/>
          </p:nvSpPr>
          <p:spPr>
            <a:xfrm>
              <a:off x="3079" y="2945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13"/>
            <p:cNvCxnSpPr>
              <a:stCxn id="290" idx="4"/>
              <a:endCxn id="291" idx="0"/>
            </p:cNvCxnSpPr>
            <p:nvPr/>
          </p:nvCxnSpPr>
          <p:spPr>
            <a:xfrm>
              <a:off x="2408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96" name="Google Shape;296;p13"/>
            <p:cNvCxnSpPr>
              <a:stCxn id="291" idx="1"/>
              <a:endCxn id="297" idx="5"/>
            </p:cNvCxnSpPr>
            <p:nvPr/>
          </p:nvCxnSpPr>
          <p:spPr>
            <a:xfrm rot="10800000">
              <a:off x="1744" y="267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97" name="Google Shape;297;p13"/>
            <p:cNvSpPr/>
            <p:nvPr/>
          </p:nvSpPr>
          <p:spPr>
            <a:xfrm>
              <a:off x="1685" y="2609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8" name="Google Shape;298;p13"/>
            <p:cNvCxnSpPr>
              <a:stCxn id="290" idx="2"/>
              <a:endCxn id="297" idx="7"/>
            </p:cNvCxnSpPr>
            <p:nvPr/>
          </p:nvCxnSpPr>
          <p:spPr>
            <a:xfrm flipH="1">
              <a:off x="1711" y="2371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99" name="Google Shape;299;p13"/>
            <p:cNvSpPr txBox="1"/>
            <p:nvPr/>
          </p:nvSpPr>
          <p:spPr>
            <a:xfrm>
              <a:off x="2647" y="217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300" name="Google Shape;300;p13"/>
            <p:cNvSpPr txBox="1"/>
            <p:nvPr/>
          </p:nvSpPr>
          <p:spPr>
            <a:xfrm>
              <a:off x="2677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3127" y="256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2263" y="260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1909" y="232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645" y="251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305" name="Google Shape;305;p13"/>
            <p:cNvCxnSpPr>
              <a:stCxn id="297" idx="0"/>
              <a:endCxn id="288" idx="1"/>
            </p:cNvCxnSpPr>
            <p:nvPr/>
          </p:nvCxnSpPr>
          <p:spPr>
            <a:xfrm rot="-5400000">
              <a:off x="2232" y="1859"/>
              <a:ext cx="300" cy="1200"/>
            </a:xfrm>
            <a:prstGeom prst="curvedConnector3">
              <a:avLst>
                <a:gd fmla="val 1153999" name="adj1"/>
              </a:avLst>
            </a:prstGeom>
            <a:noFill/>
            <a:ln>
              <a:noFill/>
            </a:ln>
          </p:spPr>
        </p:cxnSp>
        <p:cxnSp>
          <p:nvCxnSpPr>
            <p:cNvPr id="306" name="Google Shape;306;p13"/>
            <p:cNvCxnSpPr>
              <a:stCxn id="291" idx="7"/>
              <a:endCxn id="288" idx="3"/>
            </p:cNvCxnSpPr>
            <p:nvPr/>
          </p:nvCxnSpPr>
          <p:spPr>
            <a:xfrm flipH="1" rot="10800000">
              <a:off x="2476" y="2377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07" name="Google Shape;307;p13"/>
            <p:cNvSpPr txBox="1"/>
            <p:nvPr/>
          </p:nvSpPr>
          <p:spPr>
            <a:xfrm>
              <a:off x="1932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308" name="Google Shape;308;p13"/>
            <p:cNvSpPr txBox="1"/>
            <p:nvPr/>
          </p:nvSpPr>
          <p:spPr>
            <a:xfrm>
              <a:off x="3415" y="227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3463" y="284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10" name="Google Shape;310;p13"/>
            <p:cNvSpPr txBox="1"/>
            <p:nvPr/>
          </p:nvSpPr>
          <p:spPr>
            <a:xfrm>
              <a:off x="1678" y="2561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758" y="2561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 txBox="1"/>
            <p:nvPr/>
          </p:nvSpPr>
          <p:spPr>
            <a:xfrm>
              <a:off x="3759" y="2518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313" name="Google Shape;313;p13"/>
            <p:cNvCxnSpPr>
              <a:stCxn id="293" idx="1"/>
              <a:endCxn id="288" idx="3"/>
            </p:cNvCxnSpPr>
            <p:nvPr/>
          </p:nvCxnSpPr>
          <p:spPr>
            <a:xfrm rot="10800000">
              <a:off x="3107" y="237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14" name="Google Shape;314;p13"/>
            <p:cNvSpPr txBox="1"/>
            <p:nvPr/>
          </p:nvSpPr>
          <p:spPr>
            <a:xfrm>
              <a:off x="2940" y="257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315" name="Google Shape;315;p13"/>
            <p:cNvCxnSpPr>
              <a:stCxn id="311" idx="1"/>
              <a:endCxn id="288" idx="6"/>
            </p:cNvCxnSpPr>
            <p:nvPr/>
          </p:nvCxnSpPr>
          <p:spPr>
            <a:xfrm rot="10800000">
              <a:off x="3186" y="2289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316" name="Google Shape;316;p13"/>
            <p:cNvCxnSpPr>
              <a:stCxn id="311" idx="3"/>
              <a:endCxn id="293" idx="6"/>
            </p:cNvCxnSpPr>
            <p:nvPr/>
          </p:nvCxnSpPr>
          <p:spPr>
            <a:xfrm flipH="1">
              <a:off x="3186" y="272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17" name="Google Shape;317;p13"/>
            <p:cNvSpPr txBox="1"/>
            <p:nvPr/>
          </p:nvSpPr>
          <p:spPr>
            <a:xfrm>
              <a:off x="2301" y="2225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18" name="Google Shape;318;p13"/>
            <p:cNvSpPr txBox="1"/>
            <p:nvPr/>
          </p:nvSpPr>
          <p:spPr>
            <a:xfrm>
              <a:off x="3069" y="2230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19" name="Google Shape;319;p13"/>
            <p:cNvSpPr txBox="1"/>
            <p:nvPr/>
          </p:nvSpPr>
          <p:spPr>
            <a:xfrm>
              <a:off x="2301" y="290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20" name="Google Shape;320;p13"/>
            <p:cNvSpPr txBox="1"/>
            <p:nvPr/>
          </p:nvSpPr>
          <p:spPr>
            <a:xfrm>
              <a:off x="3055" y="2907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21" name="Google Shape;321;p13"/>
            <p:cNvSpPr txBox="1"/>
            <p:nvPr/>
          </p:nvSpPr>
          <p:spPr>
            <a:xfrm>
              <a:off x="3136" y="272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22" name="Google Shape;322;p13"/>
            <p:cNvSpPr txBox="1"/>
            <p:nvPr/>
          </p:nvSpPr>
          <p:spPr>
            <a:xfrm>
              <a:off x="3400" y="2468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323" name="Google Shape;323;p13"/>
            <p:cNvSpPr txBox="1"/>
            <p:nvPr/>
          </p:nvSpPr>
          <p:spPr>
            <a:xfrm>
              <a:off x="3408" y="270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2710" y="3036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2011" y="270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6" name="Google Shape;326;p13"/>
            <p:cNvSpPr txBox="1"/>
            <p:nvPr/>
          </p:nvSpPr>
          <p:spPr>
            <a:xfrm>
              <a:off x="1998" y="248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27" name="Google Shape;327;p13"/>
            <p:cNvSpPr txBox="1"/>
            <p:nvPr/>
          </p:nvSpPr>
          <p:spPr>
            <a:xfrm>
              <a:off x="2679" y="235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2377" y="261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Ford-Fulkerson Method </a:t>
            </a:r>
            <a:endParaRPr/>
          </a:p>
        </p:txBody>
      </p:sp>
      <p:sp>
        <p:nvSpPr>
          <p:cNvPr id="334" name="Google Shape;33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“method” because this is a pattern for specific max-flow algorithms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not a complete, clear alg. yet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based on iterative improvement pattern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550"/>
              <a:t>1: function ITERATIVE-IMPROVEMENT(input) </a:t>
            </a:r>
            <a:br>
              <a:rPr lang="en-US" sz="2550"/>
            </a:br>
            <a:r>
              <a:rPr lang="en-US" sz="2550"/>
              <a:t>2:    result = base-case result</a:t>
            </a:r>
            <a:br>
              <a:rPr lang="en-US" sz="2550"/>
            </a:br>
            <a:r>
              <a:rPr lang="en-US" sz="2550"/>
              <a:t>3:    while result is not optimal do</a:t>
            </a:r>
            <a:br>
              <a:rPr lang="en-US" sz="2550"/>
            </a:br>
            <a:r>
              <a:rPr lang="en-US" sz="2550"/>
              <a:t>4:       improve result</a:t>
            </a:r>
            <a:br>
              <a:rPr lang="en-US" sz="2550"/>
            </a:br>
            <a:r>
              <a:rPr lang="en-US" sz="2550"/>
              <a:t>5:    end while</a:t>
            </a:r>
            <a:br>
              <a:rPr lang="en-US" sz="2550"/>
            </a:br>
            <a:r>
              <a:rPr lang="en-US" sz="2550"/>
              <a:t>6:    return result </a:t>
            </a:r>
            <a:br>
              <a:rPr lang="en-US" sz="2550"/>
            </a:br>
            <a:r>
              <a:rPr lang="en-US" sz="2550"/>
              <a:t>7: end function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Ford-Fulkerson method</a:t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228600" y="2209800"/>
            <a:ext cx="87947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1: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FORD-FULKERSON-METHOD(G,s,t)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2:    f = flow with every edge set to zero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3:    initialize residual network Gf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4: 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there exists an augmenting path p in Gf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5:       augment flow f along path p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6: 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7: 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8: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15"/>
          <p:cNvSpPr txBox="1"/>
          <p:nvPr>
            <p:ph idx="1" type="body"/>
          </p:nvPr>
        </p:nvSpPr>
        <p:spPr>
          <a:xfrm>
            <a:off x="685800" y="1447800"/>
            <a:ext cx="83375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Sketch of the method: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228600" y="4953000"/>
            <a:ext cx="8794750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a residual network?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and how do we find an augmenting path p?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much additional flow can we send through that path p?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the algorithm always terminates &amp; finds the maximum flow?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Residual Network </a:t>
            </a:r>
            <a:endParaRPr/>
          </a:p>
        </p:txBody>
      </p:sp>
      <p:sp>
        <p:nvSpPr>
          <p:cNvPr id="349" name="Google Shape;34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653" l="-924" r="0" t="-131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Residual Network Example </a:t>
            </a:r>
            <a:endParaRPr/>
          </a:p>
        </p:txBody>
      </p:sp>
      <p:pic>
        <p:nvPicPr>
          <p:cNvPr descr="A close up of a map&#10;&#10;Description automatically generated" id="356" name="Google Shape;3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38250"/>
            <a:ext cx="7000039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Augmenting Paths</a:t>
            </a:r>
            <a:endParaRPr/>
          </a:p>
        </p:txBody>
      </p:sp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i="1" lang="en-US" sz="2480"/>
              <a:t>augmenting path</a:t>
            </a:r>
            <a:r>
              <a:rPr lang="en-US" sz="2480"/>
              <a:t>: simple path from source s to sink t in residual network c</a:t>
            </a:r>
            <a:r>
              <a:rPr baseline="-25000" lang="en-US" sz="2480"/>
              <a:t>f</a:t>
            </a:r>
            <a:r>
              <a:rPr lang="en-US" sz="2480"/>
              <a:t> (simple ≡ no repeated vertices)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recall: residual network G</a:t>
            </a:r>
            <a:r>
              <a:rPr baseline="-25000" lang="en-US" sz="2480"/>
              <a:t>f</a:t>
            </a:r>
            <a:r>
              <a:rPr lang="en-US" sz="2480"/>
              <a:t> only contains edges with leftover capacity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=⇒ if path p exists in G</a:t>
            </a:r>
            <a:r>
              <a:rPr baseline="-25000" lang="en-US" sz="2480"/>
              <a:t>f </a:t>
            </a:r>
            <a:r>
              <a:rPr lang="en-US" sz="2480"/>
              <a:t>, then every edge along p has positive weight in G</a:t>
            </a:r>
            <a:r>
              <a:rPr baseline="-25000" lang="en-US" sz="2480"/>
              <a:t>f</a:t>
            </a:r>
            <a:r>
              <a:rPr lang="en-US" sz="248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=⇒ we can legally increase net s ⇝ t flow by increasing weights in G</a:t>
            </a:r>
            <a:r>
              <a:rPr baseline="-25000" lang="en-US" sz="2480"/>
              <a:t>f</a:t>
            </a:r>
            <a:r>
              <a:rPr lang="en-US" sz="248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i.e. increasing flow across the forwards edges in G</a:t>
            </a:r>
            <a:r>
              <a:rPr baseline="-25000" lang="en-US" sz="2480"/>
              <a:t>f</a:t>
            </a:r>
            <a:r>
              <a:rPr lang="en-US" sz="2480"/>
              <a:t> , sometimes decreasing flow across the backwards edges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c</a:t>
            </a:r>
            <a:r>
              <a:rPr baseline="-25000" lang="en-US" sz="2480"/>
              <a:t>f</a:t>
            </a:r>
            <a:r>
              <a:rPr lang="en-US" sz="2480"/>
              <a:t> (p) =residual capacity of p = minimum weight c</a:t>
            </a:r>
            <a:r>
              <a:rPr baseline="-25000" lang="en-US" sz="2480"/>
              <a:t>f</a:t>
            </a:r>
            <a:r>
              <a:rPr lang="en-US" sz="2480"/>
              <a:t> (u,v) of an edge (u,v) in p 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Residual network</a:t>
            </a:r>
            <a:endParaRPr/>
          </a:p>
        </p:txBody>
      </p:sp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685800" y="1447800"/>
            <a:ext cx="833755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How do we find augmenting path</a:t>
            </a:r>
            <a:r>
              <a:rPr lang="en-US" sz="2960"/>
              <a:t>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It is any path in </a:t>
            </a:r>
            <a:r>
              <a:rPr b="1" i="1" lang="en-US" sz="2590"/>
              <a:t>residual network</a:t>
            </a:r>
            <a:r>
              <a:rPr lang="en-US" sz="2590"/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Residual capacities: </a:t>
            </a:r>
            <a:r>
              <a:rPr i="1" lang="en-US" sz="2220"/>
              <a:t>c</a:t>
            </a:r>
            <a:r>
              <a:rPr baseline="-25000" i="1" lang="en-US" sz="2220"/>
              <a:t>f</a:t>
            </a:r>
            <a:r>
              <a:rPr lang="en-US" sz="2220"/>
              <a:t>(</a:t>
            </a:r>
            <a:r>
              <a:rPr i="1" lang="en-US" sz="2220"/>
              <a:t>u,v</a:t>
            </a:r>
            <a:r>
              <a:rPr lang="en-US" sz="2220"/>
              <a:t>) = </a:t>
            </a:r>
            <a:r>
              <a:rPr i="1" lang="en-US" sz="2220"/>
              <a:t>c</a:t>
            </a:r>
            <a:r>
              <a:rPr lang="en-US" sz="2220"/>
              <a:t>(</a:t>
            </a:r>
            <a:r>
              <a:rPr i="1" lang="en-US" sz="2220"/>
              <a:t>u,v</a:t>
            </a:r>
            <a:r>
              <a:rPr lang="en-US" sz="2220"/>
              <a:t>) – </a:t>
            </a:r>
            <a:r>
              <a:rPr i="1" lang="en-US" sz="2220"/>
              <a:t>f</a:t>
            </a:r>
            <a:r>
              <a:rPr lang="en-US" sz="2220"/>
              <a:t>(</a:t>
            </a:r>
            <a:r>
              <a:rPr i="1" lang="en-US" sz="2220"/>
              <a:t>u,v</a:t>
            </a:r>
            <a:r>
              <a:rPr lang="en-US" sz="2220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Residual network: </a:t>
            </a:r>
            <a:r>
              <a:rPr i="1" lang="en-US" sz="2220"/>
              <a:t>G</a:t>
            </a:r>
            <a:r>
              <a:rPr baseline="-25000" i="1" lang="en-US" sz="2220"/>
              <a:t>f</a:t>
            </a:r>
            <a:r>
              <a:rPr lang="en-US" sz="2220"/>
              <a:t>=(</a:t>
            </a:r>
            <a:r>
              <a:rPr i="1" lang="en-US" sz="2220"/>
              <a:t>V,E</a:t>
            </a:r>
            <a:r>
              <a:rPr baseline="-25000" i="1" lang="en-US" sz="2220"/>
              <a:t>f</a:t>
            </a:r>
            <a:r>
              <a:rPr lang="en-US" sz="2220"/>
              <a:t>), where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en-US" sz="2220"/>
              <a:t>	</a:t>
            </a:r>
            <a:r>
              <a:rPr i="1" lang="en-US" sz="2220"/>
              <a:t>E</a:t>
            </a:r>
            <a:r>
              <a:rPr baseline="-25000" i="1" lang="en-US" sz="2220"/>
              <a:t>f</a:t>
            </a:r>
            <a:r>
              <a:rPr lang="en-US" sz="2220"/>
              <a:t> = {(</a:t>
            </a:r>
            <a:r>
              <a:rPr i="1" lang="en-US" sz="2220"/>
              <a:t>u,v</a:t>
            </a:r>
            <a:r>
              <a:rPr lang="en-US" sz="2220"/>
              <a:t>) </a:t>
            </a:r>
            <a:r>
              <a:rPr b="1" lang="en-US" sz="2220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220"/>
              <a:t> </a:t>
            </a:r>
            <a:r>
              <a:rPr i="1" lang="en-US" sz="2220"/>
              <a:t>V </a:t>
            </a:r>
            <a:r>
              <a:rPr b="1" lang="en-US" sz="2220"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22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i="1" lang="en-US" sz="2220"/>
              <a:t>V </a:t>
            </a:r>
            <a:r>
              <a:rPr lang="en-US" sz="2220"/>
              <a:t>: </a:t>
            </a:r>
            <a:r>
              <a:rPr i="1" lang="en-US" sz="2220"/>
              <a:t>c</a:t>
            </a:r>
            <a:r>
              <a:rPr baseline="-25000" i="1" lang="en-US" sz="2220"/>
              <a:t>f</a:t>
            </a:r>
            <a:r>
              <a:rPr lang="en-US" sz="2220"/>
              <a:t>(</a:t>
            </a:r>
            <a:r>
              <a:rPr i="1" lang="en-US" sz="2220"/>
              <a:t>u,v</a:t>
            </a:r>
            <a:r>
              <a:rPr lang="en-US" sz="2220"/>
              <a:t>) &gt; 0}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What happens when f(u,v) &lt; 0 (and c(u,v) = 0)</a:t>
            </a:r>
            <a:r>
              <a:rPr lang="en-US" sz="2220"/>
              <a:t>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Observation – edges in </a:t>
            </a:r>
            <a:r>
              <a:rPr i="1" lang="en-US" sz="2220"/>
              <a:t>E</a:t>
            </a:r>
            <a:r>
              <a:rPr baseline="-25000" i="1" lang="en-US" sz="2220"/>
              <a:t>f</a:t>
            </a:r>
            <a:r>
              <a:rPr lang="en-US" sz="2220"/>
              <a:t> are either edges in </a:t>
            </a:r>
            <a:r>
              <a:rPr i="1" lang="en-US" sz="2220"/>
              <a:t>E </a:t>
            </a:r>
            <a:r>
              <a:rPr lang="en-US" sz="2220"/>
              <a:t>or their reversals: |</a:t>
            </a:r>
            <a:r>
              <a:rPr i="1" lang="en-US" sz="2220"/>
              <a:t>E</a:t>
            </a:r>
            <a:r>
              <a:rPr baseline="-25000" i="1" lang="en-US" sz="2220"/>
              <a:t>f</a:t>
            </a:r>
            <a:r>
              <a:rPr lang="en-US" sz="2220"/>
              <a:t>| </a:t>
            </a:r>
            <a:r>
              <a:rPr b="1" lang="en-US" sz="2220"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22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220"/>
              <a:t>2|</a:t>
            </a:r>
            <a:r>
              <a:rPr i="1" lang="en-US" sz="2220"/>
              <a:t>E</a:t>
            </a:r>
            <a:r>
              <a:rPr lang="en-US" sz="2220"/>
              <a:t>|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685800" y="4724400"/>
            <a:ext cx="83375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 residual network: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5229225" y="4800600"/>
            <a:ext cx="3609975" cy="1668463"/>
            <a:chOff x="1678" y="2177"/>
            <a:chExt cx="2274" cy="1051"/>
          </a:xfrm>
        </p:grpSpPr>
        <p:sp>
          <p:nvSpPr>
            <p:cNvPr id="373" name="Google Shape;373;p19"/>
            <p:cNvSpPr/>
            <p:nvPr/>
          </p:nvSpPr>
          <p:spPr>
            <a:xfrm>
              <a:off x="3079" y="2277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19"/>
            <p:cNvCxnSpPr>
              <a:stCxn id="373" idx="2"/>
              <a:endCxn id="375" idx="6"/>
            </p:cNvCxnSpPr>
            <p:nvPr/>
          </p:nvCxnSpPr>
          <p:spPr>
            <a:xfrm rot="10800000">
              <a:off x="2479" y="237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75" name="Google Shape;375;p19"/>
            <p:cNvSpPr/>
            <p:nvPr/>
          </p:nvSpPr>
          <p:spPr>
            <a:xfrm>
              <a:off x="2311" y="2277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317" y="2949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19"/>
            <p:cNvCxnSpPr>
              <a:stCxn id="378" idx="2"/>
              <a:endCxn id="376" idx="6"/>
            </p:cNvCxnSpPr>
            <p:nvPr/>
          </p:nvCxnSpPr>
          <p:spPr>
            <a:xfrm rot="10800000">
              <a:off x="2479" y="304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379" name="Google Shape;379;p19"/>
            <p:cNvCxnSpPr>
              <a:stCxn id="373" idx="4"/>
              <a:endCxn id="378" idx="0"/>
            </p:cNvCxnSpPr>
            <p:nvPr/>
          </p:nvCxnSpPr>
          <p:spPr>
            <a:xfrm>
              <a:off x="3175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78" name="Google Shape;378;p19"/>
            <p:cNvSpPr/>
            <p:nvPr/>
          </p:nvSpPr>
          <p:spPr>
            <a:xfrm>
              <a:off x="3079" y="2945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0" name="Google Shape;380;p19"/>
            <p:cNvCxnSpPr>
              <a:stCxn id="375" idx="4"/>
              <a:endCxn id="376" idx="0"/>
            </p:cNvCxnSpPr>
            <p:nvPr/>
          </p:nvCxnSpPr>
          <p:spPr>
            <a:xfrm>
              <a:off x="2408" y="24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81" name="Google Shape;381;p19"/>
            <p:cNvCxnSpPr>
              <a:stCxn id="376" idx="1"/>
              <a:endCxn id="382" idx="5"/>
            </p:cNvCxnSpPr>
            <p:nvPr/>
          </p:nvCxnSpPr>
          <p:spPr>
            <a:xfrm rot="10800000">
              <a:off x="1744" y="267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82" name="Google Shape;382;p19"/>
            <p:cNvSpPr/>
            <p:nvPr/>
          </p:nvSpPr>
          <p:spPr>
            <a:xfrm>
              <a:off x="1685" y="2609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3" name="Google Shape;383;p19"/>
            <p:cNvCxnSpPr>
              <a:stCxn id="375" idx="2"/>
              <a:endCxn id="382" idx="7"/>
            </p:cNvCxnSpPr>
            <p:nvPr/>
          </p:nvCxnSpPr>
          <p:spPr>
            <a:xfrm flipH="1">
              <a:off x="1711" y="2371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84" name="Google Shape;384;p19"/>
            <p:cNvSpPr txBox="1"/>
            <p:nvPr/>
          </p:nvSpPr>
          <p:spPr>
            <a:xfrm>
              <a:off x="2647" y="217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385" name="Google Shape;385;p19"/>
            <p:cNvSpPr txBox="1"/>
            <p:nvPr/>
          </p:nvSpPr>
          <p:spPr>
            <a:xfrm>
              <a:off x="2677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3127" y="256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87" name="Google Shape;387;p19"/>
            <p:cNvSpPr txBox="1"/>
            <p:nvPr/>
          </p:nvSpPr>
          <p:spPr>
            <a:xfrm>
              <a:off x="2263" y="260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1909" y="232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389" name="Google Shape;389;p19"/>
            <p:cNvSpPr txBox="1"/>
            <p:nvPr/>
          </p:nvSpPr>
          <p:spPr>
            <a:xfrm>
              <a:off x="2645" y="251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390" name="Google Shape;390;p19"/>
            <p:cNvCxnSpPr>
              <a:stCxn id="382" idx="0"/>
              <a:endCxn id="373" idx="1"/>
            </p:cNvCxnSpPr>
            <p:nvPr/>
          </p:nvCxnSpPr>
          <p:spPr>
            <a:xfrm rot="-5400000">
              <a:off x="2232" y="1859"/>
              <a:ext cx="300" cy="1200"/>
            </a:xfrm>
            <a:prstGeom prst="curvedConnector3">
              <a:avLst>
                <a:gd fmla="val 1134591" name="adj1"/>
              </a:avLst>
            </a:prstGeom>
            <a:noFill/>
            <a:ln>
              <a:noFill/>
            </a:ln>
          </p:spPr>
        </p:cxnSp>
        <p:cxnSp>
          <p:nvCxnSpPr>
            <p:cNvPr id="391" name="Google Shape;391;p19"/>
            <p:cNvCxnSpPr>
              <a:stCxn id="376" idx="7"/>
              <a:endCxn id="373" idx="3"/>
            </p:cNvCxnSpPr>
            <p:nvPr/>
          </p:nvCxnSpPr>
          <p:spPr>
            <a:xfrm flipH="1" rot="10800000">
              <a:off x="2476" y="2377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92" name="Google Shape;392;p19"/>
            <p:cNvSpPr txBox="1"/>
            <p:nvPr/>
          </p:nvSpPr>
          <p:spPr>
            <a:xfrm>
              <a:off x="1932" y="28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393" name="Google Shape;393;p19"/>
            <p:cNvSpPr txBox="1"/>
            <p:nvPr/>
          </p:nvSpPr>
          <p:spPr>
            <a:xfrm>
              <a:off x="3415" y="227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3463" y="284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1678" y="2561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758" y="2561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3759" y="2518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398" name="Google Shape;398;p19"/>
            <p:cNvCxnSpPr>
              <a:stCxn id="378" idx="1"/>
              <a:endCxn id="373" idx="3"/>
            </p:cNvCxnSpPr>
            <p:nvPr/>
          </p:nvCxnSpPr>
          <p:spPr>
            <a:xfrm rot="10800000">
              <a:off x="3107" y="237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399" name="Google Shape;399;p19"/>
            <p:cNvSpPr txBox="1"/>
            <p:nvPr/>
          </p:nvSpPr>
          <p:spPr>
            <a:xfrm>
              <a:off x="2940" y="257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400" name="Google Shape;400;p19"/>
            <p:cNvCxnSpPr>
              <a:stCxn id="396" idx="1"/>
              <a:endCxn id="373" idx="6"/>
            </p:cNvCxnSpPr>
            <p:nvPr/>
          </p:nvCxnSpPr>
          <p:spPr>
            <a:xfrm rot="10800000">
              <a:off x="3186" y="2289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401" name="Google Shape;401;p19"/>
            <p:cNvCxnSpPr>
              <a:stCxn id="396" idx="3"/>
              <a:endCxn id="378" idx="6"/>
            </p:cNvCxnSpPr>
            <p:nvPr/>
          </p:nvCxnSpPr>
          <p:spPr>
            <a:xfrm flipH="1">
              <a:off x="3186" y="272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2" name="Google Shape;402;p19"/>
            <p:cNvSpPr txBox="1"/>
            <p:nvPr/>
          </p:nvSpPr>
          <p:spPr>
            <a:xfrm>
              <a:off x="2301" y="2225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03" name="Google Shape;403;p19"/>
            <p:cNvSpPr txBox="1"/>
            <p:nvPr/>
          </p:nvSpPr>
          <p:spPr>
            <a:xfrm>
              <a:off x="3069" y="2230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4" name="Google Shape;404;p19"/>
            <p:cNvSpPr txBox="1"/>
            <p:nvPr/>
          </p:nvSpPr>
          <p:spPr>
            <a:xfrm>
              <a:off x="2301" y="290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5" name="Google Shape;405;p19"/>
            <p:cNvSpPr txBox="1"/>
            <p:nvPr/>
          </p:nvSpPr>
          <p:spPr>
            <a:xfrm>
              <a:off x="3055" y="2907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3136" y="272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3400" y="2468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408" name="Google Shape;408;p19"/>
            <p:cNvSpPr txBox="1"/>
            <p:nvPr/>
          </p:nvSpPr>
          <p:spPr>
            <a:xfrm>
              <a:off x="3408" y="270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09" name="Google Shape;409;p19"/>
            <p:cNvSpPr txBox="1"/>
            <p:nvPr/>
          </p:nvSpPr>
          <p:spPr>
            <a:xfrm>
              <a:off x="2710" y="3036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410" name="Google Shape;410;p19"/>
            <p:cNvSpPr txBox="1"/>
            <p:nvPr/>
          </p:nvSpPr>
          <p:spPr>
            <a:xfrm>
              <a:off x="2011" y="270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11" name="Google Shape;411;p19"/>
            <p:cNvSpPr txBox="1"/>
            <p:nvPr/>
          </p:nvSpPr>
          <p:spPr>
            <a:xfrm>
              <a:off x="1998" y="248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12" name="Google Shape;412;p19"/>
            <p:cNvSpPr txBox="1"/>
            <p:nvPr/>
          </p:nvSpPr>
          <p:spPr>
            <a:xfrm>
              <a:off x="2679" y="235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2377" y="261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838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 Flow</a:t>
            </a:r>
            <a:br>
              <a:rPr lang="en-US"/>
            </a:br>
            <a:r>
              <a:rPr lang="en-US" sz="2200"/>
              <a:t>(some slides 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http://people.cs.aau.dk/~simas/aalg04/</a:t>
            </a:r>
            <a:r>
              <a:rPr lang="en-US" sz="2200"/>
              <a:t> , 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https://github.com/kevinwortman/advanced-algorithms-slides/blob/master/07-max-flow.pdf</a:t>
            </a:r>
            <a:r>
              <a:rPr lang="en-US" sz="2200"/>
              <a:t> , and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https://github.com/kevinwortman/advanced-algorithms-slides/blob/master/08-max-flow-formulations-and-matching.pdf</a:t>
            </a:r>
            <a:r>
              <a:rPr lang="en-US" sz="2200"/>
              <a:t>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248775" y="4851775"/>
            <a:ext cx="6202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Breakthrough results: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max flow in almost linear time (June 8, 2022):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https://www.quantamagazine.org/researchers-achieve-absurdly-fast-algorithm-for-network-flow-20220608/?fbclid=IwAR0AVavBo0vDc0O4uOl3zJ6cquk-TeCmkbFEcGlE-AC5O2TYb9RIQxti1So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Residual capacity of a path</a:t>
            </a:r>
            <a:endParaRPr/>
          </a:p>
        </p:txBody>
      </p:sp>
      <p:sp>
        <p:nvSpPr>
          <p:cNvPr id="420" name="Google Shape;420;p20"/>
          <p:cNvSpPr txBox="1"/>
          <p:nvPr>
            <p:ph idx="1" type="body"/>
          </p:nvPr>
        </p:nvSpPr>
        <p:spPr>
          <a:xfrm>
            <a:off x="685800" y="1447800"/>
            <a:ext cx="83375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How much additional flow can we send through an augmenting path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Residual capacity</a:t>
            </a:r>
            <a:r>
              <a:rPr lang="en-US"/>
              <a:t> of a path </a:t>
            </a:r>
            <a:r>
              <a:rPr i="1" lang="en-US"/>
              <a:t>p </a:t>
            </a:r>
            <a:r>
              <a:rPr lang="en-US"/>
              <a:t>in </a:t>
            </a:r>
            <a:r>
              <a:rPr i="1" lang="en-US"/>
              <a:t>G</a:t>
            </a:r>
            <a:r>
              <a:rPr baseline="-25000" i="1" lang="en-US"/>
              <a:t>f 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</a:t>
            </a:r>
            <a:r>
              <a:rPr i="1" lang="en-US"/>
              <a:t>c</a:t>
            </a:r>
            <a:r>
              <a:rPr baseline="-25000" i="1" lang="en-US"/>
              <a:t>f </a:t>
            </a:r>
            <a:r>
              <a:rPr lang="en-US"/>
              <a:t>(</a:t>
            </a:r>
            <a:r>
              <a:rPr i="1" lang="en-US"/>
              <a:t>p</a:t>
            </a:r>
            <a:r>
              <a:rPr lang="en-US"/>
              <a:t>) = min{</a:t>
            </a:r>
            <a:r>
              <a:rPr i="1" lang="en-US"/>
              <a:t>c</a:t>
            </a:r>
            <a:r>
              <a:rPr baseline="-25000" i="1" lang="en-US"/>
              <a:t>f</a:t>
            </a:r>
            <a:r>
              <a:rPr lang="en-US"/>
              <a:t>(</a:t>
            </a:r>
            <a:r>
              <a:rPr i="1" lang="en-US"/>
              <a:t>u,v</a:t>
            </a:r>
            <a:r>
              <a:rPr lang="en-US"/>
              <a:t>): (</a:t>
            </a:r>
            <a:r>
              <a:rPr i="1" lang="en-US"/>
              <a:t>u,v</a:t>
            </a:r>
            <a:r>
              <a:rPr lang="en-US"/>
              <a:t>) is in </a:t>
            </a:r>
            <a:r>
              <a:rPr i="1" lang="en-US"/>
              <a:t>p</a:t>
            </a:r>
            <a:r>
              <a:rPr lang="en-US"/>
              <a:t>}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Doing augmentation: for all (</a:t>
            </a:r>
            <a:r>
              <a:rPr i="1" lang="en-US"/>
              <a:t>u,v</a:t>
            </a:r>
            <a:r>
              <a:rPr lang="en-US"/>
              <a:t>) in </a:t>
            </a:r>
            <a:r>
              <a:rPr i="1" lang="en-US"/>
              <a:t>p</a:t>
            </a:r>
            <a:r>
              <a:rPr lang="en-US"/>
              <a:t>, we just add this </a:t>
            </a:r>
            <a:r>
              <a:rPr i="1" lang="en-US"/>
              <a:t>c</a:t>
            </a:r>
            <a:r>
              <a:rPr baseline="-25000" i="1" lang="en-US"/>
              <a:t>f </a:t>
            </a:r>
            <a:r>
              <a:rPr lang="en-US"/>
              <a:t>(</a:t>
            </a:r>
            <a:r>
              <a:rPr i="1" lang="en-US"/>
              <a:t>p</a:t>
            </a:r>
            <a:r>
              <a:rPr lang="en-US"/>
              <a:t>) to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u,v</a:t>
            </a:r>
            <a:r>
              <a:rPr lang="en-US"/>
              <a:t>) (and subtract it from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v,u</a:t>
            </a:r>
            <a:r>
              <a:rPr lang="en-US"/>
              <a:t>))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Resulting flow is a valid flow with a larger value.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What is the residual capacity of the path</a:t>
            </a:r>
            <a:r>
              <a:rPr lang="en-US"/>
              <a:t> (</a:t>
            </a:r>
            <a:r>
              <a:rPr i="1" lang="en-US"/>
              <a:t>s,a,b,t</a:t>
            </a:r>
            <a:r>
              <a:rPr lang="en-US"/>
              <a:t>)?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Ford-Fulkerson method</a:t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685800" y="1752600"/>
            <a:ext cx="83375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Ford-Fulkerson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(G,s,t)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edge (u,v) in G.E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   f(u,v)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f(v,u)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there exists a path p from s to t in residual network G</a:t>
            </a:r>
            <a:r>
              <a:rPr baseline="-25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   c</a:t>
            </a:r>
            <a:r>
              <a:rPr baseline="-25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min{c</a:t>
            </a:r>
            <a:r>
              <a:rPr baseline="-25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(u,v): (u,v) is in p}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edge (u,v) in p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    f(u,v)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f(u,v) + c</a:t>
            </a:r>
            <a:r>
              <a:rPr baseline="-25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  f(v,u)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-f(u,v)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685800" y="4876800"/>
            <a:ext cx="83375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algorithms based on this method differ in how they choose </a:t>
            </a: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step 03.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Correctness of Ford-Fulkerson</a:t>
            </a:r>
            <a:endParaRPr/>
          </a:p>
        </p:txBody>
      </p:sp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685800" y="1447800"/>
            <a:ext cx="83375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Max-flow min-cut theorem</a:t>
            </a:r>
            <a:r>
              <a:rPr lang="en-US" sz="2960"/>
              <a:t>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If </a:t>
            </a:r>
            <a:r>
              <a:rPr i="1" lang="en-US" sz="2590"/>
              <a:t>f </a:t>
            </a:r>
            <a:r>
              <a:rPr lang="en-US" sz="2590"/>
              <a:t>is the flow in</a:t>
            </a:r>
            <a:r>
              <a:rPr i="1" lang="en-US" sz="2590"/>
              <a:t> </a:t>
            </a:r>
            <a:r>
              <a:rPr lang="en-US" sz="2590"/>
              <a:t>G, the following conditions are equivalent: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1.</a:t>
            </a:r>
            <a:r>
              <a:rPr i="1" lang="en-US" sz="2220"/>
              <a:t> f </a:t>
            </a:r>
            <a:r>
              <a:rPr lang="en-US" sz="2220"/>
              <a:t>is a maximum flow in </a:t>
            </a:r>
            <a:r>
              <a:rPr i="1" lang="en-US" sz="2220"/>
              <a:t>G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2. The residual network G</a:t>
            </a:r>
            <a:r>
              <a:rPr baseline="-25000" lang="en-US" sz="2220"/>
              <a:t>f</a:t>
            </a:r>
            <a:r>
              <a:rPr lang="en-US" sz="2220"/>
              <a:t> contains no augmenting paths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3. |</a:t>
            </a:r>
            <a:r>
              <a:rPr i="1" lang="en-US" sz="2220"/>
              <a:t>f</a:t>
            </a:r>
            <a:r>
              <a:rPr lang="en-US" sz="2220"/>
              <a:t>| = </a:t>
            </a:r>
            <a:r>
              <a:rPr i="1" lang="en-US" sz="2220"/>
              <a:t>c</a:t>
            </a:r>
            <a:r>
              <a:rPr lang="en-US" sz="2220"/>
              <a:t>(</a:t>
            </a:r>
            <a:r>
              <a:rPr i="1" lang="en-US" sz="2220"/>
              <a:t>S,T</a:t>
            </a:r>
            <a:r>
              <a:rPr lang="en-US" sz="2220"/>
              <a:t>) for some cut (</a:t>
            </a:r>
            <a:r>
              <a:rPr i="1" lang="en-US" sz="2220"/>
              <a:t>S,T</a:t>
            </a:r>
            <a:r>
              <a:rPr lang="en-US" sz="2220"/>
              <a:t>) of </a:t>
            </a:r>
            <a:r>
              <a:rPr i="1" lang="en-US" sz="2220"/>
              <a:t>G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grpSp>
        <p:nvGrpSpPr>
          <p:cNvPr id="436" name="Google Shape;436;p22"/>
          <p:cNvGrpSpPr/>
          <p:nvPr/>
        </p:nvGrpSpPr>
        <p:grpSpPr>
          <a:xfrm>
            <a:off x="685800" y="4038600"/>
            <a:ext cx="8337550" cy="2438400"/>
            <a:chOff x="432" y="2544"/>
            <a:chExt cx="5252" cy="1536"/>
          </a:xfrm>
        </p:grpSpPr>
        <p:sp>
          <p:nvSpPr>
            <p:cNvPr id="437" name="Google Shape;437;p22"/>
            <p:cNvSpPr/>
            <p:nvPr/>
          </p:nvSpPr>
          <p:spPr>
            <a:xfrm>
              <a:off x="432" y="2688"/>
              <a:ext cx="5252" cy="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 must prove three parts:</a:t>
              </a:r>
              <a:endParaRPr/>
            </a:p>
            <a:p>
              <a:pPr indent="-285750" lvl="1" marL="742950" marR="0" rtl="0" algn="l"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168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/>
            </a:p>
            <a:p>
              <a:pPr indent="-285750" lvl="1" marL="742950" marR="0" rtl="0" algn="l"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From this we have 1.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⇔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2., which means that the Ford-Fulkerson method always correctly finds a maximum flow</a:t>
              </a:r>
              <a:endParaRPr/>
            </a:p>
          </p:txBody>
        </p:sp>
        <p:sp>
          <p:nvSpPr>
            <p:cNvPr id="438" name="Google Shape;438;p22"/>
            <p:cNvSpPr txBox="1"/>
            <p:nvPr/>
          </p:nvSpPr>
          <p:spPr>
            <a:xfrm>
              <a:off x="4848" y="2544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endParaRPr/>
            </a:p>
          </p:txBody>
        </p:sp>
        <p:sp>
          <p:nvSpPr>
            <p:cNvPr id="439" name="Google Shape;439;p22"/>
            <p:cNvSpPr txBox="1"/>
            <p:nvPr/>
          </p:nvSpPr>
          <p:spPr>
            <a:xfrm>
              <a:off x="5068" y="2928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4608" y="2928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</a:t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 flipH="1">
              <a:off x="4896" y="2976"/>
              <a:ext cx="144" cy="144"/>
            </a:xfrm>
            <a:prstGeom prst="rightArrow">
              <a:avLst>
                <a:gd fmla="val 50000" name="adj1"/>
                <a:gd fmla="val 25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 flipH="1" rot="7282380">
              <a:off x="4752" y="2784"/>
              <a:ext cx="144" cy="144"/>
            </a:xfrm>
            <a:prstGeom prst="rightArrow">
              <a:avLst>
                <a:gd fmla="val 50000" name="adj1"/>
                <a:gd fmla="val 25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 flipH="1" rot="-7839174">
              <a:off x="5040" y="2784"/>
              <a:ext cx="144" cy="144"/>
            </a:xfrm>
            <a:prstGeom prst="rightArrow">
              <a:avLst>
                <a:gd fmla="val 50000" name="adj1"/>
                <a:gd fmla="val 25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idx="1" type="body"/>
          </p:nvPr>
        </p:nvSpPr>
        <p:spPr>
          <a:xfrm>
            <a:off x="457200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But,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does not imply that the algorithm terminates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does not imply that the # loop iterations is small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to decide how to pick paths carefully</a:t>
            </a:r>
            <a:br>
              <a:rPr lang="en-US"/>
            </a:b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Cuts</a:t>
            </a:r>
            <a:endParaRPr/>
          </a:p>
        </p:txBody>
      </p:sp>
      <p:sp>
        <p:nvSpPr>
          <p:cNvPr id="456" name="Google Shape;456;p24"/>
          <p:cNvSpPr txBox="1"/>
          <p:nvPr>
            <p:ph idx="1" type="body"/>
          </p:nvPr>
        </p:nvSpPr>
        <p:spPr>
          <a:xfrm>
            <a:off x="457200" y="1279525"/>
            <a:ext cx="8229600" cy="360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i="1" lang="en-US" sz="2590"/>
              <a:t>cut</a:t>
            </a:r>
            <a:r>
              <a:rPr lang="en-US" sz="2590"/>
              <a:t>: a partition V = S ∪ T, where s ∈ S and t ∈ 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i="1" lang="en-US" sz="2590"/>
              <a:t>net flow across </a:t>
            </a:r>
            <a:r>
              <a:rPr lang="en-US" sz="2590"/>
              <a:t>f is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f(S,T) = (total flow from S to T) − (total flow from T to 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capacity c(S,T)) of the cut  = sum of capacities c(u,v), where  u∈S and v∈T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Minimum cut – a cut with the smallest capacity of all cuts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i="1" lang="en-US" sz="2590"/>
              <a:t>Lemma</a:t>
            </a:r>
            <a:r>
              <a:rPr lang="en-US" sz="2590"/>
              <a:t>: for any cut (S,T), net flow f(S,T)=|f|.</a:t>
            </a:r>
            <a:br>
              <a:rPr lang="en-US" sz="2590"/>
            </a:br>
            <a:r>
              <a:rPr i="1" lang="en-US" sz="2590"/>
              <a:t>Proof sketch</a:t>
            </a:r>
            <a:r>
              <a:rPr lang="en-US" sz="2590"/>
              <a:t>: since s ∈ S and t ∈ T, total flow |f | must cross the S–T boundary. </a:t>
            </a:r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>
            <a:off x="4467225" y="4960938"/>
            <a:ext cx="3609975" cy="1668462"/>
            <a:chOff x="2814" y="3125"/>
            <a:chExt cx="2274" cy="1051"/>
          </a:xfrm>
        </p:grpSpPr>
        <p:sp>
          <p:nvSpPr>
            <p:cNvPr id="458" name="Google Shape;458;p24"/>
            <p:cNvSpPr/>
            <p:nvPr/>
          </p:nvSpPr>
          <p:spPr>
            <a:xfrm>
              <a:off x="4215" y="3225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9" name="Google Shape;459;p24"/>
            <p:cNvCxnSpPr>
              <a:stCxn id="458" idx="2"/>
              <a:endCxn id="460" idx="6"/>
            </p:cNvCxnSpPr>
            <p:nvPr/>
          </p:nvCxnSpPr>
          <p:spPr>
            <a:xfrm rot="10800000">
              <a:off x="3615" y="3319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60" name="Google Shape;460;p24"/>
            <p:cNvSpPr/>
            <p:nvPr/>
          </p:nvSpPr>
          <p:spPr>
            <a:xfrm>
              <a:off x="3447" y="3225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453" y="3897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2" name="Google Shape;462;p24"/>
            <p:cNvCxnSpPr>
              <a:stCxn id="463" idx="2"/>
              <a:endCxn id="461" idx="6"/>
            </p:cNvCxnSpPr>
            <p:nvPr/>
          </p:nvCxnSpPr>
          <p:spPr>
            <a:xfrm rot="10800000">
              <a:off x="3615" y="3989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464" name="Google Shape;464;p24"/>
            <p:cNvCxnSpPr>
              <a:stCxn id="458" idx="4"/>
              <a:endCxn id="463" idx="0"/>
            </p:cNvCxnSpPr>
            <p:nvPr/>
          </p:nvCxnSpPr>
          <p:spPr>
            <a:xfrm>
              <a:off x="4311" y="341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63" name="Google Shape;463;p24"/>
            <p:cNvSpPr/>
            <p:nvPr/>
          </p:nvSpPr>
          <p:spPr>
            <a:xfrm>
              <a:off x="4215" y="3893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5" name="Google Shape;465;p24"/>
            <p:cNvCxnSpPr>
              <a:stCxn id="460" idx="4"/>
              <a:endCxn id="461" idx="0"/>
            </p:cNvCxnSpPr>
            <p:nvPr/>
          </p:nvCxnSpPr>
          <p:spPr>
            <a:xfrm>
              <a:off x="3544" y="341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66" name="Google Shape;466;p24"/>
            <p:cNvCxnSpPr>
              <a:stCxn id="461" idx="1"/>
              <a:endCxn id="467" idx="5"/>
            </p:cNvCxnSpPr>
            <p:nvPr/>
          </p:nvCxnSpPr>
          <p:spPr>
            <a:xfrm rot="10800000">
              <a:off x="2880" y="362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67" name="Google Shape;467;p24"/>
            <p:cNvSpPr/>
            <p:nvPr/>
          </p:nvSpPr>
          <p:spPr>
            <a:xfrm>
              <a:off x="2821" y="3557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Google Shape;468;p24"/>
            <p:cNvCxnSpPr>
              <a:stCxn id="460" idx="2"/>
              <a:endCxn id="467" idx="7"/>
            </p:cNvCxnSpPr>
            <p:nvPr/>
          </p:nvCxnSpPr>
          <p:spPr>
            <a:xfrm flipH="1">
              <a:off x="2847" y="3319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69" name="Google Shape;469;p24"/>
            <p:cNvSpPr txBox="1"/>
            <p:nvPr/>
          </p:nvSpPr>
          <p:spPr>
            <a:xfrm>
              <a:off x="3783" y="3125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470" name="Google Shape;470;p24"/>
            <p:cNvSpPr txBox="1"/>
            <p:nvPr/>
          </p:nvSpPr>
          <p:spPr>
            <a:xfrm>
              <a:off x="3813" y="379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4263" y="3517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72" name="Google Shape;472;p24"/>
            <p:cNvSpPr txBox="1"/>
            <p:nvPr/>
          </p:nvSpPr>
          <p:spPr>
            <a:xfrm>
              <a:off x="3399" y="3557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73" name="Google Shape;473;p24"/>
            <p:cNvSpPr txBox="1"/>
            <p:nvPr/>
          </p:nvSpPr>
          <p:spPr>
            <a:xfrm>
              <a:off x="3045" y="326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3781" y="346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475" name="Google Shape;475;p24"/>
            <p:cNvCxnSpPr>
              <a:stCxn id="467" idx="0"/>
              <a:endCxn id="458" idx="1"/>
            </p:cNvCxnSpPr>
            <p:nvPr/>
          </p:nvCxnSpPr>
          <p:spPr>
            <a:xfrm rot="-5400000">
              <a:off x="3368" y="2807"/>
              <a:ext cx="300" cy="1200"/>
            </a:xfrm>
            <a:prstGeom prst="curvedConnector3">
              <a:avLst>
                <a:gd fmla="val 1167619" name="adj1"/>
              </a:avLst>
            </a:prstGeom>
            <a:noFill/>
            <a:ln>
              <a:noFill/>
            </a:ln>
          </p:spPr>
        </p:cxnSp>
        <p:cxnSp>
          <p:nvCxnSpPr>
            <p:cNvPr id="476" name="Google Shape;476;p24"/>
            <p:cNvCxnSpPr>
              <a:stCxn id="461" idx="7"/>
              <a:endCxn id="458" idx="3"/>
            </p:cNvCxnSpPr>
            <p:nvPr/>
          </p:nvCxnSpPr>
          <p:spPr>
            <a:xfrm flipH="1" rot="10800000">
              <a:off x="3612" y="3325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77" name="Google Shape;477;p24"/>
            <p:cNvSpPr txBox="1"/>
            <p:nvPr/>
          </p:nvSpPr>
          <p:spPr>
            <a:xfrm>
              <a:off x="3068" y="379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4551" y="322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4599" y="3797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2814" y="3509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894" y="3509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 txBox="1"/>
            <p:nvPr/>
          </p:nvSpPr>
          <p:spPr>
            <a:xfrm>
              <a:off x="4895" y="3466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483" name="Google Shape;483;p24"/>
            <p:cNvCxnSpPr>
              <a:stCxn id="463" idx="1"/>
              <a:endCxn id="458" idx="3"/>
            </p:cNvCxnSpPr>
            <p:nvPr/>
          </p:nvCxnSpPr>
          <p:spPr>
            <a:xfrm rot="10800000">
              <a:off x="4243" y="3321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84" name="Google Shape;484;p24"/>
            <p:cNvSpPr txBox="1"/>
            <p:nvPr/>
          </p:nvSpPr>
          <p:spPr>
            <a:xfrm>
              <a:off x="4076" y="352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485" name="Google Shape;485;p24"/>
            <p:cNvCxnSpPr>
              <a:stCxn id="481" idx="1"/>
              <a:endCxn id="458" idx="6"/>
            </p:cNvCxnSpPr>
            <p:nvPr/>
          </p:nvCxnSpPr>
          <p:spPr>
            <a:xfrm rot="10800000">
              <a:off x="4322" y="323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486" name="Google Shape;486;p24"/>
            <p:cNvCxnSpPr>
              <a:stCxn id="481" idx="3"/>
              <a:endCxn id="463" idx="6"/>
            </p:cNvCxnSpPr>
            <p:nvPr/>
          </p:nvCxnSpPr>
          <p:spPr>
            <a:xfrm flipH="1">
              <a:off x="4322" y="3673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87" name="Google Shape;487;p24"/>
            <p:cNvSpPr txBox="1"/>
            <p:nvPr/>
          </p:nvSpPr>
          <p:spPr>
            <a:xfrm>
              <a:off x="3437" y="3173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88" name="Google Shape;488;p24"/>
            <p:cNvSpPr txBox="1"/>
            <p:nvPr/>
          </p:nvSpPr>
          <p:spPr>
            <a:xfrm>
              <a:off x="4205" y="3178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3437" y="3850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90" name="Google Shape;490;p24"/>
            <p:cNvSpPr txBox="1"/>
            <p:nvPr/>
          </p:nvSpPr>
          <p:spPr>
            <a:xfrm>
              <a:off x="4191" y="3855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4272" y="366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92" name="Google Shape;492;p24"/>
            <p:cNvSpPr txBox="1"/>
            <p:nvPr/>
          </p:nvSpPr>
          <p:spPr>
            <a:xfrm>
              <a:off x="4536" y="3416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4544" y="365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94" name="Google Shape;494;p24"/>
            <p:cNvSpPr txBox="1"/>
            <p:nvPr/>
          </p:nvSpPr>
          <p:spPr>
            <a:xfrm>
              <a:off x="3846" y="398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495" name="Google Shape;495;p24"/>
            <p:cNvSpPr txBox="1"/>
            <p:nvPr/>
          </p:nvSpPr>
          <p:spPr>
            <a:xfrm>
              <a:off x="3147" y="365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3134" y="3435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97" name="Google Shape;497;p24"/>
            <p:cNvSpPr txBox="1"/>
            <p:nvPr/>
          </p:nvSpPr>
          <p:spPr>
            <a:xfrm>
              <a:off x="3815" y="330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3513" y="3558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99" name="Google Shape;499;p24"/>
            <p:cNvSpPr txBox="1"/>
            <p:nvPr/>
          </p:nvSpPr>
          <p:spPr>
            <a:xfrm>
              <a:off x="3845" y="3648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00" name="Google Shape;500;p24"/>
            <p:cNvCxnSpPr/>
            <p:nvPr/>
          </p:nvCxnSpPr>
          <p:spPr>
            <a:xfrm>
              <a:off x="3792" y="3168"/>
              <a:ext cx="0" cy="100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Max-Flow Min-Cut Proof Sketch</a:t>
            </a:r>
            <a:endParaRPr/>
          </a:p>
        </p:txBody>
      </p:sp>
      <p:sp>
        <p:nvSpPr>
          <p:cNvPr id="506" name="Google Shape;506;p25"/>
          <p:cNvSpPr txBox="1"/>
          <p:nvPr>
            <p:ph idx="1" type="body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Show all these are equivalent conditions: </a:t>
            </a:r>
            <a:br>
              <a:rPr lang="en-US" sz="2240"/>
            </a:br>
            <a:r>
              <a:rPr lang="en-US" sz="2240"/>
              <a:t>1. f is a maximum flow</a:t>
            </a:r>
            <a:br>
              <a:rPr lang="en-US" sz="2240"/>
            </a:br>
            <a:r>
              <a:rPr lang="en-US" sz="2240"/>
              <a:t>2. G</a:t>
            </a:r>
            <a:r>
              <a:rPr baseline="-25000" lang="en-US" sz="2240"/>
              <a:t>f</a:t>
            </a:r>
            <a:r>
              <a:rPr lang="en-US" sz="2240"/>
              <a:t> contains no augmenting path</a:t>
            </a:r>
            <a:br>
              <a:rPr lang="en-US" sz="2240"/>
            </a:br>
            <a:r>
              <a:rPr lang="en-US" sz="2240"/>
              <a:t>3. |f|=c(S,T) for some cut(S,T)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(1) =⇒ (2) : by definitions of residual network and augmenting path, a maximum flow has no capacity leftover so no paths in G</a:t>
            </a:r>
            <a:r>
              <a:rPr baseline="-25000" lang="en-US" sz="2240"/>
              <a:t>f</a:t>
            </a:r>
            <a:r>
              <a:rPr lang="en-US" sz="22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(2) =⇒ (3) : consider a cut where all vertices reachable from s in Gf are in S and the unreachable ones are in T; since there is no s ⇝ t path in Gf , all edges across the S–T boundary must already be at full capacity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(3) =⇒ (1): trivially |f| ≤ c(S,T), and if |f| = c(S,T) then this (S,T) is maximum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Ford-Fulkerson Detailed Pseudocode </a:t>
            </a:r>
            <a:endParaRPr/>
          </a:p>
        </p:txBody>
      </p:sp>
      <p:sp>
        <p:nvSpPr>
          <p:cNvPr id="512" name="Google Shape;512;p26"/>
          <p:cNvSpPr txBox="1"/>
          <p:nvPr>
            <p:ph idx="1" type="body"/>
          </p:nvPr>
        </p:nvSpPr>
        <p:spPr>
          <a:xfrm>
            <a:off x="457200" y="12954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1: </a:t>
            </a:r>
            <a:r>
              <a:rPr b="1" lang="en-US" sz="2240"/>
              <a:t>function </a:t>
            </a:r>
            <a:r>
              <a:rPr lang="en-US" sz="2240"/>
              <a:t>FORD-FULKERSON-METHOD(G = (V , E ), s , t 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2:    </a:t>
            </a:r>
            <a:r>
              <a:rPr b="1" lang="en-US" sz="2240"/>
              <a:t>for</a:t>
            </a:r>
            <a:r>
              <a:rPr lang="en-US" sz="2240"/>
              <a:t> each edge (u, v) in E </a:t>
            </a:r>
            <a:r>
              <a:rPr b="1" lang="en-US" sz="2240"/>
              <a:t>do</a:t>
            </a:r>
            <a:r>
              <a:rPr lang="en-US" sz="22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3:       (u,v).f =0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4:    </a:t>
            </a:r>
            <a:r>
              <a:rPr b="1" lang="en-US" sz="2240"/>
              <a:t>end for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5:    </a:t>
            </a:r>
            <a:r>
              <a:rPr b="1" lang="en-US" sz="2240"/>
              <a:t>while</a:t>
            </a:r>
            <a:r>
              <a:rPr lang="en-US" sz="2240"/>
              <a:t> there exists an augmenting path p in G</a:t>
            </a:r>
            <a:r>
              <a:rPr baseline="-25000" lang="en-US" sz="2240"/>
              <a:t>f</a:t>
            </a:r>
            <a:r>
              <a:rPr lang="en-US" sz="2240"/>
              <a:t> </a:t>
            </a:r>
            <a:r>
              <a:rPr b="1" lang="en-US" sz="2240"/>
              <a:t>do</a:t>
            </a:r>
            <a:r>
              <a:rPr lang="en-US" sz="22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6:       cf (p) = min{cf (u,v) : (u,v) ∈ p}</a:t>
            </a:r>
            <a:br>
              <a:rPr lang="en-US" sz="2240"/>
            </a:br>
            <a:r>
              <a:rPr lang="en-US" sz="2240"/>
              <a:t>7:       </a:t>
            </a:r>
            <a:r>
              <a:rPr b="1" lang="en-US" sz="2240"/>
              <a:t>for</a:t>
            </a:r>
            <a:r>
              <a:rPr lang="en-US" sz="2240"/>
              <a:t> each edge(u,v)∈p </a:t>
            </a:r>
            <a:r>
              <a:rPr b="1" lang="en-US" sz="2240"/>
              <a:t>do</a:t>
            </a:r>
            <a:r>
              <a:rPr lang="en-US" sz="22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8:          </a:t>
            </a:r>
            <a:r>
              <a:rPr b="1" lang="en-US" sz="2240"/>
              <a:t>if</a:t>
            </a:r>
            <a:r>
              <a:rPr lang="en-US" sz="2240"/>
              <a:t> (u,v)∈E </a:t>
            </a:r>
            <a:r>
              <a:rPr b="1" lang="en-US" sz="2240"/>
              <a:t>then</a:t>
            </a:r>
            <a:br>
              <a:rPr lang="en-US" sz="2240"/>
            </a:br>
            <a:r>
              <a:rPr lang="en-US" sz="2240"/>
              <a:t>9:             (u,v).f =(u,v).f +cf(p)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10:       </a:t>
            </a:r>
            <a:r>
              <a:rPr b="1" lang="en-US" sz="2240"/>
              <a:t>else</a:t>
            </a:r>
            <a:r>
              <a:rPr lang="en-US" sz="22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11:          (u,v).f =(v,u).f −cf(p)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12:       </a:t>
            </a:r>
            <a:r>
              <a:rPr b="1" lang="en-US" sz="2240"/>
              <a:t>end if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13:    </a:t>
            </a:r>
            <a:r>
              <a:rPr b="1" lang="en-US" sz="2240"/>
              <a:t>end for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14: </a:t>
            </a:r>
            <a:r>
              <a:rPr b="1" lang="en-US" sz="2240"/>
              <a:t>end while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15: </a:t>
            </a:r>
            <a:r>
              <a:rPr b="1" lang="en-US" sz="2240"/>
              <a:t>return</a:t>
            </a:r>
            <a:r>
              <a:rPr lang="en-US" sz="2240"/>
              <a:t> flow on .f fields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16: </a:t>
            </a:r>
            <a:r>
              <a:rPr b="1" lang="en-US" sz="2240"/>
              <a:t>end function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Worst-case running time</a:t>
            </a:r>
            <a:endParaRPr/>
          </a:p>
        </p:txBody>
      </p:sp>
      <p:sp>
        <p:nvSpPr>
          <p:cNvPr id="518" name="Google Shape;51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What is the worst-case running time of this method?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Let’s assume integer flows.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Each augmentation increases the value of the flow by some positive amount.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Augmentation can be done in </a:t>
            </a:r>
            <a:r>
              <a:rPr i="1" lang="en-US" sz="2590"/>
              <a:t>O</a:t>
            </a:r>
            <a:r>
              <a:rPr lang="en-US" sz="2590"/>
              <a:t>(</a:t>
            </a:r>
            <a:r>
              <a:rPr i="1" lang="en-US" sz="2590"/>
              <a:t>E</a:t>
            </a:r>
            <a:r>
              <a:rPr lang="en-US" sz="2590"/>
              <a:t>).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Total </a:t>
            </a:r>
            <a:r>
              <a:rPr i="1" lang="en-US" sz="2590"/>
              <a:t>worst-case</a:t>
            </a:r>
            <a:r>
              <a:rPr lang="en-US" sz="2590"/>
              <a:t> running time </a:t>
            </a:r>
            <a:r>
              <a:rPr i="1" lang="en-US" sz="2590"/>
              <a:t>O</a:t>
            </a:r>
            <a:r>
              <a:rPr lang="en-US" sz="2590"/>
              <a:t>(</a:t>
            </a:r>
            <a:r>
              <a:rPr i="1" lang="en-US" sz="2590"/>
              <a:t>E</a:t>
            </a:r>
            <a:r>
              <a:rPr lang="en-US" sz="2590"/>
              <a:t>|</a:t>
            </a:r>
            <a:r>
              <a:rPr i="1" lang="en-US" sz="2590"/>
              <a:t>f*</a:t>
            </a:r>
            <a:r>
              <a:rPr lang="en-US" sz="2590"/>
              <a:t>|), where </a:t>
            </a:r>
            <a:r>
              <a:rPr i="1" lang="en-US" sz="2590"/>
              <a:t>f*</a:t>
            </a:r>
            <a:r>
              <a:rPr lang="en-US" sz="2590"/>
              <a:t> is the max-flow found by the algorithm.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Can we run into this worst-case</a:t>
            </a:r>
            <a:r>
              <a:rPr lang="en-US" sz="2590"/>
              <a:t>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Lesson: how an augmenting path is chosen is very important!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 txBox="1"/>
          <p:nvPr>
            <p:ph type="title"/>
          </p:nvPr>
        </p:nvSpPr>
        <p:spPr>
          <a:xfrm>
            <a:off x="628650" y="1131094"/>
            <a:ext cx="7886700" cy="42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Max Flow Problem</a:t>
            </a:r>
            <a:endParaRPr/>
          </a:p>
        </p:txBody>
      </p:sp>
      <p:pic>
        <p:nvPicPr>
          <p:cNvPr id="524" name="Google Shape;52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57" l="0" r="50906" t="0"/>
          <a:stretch/>
        </p:blipFill>
        <p:spPr>
          <a:xfrm>
            <a:off x="620212" y="1554293"/>
            <a:ext cx="3443419" cy="197271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8"/>
          <p:cNvSpPr/>
          <p:nvPr/>
        </p:nvSpPr>
        <p:spPr>
          <a:xfrm>
            <a:off x="796502" y="1634402"/>
            <a:ext cx="269823" cy="320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4214829" y="1992755"/>
            <a:ext cx="4520689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network of pipes along which oil can be sent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pipeline has a maximum capacity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opportunity for storing oil on route 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maximum flow possible from the source s to the sink 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28"/>
          <p:cNvPicPr preferRelativeResize="0"/>
          <p:nvPr/>
        </p:nvPicPr>
        <p:blipFill rotWithShape="1">
          <a:blip r:embed="rId3">
            <a:alphaModFix/>
          </a:blip>
          <a:srcRect b="0" l="56803" r="0" t="5513"/>
          <a:stretch/>
        </p:blipFill>
        <p:spPr>
          <a:xfrm>
            <a:off x="4341838" y="3695277"/>
            <a:ext cx="3606110" cy="22399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28" name="Google Shape;528;p28"/>
          <p:cNvSpPr/>
          <p:nvPr/>
        </p:nvSpPr>
        <p:spPr>
          <a:xfrm>
            <a:off x="4275337" y="3651485"/>
            <a:ext cx="208721" cy="248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28"/>
          <p:cNvCxnSpPr/>
          <p:nvPr/>
        </p:nvCxnSpPr>
        <p:spPr>
          <a:xfrm flipH="1" rot="10800000">
            <a:off x="4681331" y="4057650"/>
            <a:ext cx="536713" cy="506896"/>
          </a:xfrm>
          <a:prstGeom prst="straightConnector1">
            <a:avLst/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28"/>
          <p:cNvCxnSpPr/>
          <p:nvPr/>
        </p:nvCxnSpPr>
        <p:spPr>
          <a:xfrm>
            <a:off x="5664381" y="3866393"/>
            <a:ext cx="1043609" cy="1"/>
          </a:xfrm>
          <a:prstGeom prst="straightConnector1">
            <a:avLst/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28"/>
          <p:cNvCxnSpPr/>
          <p:nvPr/>
        </p:nvCxnSpPr>
        <p:spPr>
          <a:xfrm>
            <a:off x="7186398" y="3983817"/>
            <a:ext cx="248072" cy="456490"/>
          </a:xfrm>
          <a:prstGeom prst="straightConnector1">
            <a:avLst/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28"/>
          <p:cNvCxnSpPr/>
          <p:nvPr/>
        </p:nvCxnSpPr>
        <p:spPr>
          <a:xfrm>
            <a:off x="4721087" y="4779377"/>
            <a:ext cx="496957" cy="490847"/>
          </a:xfrm>
          <a:prstGeom prst="straightConnector1">
            <a:avLst/>
          </a:prstGeom>
          <a:noFill/>
          <a:ln cap="flat" cmpd="sng" w="1270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28"/>
          <p:cNvCxnSpPr/>
          <p:nvPr/>
        </p:nvCxnSpPr>
        <p:spPr>
          <a:xfrm>
            <a:off x="5693275" y="5504934"/>
            <a:ext cx="840780" cy="0"/>
          </a:xfrm>
          <a:prstGeom prst="straightConnector1">
            <a:avLst/>
          </a:prstGeom>
          <a:noFill/>
          <a:ln cap="flat" cmpd="sng" w="1270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28"/>
          <p:cNvCxnSpPr/>
          <p:nvPr/>
        </p:nvCxnSpPr>
        <p:spPr>
          <a:xfrm flipH="1" rot="10800000">
            <a:off x="7109722" y="5003008"/>
            <a:ext cx="324748" cy="369597"/>
          </a:xfrm>
          <a:prstGeom prst="straightConnector1">
            <a:avLst/>
          </a:prstGeom>
          <a:noFill/>
          <a:ln cap="flat" cmpd="sng" w="1270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8"/>
          <p:cNvSpPr txBox="1"/>
          <p:nvPr/>
        </p:nvSpPr>
        <p:spPr>
          <a:xfrm>
            <a:off x="666052" y="5003008"/>
            <a:ext cx="8044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 units</a:t>
            </a:r>
            <a:endParaRPr/>
          </a:p>
        </p:txBody>
      </p:sp>
      <p:sp>
        <p:nvSpPr>
          <p:cNvPr id="536" name="Google Shape;536;p28"/>
          <p:cNvSpPr txBox="1"/>
          <p:nvPr/>
        </p:nvSpPr>
        <p:spPr>
          <a:xfrm>
            <a:off x="666051" y="5187806"/>
            <a:ext cx="8044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 units</a:t>
            </a:r>
            <a:endParaRPr/>
          </a:p>
        </p:txBody>
      </p:sp>
      <p:sp>
        <p:nvSpPr>
          <p:cNvPr id="537" name="Google Shape;537;p28"/>
          <p:cNvSpPr txBox="1"/>
          <p:nvPr/>
        </p:nvSpPr>
        <p:spPr>
          <a:xfrm>
            <a:off x="697209" y="3500940"/>
            <a:ext cx="219654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one solution</a:t>
            </a:r>
            <a:endParaRPr/>
          </a:p>
        </p:txBody>
      </p:sp>
      <p:sp>
        <p:nvSpPr>
          <p:cNvPr id="538" name="Google Shape;538;p28"/>
          <p:cNvSpPr txBox="1"/>
          <p:nvPr/>
        </p:nvSpPr>
        <p:spPr>
          <a:xfrm>
            <a:off x="689974" y="3827619"/>
            <a:ext cx="266120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edge labels show the final flow. </a:t>
            </a:r>
            <a:endParaRPr/>
          </a:p>
        </p:txBody>
      </p:sp>
      <p:sp>
        <p:nvSpPr>
          <p:cNvPr id="539" name="Google Shape;539;p28"/>
          <p:cNvSpPr txBox="1"/>
          <p:nvPr/>
        </p:nvSpPr>
        <p:spPr>
          <a:xfrm>
            <a:off x="664090" y="4572885"/>
            <a:ext cx="316122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is increased along paths from s to t</a:t>
            </a:r>
            <a:endParaRPr/>
          </a:p>
        </p:txBody>
      </p:sp>
      <p:cxnSp>
        <p:nvCxnSpPr>
          <p:cNvPr id="540" name="Google Shape;540;p28"/>
          <p:cNvCxnSpPr/>
          <p:nvPr/>
        </p:nvCxnSpPr>
        <p:spPr>
          <a:xfrm>
            <a:off x="4721087" y="4663937"/>
            <a:ext cx="496957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28"/>
          <p:cNvCxnSpPr/>
          <p:nvPr/>
        </p:nvCxnSpPr>
        <p:spPr>
          <a:xfrm flipH="1" rot="10800000">
            <a:off x="5643252" y="4004432"/>
            <a:ext cx="988374" cy="490522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28"/>
          <p:cNvCxnSpPr/>
          <p:nvPr/>
        </p:nvCxnSpPr>
        <p:spPr>
          <a:xfrm flipH="1" rot="10800000">
            <a:off x="5516244" y="4212061"/>
            <a:ext cx="1035667" cy="1058163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28"/>
          <p:cNvCxnSpPr/>
          <p:nvPr/>
        </p:nvCxnSpPr>
        <p:spPr>
          <a:xfrm flipH="1" rot="10800000">
            <a:off x="5664381" y="5695267"/>
            <a:ext cx="1043609" cy="17297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28"/>
          <p:cNvCxnSpPr/>
          <p:nvPr/>
        </p:nvCxnSpPr>
        <p:spPr>
          <a:xfrm flipH="1" rot="10800000">
            <a:off x="7303013" y="5003008"/>
            <a:ext cx="379935" cy="461798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28"/>
          <p:cNvSpPr txBox="1"/>
          <p:nvPr/>
        </p:nvSpPr>
        <p:spPr>
          <a:xfrm>
            <a:off x="664090" y="5436432"/>
            <a:ext cx="8044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unit</a:t>
            </a:r>
            <a:endParaRPr/>
          </a:p>
        </p:txBody>
      </p:sp>
      <p:sp>
        <p:nvSpPr>
          <p:cNvPr id="546" name="Google Shape;546;p28"/>
          <p:cNvSpPr txBox="1"/>
          <p:nvPr/>
        </p:nvSpPr>
        <p:spPr>
          <a:xfrm>
            <a:off x="1268740" y="5039415"/>
            <a:ext cx="3478696" cy="71558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Total: 7 units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Maximum!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Because only two edges (capacity 2+5) enter t</a:t>
            </a:r>
            <a:endParaRPr/>
          </a:p>
        </p:txBody>
      </p:sp>
      <p:sp>
        <p:nvSpPr>
          <p:cNvPr id="547" name="Google Shape;547;p28"/>
          <p:cNvSpPr txBox="1"/>
          <p:nvPr/>
        </p:nvSpPr>
        <p:spPr>
          <a:xfrm>
            <a:off x="664090" y="4259518"/>
            <a:ext cx="33196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 show how we got there: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/>
          <p:nvPr>
            <p:ph type="title"/>
          </p:nvPr>
        </p:nvSpPr>
        <p:spPr>
          <a:xfrm>
            <a:off x="628650" y="1131094"/>
            <a:ext cx="7886700" cy="3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This method does not always give the maximum</a:t>
            </a:r>
            <a:endParaRPr/>
          </a:p>
        </p:txBody>
      </p:sp>
      <p:pic>
        <p:nvPicPr>
          <p:cNvPr id="553" name="Google Shape;55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164" y="1682197"/>
            <a:ext cx="4281187" cy="226651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9"/>
          <p:cNvSpPr txBox="1"/>
          <p:nvPr/>
        </p:nvSpPr>
        <p:spPr>
          <a:xfrm>
            <a:off x="873886" y="1610876"/>
            <a:ext cx="26239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Path: A B F D: 2 units</a:t>
            </a:r>
            <a:endParaRPr/>
          </a:p>
        </p:txBody>
      </p:sp>
      <p:cxnSp>
        <p:nvCxnSpPr>
          <p:cNvPr id="555" name="Google Shape;555;p29"/>
          <p:cNvCxnSpPr/>
          <p:nvPr/>
        </p:nvCxnSpPr>
        <p:spPr>
          <a:xfrm flipH="1" rot="10800000">
            <a:off x="4880113" y="2328242"/>
            <a:ext cx="606287" cy="526774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29"/>
          <p:cNvCxnSpPr/>
          <p:nvPr/>
        </p:nvCxnSpPr>
        <p:spPr>
          <a:xfrm>
            <a:off x="5640550" y="2328242"/>
            <a:ext cx="1182757" cy="1172817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29"/>
          <p:cNvCxnSpPr/>
          <p:nvPr/>
        </p:nvCxnSpPr>
        <p:spPr>
          <a:xfrm flipH="1" rot="10800000">
            <a:off x="7265692" y="2865343"/>
            <a:ext cx="606287" cy="526774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8" name="Google Shape;558;p29"/>
          <p:cNvSpPr txBox="1"/>
          <p:nvPr/>
        </p:nvSpPr>
        <p:spPr>
          <a:xfrm>
            <a:off x="5151047" y="2508637"/>
            <a:ext cx="25524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9" name="Google Shape;559;p29"/>
          <p:cNvSpPr txBox="1"/>
          <p:nvPr/>
        </p:nvSpPr>
        <p:spPr>
          <a:xfrm>
            <a:off x="7286468" y="2870700"/>
            <a:ext cx="25524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0" name="Google Shape;560;p29"/>
          <p:cNvSpPr txBox="1"/>
          <p:nvPr/>
        </p:nvSpPr>
        <p:spPr>
          <a:xfrm>
            <a:off x="873886" y="1967019"/>
            <a:ext cx="189837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 A B C D: 1 unit</a:t>
            </a:r>
            <a:endParaRPr/>
          </a:p>
        </p:txBody>
      </p:sp>
      <p:cxnSp>
        <p:nvCxnSpPr>
          <p:cNvPr id="561" name="Google Shape;561;p29"/>
          <p:cNvCxnSpPr/>
          <p:nvPr/>
        </p:nvCxnSpPr>
        <p:spPr>
          <a:xfrm flipH="1" rot="10800000">
            <a:off x="4452596" y="1922766"/>
            <a:ext cx="680924" cy="5641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2" name="Google Shape;562;p29"/>
          <p:cNvCxnSpPr/>
          <p:nvPr/>
        </p:nvCxnSpPr>
        <p:spPr>
          <a:xfrm>
            <a:off x="5874027" y="1723154"/>
            <a:ext cx="949280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3" name="Google Shape;563;p29"/>
          <p:cNvCxnSpPr/>
          <p:nvPr/>
        </p:nvCxnSpPr>
        <p:spPr>
          <a:xfrm>
            <a:off x="7541709" y="1831285"/>
            <a:ext cx="677953" cy="635456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4" name="Google Shape;564;p29"/>
          <p:cNvSpPr txBox="1"/>
          <p:nvPr/>
        </p:nvSpPr>
        <p:spPr>
          <a:xfrm>
            <a:off x="4711147" y="1763202"/>
            <a:ext cx="22626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5" name="Google Shape;565;p29"/>
          <p:cNvSpPr txBox="1"/>
          <p:nvPr/>
        </p:nvSpPr>
        <p:spPr>
          <a:xfrm>
            <a:off x="6148492" y="1430501"/>
            <a:ext cx="22626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6" name="Google Shape;566;p29"/>
          <p:cNvSpPr txBox="1"/>
          <p:nvPr/>
        </p:nvSpPr>
        <p:spPr>
          <a:xfrm>
            <a:off x="7863253" y="1796659"/>
            <a:ext cx="22626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7" name="Google Shape;567;p29"/>
          <p:cNvSpPr txBox="1"/>
          <p:nvPr/>
        </p:nvSpPr>
        <p:spPr>
          <a:xfrm>
            <a:off x="874094" y="2301724"/>
            <a:ext cx="179036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Path: A E F D: 1 unit</a:t>
            </a:r>
            <a:endParaRPr/>
          </a:p>
        </p:txBody>
      </p:sp>
      <p:cxnSp>
        <p:nvCxnSpPr>
          <p:cNvPr id="568" name="Google Shape;568;p29"/>
          <p:cNvCxnSpPr/>
          <p:nvPr/>
        </p:nvCxnSpPr>
        <p:spPr>
          <a:xfrm>
            <a:off x="5949562" y="3948708"/>
            <a:ext cx="726056" cy="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p29"/>
          <p:cNvCxnSpPr/>
          <p:nvPr/>
        </p:nvCxnSpPr>
        <p:spPr>
          <a:xfrm flipH="1" rot="10800000">
            <a:off x="7523819" y="3222560"/>
            <a:ext cx="547809" cy="496830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0" name="Google Shape;570;p29"/>
          <p:cNvSpPr txBox="1"/>
          <p:nvPr/>
        </p:nvSpPr>
        <p:spPr>
          <a:xfrm>
            <a:off x="6261624" y="3948708"/>
            <a:ext cx="2728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4598015" y="3559874"/>
            <a:ext cx="2728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7797723" y="3487886"/>
            <a:ext cx="2728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3" name="Google Shape;573;p29"/>
          <p:cNvSpPr txBox="1"/>
          <p:nvPr/>
        </p:nvSpPr>
        <p:spPr>
          <a:xfrm>
            <a:off x="4766112" y="2277220"/>
            <a:ext cx="257818" cy="323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74" name="Google Shape;574;p29"/>
          <p:cNvSpPr txBox="1"/>
          <p:nvPr/>
        </p:nvSpPr>
        <p:spPr>
          <a:xfrm>
            <a:off x="4872905" y="3423654"/>
            <a:ext cx="282450" cy="323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575" name="Google Shape;575;p29"/>
          <p:cNvCxnSpPr/>
          <p:nvPr/>
        </p:nvCxnSpPr>
        <p:spPr>
          <a:xfrm>
            <a:off x="4631831" y="3392117"/>
            <a:ext cx="486821" cy="428291"/>
          </a:xfrm>
          <a:prstGeom prst="straightConnector1">
            <a:avLst/>
          </a:prstGeom>
          <a:noFill/>
          <a:ln cap="flat" cmpd="sng" w="254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6" name="Google Shape;576;p29"/>
          <p:cNvSpPr txBox="1"/>
          <p:nvPr/>
        </p:nvSpPr>
        <p:spPr>
          <a:xfrm>
            <a:off x="857923" y="3697482"/>
            <a:ext cx="227927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Path: A E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← B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D: 2units</a:t>
            </a:r>
            <a:endParaRPr/>
          </a:p>
        </p:txBody>
      </p:sp>
      <p:cxnSp>
        <p:nvCxnSpPr>
          <p:cNvPr id="577" name="Google Shape;577;p29"/>
          <p:cNvCxnSpPr/>
          <p:nvPr/>
        </p:nvCxnSpPr>
        <p:spPr>
          <a:xfrm>
            <a:off x="4384079" y="3680647"/>
            <a:ext cx="476984" cy="405299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29"/>
          <p:cNvCxnSpPr/>
          <p:nvPr/>
        </p:nvCxnSpPr>
        <p:spPr>
          <a:xfrm>
            <a:off x="5874026" y="4328155"/>
            <a:ext cx="803936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29"/>
          <p:cNvCxnSpPr/>
          <p:nvPr/>
        </p:nvCxnSpPr>
        <p:spPr>
          <a:xfrm>
            <a:off x="6097676" y="1569001"/>
            <a:ext cx="803936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29"/>
          <p:cNvCxnSpPr/>
          <p:nvPr/>
        </p:nvCxnSpPr>
        <p:spPr>
          <a:xfrm>
            <a:off x="7787145" y="1645716"/>
            <a:ext cx="699737" cy="612214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29"/>
          <p:cNvCxnSpPr/>
          <p:nvPr/>
        </p:nvCxnSpPr>
        <p:spPr>
          <a:xfrm rot="10800000">
            <a:off x="6115697" y="2308394"/>
            <a:ext cx="829946" cy="8555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29"/>
          <p:cNvSpPr txBox="1"/>
          <p:nvPr/>
        </p:nvSpPr>
        <p:spPr>
          <a:xfrm>
            <a:off x="6665729" y="2427261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3" name="Google Shape;583;p29"/>
          <p:cNvSpPr txBox="1"/>
          <p:nvPr/>
        </p:nvSpPr>
        <p:spPr>
          <a:xfrm>
            <a:off x="4128561" y="4032445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4" name="Google Shape;584;p29"/>
          <p:cNvSpPr txBox="1"/>
          <p:nvPr/>
        </p:nvSpPr>
        <p:spPr>
          <a:xfrm>
            <a:off x="6191803" y="4396358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5" name="Google Shape;585;p29"/>
          <p:cNvSpPr txBox="1"/>
          <p:nvPr/>
        </p:nvSpPr>
        <p:spPr>
          <a:xfrm>
            <a:off x="6509995" y="1349085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6" name="Google Shape;586;p29"/>
          <p:cNvSpPr txBox="1"/>
          <p:nvPr/>
        </p:nvSpPr>
        <p:spPr>
          <a:xfrm>
            <a:off x="8109136" y="1586823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5000710" y="2199942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88" name="Google Shape;588;p29"/>
          <p:cNvSpPr txBox="1"/>
          <p:nvPr/>
        </p:nvSpPr>
        <p:spPr>
          <a:xfrm>
            <a:off x="6430243" y="1721763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9" name="Google Shape;589;p29"/>
          <p:cNvSpPr txBox="1"/>
          <p:nvPr/>
        </p:nvSpPr>
        <p:spPr>
          <a:xfrm>
            <a:off x="7762743" y="2255575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0" name="Google Shape;590;p29"/>
          <p:cNvSpPr txBox="1"/>
          <p:nvPr/>
        </p:nvSpPr>
        <p:spPr>
          <a:xfrm>
            <a:off x="6430243" y="2747805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1" name="Google Shape;591;p29"/>
          <p:cNvSpPr txBox="1"/>
          <p:nvPr/>
        </p:nvSpPr>
        <p:spPr>
          <a:xfrm>
            <a:off x="5078886" y="3487804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6406461" y="3637084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3" name="Google Shape;593;p29"/>
          <p:cNvSpPr txBox="1"/>
          <p:nvPr/>
        </p:nvSpPr>
        <p:spPr>
          <a:xfrm>
            <a:off x="7815613" y="316407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4" name="Google Shape;594;p29"/>
          <p:cNvSpPr txBox="1"/>
          <p:nvPr/>
        </p:nvSpPr>
        <p:spPr>
          <a:xfrm>
            <a:off x="6148492" y="316407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8358809" y="4365763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5775095" y="2674490"/>
            <a:ext cx="25524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7" name="Google Shape;597;p29"/>
          <p:cNvSpPr txBox="1"/>
          <p:nvPr/>
        </p:nvSpPr>
        <p:spPr>
          <a:xfrm>
            <a:off x="4797248" y="3260181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6002809" y="3648884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9" name="Google Shape;599;p29"/>
          <p:cNvSpPr txBox="1"/>
          <p:nvPr/>
        </p:nvSpPr>
        <p:spPr>
          <a:xfrm>
            <a:off x="6035326" y="240561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00" name="Google Shape;600;p29"/>
          <p:cNvSpPr txBox="1"/>
          <p:nvPr/>
        </p:nvSpPr>
        <p:spPr>
          <a:xfrm>
            <a:off x="5940489" y="1721763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01" name="Google Shape;601;p29"/>
          <p:cNvSpPr txBox="1"/>
          <p:nvPr/>
        </p:nvSpPr>
        <p:spPr>
          <a:xfrm>
            <a:off x="7413480" y="2042667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02" name="Google Shape;602;p29"/>
          <p:cNvSpPr txBox="1"/>
          <p:nvPr/>
        </p:nvSpPr>
        <p:spPr>
          <a:xfrm>
            <a:off x="511714" y="4225707"/>
            <a:ext cx="3071681" cy="1338828"/>
          </a:xfrm>
          <a:prstGeom prst="rect">
            <a:avLst/>
          </a:prstGeom>
          <a:gradFill>
            <a:gsLst>
              <a:gs pos="0">
                <a:srgbClr val="F4F8FB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concept: Augmenting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s-t path with 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edges where flow is below capacity, i.e. flow can be increased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edges where flow can be decreased, i.e. flow &gt; 0   </a:t>
            </a:r>
            <a:endParaRPr/>
          </a:p>
        </p:txBody>
      </p:sp>
      <p:sp>
        <p:nvSpPr>
          <p:cNvPr id="603" name="Google Shape;603;p29"/>
          <p:cNvSpPr txBox="1"/>
          <p:nvPr/>
        </p:nvSpPr>
        <p:spPr>
          <a:xfrm>
            <a:off x="860641" y="2609481"/>
            <a:ext cx="2967452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not able to find any more s-t paths along which flow can be increased </a:t>
            </a:r>
            <a:endParaRPr/>
          </a:p>
        </p:txBody>
      </p:sp>
      <p:sp>
        <p:nvSpPr>
          <p:cNvPr id="604" name="Google Shape;604;p29"/>
          <p:cNvSpPr txBox="1"/>
          <p:nvPr/>
        </p:nvSpPr>
        <p:spPr>
          <a:xfrm>
            <a:off x="855072" y="3337200"/>
            <a:ext cx="291201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introduce the notion of back edges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Maximum flow</a:t>
            </a:r>
            <a:br>
              <a:rPr lang="en-US"/>
            </a:br>
            <a:r>
              <a:rPr lang="en-US" sz="2200"/>
              <a:t>(slides 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http://people.cs.aau.dk/~simas/aalg04/</a:t>
            </a:r>
            <a:r>
              <a:rPr lang="en-US" sz="2200"/>
              <a:t>)</a:t>
            </a:r>
            <a:endParaRPr sz="22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goals of the lecture: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understand how flow networks and maximum flow problem can be </a:t>
            </a:r>
            <a:r>
              <a:rPr b="1" i="1" lang="en-US"/>
              <a:t>formalized</a:t>
            </a:r>
            <a:r>
              <a:rPr i="1" lang="en-US"/>
              <a:t>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understand the </a:t>
            </a:r>
            <a:r>
              <a:rPr b="1" i="1" lang="en-US"/>
              <a:t>Ford-Fulkerson</a:t>
            </a:r>
            <a:r>
              <a:rPr i="1" lang="en-US"/>
              <a:t> method and to be able to prove that it works correctly;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understand the </a:t>
            </a:r>
            <a:r>
              <a:rPr b="1" i="1" lang="en-US"/>
              <a:t>Edmonds-Karp </a:t>
            </a:r>
            <a:r>
              <a:rPr i="1" lang="en-US"/>
              <a:t>algorithm and the intuition behind the analysis of its worst-case running time.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be able to apply the Ford-Fulkerson method to solve the </a:t>
            </a:r>
            <a:r>
              <a:rPr b="1" i="1" lang="en-US"/>
              <a:t>maximum-bipartite-matching</a:t>
            </a:r>
            <a:r>
              <a:rPr i="1" lang="en-US"/>
              <a:t> problem.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762000" y="6126163"/>
            <a:ext cx="7772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26 of the textbook CLRS, pages 708-736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 txBox="1"/>
          <p:nvPr>
            <p:ph type="title"/>
          </p:nvPr>
        </p:nvSpPr>
        <p:spPr>
          <a:xfrm>
            <a:off x="628650" y="929548"/>
            <a:ext cx="7886700" cy="36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Use of a residual graph</a:t>
            </a:r>
            <a:endParaRPr/>
          </a:p>
        </p:txBody>
      </p:sp>
      <p:pic>
        <p:nvPicPr>
          <p:cNvPr id="610" name="Google Shape;61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1054" t="422"/>
          <a:stretch/>
        </p:blipFill>
        <p:spPr>
          <a:xfrm>
            <a:off x="119496" y="1499647"/>
            <a:ext cx="2447059" cy="14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0"/>
          <p:cNvSpPr txBox="1"/>
          <p:nvPr/>
        </p:nvSpPr>
        <p:spPr>
          <a:xfrm>
            <a:off x="271893" y="1465104"/>
            <a:ext cx="356758" cy="30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709" y="1261608"/>
            <a:ext cx="5280398" cy="473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 txBox="1"/>
          <p:nvPr>
            <p:ph type="title"/>
          </p:nvPr>
        </p:nvSpPr>
        <p:spPr>
          <a:xfrm>
            <a:off x="628650" y="976010"/>
            <a:ext cx="7886700" cy="36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Use of a residual graph continued…</a:t>
            </a:r>
            <a:endParaRPr/>
          </a:p>
        </p:txBody>
      </p:sp>
      <p:pic>
        <p:nvPicPr>
          <p:cNvPr id="618" name="Google Shape;6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1054" t="422"/>
          <a:stretch/>
        </p:blipFill>
        <p:spPr>
          <a:xfrm>
            <a:off x="119496" y="1499647"/>
            <a:ext cx="2447059" cy="14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1"/>
          <p:cNvSpPr txBox="1"/>
          <p:nvPr/>
        </p:nvSpPr>
        <p:spPr>
          <a:xfrm>
            <a:off x="271893" y="1465104"/>
            <a:ext cx="356758" cy="30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0" name="Google Shape;620;p31"/>
          <p:cNvPicPr preferRelativeResize="0"/>
          <p:nvPr/>
        </p:nvPicPr>
        <p:blipFill rotWithShape="1">
          <a:blip r:embed="rId4">
            <a:alphaModFix/>
          </a:blip>
          <a:srcRect b="0" l="19807" r="0" t="13938"/>
          <a:stretch/>
        </p:blipFill>
        <p:spPr>
          <a:xfrm>
            <a:off x="3844637" y="1413464"/>
            <a:ext cx="4953030" cy="41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700" y="2824734"/>
            <a:ext cx="5029201" cy="317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4700" y="1619643"/>
            <a:ext cx="5077720" cy="143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2"/>
          <p:cNvPicPr preferRelativeResize="0"/>
          <p:nvPr/>
        </p:nvPicPr>
        <p:blipFill rotWithShape="1">
          <a:blip r:embed="rId3">
            <a:alphaModFix/>
          </a:blip>
          <a:srcRect b="9532" l="0" r="0" t="0"/>
          <a:stretch/>
        </p:blipFill>
        <p:spPr>
          <a:xfrm>
            <a:off x="4978564" y="3324811"/>
            <a:ext cx="3997826" cy="2419001"/>
          </a:xfrm>
          <a:prstGeom prst="rect">
            <a:avLst/>
          </a:prstGeom>
          <a:gradFill>
            <a:gsLst>
              <a:gs pos="0">
                <a:srgbClr val="F4F8FB">
                  <a:alpha val="94901"/>
                </a:srgbClr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 cap="flat" cmpd="sng" w="9525">
            <a:solidFill>
              <a:srgbClr val="F4F8FB">
                <a:alpha val="9490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8" name="Google Shape;628;p32"/>
          <p:cNvSpPr txBox="1"/>
          <p:nvPr>
            <p:ph type="title"/>
          </p:nvPr>
        </p:nvSpPr>
        <p:spPr>
          <a:xfrm>
            <a:off x="628650" y="1131094"/>
            <a:ext cx="7886700" cy="37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Max-Flow Min-Cut: Proof of optimality </a:t>
            </a:r>
            <a:endParaRPr/>
          </a:p>
        </p:txBody>
      </p:sp>
      <p:sp>
        <p:nvSpPr>
          <p:cNvPr id="629" name="Google Shape;629;p32"/>
          <p:cNvSpPr txBox="1"/>
          <p:nvPr>
            <p:ph idx="1" type="body"/>
          </p:nvPr>
        </p:nvSpPr>
        <p:spPr>
          <a:xfrm>
            <a:off x="457201" y="1584613"/>
            <a:ext cx="8686799" cy="433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Pick any flow f and any (s,t)-cut (L,R). Then size(f) ≦ capacity(L,R).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means that if some flow value is equal to some cut value then they are both optimal.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Once the max-flow algorithm finishes L is the nodes reachable by an augmenting path, and R is the nodes not reachable by an augmenting path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30" name="Google Shape;630;p32"/>
          <p:cNvSpPr txBox="1"/>
          <p:nvPr/>
        </p:nvSpPr>
        <p:spPr>
          <a:xfrm>
            <a:off x="5585095" y="2899541"/>
            <a:ext cx="158363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L= {s,a,b} R={c,d,e,t}</a:t>
            </a:r>
            <a:endParaRPr/>
          </a:p>
        </p:txBody>
      </p:sp>
      <p:pic>
        <p:nvPicPr>
          <p:cNvPr id="631" name="Google Shape;631;p32"/>
          <p:cNvPicPr preferRelativeResize="0"/>
          <p:nvPr/>
        </p:nvPicPr>
        <p:blipFill rotWithShape="1">
          <a:blip r:embed="rId4">
            <a:alphaModFix/>
          </a:blip>
          <a:srcRect b="0" l="60134" r="0" t="54752"/>
          <a:stretch/>
        </p:blipFill>
        <p:spPr>
          <a:xfrm>
            <a:off x="2349180" y="3855330"/>
            <a:ext cx="2634745" cy="188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2"/>
          <p:cNvPicPr preferRelativeResize="0"/>
          <p:nvPr/>
        </p:nvPicPr>
        <p:blipFill rotWithShape="1">
          <a:blip r:embed="rId4">
            <a:alphaModFix/>
          </a:blip>
          <a:srcRect b="3184" l="5306" r="56166" t="59318"/>
          <a:stretch/>
        </p:blipFill>
        <p:spPr>
          <a:xfrm>
            <a:off x="457200" y="3176541"/>
            <a:ext cx="2208808" cy="135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networks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What if weights in a graph are maximum capacities of some flow of material</a:t>
            </a:r>
            <a:r>
              <a:rPr lang="en-US" sz="2960"/>
              <a:t>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Pipe network to transport fluid (e.g., water, oil)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Edges – pipes, vertices – junctions of pipes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Data communication network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Edges – network connections of different capacity, vertices – routers (do not produce or consume data just move it)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Concepts (informally):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i="1" lang="en-US" sz="2220"/>
              <a:t>Source</a:t>
            </a:r>
            <a:r>
              <a:rPr lang="en-US" sz="2220"/>
              <a:t> vertex </a:t>
            </a:r>
            <a:r>
              <a:rPr i="1" lang="en-US" sz="2220"/>
              <a:t>s</a:t>
            </a:r>
            <a:r>
              <a:rPr lang="en-US" sz="2220"/>
              <a:t> (where material is produced)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i="1" lang="en-US" sz="2220"/>
              <a:t>Sink</a:t>
            </a:r>
            <a:r>
              <a:rPr lang="en-US" sz="2220"/>
              <a:t> vertex </a:t>
            </a:r>
            <a:r>
              <a:rPr i="1" lang="en-US" sz="2220"/>
              <a:t>t</a:t>
            </a:r>
            <a:r>
              <a:rPr lang="en-US" sz="2220"/>
              <a:t> (where material is consumed)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For all other vertices – what goes in must go out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000CC"/>
              </a:buClr>
              <a:buSzPts val="2220"/>
              <a:buChar char="•"/>
            </a:pPr>
            <a:r>
              <a:rPr i="1" lang="en-US" sz="2220">
                <a:solidFill>
                  <a:srgbClr val="0000CC"/>
                </a:solidFill>
              </a:rPr>
              <a:t>Goal: maximum rate of material flow from source to sink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Formalization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224241"/>
            <a:ext cx="8229600" cy="258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How do we formalize flows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</a:t>
            </a:r>
            <a:r>
              <a:rPr i="1" lang="en-US"/>
              <a:t>G=</a:t>
            </a:r>
            <a:r>
              <a:rPr lang="en-US"/>
              <a:t>(</a:t>
            </a:r>
            <a:r>
              <a:rPr i="1" lang="en-US"/>
              <a:t>V,E</a:t>
            </a:r>
            <a:r>
              <a:rPr lang="en-US"/>
              <a:t>) – a </a:t>
            </a:r>
            <a:r>
              <a:rPr b="1" lang="en-US"/>
              <a:t>flow network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Directed, each edge has </a:t>
            </a:r>
            <a:r>
              <a:rPr b="1" lang="en-US"/>
              <a:t>capacity</a:t>
            </a:r>
            <a:r>
              <a:rPr lang="en-US"/>
              <a:t>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u,v</a:t>
            </a:r>
            <a:r>
              <a:rPr lang="en-US"/>
              <a:t>)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/>
              <a:t> 0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special vertices: </a:t>
            </a:r>
            <a:r>
              <a:rPr b="1" i="1" lang="en-US"/>
              <a:t>source</a:t>
            </a:r>
            <a:r>
              <a:rPr lang="en-US"/>
              <a:t> </a:t>
            </a:r>
            <a:r>
              <a:rPr i="1" lang="en-US"/>
              <a:t>s, </a:t>
            </a:r>
            <a:r>
              <a:rPr lang="en-US"/>
              <a:t>and </a:t>
            </a:r>
            <a:r>
              <a:rPr b="1" i="1" lang="en-US"/>
              <a:t>sink</a:t>
            </a:r>
            <a:r>
              <a:rPr lang="en-US"/>
              <a:t> </a:t>
            </a:r>
            <a:r>
              <a:rPr i="1" lang="en-US"/>
              <a:t>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any other vertex </a:t>
            </a:r>
            <a:r>
              <a:rPr i="1" lang="en-US"/>
              <a:t>v, </a:t>
            </a:r>
            <a:r>
              <a:rPr lang="en-US"/>
              <a:t>there is a path </a:t>
            </a:r>
            <a:r>
              <a:rPr i="1" lang="en-US"/>
              <a:t>s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-US"/>
              <a:t>…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-US"/>
              <a:t>v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-US"/>
              <a:t>…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i="1" lang="en-US"/>
              <a:t>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Def. of a flow network</a:t>
            </a:r>
            <a:br>
              <a:rPr lang="en-US" sz="3959"/>
            </a:br>
            <a:r>
              <a:rPr lang="en-US" sz="1800"/>
              <a:t>(taken from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https://github.com/kevinwortman/advanced-algorithms-slides/blob/master/07-max-flow.pdf</a:t>
            </a:r>
            <a:r>
              <a:rPr lang="en-US" sz="1800"/>
              <a:t>)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i="1" lang="en-US" sz="2720"/>
              <a:t>flow network</a:t>
            </a:r>
            <a:r>
              <a:rPr lang="en-US" sz="2720"/>
              <a:t>: graph representing resource flows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directed graph G = (V,E)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designated source vertex s ∈ V and sink vertex t ∈ V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no self-loop: ∀v ∈ V, (v,v) ∉ 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flow is possible through every vertex: ∀v ∈ V , there exists some path s ⇝ v ⇝ 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capacity: ∀(u, v ) ∈ E , there is a defined, non-negative real capacity c(u,v)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implies: G is connected and |E|≥|V|−1.</a:t>
            </a:r>
            <a:endParaRPr sz="2720"/>
          </a:p>
          <a:p>
            <a:pPr indent="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700"/>
              <a:t>In most flow networks, there are no antiparallel edges: for any ∀(u,v) ∈ E,(v,u) ∉ E.</a:t>
            </a:r>
            <a:r>
              <a:rPr lang="en-US" sz="272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flow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495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3943" l="-1388" r="0" t="-25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542" y="0"/>
            <a:ext cx="532491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Cancellation of flows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685800" y="1447800"/>
            <a:ext cx="8337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Do we want to have positive flows going in both directions between two vertices?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No! such flows </a:t>
            </a:r>
            <a:r>
              <a:rPr i="1" lang="en-US"/>
              <a:t>cancel</a:t>
            </a:r>
            <a:r>
              <a:rPr lang="en-US"/>
              <a:t> (maybe partially)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Skew symmetry – notational convenience</a:t>
            </a:r>
            <a:endParaRPr/>
          </a:p>
        </p:txBody>
      </p:sp>
      <p:grpSp>
        <p:nvGrpSpPr>
          <p:cNvPr id="138" name="Google Shape;138;p9"/>
          <p:cNvGrpSpPr/>
          <p:nvPr/>
        </p:nvGrpSpPr>
        <p:grpSpPr>
          <a:xfrm>
            <a:off x="758825" y="4090988"/>
            <a:ext cx="3609975" cy="1652587"/>
            <a:chOff x="478" y="2577"/>
            <a:chExt cx="2274" cy="1041"/>
          </a:xfrm>
        </p:grpSpPr>
        <p:sp>
          <p:nvSpPr>
            <p:cNvPr id="139" name="Google Shape;139;p9"/>
            <p:cNvSpPr/>
            <p:nvPr/>
          </p:nvSpPr>
          <p:spPr>
            <a:xfrm>
              <a:off x="1879" y="2677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" name="Google Shape;140;p9"/>
            <p:cNvCxnSpPr>
              <a:stCxn id="139" idx="2"/>
              <a:endCxn id="141" idx="6"/>
            </p:cNvCxnSpPr>
            <p:nvPr/>
          </p:nvCxnSpPr>
          <p:spPr>
            <a:xfrm rot="10800000">
              <a:off x="1279" y="277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41" name="Google Shape;141;p9"/>
            <p:cNvSpPr/>
            <p:nvPr/>
          </p:nvSpPr>
          <p:spPr>
            <a:xfrm>
              <a:off x="1111" y="2677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117" y="3349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9"/>
            <p:cNvCxnSpPr>
              <a:stCxn id="144" idx="2"/>
              <a:endCxn id="142" idx="6"/>
            </p:cNvCxnSpPr>
            <p:nvPr/>
          </p:nvCxnSpPr>
          <p:spPr>
            <a:xfrm rot="10800000">
              <a:off x="1279" y="3441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145" name="Google Shape;145;p9"/>
            <p:cNvCxnSpPr>
              <a:stCxn id="139" idx="4"/>
              <a:endCxn id="144" idx="0"/>
            </p:cNvCxnSpPr>
            <p:nvPr/>
          </p:nvCxnSpPr>
          <p:spPr>
            <a:xfrm>
              <a:off x="1975" y="28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44" name="Google Shape;144;p9"/>
            <p:cNvSpPr/>
            <p:nvPr/>
          </p:nvSpPr>
          <p:spPr>
            <a:xfrm>
              <a:off x="1879" y="3345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9"/>
            <p:cNvCxnSpPr>
              <a:stCxn id="141" idx="4"/>
              <a:endCxn id="142" idx="0"/>
            </p:cNvCxnSpPr>
            <p:nvPr/>
          </p:nvCxnSpPr>
          <p:spPr>
            <a:xfrm>
              <a:off x="1208" y="2865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7" name="Google Shape;147;p9"/>
            <p:cNvCxnSpPr>
              <a:stCxn id="142" idx="1"/>
              <a:endCxn id="148" idx="5"/>
            </p:cNvCxnSpPr>
            <p:nvPr/>
          </p:nvCxnSpPr>
          <p:spPr>
            <a:xfrm rot="10800000">
              <a:off x="544" y="307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48" name="Google Shape;148;p9"/>
            <p:cNvSpPr/>
            <p:nvPr/>
          </p:nvSpPr>
          <p:spPr>
            <a:xfrm>
              <a:off x="485" y="3009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9"/>
            <p:cNvCxnSpPr>
              <a:stCxn id="141" idx="2"/>
              <a:endCxn id="148" idx="7"/>
            </p:cNvCxnSpPr>
            <p:nvPr/>
          </p:nvCxnSpPr>
          <p:spPr>
            <a:xfrm flipH="1">
              <a:off x="511" y="2771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50" name="Google Shape;150;p9"/>
            <p:cNvSpPr txBox="1"/>
            <p:nvPr/>
          </p:nvSpPr>
          <p:spPr>
            <a:xfrm>
              <a:off x="1447" y="257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151" name="Google Shape;151;p9"/>
            <p:cNvSpPr txBox="1"/>
            <p:nvPr/>
          </p:nvSpPr>
          <p:spPr>
            <a:xfrm>
              <a:off x="1477" y="32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1927" y="296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1063" y="300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4" name="Google Shape;154;p9"/>
            <p:cNvSpPr txBox="1"/>
            <p:nvPr/>
          </p:nvSpPr>
          <p:spPr>
            <a:xfrm>
              <a:off x="709" y="2721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1445" y="291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156" name="Google Shape;156;p9"/>
            <p:cNvCxnSpPr>
              <a:stCxn id="148" idx="0"/>
              <a:endCxn id="139" idx="1"/>
            </p:cNvCxnSpPr>
            <p:nvPr/>
          </p:nvCxnSpPr>
          <p:spPr>
            <a:xfrm rot="-5400000">
              <a:off x="1032" y="2259"/>
              <a:ext cx="300" cy="1200"/>
            </a:xfrm>
            <a:prstGeom prst="curvedConnector3">
              <a:avLst>
                <a:gd fmla="val 987469" name="adj1"/>
              </a:avLst>
            </a:prstGeom>
            <a:noFill/>
            <a:ln>
              <a:noFill/>
            </a:ln>
          </p:spPr>
        </p:cxnSp>
        <p:cxnSp>
          <p:nvCxnSpPr>
            <p:cNvPr id="157" name="Google Shape;157;p9"/>
            <p:cNvCxnSpPr>
              <a:stCxn id="142" idx="7"/>
              <a:endCxn id="139" idx="3"/>
            </p:cNvCxnSpPr>
            <p:nvPr/>
          </p:nvCxnSpPr>
          <p:spPr>
            <a:xfrm flipH="1" rot="10800000">
              <a:off x="1276" y="2777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58" name="Google Shape;158;p9"/>
            <p:cNvSpPr txBox="1"/>
            <p:nvPr/>
          </p:nvSpPr>
          <p:spPr>
            <a:xfrm>
              <a:off x="732" y="324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2215" y="267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2263" y="324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478" y="2961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558" y="2961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2559" y="2918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164" name="Google Shape;164;p9"/>
            <p:cNvCxnSpPr>
              <a:stCxn id="144" idx="1"/>
              <a:endCxn id="139" idx="3"/>
            </p:cNvCxnSpPr>
            <p:nvPr/>
          </p:nvCxnSpPr>
          <p:spPr>
            <a:xfrm rot="10800000">
              <a:off x="1907" y="2773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65" name="Google Shape;165;p9"/>
            <p:cNvSpPr txBox="1"/>
            <p:nvPr/>
          </p:nvSpPr>
          <p:spPr>
            <a:xfrm>
              <a:off x="1740" y="297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166" name="Google Shape;166;p9"/>
            <p:cNvCxnSpPr>
              <a:stCxn id="162" idx="1"/>
              <a:endCxn id="139" idx="6"/>
            </p:cNvCxnSpPr>
            <p:nvPr/>
          </p:nvCxnSpPr>
          <p:spPr>
            <a:xfrm rot="10800000">
              <a:off x="1986" y="2689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167" name="Google Shape;167;p9"/>
            <p:cNvCxnSpPr>
              <a:stCxn id="162" idx="3"/>
              <a:endCxn id="144" idx="6"/>
            </p:cNvCxnSpPr>
            <p:nvPr/>
          </p:nvCxnSpPr>
          <p:spPr>
            <a:xfrm flipH="1">
              <a:off x="1986" y="312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68" name="Google Shape;168;p9"/>
            <p:cNvSpPr txBox="1"/>
            <p:nvPr/>
          </p:nvSpPr>
          <p:spPr>
            <a:xfrm>
              <a:off x="1101" y="2625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1869" y="2630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70" name="Google Shape;170;p9"/>
            <p:cNvSpPr txBox="1"/>
            <p:nvPr/>
          </p:nvSpPr>
          <p:spPr>
            <a:xfrm>
              <a:off x="1101" y="330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1855" y="3307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1741" y="312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1936" y="312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2215" y="2868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2208" y="310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1510" y="3426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811" y="310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4605338" y="4021138"/>
            <a:ext cx="4335462" cy="1652587"/>
            <a:chOff x="2901" y="2533"/>
            <a:chExt cx="2731" cy="1041"/>
          </a:xfrm>
        </p:grpSpPr>
        <p:sp>
          <p:nvSpPr>
            <p:cNvPr id="179" name="Google Shape;179;p9"/>
            <p:cNvSpPr/>
            <p:nvPr/>
          </p:nvSpPr>
          <p:spPr>
            <a:xfrm>
              <a:off x="2901" y="2879"/>
              <a:ext cx="288" cy="336"/>
            </a:xfrm>
            <a:prstGeom prst="rightArrow">
              <a:avLst>
                <a:gd fmla="val 50000" name="adj1"/>
                <a:gd fmla="val 25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759" y="2633"/>
              <a:ext cx="192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Google Shape;181;p9"/>
            <p:cNvCxnSpPr>
              <a:stCxn id="180" idx="2"/>
              <a:endCxn id="182" idx="6"/>
            </p:cNvCxnSpPr>
            <p:nvPr/>
          </p:nvCxnSpPr>
          <p:spPr>
            <a:xfrm rot="10800000">
              <a:off x="4159" y="2727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82" name="Google Shape;182;p9"/>
            <p:cNvSpPr/>
            <p:nvPr/>
          </p:nvSpPr>
          <p:spPr>
            <a:xfrm>
              <a:off x="3991" y="2633"/>
              <a:ext cx="193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997" y="3305"/>
              <a:ext cx="186" cy="18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9"/>
            <p:cNvCxnSpPr>
              <a:stCxn id="185" idx="2"/>
              <a:endCxn id="183" idx="6"/>
            </p:cNvCxnSpPr>
            <p:nvPr/>
          </p:nvCxnSpPr>
          <p:spPr>
            <a:xfrm rot="10800000">
              <a:off x="4159" y="3397"/>
              <a:ext cx="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186" name="Google Shape;186;p9"/>
            <p:cNvCxnSpPr>
              <a:stCxn id="180" idx="4"/>
              <a:endCxn id="185" idx="0"/>
            </p:cNvCxnSpPr>
            <p:nvPr/>
          </p:nvCxnSpPr>
          <p:spPr>
            <a:xfrm>
              <a:off x="4855" y="2821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85" name="Google Shape;185;p9"/>
            <p:cNvSpPr/>
            <p:nvPr/>
          </p:nvSpPr>
          <p:spPr>
            <a:xfrm>
              <a:off x="4759" y="3301"/>
              <a:ext cx="192" cy="19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9"/>
            <p:cNvCxnSpPr>
              <a:stCxn id="182" idx="4"/>
              <a:endCxn id="183" idx="0"/>
            </p:cNvCxnSpPr>
            <p:nvPr/>
          </p:nvCxnSpPr>
          <p:spPr>
            <a:xfrm>
              <a:off x="4088" y="2821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88" name="Google Shape;188;p9"/>
            <p:cNvCxnSpPr>
              <a:stCxn id="183" idx="1"/>
              <a:endCxn id="189" idx="5"/>
            </p:cNvCxnSpPr>
            <p:nvPr/>
          </p:nvCxnSpPr>
          <p:spPr>
            <a:xfrm rot="10800000">
              <a:off x="3424" y="3033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89" name="Google Shape;189;p9"/>
            <p:cNvSpPr/>
            <p:nvPr/>
          </p:nvSpPr>
          <p:spPr>
            <a:xfrm>
              <a:off x="3365" y="2965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" name="Google Shape;190;p9"/>
            <p:cNvCxnSpPr>
              <a:stCxn id="182" idx="2"/>
              <a:endCxn id="189" idx="7"/>
            </p:cNvCxnSpPr>
            <p:nvPr/>
          </p:nvCxnSpPr>
          <p:spPr>
            <a:xfrm flipH="1">
              <a:off x="3391" y="2727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91" name="Google Shape;191;p9"/>
            <p:cNvSpPr txBox="1"/>
            <p:nvPr/>
          </p:nvSpPr>
          <p:spPr>
            <a:xfrm>
              <a:off x="4327" y="2533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4357" y="3205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4807" y="2925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3943" y="2965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3589" y="2677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4325" y="286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197" name="Google Shape;197;p9"/>
            <p:cNvCxnSpPr>
              <a:stCxn id="189" idx="0"/>
              <a:endCxn id="180" idx="1"/>
            </p:cNvCxnSpPr>
            <p:nvPr/>
          </p:nvCxnSpPr>
          <p:spPr>
            <a:xfrm rot="-5400000">
              <a:off x="3912" y="2215"/>
              <a:ext cx="300" cy="1200"/>
            </a:xfrm>
            <a:prstGeom prst="curvedConnector3">
              <a:avLst>
                <a:gd fmla="val 973004" name="adj1"/>
              </a:avLst>
            </a:prstGeom>
            <a:noFill/>
            <a:ln>
              <a:noFill/>
            </a:ln>
          </p:spPr>
        </p:cxnSp>
        <p:cxnSp>
          <p:nvCxnSpPr>
            <p:cNvPr id="198" name="Google Shape;198;p9"/>
            <p:cNvCxnSpPr>
              <a:stCxn id="183" idx="7"/>
              <a:endCxn id="180" idx="3"/>
            </p:cNvCxnSpPr>
            <p:nvPr/>
          </p:nvCxnSpPr>
          <p:spPr>
            <a:xfrm flipH="1" rot="10800000">
              <a:off x="4156" y="2733"/>
              <a:ext cx="60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199" name="Google Shape;199;p9"/>
            <p:cNvSpPr txBox="1"/>
            <p:nvPr/>
          </p:nvSpPr>
          <p:spPr>
            <a:xfrm>
              <a:off x="3612" y="3205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5095" y="2629"/>
              <a:ext cx="2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5143" y="3205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3358" y="2917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438" y="2917"/>
              <a:ext cx="194" cy="192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5439" y="2874"/>
              <a:ext cx="1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205" name="Google Shape;205;p9"/>
            <p:cNvCxnSpPr>
              <a:stCxn id="185" idx="1"/>
              <a:endCxn id="180" idx="3"/>
            </p:cNvCxnSpPr>
            <p:nvPr/>
          </p:nvCxnSpPr>
          <p:spPr>
            <a:xfrm rot="10800000">
              <a:off x="4787" y="2729"/>
              <a:ext cx="0" cy="6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06" name="Google Shape;206;p9"/>
            <p:cNvSpPr txBox="1"/>
            <p:nvPr/>
          </p:nvSpPr>
          <p:spPr>
            <a:xfrm>
              <a:off x="4620" y="293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cxnSp>
          <p:nvCxnSpPr>
            <p:cNvPr id="207" name="Google Shape;207;p9"/>
            <p:cNvCxnSpPr>
              <a:stCxn id="203" idx="1"/>
              <a:endCxn id="180" idx="6"/>
            </p:cNvCxnSpPr>
            <p:nvPr/>
          </p:nvCxnSpPr>
          <p:spPr>
            <a:xfrm rot="10800000">
              <a:off x="4866" y="2645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08" name="Google Shape;208;p9"/>
            <p:cNvCxnSpPr>
              <a:stCxn id="203" idx="3"/>
              <a:endCxn id="185" idx="6"/>
            </p:cNvCxnSpPr>
            <p:nvPr/>
          </p:nvCxnSpPr>
          <p:spPr>
            <a:xfrm flipH="1">
              <a:off x="4866" y="3081"/>
              <a:ext cx="600" cy="3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09" name="Google Shape;209;p9"/>
            <p:cNvSpPr txBox="1"/>
            <p:nvPr/>
          </p:nvSpPr>
          <p:spPr>
            <a:xfrm>
              <a:off x="3981" y="2581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4749" y="2586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3981" y="3258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4735" y="3263"/>
              <a:ext cx="2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4816" y="3077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5095" y="2824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5088" y="305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4390" y="3382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3691" y="306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rgbClr val="0000CC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