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404" r:id="rId3"/>
    <p:sldId id="405" r:id="rId4"/>
    <p:sldId id="406" r:id="rId5"/>
    <p:sldId id="326" r:id="rId6"/>
    <p:sldId id="327" r:id="rId7"/>
    <p:sldId id="328" r:id="rId8"/>
    <p:sldId id="407" r:id="rId9"/>
    <p:sldId id="408" r:id="rId10"/>
    <p:sldId id="410" r:id="rId11"/>
    <p:sldId id="409" r:id="rId12"/>
    <p:sldId id="411" r:id="rId13"/>
    <p:sldId id="412" r:id="rId14"/>
    <p:sldId id="414" r:id="rId15"/>
    <p:sldId id="415" r:id="rId16"/>
    <p:sldId id="416" r:id="rId17"/>
    <p:sldId id="413" r:id="rId18"/>
    <p:sldId id="329" r:id="rId19"/>
    <p:sldId id="330" r:id="rId20"/>
    <p:sldId id="331" r:id="rId21"/>
    <p:sldId id="417" r:id="rId22"/>
    <p:sldId id="418" r:id="rId23"/>
    <p:sldId id="419" r:id="rId24"/>
    <p:sldId id="420" r:id="rId25"/>
    <p:sldId id="332" r:id="rId26"/>
    <p:sldId id="421" r:id="rId27"/>
    <p:sldId id="422" r:id="rId28"/>
    <p:sldId id="423" r:id="rId29"/>
  </p:sldIdLst>
  <p:sldSz cx="9144000" cy="6858000" type="screen4x3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ina Bein" initials="DB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7"/>
    <p:restoredTop sz="94444"/>
  </p:normalViewPr>
  <p:slideViewPr>
    <p:cSldViewPr>
      <p:cViewPr varScale="1">
        <p:scale>
          <a:sx n="99" d="100"/>
          <a:sy n="99" d="100"/>
        </p:scale>
        <p:origin x="14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C0CD867-15BE-4D0B-8339-0A250E8C2DB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C4E83C7-9C66-45DA-8C37-FCDCA022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0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ACCD-77F7-4AB2-BE55-99CBE6590CC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wortman/advanced-algorithms-slides/blob/master/07-max-flow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/>
          </a:bodyPr>
          <a:lstStyle/>
          <a:p>
            <a:r>
              <a:rPr lang="en-US" dirty="0"/>
              <a:t>CPSC 535: Advanced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91400" cy="1752600"/>
          </a:xfrm>
        </p:spPr>
        <p:txBody>
          <a:bodyPr/>
          <a:lstStyle/>
          <a:p>
            <a:r>
              <a:rPr lang="en-US" dirty="0"/>
              <a:t>Instructor: Dr. </a:t>
            </a:r>
            <a:r>
              <a:rPr lang="en-US" dirty="0" err="1"/>
              <a:t>Doina</a:t>
            </a:r>
            <a:r>
              <a:rPr lang="en-US" dirty="0"/>
              <a:t> </a:t>
            </a:r>
            <a:r>
              <a:rPr lang="en-US" dirty="0" err="1"/>
              <a:t>Bein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3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C3D0126-A96C-2643-8D0C-884376B34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689"/>
            <a:ext cx="9144000" cy="50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9BE9-8469-584C-B181-C7EED339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Edmonds-Carp Example 2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882CD9E-3E81-CC49-91CF-C8D67C30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378"/>
            <a:ext cx="9144000" cy="50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9CD491B-7483-8549-B343-F24D3A8C8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431800"/>
            <a:ext cx="8788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4733923-C0A5-9A45-B3A0-2F531644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704850"/>
            <a:ext cx="74041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7532FCE-24EB-544A-82D8-963EC1FD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150"/>
            <a:ext cx="8229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7B004B-7918-0949-8863-87043C4D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673100"/>
            <a:ext cx="8394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2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246ED-C91D-DF49-A97B-30FCAE64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590550"/>
            <a:ext cx="82169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5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B0D6-C170-B446-93E9-8ADC16D2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answer for Example 2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F696B8-35B5-234D-B48F-FE69592C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" y="1533276"/>
            <a:ext cx="7397750" cy="50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9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993C53AC-BB36-1249-AD63-BA297965B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 of Edmonds-Karp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19584225-50C0-6D44-9BF8-0EF901CDD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Run the Edmonds-Karp algorithm on the following graph:</a:t>
            </a:r>
            <a:r>
              <a:rPr lang="en-US" altLang="en-US"/>
              <a:t> </a:t>
            </a:r>
          </a:p>
        </p:txBody>
      </p:sp>
      <p:grpSp>
        <p:nvGrpSpPr>
          <p:cNvPr id="231428" name="Group 4">
            <a:extLst>
              <a:ext uri="{FF2B5EF4-FFF2-40B4-BE49-F238E27FC236}">
                <a16:creationId xmlns:a16="http://schemas.microsoft.com/office/drawing/2014/main" id="{0C5A0A34-3697-8D4E-B953-46BD9216690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3609975" cy="1652588"/>
            <a:chOff x="478" y="2577"/>
            <a:chExt cx="2274" cy="1041"/>
          </a:xfrm>
        </p:grpSpPr>
        <p:sp>
          <p:nvSpPr>
            <p:cNvPr id="231429" name="Oval 5">
              <a:extLst>
                <a:ext uri="{FF2B5EF4-FFF2-40B4-BE49-F238E27FC236}">
                  <a16:creationId xmlns:a16="http://schemas.microsoft.com/office/drawing/2014/main" id="{F7202119-E3C3-5943-B44E-44969EA9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677"/>
              <a:ext cx="192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1430" name="AutoShape 6">
              <a:extLst>
                <a:ext uri="{FF2B5EF4-FFF2-40B4-BE49-F238E27FC236}">
                  <a16:creationId xmlns:a16="http://schemas.microsoft.com/office/drawing/2014/main" id="{A85938F0-E765-404B-9FF8-365064D8C574}"/>
                </a:ext>
              </a:extLst>
            </p:cNvPr>
            <p:cNvCxnSpPr>
              <a:cxnSpLocks noChangeShapeType="1"/>
              <a:stCxn id="231429" idx="2"/>
              <a:endCxn id="231431" idx="6"/>
            </p:cNvCxnSpPr>
            <p:nvPr/>
          </p:nvCxnSpPr>
          <p:spPr bwMode="auto">
            <a:xfrm flipH="1">
              <a:off x="1309" y="2771"/>
              <a:ext cx="56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31" name="Oval 7">
              <a:extLst>
                <a:ext uri="{FF2B5EF4-FFF2-40B4-BE49-F238E27FC236}">
                  <a16:creationId xmlns:a16="http://schemas.microsoft.com/office/drawing/2014/main" id="{8D6918C9-B2B2-5748-AB50-ADC54CE60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677"/>
              <a:ext cx="193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2" name="Oval 8">
              <a:extLst>
                <a:ext uri="{FF2B5EF4-FFF2-40B4-BE49-F238E27FC236}">
                  <a16:creationId xmlns:a16="http://schemas.microsoft.com/office/drawing/2014/main" id="{2603EAF0-A5AD-E146-A592-B6F31BE1F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3349"/>
              <a:ext cx="186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1433" name="AutoShape 9">
              <a:extLst>
                <a:ext uri="{FF2B5EF4-FFF2-40B4-BE49-F238E27FC236}">
                  <a16:creationId xmlns:a16="http://schemas.microsoft.com/office/drawing/2014/main" id="{ADE2EFD7-A9CF-6144-AD0E-652E251E5484}"/>
                </a:ext>
              </a:extLst>
            </p:cNvPr>
            <p:cNvCxnSpPr>
              <a:cxnSpLocks noChangeShapeType="1"/>
              <a:stCxn id="231435" idx="2"/>
              <a:endCxn id="231432" idx="6"/>
            </p:cNvCxnSpPr>
            <p:nvPr/>
          </p:nvCxnSpPr>
          <p:spPr bwMode="auto">
            <a:xfrm flipH="1">
              <a:off x="1308" y="3441"/>
              <a:ext cx="566" cy="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434" name="AutoShape 10">
              <a:extLst>
                <a:ext uri="{FF2B5EF4-FFF2-40B4-BE49-F238E27FC236}">
                  <a16:creationId xmlns:a16="http://schemas.microsoft.com/office/drawing/2014/main" id="{3147D7F8-E551-5C47-969D-4E6CDF07FE99}"/>
                </a:ext>
              </a:extLst>
            </p:cNvPr>
            <p:cNvCxnSpPr>
              <a:cxnSpLocks noChangeShapeType="1"/>
              <a:stCxn id="231429" idx="4"/>
              <a:endCxn id="231435" idx="0"/>
            </p:cNvCxnSpPr>
            <p:nvPr/>
          </p:nvCxnSpPr>
          <p:spPr bwMode="auto">
            <a:xfrm>
              <a:off x="1975" y="2870"/>
              <a:ext cx="0" cy="47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35" name="Oval 11">
              <a:extLst>
                <a:ext uri="{FF2B5EF4-FFF2-40B4-BE49-F238E27FC236}">
                  <a16:creationId xmlns:a16="http://schemas.microsoft.com/office/drawing/2014/main" id="{84060042-6F56-EC45-9429-BAE5FC25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3345"/>
              <a:ext cx="192" cy="192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1436" name="AutoShape 12">
              <a:extLst>
                <a:ext uri="{FF2B5EF4-FFF2-40B4-BE49-F238E27FC236}">
                  <a16:creationId xmlns:a16="http://schemas.microsoft.com/office/drawing/2014/main" id="{D706EDD3-FEE5-3944-93ED-7B336E779FCB}"/>
                </a:ext>
              </a:extLst>
            </p:cNvPr>
            <p:cNvCxnSpPr>
              <a:cxnSpLocks noChangeShapeType="1"/>
              <a:stCxn id="231431" idx="4"/>
              <a:endCxn id="231432" idx="0"/>
            </p:cNvCxnSpPr>
            <p:nvPr/>
          </p:nvCxnSpPr>
          <p:spPr bwMode="auto">
            <a:xfrm>
              <a:off x="1208" y="2870"/>
              <a:ext cx="2" cy="47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437" name="AutoShape 13">
              <a:extLst>
                <a:ext uri="{FF2B5EF4-FFF2-40B4-BE49-F238E27FC236}">
                  <a16:creationId xmlns:a16="http://schemas.microsoft.com/office/drawing/2014/main" id="{4AAC76AB-2AE3-3643-93DF-2259459D110B}"/>
                </a:ext>
              </a:extLst>
            </p:cNvPr>
            <p:cNvCxnSpPr>
              <a:cxnSpLocks noChangeShapeType="1"/>
              <a:stCxn id="231432" idx="1"/>
              <a:endCxn id="231438" idx="5"/>
            </p:cNvCxnSpPr>
            <p:nvPr/>
          </p:nvCxnSpPr>
          <p:spPr bwMode="auto">
            <a:xfrm flipH="1" flipV="1">
              <a:off x="651" y="3178"/>
              <a:ext cx="493" cy="19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38" name="Oval 14">
              <a:extLst>
                <a:ext uri="{FF2B5EF4-FFF2-40B4-BE49-F238E27FC236}">
                  <a16:creationId xmlns:a16="http://schemas.microsoft.com/office/drawing/2014/main" id="{867F5E41-2A87-0D44-874A-E5CF9660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3009"/>
              <a:ext cx="194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1439" name="AutoShape 15">
              <a:extLst>
                <a:ext uri="{FF2B5EF4-FFF2-40B4-BE49-F238E27FC236}">
                  <a16:creationId xmlns:a16="http://schemas.microsoft.com/office/drawing/2014/main" id="{D53BBB68-8CAA-0744-B47B-6136C700F8C1}"/>
                </a:ext>
              </a:extLst>
            </p:cNvPr>
            <p:cNvCxnSpPr>
              <a:cxnSpLocks noChangeShapeType="1"/>
              <a:stCxn id="231431" idx="2"/>
              <a:endCxn id="231438" idx="7"/>
            </p:cNvCxnSpPr>
            <p:nvPr/>
          </p:nvCxnSpPr>
          <p:spPr bwMode="auto">
            <a:xfrm flipH="1">
              <a:off x="651" y="2771"/>
              <a:ext cx="455" cy="26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40" name="Text Box 16">
              <a:extLst>
                <a:ext uri="{FF2B5EF4-FFF2-40B4-BE49-F238E27FC236}">
                  <a16:creationId xmlns:a16="http://schemas.microsoft.com/office/drawing/2014/main" id="{9AE33160-E4AF-9B4F-BA81-0B29C816F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" y="2577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13</a:t>
              </a:r>
            </a:p>
          </p:txBody>
        </p:sp>
        <p:sp>
          <p:nvSpPr>
            <p:cNvPr id="231441" name="Text Box 17">
              <a:extLst>
                <a:ext uri="{FF2B5EF4-FFF2-40B4-BE49-F238E27FC236}">
                  <a16:creationId xmlns:a16="http://schemas.microsoft.com/office/drawing/2014/main" id="{18C4830F-B46F-A04C-B685-7A1EFC80E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7" y="3249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231442" name="Text Box 18">
              <a:extLst>
                <a:ext uri="{FF2B5EF4-FFF2-40B4-BE49-F238E27FC236}">
                  <a16:creationId xmlns:a16="http://schemas.microsoft.com/office/drawing/2014/main" id="{E9241D9C-9A84-ED43-A6DF-D4D74F3E8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969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231443" name="Text Box 19">
              <a:extLst>
                <a:ext uri="{FF2B5EF4-FFF2-40B4-BE49-F238E27FC236}">
                  <a16:creationId xmlns:a16="http://schemas.microsoft.com/office/drawing/2014/main" id="{6C997A3E-84F0-E443-A776-9F7AB1837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009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1444" name="Text Box 20">
              <a:extLst>
                <a:ext uri="{FF2B5EF4-FFF2-40B4-BE49-F238E27FC236}">
                  <a16:creationId xmlns:a16="http://schemas.microsoft.com/office/drawing/2014/main" id="{AA60CD9C-194B-7A44-BB69-7BA2ABB29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" y="2721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15</a:t>
              </a:r>
            </a:p>
          </p:txBody>
        </p:sp>
        <p:sp>
          <p:nvSpPr>
            <p:cNvPr id="231445" name="Text Box 21">
              <a:extLst>
                <a:ext uri="{FF2B5EF4-FFF2-40B4-BE49-F238E27FC236}">
                  <a16:creationId xmlns:a16="http://schemas.microsoft.com/office/drawing/2014/main" id="{BA05F171-3CD7-1345-8BBB-44678ABA4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" y="2913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cxnSp>
          <p:nvCxnSpPr>
            <p:cNvPr id="231446" name="AutoShape 22">
              <a:extLst>
                <a:ext uri="{FF2B5EF4-FFF2-40B4-BE49-F238E27FC236}">
                  <a16:creationId xmlns:a16="http://schemas.microsoft.com/office/drawing/2014/main" id="{843ECF99-3CCA-AE4B-9AB7-D94C4A049F4E}"/>
                </a:ext>
              </a:extLst>
            </p:cNvPr>
            <p:cNvCxnSpPr>
              <a:cxnSpLocks noChangeShapeType="1"/>
              <a:stCxn id="231438" idx="0"/>
              <a:endCxn id="231429" idx="1"/>
            </p:cNvCxnSpPr>
            <p:nvPr/>
          </p:nvCxnSpPr>
          <p:spPr bwMode="auto">
            <a:xfrm rot="16200000">
              <a:off x="1093" y="2189"/>
              <a:ext cx="304" cy="1325"/>
            </a:xfrm>
            <a:prstGeom prst="curvedConnector3">
              <a:avLst>
                <a:gd name="adj1" fmla="val 154935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447" name="AutoShape 23">
              <a:extLst>
                <a:ext uri="{FF2B5EF4-FFF2-40B4-BE49-F238E27FC236}">
                  <a16:creationId xmlns:a16="http://schemas.microsoft.com/office/drawing/2014/main" id="{BF188570-EAAC-0743-BE1D-7566A74C93CF}"/>
                </a:ext>
              </a:extLst>
            </p:cNvPr>
            <p:cNvCxnSpPr>
              <a:cxnSpLocks noChangeShapeType="1"/>
              <a:stCxn id="231432" idx="7"/>
              <a:endCxn id="231429" idx="3"/>
            </p:cNvCxnSpPr>
            <p:nvPr/>
          </p:nvCxnSpPr>
          <p:spPr bwMode="auto">
            <a:xfrm flipV="1">
              <a:off x="1276" y="2842"/>
              <a:ext cx="631" cy="5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48" name="Text Box 24">
              <a:extLst>
                <a:ext uri="{FF2B5EF4-FFF2-40B4-BE49-F238E27FC236}">
                  <a16:creationId xmlns:a16="http://schemas.microsoft.com/office/drawing/2014/main" id="{09F8725A-C80F-574E-A56D-A548C16C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3249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14</a:t>
              </a:r>
            </a:p>
          </p:txBody>
        </p:sp>
        <p:sp>
          <p:nvSpPr>
            <p:cNvPr id="231449" name="Text Box 25">
              <a:extLst>
                <a:ext uri="{FF2B5EF4-FFF2-40B4-BE49-F238E27FC236}">
                  <a16:creationId xmlns:a16="http://schemas.microsoft.com/office/drawing/2014/main" id="{22F29272-8E35-794B-BE44-9191C1CB5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" y="2673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19</a:t>
              </a:r>
            </a:p>
          </p:txBody>
        </p:sp>
        <p:sp>
          <p:nvSpPr>
            <p:cNvPr id="231450" name="Text Box 26">
              <a:extLst>
                <a:ext uri="{FF2B5EF4-FFF2-40B4-BE49-F238E27FC236}">
                  <a16:creationId xmlns:a16="http://schemas.microsoft.com/office/drawing/2014/main" id="{5978238F-7401-B74C-908E-08BD4F85C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3249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231451" name="Text Box 27">
              <a:extLst>
                <a:ext uri="{FF2B5EF4-FFF2-40B4-BE49-F238E27FC236}">
                  <a16:creationId xmlns:a16="http://schemas.microsoft.com/office/drawing/2014/main" id="{C1338B31-E1A6-7642-9F30-0DC262697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" y="2961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s</a:t>
              </a:r>
            </a:p>
          </p:txBody>
        </p:sp>
        <p:sp>
          <p:nvSpPr>
            <p:cNvPr id="231452" name="Oval 28">
              <a:extLst>
                <a:ext uri="{FF2B5EF4-FFF2-40B4-BE49-F238E27FC236}">
                  <a16:creationId xmlns:a16="http://schemas.microsoft.com/office/drawing/2014/main" id="{18DC0F10-2EB1-364F-839A-9F381C990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2961"/>
              <a:ext cx="194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3" name="Text Box 29">
              <a:extLst>
                <a:ext uri="{FF2B5EF4-FFF2-40B4-BE49-F238E27FC236}">
                  <a16:creationId xmlns:a16="http://schemas.microsoft.com/office/drawing/2014/main" id="{CC346907-DB19-564E-8DDE-8E51E8E4E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2918"/>
              <a:ext cx="1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t</a:t>
              </a:r>
            </a:p>
          </p:txBody>
        </p:sp>
        <p:cxnSp>
          <p:nvCxnSpPr>
            <p:cNvPr id="231454" name="AutoShape 30">
              <a:extLst>
                <a:ext uri="{FF2B5EF4-FFF2-40B4-BE49-F238E27FC236}">
                  <a16:creationId xmlns:a16="http://schemas.microsoft.com/office/drawing/2014/main" id="{C105D64E-EAF0-124C-AF28-D17DCA343753}"/>
                </a:ext>
              </a:extLst>
            </p:cNvPr>
            <p:cNvCxnSpPr>
              <a:cxnSpLocks noChangeShapeType="1"/>
              <a:stCxn id="231435" idx="1"/>
              <a:endCxn id="231429" idx="3"/>
            </p:cNvCxnSpPr>
            <p:nvPr/>
          </p:nvCxnSpPr>
          <p:spPr bwMode="auto">
            <a:xfrm flipV="1">
              <a:off x="1907" y="2842"/>
              <a:ext cx="0" cy="5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55" name="Text Box 31">
              <a:extLst>
                <a:ext uri="{FF2B5EF4-FFF2-40B4-BE49-F238E27FC236}">
                  <a16:creationId xmlns:a16="http://schemas.microsoft.com/office/drawing/2014/main" id="{32DEDC6C-CE1A-EE47-85EE-96D30C5C4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297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9</a:t>
              </a:r>
            </a:p>
          </p:txBody>
        </p:sp>
        <p:cxnSp>
          <p:nvCxnSpPr>
            <p:cNvPr id="231456" name="AutoShape 32">
              <a:extLst>
                <a:ext uri="{FF2B5EF4-FFF2-40B4-BE49-F238E27FC236}">
                  <a16:creationId xmlns:a16="http://schemas.microsoft.com/office/drawing/2014/main" id="{BBECA38D-19A8-8B43-B89C-D15703A0903B}"/>
                </a:ext>
              </a:extLst>
            </p:cNvPr>
            <p:cNvCxnSpPr>
              <a:cxnSpLocks noChangeShapeType="1"/>
              <a:stCxn id="231452" idx="1"/>
              <a:endCxn id="231429" idx="6"/>
            </p:cNvCxnSpPr>
            <p:nvPr/>
          </p:nvCxnSpPr>
          <p:spPr bwMode="auto">
            <a:xfrm flipH="1" flipV="1">
              <a:off x="2076" y="2771"/>
              <a:ext cx="510" cy="2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457" name="AutoShape 33">
              <a:extLst>
                <a:ext uri="{FF2B5EF4-FFF2-40B4-BE49-F238E27FC236}">
                  <a16:creationId xmlns:a16="http://schemas.microsoft.com/office/drawing/2014/main" id="{1182F22F-5B83-D14A-8E49-44675C31B0B3}"/>
                </a:ext>
              </a:extLst>
            </p:cNvPr>
            <p:cNvCxnSpPr>
              <a:cxnSpLocks noChangeShapeType="1"/>
              <a:stCxn id="231452" idx="3"/>
              <a:endCxn id="231435" idx="6"/>
            </p:cNvCxnSpPr>
            <p:nvPr/>
          </p:nvCxnSpPr>
          <p:spPr bwMode="auto">
            <a:xfrm flipH="1">
              <a:off x="2076" y="3130"/>
              <a:ext cx="510" cy="31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58" name="Text Box 34">
              <a:extLst>
                <a:ext uri="{FF2B5EF4-FFF2-40B4-BE49-F238E27FC236}">
                  <a16:creationId xmlns:a16="http://schemas.microsoft.com/office/drawing/2014/main" id="{6F11A7C5-18FC-BD43-B9E7-1EABBE2CC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" y="2625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a</a:t>
              </a:r>
            </a:p>
          </p:txBody>
        </p:sp>
        <p:sp>
          <p:nvSpPr>
            <p:cNvPr id="231459" name="Text Box 35">
              <a:extLst>
                <a:ext uri="{FF2B5EF4-FFF2-40B4-BE49-F238E27FC236}">
                  <a16:creationId xmlns:a16="http://schemas.microsoft.com/office/drawing/2014/main" id="{41ACAD73-0B9D-6648-80AE-30B9203A6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263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b</a:t>
              </a:r>
            </a:p>
          </p:txBody>
        </p:sp>
        <p:sp>
          <p:nvSpPr>
            <p:cNvPr id="231460" name="Text Box 36">
              <a:extLst>
                <a:ext uri="{FF2B5EF4-FFF2-40B4-BE49-F238E27FC236}">
                  <a16:creationId xmlns:a16="http://schemas.microsoft.com/office/drawing/2014/main" id="{F617D92D-99E9-2247-8EEF-98627224D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" y="3302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c</a:t>
              </a:r>
            </a:p>
          </p:txBody>
        </p:sp>
        <p:sp>
          <p:nvSpPr>
            <p:cNvPr id="231461" name="Text Box 37">
              <a:extLst>
                <a:ext uri="{FF2B5EF4-FFF2-40B4-BE49-F238E27FC236}">
                  <a16:creationId xmlns:a16="http://schemas.microsoft.com/office/drawing/2014/main" id="{41DE8B94-46F2-AF40-9C09-144C14C16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330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d</a:t>
              </a:r>
            </a:p>
          </p:txBody>
        </p:sp>
        <p:sp>
          <p:nvSpPr>
            <p:cNvPr id="231462" name="Text Box 38">
              <a:extLst>
                <a:ext uri="{FF2B5EF4-FFF2-40B4-BE49-F238E27FC236}">
                  <a16:creationId xmlns:a16="http://schemas.microsoft.com/office/drawing/2014/main" id="{69854E15-9E16-F545-9A90-402868237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3120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1463" name="Text Box 39">
              <a:extLst>
                <a:ext uri="{FF2B5EF4-FFF2-40B4-BE49-F238E27FC236}">
                  <a16:creationId xmlns:a16="http://schemas.microsoft.com/office/drawing/2014/main" id="{6F78D749-08C5-7845-AF3F-6D5FC4625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3121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1464" name="Text Box 40">
              <a:extLst>
                <a:ext uri="{FF2B5EF4-FFF2-40B4-BE49-F238E27FC236}">
                  <a16:creationId xmlns:a16="http://schemas.microsoft.com/office/drawing/2014/main" id="{046541C6-DDE3-A24E-811B-47466F000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" y="2868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1465" name="Text Box 41">
              <a:extLst>
                <a:ext uri="{FF2B5EF4-FFF2-40B4-BE49-F238E27FC236}">
                  <a16:creationId xmlns:a16="http://schemas.microsoft.com/office/drawing/2014/main" id="{57EE78DA-F6BD-5342-B149-BF682B810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103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1466" name="Text Box 42">
              <a:extLst>
                <a:ext uri="{FF2B5EF4-FFF2-40B4-BE49-F238E27FC236}">
                  <a16:creationId xmlns:a16="http://schemas.microsoft.com/office/drawing/2014/main" id="{E980966B-DA1D-C146-9F11-78E4405F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342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1467" name="Text Box 43">
              <a:extLst>
                <a:ext uri="{FF2B5EF4-FFF2-40B4-BE49-F238E27FC236}">
                  <a16:creationId xmlns:a16="http://schemas.microsoft.com/office/drawing/2014/main" id="{97571F8B-EE5E-4546-8460-36744E75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3104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6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2D8D454-0843-AC43-B2F1-A00F4EC3E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sources or sinks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44E32CA1-93A6-DF41-962D-BB6AF8214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37550" cy="1524000"/>
          </a:xfrm>
        </p:spPr>
        <p:txBody>
          <a:bodyPr/>
          <a:lstStyle/>
          <a:p>
            <a:r>
              <a:rPr lang="en-US" altLang="en-US" i="1"/>
              <a:t>What if we have more sources or sinks?</a:t>
            </a:r>
          </a:p>
          <a:p>
            <a:pPr lvl="1"/>
            <a:r>
              <a:rPr lang="en-US" altLang="en-US"/>
              <a:t>Augment the graph to make it with one source and one sink! </a:t>
            </a:r>
            <a:r>
              <a:rPr lang="en-US" altLang="en-US" i="1"/>
              <a:t> </a:t>
            </a:r>
          </a:p>
        </p:txBody>
      </p:sp>
      <p:cxnSp>
        <p:nvCxnSpPr>
          <p:cNvPr id="232470" name="AutoShape 22">
            <a:extLst>
              <a:ext uri="{FF2B5EF4-FFF2-40B4-BE49-F238E27FC236}">
                <a16:creationId xmlns:a16="http://schemas.microsoft.com/office/drawing/2014/main" id="{F60C8541-9AF1-8947-97E0-E3399F899204}"/>
              </a:ext>
            </a:extLst>
          </p:cNvPr>
          <p:cNvCxnSpPr>
            <a:cxnSpLocks noChangeShapeType="1"/>
            <a:endCxn id="232453" idx="1"/>
          </p:cNvCxnSpPr>
          <p:nvPr/>
        </p:nvCxnSpPr>
        <p:spPr bwMode="auto">
          <a:xfrm rot="16200000">
            <a:off x="1966913" y="2874963"/>
            <a:ext cx="695325" cy="2041525"/>
          </a:xfrm>
          <a:prstGeom prst="curvedConnector3">
            <a:avLst>
              <a:gd name="adj1" fmla="val 13813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2617" name="Group 169">
            <a:extLst>
              <a:ext uri="{FF2B5EF4-FFF2-40B4-BE49-F238E27FC236}">
                <a16:creationId xmlns:a16="http://schemas.microsoft.com/office/drawing/2014/main" id="{A27DDC08-9D5D-3743-B3CC-341B211D97A5}"/>
              </a:ext>
            </a:extLst>
          </p:cNvPr>
          <p:cNvGrpSpPr>
            <a:grpSpLocks/>
          </p:cNvGrpSpPr>
          <p:nvPr/>
        </p:nvGrpSpPr>
        <p:grpSpPr bwMode="auto">
          <a:xfrm>
            <a:off x="1995488" y="3352800"/>
            <a:ext cx="1668462" cy="2362200"/>
            <a:chOff x="1257" y="2112"/>
            <a:chExt cx="1051" cy="1488"/>
          </a:xfrm>
        </p:grpSpPr>
        <p:sp>
          <p:nvSpPr>
            <p:cNvPr id="232453" name="Oval 5">
              <a:extLst>
                <a:ext uri="{FF2B5EF4-FFF2-40B4-BE49-F238E27FC236}">
                  <a16:creationId xmlns:a16="http://schemas.microsoft.com/office/drawing/2014/main" id="{65D11A04-5186-D34B-96BE-60C4457C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2212"/>
              <a:ext cx="192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2454" name="AutoShape 6">
              <a:extLst>
                <a:ext uri="{FF2B5EF4-FFF2-40B4-BE49-F238E27FC236}">
                  <a16:creationId xmlns:a16="http://schemas.microsoft.com/office/drawing/2014/main" id="{AAE76C2E-0229-5E43-ABF8-0819CD506B84}"/>
                </a:ext>
              </a:extLst>
            </p:cNvPr>
            <p:cNvCxnSpPr>
              <a:cxnSpLocks noChangeShapeType="1"/>
              <a:stCxn id="232453" idx="2"/>
              <a:endCxn id="232455" idx="6"/>
            </p:cNvCxnSpPr>
            <p:nvPr/>
          </p:nvCxnSpPr>
          <p:spPr bwMode="auto">
            <a:xfrm flipH="1">
              <a:off x="1503" y="2306"/>
              <a:ext cx="56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455" name="Oval 7">
              <a:extLst>
                <a:ext uri="{FF2B5EF4-FFF2-40B4-BE49-F238E27FC236}">
                  <a16:creationId xmlns:a16="http://schemas.microsoft.com/office/drawing/2014/main" id="{E0F5E321-E1ED-B84D-9E06-1DCC4099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2212"/>
              <a:ext cx="193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2457" name="AutoShape 9">
              <a:extLst>
                <a:ext uri="{FF2B5EF4-FFF2-40B4-BE49-F238E27FC236}">
                  <a16:creationId xmlns:a16="http://schemas.microsoft.com/office/drawing/2014/main" id="{9008BE56-B005-2340-AB1D-8D9954AC5313}"/>
                </a:ext>
              </a:extLst>
            </p:cNvPr>
            <p:cNvCxnSpPr>
              <a:cxnSpLocks noChangeShapeType="1"/>
              <a:stCxn id="232459" idx="2"/>
              <a:endCxn id="232456" idx="6"/>
            </p:cNvCxnSpPr>
            <p:nvPr/>
          </p:nvCxnSpPr>
          <p:spPr bwMode="auto">
            <a:xfrm flipH="1">
              <a:off x="1502" y="2976"/>
              <a:ext cx="566" cy="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58" name="AutoShape 10">
              <a:extLst>
                <a:ext uri="{FF2B5EF4-FFF2-40B4-BE49-F238E27FC236}">
                  <a16:creationId xmlns:a16="http://schemas.microsoft.com/office/drawing/2014/main" id="{A2418B12-9E9F-B54F-ADBE-B11F3BC1A7B9}"/>
                </a:ext>
              </a:extLst>
            </p:cNvPr>
            <p:cNvCxnSpPr>
              <a:cxnSpLocks noChangeShapeType="1"/>
              <a:stCxn id="232453" idx="4"/>
              <a:endCxn id="232459" idx="0"/>
            </p:cNvCxnSpPr>
            <p:nvPr/>
          </p:nvCxnSpPr>
          <p:spPr bwMode="auto">
            <a:xfrm>
              <a:off x="2169" y="2405"/>
              <a:ext cx="0" cy="47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459" name="Oval 11">
              <a:extLst>
                <a:ext uri="{FF2B5EF4-FFF2-40B4-BE49-F238E27FC236}">
                  <a16:creationId xmlns:a16="http://schemas.microsoft.com/office/drawing/2014/main" id="{1F061BE9-2991-1848-AAF5-E99EEE56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2880"/>
              <a:ext cx="192" cy="192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2460" name="AutoShape 12">
              <a:extLst>
                <a:ext uri="{FF2B5EF4-FFF2-40B4-BE49-F238E27FC236}">
                  <a16:creationId xmlns:a16="http://schemas.microsoft.com/office/drawing/2014/main" id="{40B91D94-D8AC-C34F-8CC6-F8529758C24F}"/>
                </a:ext>
              </a:extLst>
            </p:cNvPr>
            <p:cNvCxnSpPr>
              <a:cxnSpLocks noChangeShapeType="1"/>
              <a:stCxn id="232455" idx="4"/>
              <a:endCxn id="232456" idx="0"/>
            </p:cNvCxnSpPr>
            <p:nvPr/>
          </p:nvCxnSpPr>
          <p:spPr bwMode="auto">
            <a:xfrm>
              <a:off x="1402" y="2405"/>
              <a:ext cx="2" cy="47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464" name="Text Box 16">
              <a:extLst>
                <a:ext uri="{FF2B5EF4-FFF2-40B4-BE49-F238E27FC236}">
                  <a16:creationId xmlns:a16="http://schemas.microsoft.com/office/drawing/2014/main" id="{E4FEA3C5-5201-B34C-A7A8-9FA24319D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2112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13</a:t>
              </a:r>
            </a:p>
          </p:txBody>
        </p:sp>
        <p:sp>
          <p:nvSpPr>
            <p:cNvPr id="232465" name="Text Box 17">
              <a:extLst>
                <a:ext uri="{FF2B5EF4-FFF2-40B4-BE49-F238E27FC236}">
                  <a16:creationId xmlns:a16="http://schemas.microsoft.com/office/drawing/2014/main" id="{4BE62130-38A4-F94B-BCDD-4990C1CBB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" y="2784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232466" name="Text Box 18">
              <a:extLst>
                <a:ext uri="{FF2B5EF4-FFF2-40B4-BE49-F238E27FC236}">
                  <a16:creationId xmlns:a16="http://schemas.microsoft.com/office/drawing/2014/main" id="{605C5406-7878-5E46-ACB9-9E1E599F3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250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232467" name="Text Box 19">
              <a:extLst>
                <a:ext uri="{FF2B5EF4-FFF2-40B4-BE49-F238E27FC236}">
                  <a16:creationId xmlns:a16="http://schemas.microsoft.com/office/drawing/2014/main" id="{488961C2-5315-E24B-9CFB-483CE372E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" y="25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2469" name="Text Box 21">
              <a:extLst>
                <a:ext uri="{FF2B5EF4-FFF2-40B4-BE49-F238E27FC236}">
                  <a16:creationId xmlns:a16="http://schemas.microsoft.com/office/drawing/2014/main" id="{86B687E3-9172-7C4D-B8CB-7051B406E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40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cxnSp>
          <p:nvCxnSpPr>
            <p:cNvPr id="232471" name="AutoShape 23">
              <a:extLst>
                <a:ext uri="{FF2B5EF4-FFF2-40B4-BE49-F238E27FC236}">
                  <a16:creationId xmlns:a16="http://schemas.microsoft.com/office/drawing/2014/main" id="{87AE4A76-9776-364F-A160-79863E0CA4BF}"/>
                </a:ext>
              </a:extLst>
            </p:cNvPr>
            <p:cNvCxnSpPr>
              <a:cxnSpLocks noChangeShapeType="1"/>
              <a:stCxn id="232456" idx="7"/>
              <a:endCxn id="232453" idx="3"/>
            </p:cNvCxnSpPr>
            <p:nvPr/>
          </p:nvCxnSpPr>
          <p:spPr bwMode="auto">
            <a:xfrm flipV="1">
              <a:off x="1470" y="2377"/>
              <a:ext cx="631" cy="5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78" name="AutoShape 30">
              <a:extLst>
                <a:ext uri="{FF2B5EF4-FFF2-40B4-BE49-F238E27FC236}">
                  <a16:creationId xmlns:a16="http://schemas.microsoft.com/office/drawing/2014/main" id="{6443D04C-E77B-DF42-9626-8E71747FD51C}"/>
                </a:ext>
              </a:extLst>
            </p:cNvPr>
            <p:cNvCxnSpPr>
              <a:cxnSpLocks noChangeShapeType="1"/>
              <a:stCxn id="232459" idx="1"/>
              <a:endCxn id="232453" idx="3"/>
            </p:cNvCxnSpPr>
            <p:nvPr/>
          </p:nvCxnSpPr>
          <p:spPr bwMode="auto">
            <a:xfrm flipV="1">
              <a:off x="2101" y="2377"/>
              <a:ext cx="0" cy="5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479" name="Text Box 31">
              <a:extLst>
                <a:ext uri="{FF2B5EF4-FFF2-40B4-BE49-F238E27FC236}">
                  <a16:creationId xmlns:a16="http://schemas.microsoft.com/office/drawing/2014/main" id="{C4710732-A84D-474E-ADCA-D3D50177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509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9</a:t>
              </a:r>
            </a:p>
          </p:txBody>
        </p:sp>
        <p:sp>
          <p:nvSpPr>
            <p:cNvPr id="232482" name="Text Box 34">
              <a:extLst>
                <a:ext uri="{FF2B5EF4-FFF2-40B4-BE49-F238E27FC236}">
                  <a16:creationId xmlns:a16="http://schemas.microsoft.com/office/drawing/2014/main" id="{70D339C8-505B-DE4B-ACFC-B5C194EEB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2160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s</a:t>
              </a:r>
              <a:r>
                <a:rPr lang="en-US" altLang="en-US" sz="2000" i="1" baseline="-25000"/>
                <a:t>1</a:t>
              </a:r>
            </a:p>
          </p:txBody>
        </p:sp>
        <p:sp>
          <p:nvSpPr>
            <p:cNvPr id="232483" name="Text Box 35">
              <a:extLst>
                <a:ext uri="{FF2B5EF4-FFF2-40B4-BE49-F238E27FC236}">
                  <a16:creationId xmlns:a16="http://schemas.microsoft.com/office/drawing/2014/main" id="{3AD6E9E2-3889-AB4A-AA73-9332BF267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165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t</a:t>
              </a:r>
              <a:r>
                <a:rPr lang="en-US" altLang="en-US" sz="2000" i="1" baseline="-25000"/>
                <a:t>1</a:t>
              </a:r>
            </a:p>
          </p:txBody>
        </p:sp>
        <p:sp>
          <p:nvSpPr>
            <p:cNvPr id="232456" name="Oval 8">
              <a:extLst>
                <a:ext uri="{FF2B5EF4-FFF2-40B4-BE49-F238E27FC236}">
                  <a16:creationId xmlns:a16="http://schemas.microsoft.com/office/drawing/2014/main" id="{02CE5F4E-25D4-2F42-B875-4A0650943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884"/>
              <a:ext cx="186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4" name="Text Box 36">
              <a:extLst>
                <a:ext uri="{FF2B5EF4-FFF2-40B4-BE49-F238E27FC236}">
                  <a16:creationId xmlns:a16="http://schemas.microsoft.com/office/drawing/2014/main" id="{727FE699-EC26-3742-AE54-248C32FE8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2837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s</a:t>
              </a:r>
              <a:r>
                <a:rPr lang="en-US" altLang="en-US" sz="2000" i="1" baseline="-25000"/>
                <a:t>2</a:t>
              </a:r>
            </a:p>
          </p:txBody>
        </p:sp>
        <p:sp>
          <p:nvSpPr>
            <p:cNvPr id="232485" name="Text Box 37">
              <a:extLst>
                <a:ext uri="{FF2B5EF4-FFF2-40B4-BE49-F238E27FC236}">
                  <a16:creationId xmlns:a16="http://schemas.microsoft.com/office/drawing/2014/main" id="{0A429363-DF83-AF48-806E-725ED1AA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2842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t</a:t>
              </a:r>
              <a:r>
                <a:rPr lang="en-US" altLang="en-US" sz="2000" i="1" baseline="-25000"/>
                <a:t>2</a:t>
              </a:r>
            </a:p>
          </p:txBody>
        </p:sp>
        <p:sp>
          <p:nvSpPr>
            <p:cNvPr id="232486" name="Text Box 38">
              <a:extLst>
                <a:ext uri="{FF2B5EF4-FFF2-40B4-BE49-F238E27FC236}">
                  <a16:creationId xmlns:a16="http://schemas.microsoft.com/office/drawing/2014/main" id="{5F7DE710-B261-F14B-B72C-23C2589FE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2655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2487" name="Text Box 39">
              <a:extLst>
                <a:ext uri="{FF2B5EF4-FFF2-40B4-BE49-F238E27FC236}">
                  <a16:creationId xmlns:a16="http://schemas.microsoft.com/office/drawing/2014/main" id="{7F181DC1-8EB5-0046-92AB-E1265A32F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265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2490" name="Text Box 42">
              <a:extLst>
                <a:ext uri="{FF2B5EF4-FFF2-40B4-BE49-F238E27FC236}">
                  <a16:creationId xmlns:a16="http://schemas.microsoft.com/office/drawing/2014/main" id="{965A7194-3C94-864D-929D-98914337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961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2495" name="Oval 47">
              <a:extLst>
                <a:ext uri="{FF2B5EF4-FFF2-40B4-BE49-F238E27FC236}">
                  <a16:creationId xmlns:a16="http://schemas.microsoft.com/office/drawing/2014/main" id="{1A92DADA-CF76-834C-9F12-21355A32E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3397"/>
              <a:ext cx="186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96" name="Text Box 48">
              <a:extLst>
                <a:ext uri="{FF2B5EF4-FFF2-40B4-BE49-F238E27FC236}">
                  <a16:creationId xmlns:a16="http://schemas.microsoft.com/office/drawing/2014/main" id="{4E17FDF3-E064-C64A-8FAE-7725D9F3C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3350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s</a:t>
              </a:r>
              <a:r>
                <a:rPr lang="en-US" altLang="en-US" sz="2000" i="1" baseline="-25000"/>
                <a:t>3</a:t>
              </a:r>
            </a:p>
          </p:txBody>
        </p:sp>
        <p:grpSp>
          <p:nvGrpSpPr>
            <p:cNvPr id="232497" name="Group 49">
              <a:extLst>
                <a:ext uri="{FF2B5EF4-FFF2-40B4-BE49-F238E27FC236}">
                  <a16:creationId xmlns:a16="http://schemas.microsoft.com/office/drawing/2014/main" id="{33412AEB-57C1-CC49-92FF-F58B312A2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120"/>
              <a:ext cx="202" cy="250"/>
              <a:chOff x="1295" y="2837"/>
              <a:chExt cx="202" cy="250"/>
            </a:xfrm>
          </p:grpSpPr>
          <p:sp>
            <p:nvSpPr>
              <p:cNvPr id="232498" name="Oval 50">
                <a:extLst>
                  <a:ext uri="{FF2B5EF4-FFF2-40B4-BE49-F238E27FC236}">
                    <a16:creationId xmlns:a16="http://schemas.microsoft.com/office/drawing/2014/main" id="{E3935D17-E9C0-844A-AFD3-FFA888828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2884"/>
                <a:ext cx="186" cy="188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99" name="Text Box 51">
                <a:extLst>
                  <a:ext uri="{FF2B5EF4-FFF2-40B4-BE49-F238E27FC236}">
                    <a16:creationId xmlns:a16="http://schemas.microsoft.com/office/drawing/2014/main" id="{9F13AFCC-F9E2-5249-915C-1FCED19AF5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83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i="1"/>
              </a:p>
            </p:txBody>
          </p:sp>
        </p:grpSp>
        <p:grpSp>
          <p:nvGrpSpPr>
            <p:cNvPr id="232500" name="Group 52">
              <a:extLst>
                <a:ext uri="{FF2B5EF4-FFF2-40B4-BE49-F238E27FC236}">
                  <a16:creationId xmlns:a16="http://schemas.microsoft.com/office/drawing/2014/main" id="{50F1B4AC-B87C-0F47-B799-E8A5CC285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496"/>
              <a:ext cx="202" cy="250"/>
              <a:chOff x="1295" y="2837"/>
              <a:chExt cx="202" cy="250"/>
            </a:xfrm>
          </p:grpSpPr>
          <p:sp>
            <p:nvSpPr>
              <p:cNvPr id="232501" name="Oval 53">
                <a:extLst>
                  <a:ext uri="{FF2B5EF4-FFF2-40B4-BE49-F238E27FC236}">
                    <a16:creationId xmlns:a16="http://schemas.microsoft.com/office/drawing/2014/main" id="{72EA4E16-6307-4C44-82A9-0CD3FC517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2884"/>
                <a:ext cx="186" cy="188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502" name="Text Box 54">
                <a:extLst>
                  <a:ext uri="{FF2B5EF4-FFF2-40B4-BE49-F238E27FC236}">
                    <a16:creationId xmlns:a16="http://schemas.microsoft.com/office/drawing/2014/main" id="{BDE7A9D9-5E08-CF4C-801F-7554F8952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83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i="1"/>
              </a:p>
            </p:txBody>
          </p:sp>
        </p:grpSp>
        <p:sp>
          <p:nvSpPr>
            <p:cNvPr id="232503" name="Text Box 55">
              <a:extLst>
                <a:ext uri="{FF2B5EF4-FFF2-40B4-BE49-F238E27FC236}">
                  <a16:creationId xmlns:a16="http://schemas.microsoft.com/office/drawing/2014/main" id="{0C203FB9-A074-1648-8727-4CE51C833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52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cxnSp>
          <p:nvCxnSpPr>
            <p:cNvPr id="232504" name="AutoShape 56">
              <a:extLst>
                <a:ext uri="{FF2B5EF4-FFF2-40B4-BE49-F238E27FC236}">
                  <a16:creationId xmlns:a16="http://schemas.microsoft.com/office/drawing/2014/main" id="{FF42FBE4-7036-F741-9EF9-40875CBEF5B6}"/>
                </a:ext>
              </a:extLst>
            </p:cNvPr>
            <p:cNvCxnSpPr>
              <a:cxnSpLocks noChangeShapeType="1"/>
              <a:stCxn id="232482" idx="2"/>
              <a:endCxn id="232502" idx="1"/>
            </p:cNvCxnSpPr>
            <p:nvPr/>
          </p:nvCxnSpPr>
          <p:spPr bwMode="auto">
            <a:xfrm>
              <a:off x="1404" y="2410"/>
              <a:ext cx="276" cy="21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05" name="AutoShape 57">
              <a:extLst>
                <a:ext uri="{FF2B5EF4-FFF2-40B4-BE49-F238E27FC236}">
                  <a16:creationId xmlns:a16="http://schemas.microsoft.com/office/drawing/2014/main" id="{D690C228-B0F9-7E4B-9343-0155386CC1A7}"/>
                </a:ext>
              </a:extLst>
            </p:cNvPr>
            <p:cNvCxnSpPr>
              <a:cxnSpLocks noChangeShapeType="1"/>
              <a:stCxn id="232484" idx="2"/>
              <a:endCxn id="232499" idx="1"/>
            </p:cNvCxnSpPr>
            <p:nvPr/>
          </p:nvCxnSpPr>
          <p:spPr bwMode="auto">
            <a:xfrm>
              <a:off x="1404" y="3087"/>
              <a:ext cx="276" cy="15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06" name="AutoShape 58">
              <a:extLst>
                <a:ext uri="{FF2B5EF4-FFF2-40B4-BE49-F238E27FC236}">
                  <a16:creationId xmlns:a16="http://schemas.microsoft.com/office/drawing/2014/main" id="{919BBDCD-D745-D84D-B7BF-84F235F06BB3}"/>
                </a:ext>
              </a:extLst>
            </p:cNvPr>
            <p:cNvCxnSpPr>
              <a:cxnSpLocks noChangeShapeType="1"/>
              <a:stCxn id="232495" idx="7"/>
              <a:endCxn id="232499" idx="1"/>
            </p:cNvCxnSpPr>
            <p:nvPr/>
          </p:nvCxnSpPr>
          <p:spPr bwMode="auto">
            <a:xfrm flipV="1">
              <a:off x="1471" y="3245"/>
              <a:ext cx="209" cy="1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07" name="AutoShape 59">
              <a:extLst>
                <a:ext uri="{FF2B5EF4-FFF2-40B4-BE49-F238E27FC236}">
                  <a16:creationId xmlns:a16="http://schemas.microsoft.com/office/drawing/2014/main" id="{E2852F13-DF31-BC4B-B4E3-699003F7B246}"/>
                </a:ext>
              </a:extLst>
            </p:cNvPr>
            <p:cNvCxnSpPr>
              <a:cxnSpLocks noChangeShapeType="1"/>
              <a:stCxn id="232498" idx="6"/>
              <a:endCxn id="232485" idx="2"/>
            </p:cNvCxnSpPr>
            <p:nvPr/>
          </p:nvCxnSpPr>
          <p:spPr bwMode="auto">
            <a:xfrm flipV="1">
              <a:off x="1887" y="3092"/>
              <a:ext cx="285" cy="16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08" name="Text Box 60">
              <a:extLst>
                <a:ext uri="{FF2B5EF4-FFF2-40B4-BE49-F238E27FC236}">
                  <a16:creationId xmlns:a16="http://schemas.microsoft.com/office/drawing/2014/main" id="{B9F85875-D084-A847-BB64-FE20BEC19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2509" name="Text Box 61">
              <a:extLst>
                <a:ext uri="{FF2B5EF4-FFF2-40B4-BE49-F238E27FC236}">
                  <a16:creationId xmlns:a16="http://schemas.microsoft.com/office/drawing/2014/main" id="{2B7BF8C3-5B7C-7A4D-8E46-012E9D1B4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" y="302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2510" name="Text Box 62">
              <a:extLst>
                <a:ext uri="{FF2B5EF4-FFF2-40B4-BE49-F238E27FC236}">
                  <a16:creationId xmlns:a16="http://schemas.microsoft.com/office/drawing/2014/main" id="{035206DB-7E3F-C244-A134-D855DE846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3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2511" name="Text Box 63">
              <a:extLst>
                <a:ext uri="{FF2B5EF4-FFF2-40B4-BE49-F238E27FC236}">
                  <a16:creationId xmlns:a16="http://schemas.microsoft.com/office/drawing/2014/main" id="{5CDA6830-D022-B64D-BA84-4F491BBDF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2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8</a:t>
              </a:r>
            </a:p>
          </p:txBody>
        </p:sp>
      </p:grpSp>
      <p:grpSp>
        <p:nvGrpSpPr>
          <p:cNvPr id="232616" name="Group 168">
            <a:extLst>
              <a:ext uri="{FF2B5EF4-FFF2-40B4-BE49-F238E27FC236}">
                <a16:creationId xmlns:a16="http://schemas.microsoft.com/office/drawing/2014/main" id="{7765EC44-4F5E-8A41-B98C-0D5CC26A2B6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352800"/>
            <a:ext cx="4462463" cy="2362200"/>
            <a:chOff x="2688" y="2112"/>
            <a:chExt cx="2811" cy="1488"/>
          </a:xfrm>
        </p:grpSpPr>
        <p:sp>
          <p:nvSpPr>
            <p:cNvPr id="232517" name="Oval 69">
              <a:extLst>
                <a:ext uri="{FF2B5EF4-FFF2-40B4-BE49-F238E27FC236}">
                  <a16:creationId xmlns:a16="http://schemas.microsoft.com/office/drawing/2014/main" id="{96EDB429-E3DE-A34E-89C6-558A0DF2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2212"/>
              <a:ext cx="192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2518" name="AutoShape 70">
              <a:extLst>
                <a:ext uri="{FF2B5EF4-FFF2-40B4-BE49-F238E27FC236}">
                  <a16:creationId xmlns:a16="http://schemas.microsoft.com/office/drawing/2014/main" id="{D557D8D3-401F-894E-9A9D-E17D33765FEA}"/>
                </a:ext>
              </a:extLst>
            </p:cNvPr>
            <p:cNvCxnSpPr>
              <a:cxnSpLocks noChangeShapeType="1"/>
              <a:stCxn id="232517" idx="2"/>
              <a:endCxn id="232519" idx="6"/>
            </p:cNvCxnSpPr>
            <p:nvPr/>
          </p:nvCxnSpPr>
          <p:spPr bwMode="auto">
            <a:xfrm flipH="1">
              <a:off x="4056" y="2306"/>
              <a:ext cx="56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19" name="Oval 71">
              <a:extLst>
                <a:ext uri="{FF2B5EF4-FFF2-40B4-BE49-F238E27FC236}">
                  <a16:creationId xmlns:a16="http://schemas.microsoft.com/office/drawing/2014/main" id="{405635D8-EEF0-EA49-BDF4-E769C08E5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2212"/>
              <a:ext cx="193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2520" name="AutoShape 72">
              <a:extLst>
                <a:ext uri="{FF2B5EF4-FFF2-40B4-BE49-F238E27FC236}">
                  <a16:creationId xmlns:a16="http://schemas.microsoft.com/office/drawing/2014/main" id="{2B177FCC-7434-8B48-AC41-F9D1F127FC1D}"/>
                </a:ext>
              </a:extLst>
            </p:cNvPr>
            <p:cNvCxnSpPr>
              <a:cxnSpLocks noChangeShapeType="1"/>
              <a:stCxn id="232522" idx="2"/>
              <a:endCxn id="232545" idx="6"/>
            </p:cNvCxnSpPr>
            <p:nvPr/>
          </p:nvCxnSpPr>
          <p:spPr bwMode="auto">
            <a:xfrm flipH="1">
              <a:off x="4055" y="2976"/>
              <a:ext cx="566" cy="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21" name="AutoShape 73">
              <a:extLst>
                <a:ext uri="{FF2B5EF4-FFF2-40B4-BE49-F238E27FC236}">
                  <a16:creationId xmlns:a16="http://schemas.microsoft.com/office/drawing/2014/main" id="{6DB8B4BA-2F7F-844B-BF01-DE68970983DD}"/>
                </a:ext>
              </a:extLst>
            </p:cNvPr>
            <p:cNvCxnSpPr>
              <a:cxnSpLocks noChangeShapeType="1"/>
              <a:stCxn id="232517" idx="4"/>
              <a:endCxn id="232522" idx="0"/>
            </p:cNvCxnSpPr>
            <p:nvPr/>
          </p:nvCxnSpPr>
          <p:spPr bwMode="auto">
            <a:xfrm>
              <a:off x="4722" y="2405"/>
              <a:ext cx="0" cy="47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22" name="Oval 74">
              <a:extLst>
                <a:ext uri="{FF2B5EF4-FFF2-40B4-BE49-F238E27FC236}">
                  <a16:creationId xmlns:a16="http://schemas.microsoft.com/office/drawing/2014/main" id="{BE2549F6-D25B-1F47-91E4-639DA92D1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2880"/>
              <a:ext cx="192" cy="192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2523" name="AutoShape 75">
              <a:extLst>
                <a:ext uri="{FF2B5EF4-FFF2-40B4-BE49-F238E27FC236}">
                  <a16:creationId xmlns:a16="http://schemas.microsoft.com/office/drawing/2014/main" id="{9819F703-3C6A-FA4E-A9A2-0D88A977FA6F}"/>
                </a:ext>
              </a:extLst>
            </p:cNvPr>
            <p:cNvCxnSpPr>
              <a:cxnSpLocks noChangeShapeType="1"/>
              <a:stCxn id="232519" idx="4"/>
              <a:endCxn id="232545" idx="0"/>
            </p:cNvCxnSpPr>
            <p:nvPr/>
          </p:nvCxnSpPr>
          <p:spPr bwMode="auto">
            <a:xfrm>
              <a:off x="3955" y="2405"/>
              <a:ext cx="2" cy="47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24" name="AutoShape 76">
              <a:extLst>
                <a:ext uri="{FF2B5EF4-FFF2-40B4-BE49-F238E27FC236}">
                  <a16:creationId xmlns:a16="http://schemas.microsoft.com/office/drawing/2014/main" id="{A9675B8A-1FF1-4A4B-989D-F832675FBDA4}"/>
                </a:ext>
              </a:extLst>
            </p:cNvPr>
            <p:cNvCxnSpPr>
              <a:cxnSpLocks noChangeShapeType="1"/>
              <a:stCxn id="232545" idx="1"/>
              <a:endCxn id="232525" idx="5"/>
            </p:cNvCxnSpPr>
            <p:nvPr/>
          </p:nvCxnSpPr>
          <p:spPr bwMode="auto">
            <a:xfrm flipH="1" flipV="1">
              <a:off x="3437" y="2847"/>
              <a:ext cx="454" cy="6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25" name="Oval 77">
              <a:extLst>
                <a:ext uri="{FF2B5EF4-FFF2-40B4-BE49-F238E27FC236}">
                  <a16:creationId xmlns:a16="http://schemas.microsoft.com/office/drawing/2014/main" id="{B5E1C14E-EA2D-F546-8FAE-0BE090B36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2678"/>
              <a:ext cx="194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2526" name="AutoShape 78">
              <a:extLst>
                <a:ext uri="{FF2B5EF4-FFF2-40B4-BE49-F238E27FC236}">
                  <a16:creationId xmlns:a16="http://schemas.microsoft.com/office/drawing/2014/main" id="{5155B546-3EB6-704B-86D2-3CFF66DE65CB}"/>
                </a:ext>
              </a:extLst>
            </p:cNvPr>
            <p:cNvCxnSpPr>
              <a:cxnSpLocks noChangeShapeType="1"/>
              <a:stCxn id="232519" idx="2"/>
              <a:endCxn id="232525" idx="7"/>
            </p:cNvCxnSpPr>
            <p:nvPr/>
          </p:nvCxnSpPr>
          <p:spPr bwMode="auto">
            <a:xfrm flipH="1">
              <a:off x="3437" y="2306"/>
              <a:ext cx="416" cy="39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27" name="Text Box 79">
              <a:extLst>
                <a:ext uri="{FF2B5EF4-FFF2-40B4-BE49-F238E27FC236}">
                  <a16:creationId xmlns:a16="http://schemas.microsoft.com/office/drawing/2014/main" id="{D6799292-BFB8-2D4B-8B24-11477526F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" y="2112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13</a:t>
              </a:r>
            </a:p>
          </p:txBody>
        </p:sp>
        <p:sp>
          <p:nvSpPr>
            <p:cNvPr id="232528" name="Text Box 80">
              <a:extLst>
                <a:ext uri="{FF2B5EF4-FFF2-40B4-BE49-F238E27FC236}">
                  <a16:creationId xmlns:a16="http://schemas.microsoft.com/office/drawing/2014/main" id="{78EF55CC-9F8F-A44B-966F-A647FEC97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84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232529" name="Text Box 81">
              <a:extLst>
                <a:ext uri="{FF2B5EF4-FFF2-40B4-BE49-F238E27FC236}">
                  <a16:creationId xmlns:a16="http://schemas.microsoft.com/office/drawing/2014/main" id="{EBE548EF-C293-984B-80E6-D29EA6AB3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4" y="250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232530" name="Text Box 82">
              <a:extLst>
                <a:ext uri="{FF2B5EF4-FFF2-40B4-BE49-F238E27FC236}">
                  <a16:creationId xmlns:a16="http://schemas.microsoft.com/office/drawing/2014/main" id="{ED672F80-2403-9D45-952F-703E2F96D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25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2531" name="Text Box 83">
              <a:extLst>
                <a:ext uri="{FF2B5EF4-FFF2-40B4-BE49-F238E27FC236}">
                  <a16:creationId xmlns:a16="http://schemas.microsoft.com/office/drawing/2014/main" id="{B0E3F9FB-48C2-8049-9366-AFAB9A703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2640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cxnSp>
          <p:nvCxnSpPr>
            <p:cNvPr id="232532" name="AutoShape 84">
              <a:extLst>
                <a:ext uri="{FF2B5EF4-FFF2-40B4-BE49-F238E27FC236}">
                  <a16:creationId xmlns:a16="http://schemas.microsoft.com/office/drawing/2014/main" id="{343E9428-1792-9248-A88D-8E57C412644F}"/>
                </a:ext>
              </a:extLst>
            </p:cNvPr>
            <p:cNvCxnSpPr>
              <a:cxnSpLocks noChangeShapeType="1"/>
              <a:stCxn id="232525" idx="0"/>
              <a:endCxn id="232517" idx="1"/>
            </p:cNvCxnSpPr>
            <p:nvPr/>
          </p:nvCxnSpPr>
          <p:spPr bwMode="auto">
            <a:xfrm rot="16200000">
              <a:off x="3792" y="1811"/>
              <a:ext cx="438" cy="1286"/>
            </a:xfrm>
            <a:prstGeom prst="curvedConnector3">
              <a:avLst>
                <a:gd name="adj1" fmla="val 13813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33" name="AutoShape 85">
              <a:extLst>
                <a:ext uri="{FF2B5EF4-FFF2-40B4-BE49-F238E27FC236}">
                  <a16:creationId xmlns:a16="http://schemas.microsoft.com/office/drawing/2014/main" id="{1FD52836-49DC-FA48-AD53-205F6C74B72C}"/>
                </a:ext>
              </a:extLst>
            </p:cNvPr>
            <p:cNvCxnSpPr>
              <a:cxnSpLocks noChangeShapeType="1"/>
              <a:stCxn id="232545" idx="7"/>
              <a:endCxn id="232517" idx="3"/>
            </p:cNvCxnSpPr>
            <p:nvPr/>
          </p:nvCxnSpPr>
          <p:spPr bwMode="auto">
            <a:xfrm flipV="1">
              <a:off x="4023" y="2377"/>
              <a:ext cx="631" cy="5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34" name="Text Box 86">
              <a:extLst>
                <a:ext uri="{FF2B5EF4-FFF2-40B4-BE49-F238E27FC236}">
                  <a16:creationId xmlns:a16="http://schemas.microsoft.com/office/drawing/2014/main" id="{ECB42695-9711-3D48-B8B4-7F2CEEC65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2784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32535" name="Text Box 87">
              <a:extLst>
                <a:ext uri="{FF2B5EF4-FFF2-40B4-BE49-F238E27FC236}">
                  <a16:creationId xmlns:a16="http://schemas.microsoft.com/office/drawing/2014/main" id="{2D00F3C4-0B5D-F14D-AAB6-FBE66A003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2304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Symbol" pitchFamily="2" charset="2"/>
                </a:rPr>
                <a:t>¥</a:t>
              </a:r>
            </a:p>
          </p:txBody>
        </p:sp>
        <p:sp>
          <p:nvSpPr>
            <p:cNvPr id="232536" name="Text Box 88">
              <a:extLst>
                <a:ext uri="{FF2B5EF4-FFF2-40B4-BE49-F238E27FC236}">
                  <a16:creationId xmlns:a16="http://schemas.microsoft.com/office/drawing/2014/main" id="{696CBC88-DD38-1E40-AA5D-1EAF473DB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30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s</a:t>
              </a:r>
            </a:p>
          </p:txBody>
        </p:sp>
        <p:sp>
          <p:nvSpPr>
            <p:cNvPr id="232537" name="Oval 89">
              <a:extLst>
                <a:ext uri="{FF2B5EF4-FFF2-40B4-BE49-F238E27FC236}">
                  <a16:creationId xmlns:a16="http://schemas.microsoft.com/office/drawing/2014/main" id="{71850ACD-B662-424E-8F55-993AB47BF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2673"/>
              <a:ext cx="194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38" name="Text Box 90">
              <a:extLst>
                <a:ext uri="{FF2B5EF4-FFF2-40B4-BE49-F238E27FC236}">
                  <a16:creationId xmlns:a16="http://schemas.microsoft.com/office/drawing/2014/main" id="{77C0D3F7-64E5-4F48-9FF2-8B68647B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" y="2630"/>
              <a:ext cx="1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t</a:t>
              </a:r>
            </a:p>
          </p:txBody>
        </p:sp>
        <p:cxnSp>
          <p:nvCxnSpPr>
            <p:cNvPr id="232539" name="AutoShape 91">
              <a:extLst>
                <a:ext uri="{FF2B5EF4-FFF2-40B4-BE49-F238E27FC236}">
                  <a16:creationId xmlns:a16="http://schemas.microsoft.com/office/drawing/2014/main" id="{A1D739F2-2875-B24E-8A82-D4A3E1A51DAE}"/>
                </a:ext>
              </a:extLst>
            </p:cNvPr>
            <p:cNvCxnSpPr>
              <a:cxnSpLocks noChangeShapeType="1"/>
              <a:stCxn id="232522" idx="1"/>
              <a:endCxn id="232517" idx="3"/>
            </p:cNvCxnSpPr>
            <p:nvPr/>
          </p:nvCxnSpPr>
          <p:spPr bwMode="auto">
            <a:xfrm flipV="1">
              <a:off x="4654" y="2377"/>
              <a:ext cx="0" cy="5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40" name="Text Box 92">
              <a:extLst>
                <a:ext uri="{FF2B5EF4-FFF2-40B4-BE49-F238E27FC236}">
                  <a16:creationId xmlns:a16="http://schemas.microsoft.com/office/drawing/2014/main" id="{512D896C-A9AC-4642-A951-ACC2224C0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" y="2509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9</a:t>
              </a:r>
            </a:p>
          </p:txBody>
        </p:sp>
        <p:cxnSp>
          <p:nvCxnSpPr>
            <p:cNvPr id="232541" name="AutoShape 93">
              <a:extLst>
                <a:ext uri="{FF2B5EF4-FFF2-40B4-BE49-F238E27FC236}">
                  <a16:creationId xmlns:a16="http://schemas.microsoft.com/office/drawing/2014/main" id="{E9611A8E-0115-C243-A39C-2C071AD4C100}"/>
                </a:ext>
              </a:extLst>
            </p:cNvPr>
            <p:cNvCxnSpPr>
              <a:cxnSpLocks noChangeShapeType="1"/>
              <a:stCxn id="232537" idx="1"/>
              <a:endCxn id="232517" idx="6"/>
            </p:cNvCxnSpPr>
            <p:nvPr/>
          </p:nvCxnSpPr>
          <p:spPr bwMode="auto">
            <a:xfrm flipH="1" flipV="1">
              <a:off x="4823" y="2306"/>
              <a:ext cx="510" cy="39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42" name="AutoShape 94">
              <a:extLst>
                <a:ext uri="{FF2B5EF4-FFF2-40B4-BE49-F238E27FC236}">
                  <a16:creationId xmlns:a16="http://schemas.microsoft.com/office/drawing/2014/main" id="{AEC9B33A-675C-8942-95F1-BCC78536F3A9}"/>
                </a:ext>
              </a:extLst>
            </p:cNvPr>
            <p:cNvCxnSpPr>
              <a:cxnSpLocks noChangeShapeType="1"/>
              <a:stCxn id="232537" idx="3"/>
              <a:endCxn id="232522" idx="6"/>
            </p:cNvCxnSpPr>
            <p:nvPr/>
          </p:nvCxnSpPr>
          <p:spPr bwMode="auto">
            <a:xfrm flipH="1">
              <a:off x="4823" y="2842"/>
              <a:ext cx="510" cy="13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43" name="Text Box 95">
              <a:extLst>
                <a:ext uri="{FF2B5EF4-FFF2-40B4-BE49-F238E27FC236}">
                  <a16:creationId xmlns:a16="http://schemas.microsoft.com/office/drawing/2014/main" id="{0EF73BCC-6332-4A4A-A8CB-AD890AD6A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2160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s</a:t>
              </a:r>
              <a:r>
                <a:rPr lang="en-US" altLang="en-US" sz="2000" i="1" baseline="-25000"/>
                <a:t>1</a:t>
              </a:r>
            </a:p>
          </p:txBody>
        </p:sp>
        <p:sp>
          <p:nvSpPr>
            <p:cNvPr id="232544" name="Text Box 96">
              <a:extLst>
                <a:ext uri="{FF2B5EF4-FFF2-40B4-BE49-F238E27FC236}">
                  <a16:creationId xmlns:a16="http://schemas.microsoft.com/office/drawing/2014/main" id="{A66CAC2F-C093-744D-BD54-130712D09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" y="2165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t</a:t>
              </a:r>
              <a:r>
                <a:rPr lang="en-US" altLang="en-US" sz="2000" i="1" baseline="-25000"/>
                <a:t>1</a:t>
              </a:r>
            </a:p>
          </p:txBody>
        </p:sp>
        <p:sp>
          <p:nvSpPr>
            <p:cNvPr id="232545" name="Oval 97">
              <a:extLst>
                <a:ext uri="{FF2B5EF4-FFF2-40B4-BE49-F238E27FC236}">
                  <a16:creationId xmlns:a16="http://schemas.microsoft.com/office/drawing/2014/main" id="{436610BE-3980-3442-A1F7-7A152EA3E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884"/>
              <a:ext cx="186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46" name="Text Box 98">
              <a:extLst>
                <a:ext uri="{FF2B5EF4-FFF2-40B4-BE49-F238E27FC236}">
                  <a16:creationId xmlns:a16="http://schemas.microsoft.com/office/drawing/2014/main" id="{D89724EC-FB49-2547-B6DA-C4B0E66D3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2837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s</a:t>
              </a:r>
              <a:r>
                <a:rPr lang="en-US" altLang="en-US" sz="2000" i="1" baseline="-25000"/>
                <a:t>2</a:t>
              </a:r>
            </a:p>
          </p:txBody>
        </p:sp>
        <p:sp>
          <p:nvSpPr>
            <p:cNvPr id="232547" name="Text Box 99">
              <a:extLst>
                <a:ext uri="{FF2B5EF4-FFF2-40B4-BE49-F238E27FC236}">
                  <a16:creationId xmlns:a16="http://schemas.microsoft.com/office/drawing/2014/main" id="{EF3F5AB9-9B65-B54B-A3C2-DC7CD9087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" y="2842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t</a:t>
              </a:r>
              <a:r>
                <a:rPr lang="en-US" altLang="en-US" sz="2000" i="1" baseline="-25000"/>
                <a:t>2</a:t>
              </a:r>
            </a:p>
          </p:txBody>
        </p:sp>
        <p:sp>
          <p:nvSpPr>
            <p:cNvPr id="232548" name="Text Box 100">
              <a:extLst>
                <a:ext uri="{FF2B5EF4-FFF2-40B4-BE49-F238E27FC236}">
                  <a16:creationId xmlns:a16="http://schemas.microsoft.com/office/drawing/2014/main" id="{25A3CB3E-C7F4-C242-8653-70F9B6CB8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2655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2549" name="Text Box 101">
              <a:extLst>
                <a:ext uri="{FF2B5EF4-FFF2-40B4-BE49-F238E27FC236}">
                  <a16:creationId xmlns:a16="http://schemas.microsoft.com/office/drawing/2014/main" id="{5A8DDCC2-A674-3140-B8E6-78E7F2DD6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" y="265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2550" name="Text Box 102">
              <a:extLst>
                <a:ext uri="{FF2B5EF4-FFF2-40B4-BE49-F238E27FC236}">
                  <a16:creationId xmlns:a16="http://schemas.microsoft.com/office/drawing/2014/main" id="{1A8BF84E-11E2-354E-8F73-142FFED7B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" y="2403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2551" name="Text Box 103">
              <a:extLst>
                <a:ext uri="{FF2B5EF4-FFF2-40B4-BE49-F238E27FC236}">
                  <a16:creationId xmlns:a16="http://schemas.microsoft.com/office/drawing/2014/main" id="{3828DBBA-EA9F-E04E-8CA1-62005F421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" y="2638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2552" name="Text Box 104">
              <a:extLst>
                <a:ext uri="{FF2B5EF4-FFF2-40B4-BE49-F238E27FC236}">
                  <a16:creationId xmlns:a16="http://schemas.microsoft.com/office/drawing/2014/main" id="{3BD981F4-14F9-2D46-AE63-A4329463B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7" y="2961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2553" name="Text Box 105">
              <a:extLst>
                <a:ext uri="{FF2B5EF4-FFF2-40B4-BE49-F238E27FC236}">
                  <a16:creationId xmlns:a16="http://schemas.microsoft.com/office/drawing/2014/main" id="{B23155BE-6E58-534A-B80F-F6364DA5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640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CC"/>
                </a:solidFill>
              </a:endParaRPr>
            </a:p>
          </p:txBody>
        </p:sp>
        <p:sp>
          <p:nvSpPr>
            <p:cNvPr id="232554" name="Oval 106">
              <a:extLst>
                <a:ext uri="{FF2B5EF4-FFF2-40B4-BE49-F238E27FC236}">
                  <a16:creationId xmlns:a16="http://schemas.microsoft.com/office/drawing/2014/main" id="{3F98239A-A872-0A4A-B365-40A9B65BB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397"/>
              <a:ext cx="186" cy="18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55" name="Text Box 107">
              <a:extLst>
                <a:ext uri="{FF2B5EF4-FFF2-40B4-BE49-F238E27FC236}">
                  <a16:creationId xmlns:a16="http://schemas.microsoft.com/office/drawing/2014/main" id="{A508710C-11B3-4E48-9767-AD6162031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3350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s</a:t>
              </a:r>
              <a:r>
                <a:rPr lang="en-US" altLang="en-US" sz="2000" i="1" baseline="-25000"/>
                <a:t>3</a:t>
              </a:r>
            </a:p>
          </p:txBody>
        </p:sp>
        <p:grpSp>
          <p:nvGrpSpPr>
            <p:cNvPr id="232556" name="Group 108">
              <a:extLst>
                <a:ext uri="{FF2B5EF4-FFF2-40B4-BE49-F238E27FC236}">
                  <a16:creationId xmlns:a16="http://schemas.microsoft.com/office/drawing/2014/main" id="{900705BE-FE37-0447-8430-AD2EBD2A6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3120"/>
              <a:ext cx="202" cy="250"/>
              <a:chOff x="1295" y="2837"/>
              <a:chExt cx="202" cy="250"/>
            </a:xfrm>
          </p:grpSpPr>
          <p:sp>
            <p:nvSpPr>
              <p:cNvPr id="232557" name="Oval 109">
                <a:extLst>
                  <a:ext uri="{FF2B5EF4-FFF2-40B4-BE49-F238E27FC236}">
                    <a16:creationId xmlns:a16="http://schemas.microsoft.com/office/drawing/2014/main" id="{5FC814B0-FE72-1847-AFAD-2209B9607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2884"/>
                <a:ext cx="186" cy="188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558" name="Text Box 110">
                <a:extLst>
                  <a:ext uri="{FF2B5EF4-FFF2-40B4-BE49-F238E27FC236}">
                    <a16:creationId xmlns:a16="http://schemas.microsoft.com/office/drawing/2014/main" id="{1B40FEB4-EE44-0645-A900-86EB36E60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83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i="1"/>
              </a:p>
            </p:txBody>
          </p:sp>
        </p:grpSp>
        <p:grpSp>
          <p:nvGrpSpPr>
            <p:cNvPr id="232559" name="Group 111">
              <a:extLst>
                <a:ext uri="{FF2B5EF4-FFF2-40B4-BE49-F238E27FC236}">
                  <a16:creationId xmlns:a16="http://schemas.microsoft.com/office/drawing/2014/main" id="{D0821E06-D7CF-924A-943B-722CE4E17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2496"/>
              <a:ext cx="202" cy="250"/>
              <a:chOff x="1295" y="2837"/>
              <a:chExt cx="202" cy="250"/>
            </a:xfrm>
          </p:grpSpPr>
          <p:sp>
            <p:nvSpPr>
              <p:cNvPr id="232560" name="Oval 112">
                <a:extLst>
                  <a:ext uri="{FF2B5EF4-FFF2-40B4-BE49-F238E27FC236}">
                    <a16:creationId xmlns:a16="http://schemas.microsoft.com/office/drawing/2014/main" id="{814229C0-E18A-664A-BACC-539B36856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2884"/>
                <a:ext cx="186" cy="188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561" name="Text Box 113">
                <a:extLst>
                  <a:ext uri="{FF2B5EF4-FFF2-40B4-BE49-F238E27FC236}">
                    <a16:creationId xmlns:a16="http://schemas.microsoft.com/office/drawing/2014/main" id="{C720CE70-763B-214D-A7C3-DCDE6D43F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83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i="1"/>
              </a:p>
            </p:txBody>
          </p:sp>
        </p:grpSp>
        <p:sp>
          <p:nvSpPr>
            <p:cNvPr id="232562" name="Text Box 114">
              <a:extLst>
                <a:ext uri="{FF2B5EF4-FFF2-40B4-BE49-F238E27FC236}">
                  <a16:creationId xmlns:a16="http://schemas.microsoft.com/office/drawing/2014/main" id="{7FE5AEBE-9C15-BE40-81EC-ED8FB1433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" y="2352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cxnSp>
          <p:nvCxnSpPr>
            <p:cNvPr id="232563" name="AutoShape 115">
              <a:extLst>
                <a:ext uri="{FF2B5EF4-FFF2-40B4-BE49-F238E27FC236}">
                  <a16:creationId xmlns:a16="http://schemas.microsoft.com/office/drawing/2014/main" id="{3B9C3371-4FFA-CD40-BD47-5EC667E2313E}"/>
                </a:ext>
              </a:extLst>
            </p:cNvPr>
            <p:cNvCxnSpPr>
              <a:cxnSpLocks noChangeShapeType="1"/>
              <a:stCxn id="232543" idx="2"/>
              <a:endCxn id="232561" idx="1"/>
            </p:cNvCxnSpPr>
            <p:nvPr/>
          </p:nvCxnSpPr>
          <p:spPr bwMode="auto">
            <a:xfrm>
              <a:off x="3957" y="2410"/>
              <a:ext cx="276" cy="21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64" name="AutoShape 116">
              <a:extLst>
                <a:ext uri="{FF2B5EF4-FFF2-40B4-BE49-F238E27FC236}">
                  <a16:creationId xmlns:a16="http://schemas.microsoft.com/office/drawing/2014/main" id="{3F6B7491-D2CF-3341-AB4B-6BDD3B01AD31}"/>
                </a:ext>
              </a:extLst>
            </p:cNvPr>
            <p:cNvCxnSpPr>
              <a:cxnSpLocks noChangeShapeType="1"/>
              <a:stCxn id="232546" idx="2"/>
              <a:endCxn id="232558" idx="1"/>
            </p:cNvCxnSpPr>
            <p:nvPr/>
          </p:nvCxnSpPr>
          <p:spPr bwMode="auto">
            <a:xfrm>
              <a:off x="3957" y="3087"/>
              <a:ext cx="276" cy="15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65" name="AutoShape 117">
              <a:extLst>
                <a:ext uri="{FF2B5EF4-FFF2-40B4-BE49-F238E27FC236}">
                  <a16:creationId xmlns:a16="http://schemas.microsoft.com/office/drawing/2014/main" id="{EA966415-A959-1046-9CC6-14679CE7AAA2}"/>
                </a:ext>
              </a:extLst>
            </p:cNvPr>
            <p:cNvCxnSpPr>
              <a:cxnSpLocks noChangeShapeType="1"/>
              <a:stCxn id="232554" idx="7"/>
              <a:endCxn id="232558" idx="1"/>
            </p:cNvCxnSpPr>
            <p:nvPr/>
          </p:nvCxnSpPr>
          <p:spPr bwMode="auto">
            <a:xfrm flipV="1">
              <a:off x="4024" y="3245"/>
              <a:ext cx="209" cy="1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566" name="AutoShape 118">
              <a:extLst>
                <a:ext uri="{FF2B5EF4-FFF2-40B4-BE49-F238E27FC236}">
                  <a16:creationId xmlns:a16="http://schemas.microsoft.com/office/drawing/2014/main" id="{76B66E56-C8B6-C840-9CD5-73D80E20714A}"/>
                </a:ext>
              </a:extLst>
            </p:cNvPr>
            <p:cNvCxnSpPr>
              <a:cxnSpLocks noChangeShapeType="1"/>
              <a:stCxn id="232557" idx="6"/>
              <a:endCxn id="232547" idx="2"/>
            </p:cNvCxnSpPr>
            <p:nvPr/>
          </p:nvCxnSpPr>
          <p:spPr bwMode="auto">
            <a:xfrm flipV="1">
              <a:off x="4440" y="3092"/>
              <a:ext cx="285" cy="16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67" name="Text Box 119">
              <a:extLst>
                <a:ext uri="{FF2B5EF4-FFF2-40B4-BE49-F238E27FC236}">
                  <a16:creationId xmlns:a16="http://schemas.microsoft.com/office/drawing/2014/main" id="{D62903EC-489A-8B4C-9E14-7A601562A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23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2568" name="Text Box 120">
              <a:extLst>
                <a:ext uri="{FF2B5EF4-FFF2-40B4-BE49-F238E27FC236}">
                  <a16:creationId xmlns:a16="http://schemas.microsoft.com/office/drawing/2014/main" id="{8D36A9FD-396B-4F46-8AB5-B405CD3B0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" y="302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2569" name="Text Box 121">
              <a:extLst>
                <a:ext uri="{FF2B5EF4-FFF2-40B4-BE49-F238E27FC236}">
                  <a16:creationId xmlns:a16="http://schemas.microsoft.com/office/drawing/2014/main" id="{23EB4802-CBC7-F34E-A9D2-07E47AFB8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33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2570" name="Text Box 122">
              <a:extLst>
                <a:ext uri="{FF2B5EF4-FFF2-40B4-BE49-F238E27FC236}">
                  <a16:creationId xmlns:a16="http://schemas.microsoft.com/office/drawing/2014/main" id="{CCB0CB66-BE60-2345-AACC-570FB4DC2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302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8</a:t>
              </a:r>
            </a:p>
          </p:txBody>
        </p:sp>
        <p:cxnSp>
          <p:nvCxnSpPr>
            <p:cNvPr id="232571" name="AutoShape 123">
              <a:extLst>
                <a:ext uri="{FF2B5EF4-FFF2-40B4-BE49-F238E27FC236}">
                  <a16:creationId xmlns:a16="http://schemas.microsoft.com/office/drawing/2014/main" id="{C47B6821-C0AB-D446-B37D-C2928DD1D7E8}"/>
                </a:ext>
              </a:extLst>
            </p:cNvPr>
            <p:cNvCxnSpPr>
              <a:cxnSpLocks noChangeShapeType="1"/>
              <a:stCxn id="232555" idx="1"/>
              <a:endCxn id="232536" idx="2"/>
            </p:cNvCxnSpPr>
            <p:nvPr/>
          </p:nvCxnSpPr>
          <p:spPr bwMode="auto">
            <a:xfrm flipH="1" flipV="1">
              <a:off x="3364" y="2880"/>
              <a:ext cx="460" cy="59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572" name="Text Box 124">
              <a:extLst>
                <a:ext uri="{FF2B5EF4-FFF2-40B4-BE49-F238E27FC236}">
                  <a16:creationId xmlns:a16="http://schemas.microsoft.com/office/drawing/2014/main" id="{6778154F-4B45-3949-947E-E2A24C32C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2716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Symbol" pitchFamily="2" charset="2"/>
                </a:rPr>
                <a:t>¥</a:t>
              </a:r>
            </a:p>
          </p:txBody>
        </p:sp>
        <p:sp>
          <p:nvSpPr>
            <p:cNvPr id="232573" name="Text Box 125">
              <a:extLst>
                <a:ext uri="{FF2B5EF4-FFF2-40B4-BE49-F238E27FC236}">
                  <a16:creationId xmlns:a16="http://schemas.microsoft.com/office/drawing/2014/main" id="{304D17C4-D06B-F242-B256-9DBFBB4F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3024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Symbol" pitchFamily="2" charset="2"/>
                </a:rPr>
                <a:t>¥</a:t>
              </a:r>
            </a:p>
          </p:txBody>
        </p:sp>
        <p:sp>
          <p:nvSpPr>
            <p:cNvPr id="232574" name="Text Box 126">
              <a:extLst>
                <a:ext uri="{FF2B5EF4-FFF2-40B4-BE49-F238E27FC236}">
                  <a16:creationId xmlns:a16="http://schemas.microsoft.com/office/drawing/2014/main" id="{9F84CC3C-5115-E343-A370-E2957D87A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688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Symbol" pitchFamily="2" charset="2"/>
                </a:rPr>
                <a:t>¥</a:t>
              </a:r>
            </a:p>
          </p:txBody>
        </p:sp>
        <p:sp>
          <p:nvSpPr>
            <p:cNvPr id="232575" name="Text Box 127">
              <a:extLst>
                <a:ext uri="{FF2B5EF4-FFF2-40B4-BE49-F238E27FC236}">
                  <a16:creationId xmlns:a16="http://schemas.microsoft.com/office/drawing/2014/main" id="{5F715FAA-3E48-8B49-AA63-200029F2E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304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Symbol" pitchFamily="2" charset="2"/>
                </a:rPr>
                <a:t>¥</a:t>
              </a:r>
            </a:p>
          </p:txBody>
        </p:sp>
        <p:sp>
          <p:nvSpPr>
            <p:cNvPr id="232577" name="AutoShape 129">
              <a:extLst>
                <a:ext uri="{FF2B5EF4-FFF2-40B4-BE49-F238E27FC236}">
                  <a16:creationId xmlns:a16="http://schemas.microsoft.com/office/drawing/2014/main" id="{A001783A-3D95-A748-89B2-3B34C43B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455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73F7-57A3-EC42-A2A8-0FC4DC0B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Edmonds-Karp Algorithm </a:t>
            </a:r>
            <a:br>
              <a:rPr lang="en-US" dirty="0"/>
            </a:br>
            <a:r>
              <a:rPr lang="en-US" sz="2000" dirty="0"/>
              <a:t>(taken from </a:t>
            </a:r>
            <a:r>
              <a:rPr lang="en-US" sz="2000" dirty="0">
                <a:hlinkClick r:id="rId2"/>
              </a:rPr>
              <a:t>https://github.com/kevinwortman/advanced-algorithms-slides/blob/master/07-max-flow.pdf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CD46-43DE-8648-88C0-FA9319CF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Edmonds-Karp Algorithm is </a:t>
            </a:r>
          </a:p>
          <a:p>
            <a:r>
              <a:rPr lang="en-US" sz="2400" dirty="0"/>
              <a:t>Ford-Fulkerson method from previous page, and... </a:t>
            </a:r>
          </a:p>
          <a:p>
            <a:r>
              <a:rPr lang="en-US" sz="2400" dirty="0"/>
              <a:t>use breadth-first search (BFS) to find the shortest augmenting path </a:t>
            </a:r>
          </a:p>
          <a:p>
            <a:r>
              <a:rPr lang="en-US" sz="2400" dirty="0"/>
              <a:t>(shortest ≡ fewest vertices, irrespective of weights) </a:t>
            </a:r>
          </a:p>
          <a:p>
            <a:r>
              <a:rPr lang="en-US" sz="2400" dirty="0"/>
              <a:t>now a concrete, runnable, implementable algorithm </a:t>
            </a:r>
          </a:p>
          <a:p>
            <a:r>
              <a:rPr lang="en-US" sz="2400" dirty="0"/>
              <a:t>performs O(|V| · |E|) augmentations </a:t>
            </a:r>
          </a:p>
          <a:p>
            <a:r>
              <a:rPr lang="en-US" sz="2400" dirty="0"/>
              <a:t>takes O(|V|·|E|</a:t>
            </a:r>
            <a:r>
              <a:rPr lang="en-US" sz="2400" baseline="30000" dirty="0"/>
              <a:t>2</a:t>
            </a:r>
            <a:r>
              <a:rPr lang="en-US" sz="2400" dirty="0"/>
              <a:t>) time </a:t>
            </a:r>
          </a:p>
          <a:p>
            <a:r>
              <a:rPr lang="en-US" sz="2400" dirty="0"/>
              <a:t>for n = |V|, this is O(n</a:t>
            </a:r>
            <a:r>
              <a:rPr lang="en-US" sz="2400" baseline="30000" dirty="0"/>
              <a:t>3</a:t>
            </a:r>
            <a:r>
              <a:rPr lang="en-US" sz="2400" dirty="0"/>
              <a:t>) in a sparse graph and O(n</a:t>
            </a:r>
            <a:r>
              <a:rPr lang="en-US" sz="2400" baseline="30000" dirty="0"/>
              <a:t>5</a:t>
            </a:r>
            <a:r>
              <a:rPr lang="en-US" sz="2400" dirty="0"/>
              <a:t>) in a dense graph </a:t>
            </a:r>
          </a:p>
          <a:p>
            <a:r>
              <a:rPr lang="en-US" sz="2400" dirty="0"/>
              <a:t>more complicated relabel-to-front algorithm takes O(|V|</a:t>
            </a:r>
            <a:r>
              <a:rPr lang="en-US" sz="2400" baseline="30000" dirty="0"/>
              <a:t>3</a:t>
            </a:r>
            <a:r>
              <a:rPr lang="en-US" sz="2400" dirty="0"/>
              <a:t>) = O(n</a:t>
            </a:r>
            <a:r>
              <a:rPr lang="en-US" sz="2400" baseline="30000" dirty="0"/>
              <a:t>3</a:t>
            </a:r>
            <a:r>
              <a:rPr lang="en-US" sz="2400" dirty="0"/>
              <a:t>) time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611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91519A1E-E199-3345-BEA0-0C9A0CEDA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max-flow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D9AB2613-13C7-1F48-B2F7-F0500395D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3755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i="1"/>
              <a:t>Maximum bipartite matching problem</a:t>
            </a:r>
          </a:p>
          <a:p>
            <a:pPr lvl="1"/>
            <a:r>
              <a:rPr lang="en-US" altLang="en-US" b="1" i="1"/>
              <a:t>Matching </a:t>
            </a:r>
            <a:r>
              <a:rPr lang="en-US" altLang="en-US"/>
              <a:t>in a graph is a subset </a:t>
            </a:r>
            <a:r>
              <a:rPr lang="en-US" altLang="en-US" i="1"/>
              <a:t>M</a:t>
            </a:r>
            <a:r>
              <a:rPr lang="en-US" altLang="en-US"/>
              <a:t> of edges such that each vertex has at most one edge of </a:t>
            </a:r>
            <a:r>
              <a:rPr lang="en-US" altLang="en-US" i="1"/>
              <a:t>M </a:t>
            </a:r>
            <a:r>
              <a:rPr lang="en-US" altLang="en-US"/>
              <a:t>incident on it</a:t>
            </a:r>
            <a:r>
              <a:rPr lang="en-US" altLang="en-US" i="1"/>
              <a:t>. </a:t>
            </a:r>
            <a:r>
              <a:rPr lang="en-US" altLang="en-US"/>
              <a:t>It puts vertices in pairs.</a:t>
            </a:r>
          </a:p>
          <a:p>
            <a:pPr lvl="1"/>
            <a:r>
              <a:rPr lang="en-US" altLang="en-US"/>
              <a:t>We look for </a:t>
            </a:r>
            <a:r>
              <a:rPr lang="en-US" altLang="en-US" i="1"/>
              <a:t>maximum</a:t>
            </a:r>
            <a:r>
              <a:rPr lang="en-US" altLang="en-US"/>
              <a:t> matching in a </a:t>
            </a:r>
            <a:r>
              <a:rPr lang="en-US" altLang="en-US" b="1" i="1"/>
              <a:t>bipartite</a:t>
            </a:r>
            <a:r>
              <a:rPr lang="en-US" altLang="en-US"/>
              <a:t> graph, where </a:t>
            </a:r>
            <a:r>
              <a:rPr lang="en-US" altLang="en-US" i="1"/>
              <a:t>V</a:t>
            </a:r>
            <a:r>
              <a:rPr lang="en-US" altLang="en-US"/>
              <a:t> = </a:t>
            </a:r>
            <a:r>
              <a:rPr lang="en-US" altLang="en-US" i="1"/>
              <a:t>L </a:t>
            </a:r>
            <a:r>
              <a:rPr lang="en-US" altLang="en-US" b="1">
                <a:latin typeface="Symbol" pitchFamily="2" charset="2"/>
              </a:rPr>
              <a:t>È</a:t>
            </a:r>
            <a:r>
              <a:rPr lang="en-US" altLang="en-US"/>
              <a:t> </a:t>
            </a:r>
            <a:r>
              <a:rPr lang="en-US" altLang="en-US" i="1"/>
              <a:t>R,  L </a:t>
            </a:r>
            <a:r>
              <a:rPr lang="en-US" altLang="en-US"/>
              <a:t>and</a:t>
            </a:r>
            <a:r>
              <a:rPr lang="en-US" altLang="en-US" i="1"/>
              <a:t> R</a:t>
            </a:r>
            <a:r>
              <a:rPr lang="en-US" altLang="en-US"/>
              <a:t> are disjoint and all edges go between </a:t>
            </a:r>
            <a:r>
              <a:rPr lang="en-US" altLang="en-US" i="1"/>
              <a:t>L</a:t>
            </a:r>
            <a:r>
              <a:rPr lang="en-US" altLang="en-US"/>
              <a:t> and </a:t>
            </a:r>
            <a:r>
              <a:rPr lang="en-US" altLang="en-US" i="1"/>
              <a:t>R</a:t>
            </a:r>
          </a:p>
          <a:p>
            <a:pPr lvl="1"/>
            <a:r>
              <a:rPr lang="en-US" altLang="en-US"/>
              <a:t>Dating agency example: </a:t>
            </a:r>
          </a:p>
          <a:p>
            <a:pPr lvl="2"/>
            <a:r>
              <a:rPr lang="en-US" altLang="en-US" i="1"/>
              <a:t>L – </a:t>
            </a:r>
            <a:r>
              <a:rPr lang="en-US" altLang="en-US"/>
              <a:t>women</a:t>
            </a:r>
            <a:r>
              <a:rPr lang="en-US" altLang="en-US" i="1"/>
              <a:t>, R – </a:t>
            </a:r>
            <a:r>
              <a:rPr lang="en-US" altLang="en-US"/>
              <a:t>men.</a:t>
            </a:r>
          </a:p>
          <a:p>
            <a:pPr lvl="2"/>
            <a:r>
              <a:rPr lang="en-US" altLang="en-US"/>
              <a:t>An edge between vertices: they have a chance to be “compatible”</a:t>
            </a:r>
            <a:r>
              <a:rPr lang="en-US" altLang="en-US" i="1"/>
              <a:t> </a:t>
            </a:r>
            <a:r>
              <a:rPr lang="en-US" altLang="en-US"/>
              <a:t>(can be matched)</a:t>
            </a:r>
          </a:p>
          <a:p>
            <a:pPr lvl="2"/>
            <a:r>
              <a:rPr lang="en-US" altLang="en-US"/>
              <a:t>Do as many matches between “compatible” persons as possible</a:t>
            </a:r>
          </a:p>
        </p:txBody>
      </p:sp>
    </p:spTree>
    <p:extLst>
      <p:ext uri="{BB962C8B-B14F-4D97-AF65-F5344CB8AC3E}">
        <p14:creationId xmlns:p14="http://schemas.microsoft.com/office/powerpoint/2010/main" val="30281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7317-31C2-D54F-82CD-058449E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49A9-DC0C-F147-8C31-F2CD6024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bipartite maximum matching </a:t>
            </a:r>
          </a:p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 an undirected bipartite graph G = (V , E ) where V = L ∪ R are the parts of G</a:t>
            </a:r>
          </a:p>
          <a:p>
            <a:pPr marL="0" indent="0">
              <a:buNone/>
            </a:pPr>
            <a:r>
              <a:rPr lang="en-US" dirty="0"/>
              <a:t>output: a matching M ⊆ E where the number of matched vertices is maximum </a:t>
            </a:r>
          </a:p>
          <a:p>
            <a:r>
              <a:rPr lang="en-US" dirty="0"/>
              <a:t>bipartite: L, R are disjoint, and edges only go between L, R</a:t>
            </a:r>
          </a:p>
          <a:p>
            <a:r>
              <a:rPr lang="en-US" dirty="0"/>
              <a:t>matching: pick edges that “pair off” two vertices; goal is to </a:t>
            </a:r>
          </a:p>
          <a:p>
            <a:r>
              <a:rPr lang="en-US" dirty="0"/>
              <a:t>maximize # paired-off </a:t>
            </a:r>
          </a:p>
          <a:p>
            <a:r>
              <a:rPr lang="en-US" dirty="0"/>
              <a:t>intuitively, L is one kind of thing and R is another kind of thing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1768-328D-2442-A501-B0F25453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Bipartite Matching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399E45DE-C450-5B41-83D4-C9E7F27BB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67367"/>
            <a:ext cx="3188110" cy="5490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F9BD1-E2D2-284C-98CB-58D6B9E24CE6}"/>
              </a:ext>
            </a:extLst>
          </p:cNvPr>
          <p:cNvSpPr txBox="1"/>
          <p:nvPr/>
        </p:nvSpPr>
        <p:spPr>
          <a:xfrm>
            <a:off x="6934200" y="251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graph</a:t>
            </a:r>
          </a:p>
        </p:txBody>
      </p:sp>
    </p:spTree>
    <p:extLst>
      <p:ext uri="{BB962C8B-B14F-4D97-AF65-F5344CB8AC3E}">
        <p14:creationId xmlns:p14="http://schemas.microsoft.com/office/powerpoint/2010/main" val="278692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5145-A8B9-104F-B5A8-419FCF64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7AF3-33C7-7348-A9AB-A8C62BAB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665610"/>
            <a:ext cx="4800601" cy="26777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matching</a:t>
            </a:r>
          </a:p>
          <a:p>
            <a:pPr marL="0" indent="0">
              <a:buNone/>
            </a:pPr>
            <a:r>
              <a:rPr lang="en-US" dirty="0"/>
              <a:t>M = {included edges} = </a:t>
            </a:r>
            <a:br>
              <a:rPr lang="en-US" dirty="0"/>
            </a:br>
            <a:r>
              <a:rPr lang="en-US" dirty="0"/>
              <a:t>{{l1, r1}, {l3, r3}, {l4, r3}, {l5, r4}} </a:t>
            </a:r>
          </a:p>
          <a:p>
            <a:pPr marL="0" indent="0">
              <a:buNone/>
            </a:pPr>
            <a:r>
              <a:rPr lang="en-US" dirty="0"/>
              <a:t>|M| = 4</a:t>
            </a:r>
            <a:br>
              <a:rPr lang="en-US" dirty="0"/>
            </a:br>
            <a:r>
              <a:rPr lang="en-US" dirty="0"/>
              <a:t>(other optimal matchings exist) </a:t>
            </a:r>
          </a:p>
          <a:p>
            <a:endParaRPr lang="en-US" dirty="0"/>
          </a:p>
        </p:txBody>
      </p:sp>
      <p:pic>
        <p:nvPicPr>
          <p:cNvPr id="7" name="Picture 6" descr="A picture containing text, orange, map, clock&#10;&#10;Description automatically generated">
            <a:extLst>
              <a:ext uri="{FF2B5EF4-FFF2-40B4-BE49-F238E27FC236}">
                <a16:creationId xmlns:a16="http://schemas.microsoft.com/office/drawing/2014/main" id="{FF91CFF1-E13B-6F46-8051-63FE5B61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4" y="1178974"/>
            <a:ext cx="3263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7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277B-B499-EF46-9021-243E14BE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Bipartite Matching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ABA2-7F42-D244-AC1B-2A8102ED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any scenario where there are two kinds of things that can be paired </a:t>
            </a:r>
          </a:p>
          <a:p>
            <a:r>
              <a:rPr lang="en-US" dirty="0"/>
              <a:t>goal is simply to select the maximum number of pairings </a:t>
            </a:r>
          </a:p>
          <a:p>
            <a:r>
              <a:rPr lang="en-US" dirty="0"/>
              <a:t>casting for a play: L = set of actors; R = set of roles; edge {</a:t>
            </a:r>
            <a:r>
              <a:rPr lang="en-US" dirty="0" err="1"/>
              <a:t>l,r</a:t>
            </a:r>
            <a:r>
              <a:rPr lang="en-US" dirty="0"/>
              <a:t>} exists when l could play role r </a:t>
            </a:r>
          </a:p>
          <a:p>
            <a:r>
              <a:rPr lang="en-US" dirty="0"/>
              <a:t>packing leftover food (one item/container): L = set of food items; R = available containers; edge {</a:t>
            </a:r>
            <a:r>
              <a:rPr lang="en-US" dirty="0" err="1"/>
              <a:t>l,r</a:t>
            </a:r>
            <a:r>
              <a:rPr lang="en-US" dirty="0"/>
              <a:t>} exists when food l could fit in container r </a:t>
            </a:r>
          </a:p>
          <a:p>
            <a:r>
              <a:rPr lang="en-US" dirty="0"/>
              <a:t>scheduling appointments: L = set of clients; R = set of time slots; edge {</a:t>
            </a:r>
            <a:r>
              <a:rPr lang="en-US" dirty="0" err="1"/>
              <a:t>l,r</a:t>
            </a:r>
            <a:r>
              <a:rPr lang="en-US" dirty="0"/>
              <a:t>} exists when client l could meet appointment r </a:t>
            </a:r>
          </a:p>
          <a:p>
            <a:r>
              <a:rPr lang="en-US" dirty="0"/>
              <a:t>might feel NP-hard, but actually is in 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87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54C55D0D-908E-8C47-B787-ABA042762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bipartite matching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6EDAC0CD-524E-9F4C-B784-C9121D80A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How can we reformulate this problem to become a max-flow problem</a:t>
            </a:r>
            <a:r>
              <a:rPr lang="en-US" altLang="en-US"/>
              <a:t>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i="1"/>
              <a:t>What is the running time of the algorithm if we use the Ford-Fulkerson method</a:t>
            </a:r>
            <a:r>
              <a:rPr lang="en-US" altLang="en-US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42000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018B-ED18-3241-ABE4-0C98A894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Formulating Bipartite Matching as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79B1-9A9B-5A45-B645-536F672F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G = (V , E ) be bipartite matching instance </a:t>
            </a:r>
          </a:p>
          <a:p>
            <a:r>
              <a:rPr lang="en-US" dirty="0"/>
              <a:t>create G ′ = (V ′ , E ′ ) with V ′ = V ∪ {s , t } where s , t are new source/sink </a:t>
            </a:r>
          </a:p>
          <a:p>
            <a:r>
              <a:rPr lang="en-US" dirty="0"/>
              <a:t>create edges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l,r</a:t>
            </a:r>
            <a:r>
              <a:rPr lang="en-US" dirty="0"/>
              <a:t>) ∀l ∈</a:t>
            </a:r>
            <a:r>
              <a:rPr lang="en-US" dirty="0" err="1"/>
              <a:t>L,r</a:t>
            </a:r>
            <a:r>
              <a:rPr lang="en-US" dirty="0"/>
              <a:t> ∈R,{</a:t>
            </a:r>
            <a:r>
              <a:rPr lang="en-US" dirty="0" err="1"/>
              <a:t>l,r</a:t>
            </a:r>
            <a:r>
              <a:rPr lang="en-US" dirty="0"/>
              <a:t>}∈E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(</a:t>
            </a:r>
            <a:r>
              <a:rPr lang="en-US" dirty="0" err="1"/>
              <a:t>s,l</a:t>
            </a:r>
            <a:r>
              <a:rPr lang="en-US" dirty="0"/>
              <a:t>) ∀</a:t>
            </a:r>
            <a:r>
              <a:rPr lang="en-US" dirty="0" err="1"/>
              <a:t>l∈L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r,t</a:t>
            </a:r>
            <a:r>
              <a:rPr lang="en-US" dirty="0"/>
              <a:t>) ∀</a:t>
            </a:r>
            <a:r>
              <a:rPr lang="en-US" dirty="0" err="1"/>
              <a:t>r∈R</a:t>
            </a:r>
            <a:r>
              <a:rPr lang="en-US" dirty="0"/>
              <a:t> </a:t>
            </a:r>
          </a:p>
          <a:p>
            <a:r>
              <a:rPr lang="en-US" dirty="0"/>
              <a:t>every edge (</a:t>
            </a:r>
            <a:r>
              <a:rPr lang="en-US" dirty="0" err="1"/>
              <a:t>v,w</a:t>
            </a:r>
            <a:r>
              <a:rPr lang="en-US" dirty="0"/>
              <a:t>) has capacity c(</a:t>
            </a:r>
            <a:r>
              <a:rPr lang="en-US" dirty="0" err="1"/>
              <a:t>v,w</a:t>
            </a:r>
            <a:r>
              <a:rPr lang="en-US" dirty="0"/>
              <a:t>) = 1 </a:t>
            </a:r>
          </a:p>
          <a:p>
            <a:r>
              <a:rPr lang="en-US" dirty="0"/>
              <a:t>post-processing: edge(</a:t>
            </a:r>
            <a:r>
              <a:rPr lang="en-US" dirty="0" err="1"/>
              <a:t>l,r</a:t>
            </a:r>
            <a:r>
              <a:rPr lang="en-US" dirty="0"/>
              <a:t>)∈M </a:t>
            </a:r>
            <a:r>
              <a:rPr lang="en-US" dirty="0" err="1"/>
              <a:t>ifff</a:t>
            </a:r>
            <a:r>
              <a:rPr lang="en-US" dirty="0"/>
              <a:t>(</a:t>
            </a:r>
            <a:r>
              <a:rPr lang="en-US" dirty="0" err="1"/>
              <a:t>l,r</a:t>
            </a:r>
            <a:r>
              <a:rPr lang="en-US" dirty="0"/>
              <a:t>)=1 </a:t>
            </a:r>
          </a:p>
          <a:p>
            <a:r>
              <a:rPr lang="en-US" dirty="0"/>
              <a:t>observe |V′| ∈ O(|V|),|E′| ∈ O(|E|), overhead is O(|V|+|E|) </a:t>
            </a:r>
          </a:p>
          <a:p>
            <a:r>
              <a:rPr lang="en-US" dirty="0"/>
              <a:t>=⇒ if this is correct, can solve bipartite matching in O(|V|</a:t>
            </a:r>
            <a:r>
              <a:rPr lang="en-US" baseline="30000" dirty="0"/>
              <a:t>3</a:t>
            </a:r>
            <a:r>
              <a:rPr lang="en-US" dirty="0"/>
              <a:t>)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BA5D-F213-2F49-AFB1-9B35CBF2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5F266E2-58F2-D04E-87D6-FB6DC9143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840"/>
            <a:ext cx="9144000" cy="311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C9B63-CC48-1B49-B3AD-1CCF9CBF36AD}"/>
              </a:ext>
            </a:extLst>
          </p:cNvPr>
          <p:cNvSpPr txBox="1"/>
          <p:nvPr/>
        </p:nvSpPr>
        <p:spPr>
          <a:xfrm>
            <a:off x="152400" y="5181600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 ={{</a:t>
            </a:r>
            <a:r>
              <a:rPr lang="en-US" sz="2800" dirty="0" err="1"/>
              <a:t>l,r</a:t>
            </a:r>
            <a:r>
              <a:rPr lang="en-US" sz="2800" dirty="0"/>
              <a:t>}|f′(</a:t>
            </a:r>
            <a:r>
              <a:rPr lang="en-US" sz="2800" dirty="0" err="1"/>
              <a:t>l,r</a:t>
            </a:r>
            <a:r>
              <a:rPr lang="en-US" sz="2800" dirty="0"/>
              <a:t>)=1}={{l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1</a:t>
            </a:r>
            <a:r>
              <a:rPr lang="en-US" sz="2800" dirty="0"/>
              <a:t>},{l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}} </a:t>
            </a:r>
          </a:p>
          <a:p>
            <a:endParaRPr lang="en-US" sz="2800" dirty="0"/>
          </a:p>
          <a:p>
            <a:r>
              <a:rPr lang="en-US" sz="2800" dirty="0"/>
              <a:t>(other max flows exists ⇔ other maximal matchings exist) </a:t>
            </a:r>
          </a:p>
        </p:txBody>
      </p:sp>
    </p:spTree>
    <p:extLst>
      <p:ext uri="{BB962C8B-B14F-4D97-AF65-F5344CB8AC3E}">
        <p14:creationId xmlns:p14="http://schemas.microsoft.com/office/powerpoint/2010/main" val="425048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1647-12A2-FF44-9284-D32CB936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and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9A4B-CF26-5849-9233-88382C54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364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∃ matching M with cardinality k = |M| </a:t>
            </a:r>
            <a:r>
              <a:rPr lang="en-US" dirty="0" err="1"/>
              <a:t>iff</a:t>
            </a:r>
            <a:r>
              <a:rPr lang="en-US" dirty="0"/>
              <a:t> ∃ some flow f with value k = |f| </a:t>
            </a:r>
          </a:p>
          <a:p>
            <a:pPr marL="517525" lvl="1" indent="-173038"/>
            <a:r>
              <a:rPr lang="en-US" dirty="0"/>
              <a:t>key idea: pairing two vertices in the matching adds exactly one flow from s ⇝ t</a:t>
            </a:r>
          </a:p>
          <a:p>
            <a:pPr marL="517525" lvl="1" indent="-173038"/>
            <a:r>
              <a:rPr lang="en-US" dirty="0"/>
              <a:t>there are no opportunities for flow aside from matched vertices </a:t>
            </a:r>
          </a:p>
          <a:p>
            <a:r>
              <a:rPr lang="en-US" dirty="0"/>
              <a:t>=⇒ a maximum flow in G′ corresponds to a maximum matching in G</a:t>
            </a:r>
          </a:p>
          <a:p>
            <a:r>
              <a:rPr lang="en-US" dirty="0"/>
              <a:t>classical max-flow problem can be solved in O(|V|</a:t>
            </a:r>
            <a:r>
              <a:rPr lang="en-US" baseline="30000" dirty="0"/>
              <a:t>3</a:t>
            </a:r>
            <a:r>
              <a:rPr lang="en-US" dirty="0"/>
              <a:t>) time, in P </a:t>
            </a:r>
          </a:p>
          <a:p>
            <a:r>
              <a:rPr lang="en-US" dirty="0"/>
              <a:t>robust max-flow problem (supports unreachable vertices, antiparallel edges, multiple sinks/sources) also in O(|V|</a:t>
            </a:r>
            <a:r>
              <a:rPr lang="en-US" baseline="30000" dirty="0"/>
              <a:t>3</a:t>
            </a:r>
            <a:r>
              <a:rPr lang="en-US" dirty="0"/>
              <a:t>) time w/ worse constant factors, in P </a:t>
            </a:r>
          </a:p>
          <a:p>
            <a:r>
              <a:rPr lang="en-US" dirty="0"/>
              <a:t>bipartite matching reduces to max-flow, so bipartite matching can be solved in O(|V|</a:t>
            </a:r>
            <a:r>
              <a:rPr lang="en-US" baseline="30000" dirty="0"/>
              <a:t>3</a:t>
            </a:r>
            <a:r>
              <a:rPr lang="en-US" dirty="0"/>
              <a:t>) time, in P </a:t>
            </a:r>
          </a:p>
          <a:p>
            <a:r>
              <a:rPr lang="en-US" dirty="0"/>
              <a:t>other practical, distinct problems reduce to max-flow or bipartite matching so take O(|V|</a:t>
            </a:r>
            <a:r>
              <a:rPr lang="en-US" baseline="30000" dirty="0"/>
              <a:t>3</a:t>
            </a:r>
            <a:r>
              <a:rPr lang="en-US" dirty="0"/>
              <a:t>) time and are in P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8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7D3-8269-0948-B7E9-80E1CC5D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1: </a:t>
            </a:r>
            <a:r>
              <a:rPr lang="en-US" b="1" dirty="0"/>
              <a:t>function</a:t>
            </a:r>
            <a:r>
              <a:rPr lang="en-US" dirty="0"/>
              <a:t> EDMONDS-KARP(G = (V , E ), s , t ) </a:t>
            </a:r>
            <a:br>
              <a:rPr lang="en-US" dirty="0"/>
            </a:br>
            <a:r>
              <a:rPr lang="en-US" dirty="0"/>
              <a:t>2:    initialize each edge’s flow to 0</a:t>
            </a:r>
            <a:br>
              <a:rPr lang="en-US" dirty="0"/>
            </a:br>
            <a:r>
              <a:rPr lang="en-US" dirty="0"/>
              <a:t>3:    </a:t>
            </a:r>
            <a:r>
              <a:rPr lang="en-US" b="1" dirty="0"/>
              <a:t>repeat </a:t>
            </a:r>
            <a:br>
              <a:rPr lang="en-US" dirty="0"/>
            </a:br>
            <a:r>
              <a:rPr lang="en-US" dirty="0"/>
              <a:t>4:       </a:t>
            </a:r>
            <a:r>
              <a:rPr lang="en-US" b="1" dirty="0"/>
              <a:t>for</a:t>
            </a:r>
            <a:r>
              <a:rPr lang="en-US" dirty="0"/>
              <a:t> k = 2,3,...,|V| </a:t>
            </a:r>
            <a:r>
              <a:rPr lang="en-US" b="1" dirty="0"/>
              <a:t>do</a:t>
            </a:r>
            <a:br>
              <a:rPr lang="en-US" dirty="0"/>
            </a:br>
            <a:r>
              <a:rPr lang="en-US" dirty="0"/>
              <a:t>5:           </a:t>
            </a:r>
            <a:r>
              <a:rPr lang="en-US" b="1" dirty="0"/>
              <a:t>if </a:t>
            </a:r>
            <a:r>
              <a:rPr lang="en-US" dirty="0"/>
              <a:t>∃ augmenting path p of length k </a:t>
            </a:r>
            <a:r>
              <a:rPr lang="en-US" b="1" dirty="0"/>
              <a:t>then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6:              cf (p) = minimum excess capacity of any edge in p </a:t>
            </a:r>
            <a:br>
              <a:rPr lang="en-US" dirty="0"/>
            </a:br>
            <a:r>
              <a:rPr lang="en-US" dirty="0"/>
              <a:t>7:              </a:t>
            </a:r>
            <a:r>
              <a:rPr lang="en-US" b="1" dirty="0"/>
              <a:t>for</a:t>
            </a:r>
            <a:r>
              <a:rPr lang="en-US" dirty="0"/>
              <a:t> edge e in p </a:t>
            </a:r>
            <a:r>
              <a:rPr lang="en-US" b="1" dirty="0"/>
              <a:t>do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8:                 </a:t>
            </a:r>
            <a:r>
              <a:rPr lang="en-US" b="1" dirty="0"/>
              <a:t>if</a:t>
            </a:r>
            <a:r>
              <a:rPr lang="en-US" dirty="0"/>
              <a:t> p follows e forwards </a:t>
            </a:r>
            <a:r>
              <a:rPr lang="en-US" b="1" dirty="0"/>
              <a:t>then </a:t>
            </a:r>
            <a:br>
              <a:rPr lang="en-US" dirty="0"/>
            </a:br>
            <a:r>
              <a:rPr lang="en-US" dirty="0"/>
              <a:t>9:                    increase e’s flow by cf (p) </a:t>
            </a:r>
            <a:br>
              <a:rPr lang="en-US" dirty="0"/>
            </a:br>
            <a:r>
              <a:rPr lang="en-US" dirty="0"/>
              <a:t>10:               </a:t>
            </a:r>
            <a:r>
              <a:rPr lang="en-US" b="1" dirty="0"/>
              <a:t>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11:                 decrease e’s flow by cf (p) </a:t>
            </a:r>
            <a:br>
              <a:rPr lang="en-US" dirty="0"/>
            </a:br>
            <a:r>
              <a:rPr lang="en-US" dirty="0"/>
              <a:t>12:              </a:t>
            </a:r>
            <a:r>
              <a:rPr lang="en-US" b="1" dirty="0"/>
              <a:t>end if </a:t>
            </a:r>
            <a:br>
              <a:rPr lang="en-US" dirty="0"/>
            </a:br>
            <a:r>
              <a:rPr lang="en-US" dirty="0"/>
              <a:t>13:           </a:t>
            </a:r>
            <a:r>
              <a:rPr lang="en-US" b="1" dirty="0"/>
              <a:t>end for </a:t>
            </a:r>
            <a:br>
              <a:rPr lang="en-US" dirty="0"/>
            </a:br>
            <a:r>
              <a:rPr lang="en-US" dirty="0"/>
              <a:t>14:           break loop </a:t>
            </a:r>
            <a:br>
              <a:rPr lang="en-US" dirty="0"/>
            </a:br>
            <a:r>
              <a:rPr lang="en-US" dirty="0"/>
              <a:t>15:        </a:t>
            </a:r>
            <a:r>
              <a:rPr lang="en-US" b="1" dirty="0"/>
              <a:t>end if </a:t>
            </a:r>
          </a:p>
          <a:p>
            <a:pPr marL="0" indent="0">
              <a:buNone/>
            </a:pPr>
            <a:r>
              <a:rPr lang="en-US" dirty="0"/>
              <a:t>16:     </a:t>
            </a:r>
            <a:r>
              <a:rPr lang="en-US" b="1" dirty="0"/>
              <a:t>end for </a:t>
            </a:r>
          </a:p>
          <a:p>
            <a:pPr marL="0" indent="0">
              <a:buNone/>
            </a:pPr>
            <a:r>
              <a:rPr lang="en-US" dirty="0"/>
              <a:t>17:   until no path can be found </a:t>
            </a:r>
          </a:p>
          <a:p>
            <a:pPr marL="0" indent="0">
              <a:buNone/>
            </a:pPr>
            <a:r>
              <a:rPr lang="en-US" dirty="0"/>
              <a:t>18:   return flow based on current capacities </a:t>
            </a:r>
          </a:p>
          <a:p>
            <a:pPr marL="0" indent="0">
              <a:buNone/>
            </a:pPr>
            <a:r>
              <a:rPr lang="en-US" dirty="0"/>
              <a:t>19: </a:t>
            </a:r>
            <a:r>
              <a:rPr lang="en-US" b="1" dirty="0"/>
              <a:t>end function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3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8BA1-2D1B-9249-9F20-85CB51A7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Edge Capacity in 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C021-87AD-1F4C-AC07-F8387AD2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running this algorithm by hand, </a:t>
            </a:r>
          </a:p>
          <a:p>
            <a:r>
              <a:rPr lang="en-US" dirty="0"/>
              <a:t>you could sketch the residual network each time, but this is tedious </a:t>
            </a:r>
          </a:p>
          <a:p>
            <a:r>
              <a:rPr lang="en-US" dirty="0"/>
              <a:t>instead, when looking at edge e with flow x/c </a:t>
            </a:r>
          </a:p>
          <a:p>
            <a:r>
              <a:rPr lang="en-US" dirty="0"/>
              <a:t>If x &lt;c, you may follow e forwards and add up to (c−x) flow </a:t>
            </a:r>
          </a:p>
          <a:p>
            <a:r>
              <a:rPr lang="en-US" dirty="0"/>
              <a:t>if x &gt; 0, you may follow e backwards and subtract up to x flow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6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7422C686-D915-CE43-B3A0-54323D549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Edmonds-Karp algorithm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7FA6CA7A-FBFF-604C-96A5-285378A2F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i="1" dirty="0"/>
              <a:t>Take </a:t>
            </a:r>
            <a:r>
              <a:rPr lang="en-US" altLang="en-US" b="1" i="1" dirty="0"/>
              <a:t>shortest path</a:t>
            </a:r>
            <a:r>
              <a:rPr lang="en-US" altLang="en-US" i="1" dirty="0"/>
              <a:t> (in terms of number of edges) as an augmenting path – Edmonds-Karp algorithm</a:t>
            </a:r>
          </a:p>
          <a:p>
            <a:pPr lvl="1"/>
            <a:r>
              <a:rPr lang="en-US" altLang="en-US" i="1" dirty="0"/>
              <a:t>How do we find such a shortest path?</a:t>
            </a:r>
          </a:p>
          <a:p>
            <a:pPr lvl="1"/>
            <a:r>
              <a:rPr lang="en-US" altLang="en-US" dirty="0"/>
              <a:t>Running time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VE</a:t>
            </a:r>
            <a:r>
              <a:rPr lang="en-US" altLang="en-US" baseline="30000" dirty="0"/>
              <a:t>2</a:t>
            </a:r>
            <a:r>
              <a:rPr lang="en-US" altLang="en-US" dirty="0"/>
              <a:t>), because the number of augmentations is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VE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To prove this we need to prove that:</a:t>
            </a:r>
          </a:p>
          <a:p>
            <a:pPr lvl="2"/>
            <a:r>
              <a:rPr lang="en-US" altLang="en-US" i="1" dirty="0"/>
              <a:t>The length of the shortest path does not decrease</a:t>
            </a:r>
          </a:p>
          <a:p>
            <a:pPr lvl="2"/>
            <a:r>
              <a:rPr lang="en-US" altLang="en-US" i="1" dirty="0"/>
              <a:t>Each edge can become </a:t>
            </a:r>
            <a:r>
              <a:rPr lang="en-US" altLang="en-US" b="1" i="1" dirty="0"/>
              <a:t>critical</a:t>
            </a:r>
            <a:r>
              <a:rPr lang="en-US" altLang="en-US" i="1" dirty="0"/>
              <a:t> at most ~ V/</a:t>
            </a:r>
            <a:r>
              <a:rPr lang="en-US" altLang="en-US" dirty="0"/>
              <a:t>2 </a:t>
            </a:r>
            <a:r>
              <a:rPr lang="en-US" altLang="en-US" i="1" dirty="0"/>
              <a:t>times. </a:t>
            </a:r>
            <a:r>
              <a:rPr lang="en-US" altLang="en-US" dirty="0"/>
              <a:t>Edge (</a:t>
            </a:r>
            <a:r>
              <a:rPr lang="en-US" altLang="en-US" i="1" dirty="0" err="1"/>
              <a:t>u,v</a:t>
            </a:r>
            <a:r>
              <a:rPr lang="en-US" altLang="en-US" dirty="0"/>
              <a:t>) on an augmenting path </a:t>
            </a:r>
            <a:r>
              <a:rPr lang="en-US" altLang="en-US" i="1" dirty="0"/>
              <a:t>p</a:t>
            </a:r>
            <a:r>
              <a:rPr lang="en-US" altLang="en-US" dirty="0"/>
              <a:t> is critical if it has the minimum residual capacity in the path</a:t>
            </a:r>
            <a:r>
              <a:rPr lang="en-US" altLang="en-US" i="1" dirty="0"/>
              <a:t>: </a:t>
            </a:r>
          </a:p>
          <a:p>
            <a:pPr lvl="2">
              <a:buFontTx/>
              <a:buNone/>
            </a:pPr>
            <a:r>
              <a:rPr lang="en-US" altLang="en-US" i="1" dirty="0"/>
              <a:t>	c</a:t>
            </a:r>
            <a:r>
              <a:rPr lang="en-US" altLang="en-US" i="1" baseline="-25000" dirty="0"/>
              <a:t>f</a:t>
            </a:r>
            <a:r>
              <a:rPr lang="en-US" altLang="en-US" dirty="0"/>
              <a:t>(</a:t>
            </a:r>
            <a:r>
              <a:rPr lang="en-US" altLang="en-US" i="1" dirty="0" err="1"/>
              <a:t>u,v</a:t>
            </a:r>
            <a:r>
              <a:rPr lang="en-US" altLang="en-US" dirty="0"/>
              <a:t>) =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3657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F1F72732-D0E8-2A4F-8DA1-587976DF5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Non-decreasing shortest paths 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DCDCE052-33A3-ED4A-965E-C3D10F683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Why does the length of a shortest path from s to any v does not decrease?</a:t>
            </a:r>
          </a:p>
          <a:p>
            <a:pPr lvl="1"/>
            <a:r>
              <a:rPr lang="en-US" altLang="en-US"/>
              <a:t>Observation: Augmentation may add some edges to residual network or remove some.</a:t>
            </a:r>
          </a:p>
          <a:p>
            <a:pPr lvl="1"/>
            <a:r>
              <a:rPr lang="en-US" altLang="en-US"/>
              <a:t>Only the added edges (“shortcuts”) may potentially decrease the length of a shortest path.</a:t>
            </a:r>
          </a:p>
          <a:p>
            <a:pPr lvl="1"/>
            <a:r>
              <a:rPr lang="en-US" altLang="en-US"/>
              <a:t>Let’s supose (</a:t>
            </a:r>
            <a:r>
              <a:rPr lang="en-US" altLang="en-US" i="1"/>
              <a:t>s,…,v</a:t>
            </a:r>
            <a:r>
              <a:rPr lang="en-US" altLang="en-US"/>
              <a:t>) – the shortest decreased-length path and let’s derive a contradiction </a:t>
            </a:r>
          </a:p>
        </p:txBody>
      </p:sp>
    </p:spTree>
    <p:extLst>
      <p:ext uri="{BB962C8B-B14F-4D97-AF65-F5344CB8AC3E}">
        <p14:creationId xmlns:p14="http://schemas.microsoft.com/office/powerpoint/2010/main" val="212925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7361E074-1044-6342-9D00-31531C5E3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augmentations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ACC1FC7E-3F17-C341-B379-3E65E8A7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3755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i="1"/>
              <a:t>Why each edge can become critical at most ~V/</a:t>
            </a:r>
            <a:r>
              <a:rPr lang="en-US" altLang="en-US"/>
              <a:t>2</a:t>
            </a:r>
            <a:r>
              <a:rPr lang="en-US" altLang="en-US" i="1"/>
              <a:t> times</a:t>
            </a:r>
            <a:r>
              <a:rPr lang="en-US" altLang="en-US"/>
              <a:t>?</a:t>
            </a:r>
          </a:p>
          <a:p>
            <a:pPr lvl="1"/>
            <a:r>
              <a:rPr lang="en-US" altLang="en-US"/>
              <a:t>Scenario for edge (</a:t>
            </a:r>
            <a:r>
              <a:rPr lang="en-US" altLang="en-US" i="1"/>
              <a:t>u,v</a:t>
            </a:r>
            <a:r>
              <a:rPr lang="en-US" altLang="en-US"/>
              <a:t>):</a:t>
            </a:r>
          </a:p>
          <a:p>
            <a:pPr lvl="2"/>
            <a:r>
              <a:rPr lang="en-US" altLang="en-US"/>
              <a:t>Critical the first time: (</a:t>
            </a:r>
            <a:r>
              <a:rPr lang="en-US" altLang="en-US" i="1"/>
              <a:t>u,v</a:t>
            </a:r>
            <a:r>
              <a:rPr lang="en-US" altLang="en-US"/>
              <a:t>) on an augmenting path</a:t>
            </a:r>
          </a:p>
          <a:p>
            <a:pPr lvl="2"/>
            <a:r>
              <a:rPr lang="en-US" altLang="en-US"/>
              <a:t>Disappears from the network</a:t>
            </a:r>
          </a:p>
          <a:p>
            <a:pPr lvl="2"/>
            <a:r>
              <a:rPr lang="en-US" altLang="en-US"/>
              <a:t>Reappears on the network: (</a:t>
            </a:r>
            <a:r>
              <a:rPr lang="en-US" altLang="en-US" i="1"/>
              <a:t>v,u</a:t>
            </a:r>
            <a:r>
              <a:rPr lang="en-US" altLang="en-US"/>
              <a:t>) has to be on an augmenting path</a:t>
            </a:r>
          </a:p>
          <a:p>
            <a:pPr lvl="2"/>
            <a:r>
              <a:rPr lang="en-US" altLang="en-US"/>
              <a:t>We can show that in-between these events the distance from </a:t>
            </a:r>
            <a:r>
              <a:rPr lang="en-US" altLang="en-US" i="1"/>
              <a:t>s</a:t>
            </a:r>
            <a:r>
              <a:rPr lang="en-US" altLang="en-US"/>
              <a:t> to </a:t>
            </a:r>
            <a:r>
              <a:rPr lang="en-US" altLang="en-US" i="1"/>
              <a:t>u </a:t>
            </a:r>
            <a:r>
              <a:rPr lang="en-US" altLang="en-US"/>
              <a:t>increased by at least 2.</a:t>
            </a:r>
          </a:p>
          <a:p>
            <a:pPr lvl="2"/>
            <a:r>
              <a:rPr lang="en-US" altLang="en-US"/>
              <a:t>This can happen at most </a:t>
            </a:r>
            <a:r>
              <a:rPr lang="en-US" altLang="en-US" i="1"/>
              <a:t>V/</a:t>
            </a:r>
            <a:r>
              <a:rPr lang="en-US" altLang="en-US"/>
              <a:t>2 times</a:t>
            </a:r>
          </a:p>
          <a:p>
            <a:r>
              <a:rPr lang="en-US" altLang="en-US"/>
              <a:t>We have proved that the running time of Edmonds-Karp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VE</a:t>
            </a:r>
            <a:r>
              <a:rPr lang="en-US" altLang="en-US" baseline="30000"/>
              <a:t>2</a:t>
            </a:r>
            <a:r>
              <a:rPr lang="en-US" alt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430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7802-FE6B-C54C-BF6C-1EDF4ACA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Edmonds-Carp Example 1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6FEDA333-5392-124E-AA19-EB0C7C37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158"/>
            <a:ext cx="9144000" cy="28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27D5CD7-1A91-8E42-865C-DBFDE8AF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9470"/>
            <a:ext cx="9144000" cy="27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1532</Words>
  <Application>Microsoft Macintosh PowerPoint</Application>
  <PresentationFormat>On-screen Show (4:3)</PresentationFormat>
  <Paragraphs>167</Paragraphs>
  <Slides>28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Symbol</vt:lpstr>
      <vt:lpstr>Office Theme</vt:lpstr>
      <vt:lpstr>CPSC 535: Advanced Algorithms</vt:lpstr>
      <vt:lpstr>Edmonds-Karp Algorithm  (taken from https://github.com/kevinwortman/advanced-algorithms-slides/blob/master/07-max-flow.pdf)</vt:lpstr>
      <vt:lpstr>PowerPoint Presentation</vt:lpstr>
      <vt:lpstr>Identifying Edge Capacity in G </vt:lpstr>
      <vt:lpstr>Edmonds-Karp algorithm</vt:lpstr>
      <vt:lpstr>Non-decreasing shortest paths </vt:lpstr>
      <vt:lpstr>Number of augmentations</vt:lpstr>
      <vt:lpstr>Edmonds-Carp Example 1</vt:lpstr>
      <vt:lpstr>PowerPoint Presentation</vt:lpstr>
      <vt:lpstr>PowerPoint Presentation</vt:lpstr>
      <vt:lpstr>Edmonds-Carp Example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answer for Example 2</vt:lpstr>
      <vt:lpstr>Example 3 of Edmonds-Karp</vt:lpstr>
      <vt:lpstr>Multiple sources or sinks</vt:lpstr>
      <vt:lpstr>Application of max-flow</vt:lpstr>
      <vt:lpstr>Bipartite Matching</vt:lpstr>
      <vt:lpstr>Example of Bipartite Matching</vt:lpstr>
      <vt:lpstr>Maximum bipartite matching</vt:lpstr>
      <vt:lpstr>Bipartite Matching Applications </vt:lpstr>
      <vt:lpstr>Maximum bipartite matching</vt:lpstr>
      <vt:lpstr>Formulating Bipartite Matching as Flow </vt:lpstr>
      <vt:lpstr>Example</vt:lpstr>
      <vt:lpstr>Correctness and Time Complexity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Doina Bein</dc:creator>
  <cp:lastModifiedBy>Bein, Doina</cp:lastModifiedBy>
  <cp:revision>174</cp:revision>
  <cp:lastPrinted>2016-01-25T20:33:57Z</cp:lastPrinted>
  <dcterms:created xsi:type="dcterms:W3CDTF">2013-08-26T06:32:24Z</dcterms:created>
  <dcterms:modified xsi:type="dcterms:W3CDTF">2021-04-28T16:42:48Z</dcterms:modified>
</cp:coreProperties>
</file>