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9309100" cy="7023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4" roundtripDataSignature="AMtx7mi1wZN7EL/ayEQu66QrUpbwN5qa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2FE8A8-F337-4288-AED5-CA2033F06CB6}">
  <a:tblStyle styleId="{CB2FE8A8-F337-4288-AED5-CA2033F06CB6}"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040D35E-19E0-4237-B582-65ACBB495190}"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30900" y="3335950"/>
            <a:ext cx="7447275" cy="3160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2: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6: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1: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4: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4: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5: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30900" y="3335950"/>
            <a:ext cx="7447275" cy="3160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kevinwortman/advanced-algorithms-slides/blob/master/10-linear-programming-problem.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kevinwortman/advanced-algorithms-slides/blob/master/12-lp-formulation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kevinwortman/advanced-algorithms-slides/blob/master/12-lp-formulation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kevinwortman/advanced-algorithms-slides/blob/master/10-linear-programming-problem.pdf" TargetMode="External"/><Relationship Id="rId4" Type="http://schemas.openxmlformats.org/officeDocument/2006/relationships/hyperlink" Target="https://en.wikipedia.org/wiki/Leonid_Kantorovich" TargetMode="External"/><Relationship Id="rId5" Type="http://schemas.openxmlformats.org/officeDocument/2006/relationships/hyperlink" Target="https://arxiv.org/abs/0707.049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kevinwortman/advanced-algorithms-slides/blob/master/10-linear-programming-problem.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kevinwortman/advanced-algorithms-slides/blob/master/10-linear-programming-problem.pdf" TargetMode="Externa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219201"/>
            <a:ext cx="7772400" cy="2381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CPSC 535: Advanced Algorithms</a:t>
            </a:r>
            <a:endParaRPr/>
          </a:p>
        </p:txBody>
      </p:sp>
      <p:sp>
        <p:nvSpPr>
          <p:cNvPr id="85" name="Google Shape;85;p1"/>
          <p:cNvSpPr txBox="1"/>
          <p:nvPr>
            <p:ph idx="1" type="subTitle"/>
          </p:nvPr>
        </p:nvSpPr>
        <p:spPr>
          <a:xfrm>
            <a:off x="914400" y="3886200"/>
            <a:ext cx="7391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Instructor: Dr. Doina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Matrix notation of the standard form</a:t>
            </a:r>
            <a:endParaRPr/>
          </a:p>
        </p:txBody>
      </p:sp>
      <p:sp>
        <p:nvSpPr>
          <p:cNvPr id="140" name="Google Shape;140;p10"/>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Collect all variables into vector x=⟨x</a:t>
            </a:r>
            <a:r>
              <a:rPr baseline="-25000" lang="en-US"/>
              <a:t>1</a:t>
            </a:r>
            <a:r>
              <a:rPr lang="en-US"/>
              <a:t>,...,x</a:t>
            </a:r>
            <a:r>
              <a:rPr baseline="-25000" lang="en-US"/>
              <a:t>n</a:t>
            </a:r>
            <a:r>
              <a:rPr lang="en-US"/>
              <a:t>⟩,</a:t>
            </a:r>
            <a:endParaRPr/>
          </a:p>
          <a:p>
            <a:pPr indent="0" lvl="0" marL="0" rtl="0" algn="l">
              <a:spcBef>
                <a:spcPts val="592"/>
              </a:spcBef>
              <a:spcAft>
                <a:spcPts val="0"/>
              </a:spcAft>
              <a:buClr>
                <a:schemeClr val="dk1"/>
              </a:buClr>
              <a:buSzPct val="100000"/>
              <a:buNone/>
            </a:pPr>
            <a:r>
              <a:rPr lang="en-US"/>
              <a:t>objective coefficients into vector c = ⟨c</a:t>
            </a:r>
            <a:r>
              <a:rPr baseline="-25000" lang="en-US"/>
              <a:t>1</a:t>
            </a:r>
            <a:r>
              <a:rPr lang="en-US"/>
              <a:t>, . . . , c</a:t>
            </a:r>
            <a:r>
              <a:rPr baseline="-25000" lang="en-US"/>
              <a:t>n</a:t>
            </a:r>
            <a:r>
              <a:rPr lang="en-US"/>
              <a:t>⟩</a:t>
            </a:r>
            <a:br>
              <a:rPr lang="en-US"/>
            </a:br>
            <a:r>
              <a:rPr lang="en-US"/>
              <a:t>r.h.s. of inequalities into vector b = ⟨b</a:t>
            </a:r>
            <a:r>
              <a:rPr baseline="-25000" lang="en-US"/>
              <a:t>1</a:t>
            </a:r>
            <a:r>
              <a:rPr lang="en-US"/>
              <a:t>, . . . , b</a:t>
            </a:r>
            <a:r>
              <a:rPr baseline="-25000" lang="en-US"/>
              <a:t>m</a:t>
            </a:r>
            <a:r>
              <a:rPr lang="en-US"/>
              <a:t>⟩ </a:t>
            </a:r>
            <a:endParaRPr/>
          </a:p>
          <a:p>
            <a:pPr indent="0" lvl="0" marL="0" rtl="0" algn="l">
              <a:spcBef>
                <a:spcPts val="592"/>
              </a:spcBef>
              <a:spcAft>
                <a:spcPts val="0"/>
              </a:spcAft>
              <a:buClr>
                <a:schemeClr val="dk1"/>
              </a:buClr>
              <a:buSzPct val="100000"/>
              <a:buNone/>
            </a:pPr>
            <a:r>
              <a:rPr lang="en-US"/>
              <a:t>a</a:t>
            </a:r>
            <a:r>
              <a:rPr baseline="-25000" lang="en-US"/>
              <a:t>i,j</a:t>
            </a:r>
            <a:r>
              <a:rPr lang="en-US"/>
              <a:t> coefficients into matrix A </a:t>
            </a:r>
            <a:endParaRPr/>
          </a:p>
          <a:p>
            <a:pPr indent="-342900" lvl="0" marL="342900" rtl="0" algn="l">
              <a:spcBef>
                <a:spcPts val="592"/>
              </a:spcBef>
              <a:spcAft>
                <a:spcPts val="0"/>
              </a:spcAft>
              <a:buClr>
                <a:schemeClr val="dk1"/>
              </a:buClr>
              <a:buSzPct val="100000"/>
              <a:buChar char="•"/>
            </a:pPr>
            <a:r>
              <a:rPr lang="en-US"/>
              <a:t>LP can be written in terms of dot-product and matrix-vector multiplication as (and note the transpose c</a:t>
            </a:r>
            <a:r>
              <a:rPr baseline="30000" lang="en-US"/>
              <a:t>T</a:t>
            </a:r>
            <a:r>
              <a:rPr lang="en-US"/>
              <a:t> ): </a:t>
            </a:r>
            <a:endParaRPr/>
          </a:p>
          <a:p>
            <a:pPr indent="0" lvl="0" marL="0" rtl="0" algn="l">
              <a:spcBef>
                <a:spcPts val="592"/>
              </a:spcBef>
              <a:spcAft>
                <a:spcPts val="0"/>
              </a:spcAft>
              <a:buClr>
                <a:schemeClr val="dk1"/>
              </a:buClr>
              <a:buSzPct val="100000"/>
              <a:buNone/>
            </a:pPr>
            <a:r>
              <a:rPr lang="en-US"/>
              <a:t>maximize 	c</a:t>
            </a:r>
            <a:r>
              <a:rPr baseline="30000" lang="en-US"/>
              <a:t>T</a:t>
            </a:r>
            <a:r>
              <a:rPr lang="en-US"/>
              <a:t>x </a:t>
            </a:r>
            <a:endParaRPr/>
          </a:p>
          <a:p>
            <a:pPr indent="0" lvl="0" marL="0" rtl="0" algn="l">
              <a:spcBef>
                <a:spcPts val="592"/>
              </a:spcBef>
              <a:spcAft>
                <a:spcPts val="0"/>
              </a:spcAft>
              <a:buClr>
                <a:schemeClr val="dk1"/>
              </a:buClr>
              <a:buSzPct val="100000"/>
              <a:buNone/>
            </a:pPr>
            <a:r>
              <a:rPr lang="en-US"/>
              <a:t>subject to</a:t>
            </a:r>
            <a:endParaRPr/>
          </a:p>
          <a:p>
            <a:pPr indent="0" lvl="0" marL="0" rtl="0" algn="l">
              <a:spcBef>
                <a:spcPts val="592"/>
              </a:spcBef>
              <a:spcAft>
                <a:spcPts val="0"/>
              </a:spcAft>
              <a:buClr>
                <a:schemeClr val="dk1"/>
              </a:buClr>
              <a:buSzPct val="100000"/>
              <a:buNone/>
            </a:pPr>
            <a:r>
              <a:rPr lang="en-US"/>
              <a:t>		Ax ≤ b </a:t>
            </a:r>
            <a:endParaRPr/>
          </a:p>
          <a:p>
            <a:pPr indent="0" lvl="0" marL="0" rtl="0" algn="l">
              <a:spcBef>
                <a:spcPts val="592"/>
              </a:spcBef>
              <a:spcAft>
                <a:spcPts val="0"/>
              </a:spcAft>
              <a:buClr>
                <a:schemeClr val="dk1"/>
              </a:buClr>
              <a:buSzPct val="100000"/>
              <a:buNone/>
            </a:pPr>
            <a:r>
              <a:rPr lang="en-US"/>
              <a:t>		x≥0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Possible outcomes</a:t>
            </a:r>
            <a:endParaRPr/>
          </a:p>
        </p:txBody>
      </p:sp>
      <p:sp>
        <p:nvSpPr>
          <p:cNvPr id="146" name="Google Shape;14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LPs are not always solvable! </a:t>
            </a:r>
            <a:endParaRPr/>
          </a:p>
          <a:p>
            <a:pPr indent="-342900" lvl="0" marL="342900" rtl="0" algn="l">
              <a:spcBef>
                <a:spcPts val="592"/>
              </a:spcBef>
              <a:spcAft>
                <a:spcPts val="0"/>
              </a:spcAft>
              <a:buClr>
                <a:schemeClr val="dk1"/>
              </a:buClr>
              <a:buSzPct val="100000"/>
              <a:buChar char="•"/>
            </a:pPr>
            <a:r>
              <a:rPr lang="en-US"/>
              <a:t>There are three outcomes: </a:t>
            </a:r>
            <a:endParaRPr/>
          </a:p>
          <a:p>
            <a:pPr indent="-514350" lvl="1" marL="971550" rtl="0" algn="l">
              <a:spcBef>
                <a:spcPts val="518"/>
              </a:spcBef>
              <a:spcAft>
                <a:spcPts val="0"/>
              </a:spcAft>
              <a:buClr>
                <a:schemeClr val="dk1"/>
              </a:buClr>
              <a:buSzPct val="100000"/>
              <a:buFont typeface="Calibri"/>
              <a:buAutoNum type="arabicPeriod"/>
            </a:pPr>
            <a:r>
              <a:rPr b="1" lang="en-US"/>
              <a:t>solution</a:t>
            </a:r>
            <a:r>
              <a:rPr lang="en-US"/>
              <a:t>: concrete values for x</a:t>
            </a:r>
            <a:r>
              <a:rPr baseline="-25000" lang="en-US"/>
              <a:t>1</a:t>
            </a:r>
            <a:r>
              <a:rPr lang="en-US"/>
              <a:t> , . . . , x</a:t>
            </a:r>
            <a:r>
              <a:rPr baseline="-25000" lang="en-US"/>
              <a:t>n</a:t>
            </a:r>
            <a:r>
              <a:rPr lang="en-US"/>
              <a:t> that maximize c</a:t>
            </a:r>
            <a:r>
              <a:rPr baseline="30000" lang="en-US"/>
              <a:t>T</a:t>
            </a:r>
            <a:r>
              <a:rPr lang="en-US"/>
              <a:t>x (good, usually the goal) </a:t>
            </a:r>
            <a:endParaRPr/>
          </a:p>
          <a:p>
            <a:pPr indent="-514350" lvl="1" marL="971550" rtl="0" algn="l">
              <a:spcBef>
                <a:spcPts val="518"/>
              </a:spcBef>
              <a:spcAft>
                <a:spcPts val="0"/>
              </a:spcAft>
              <a:buClr>
                <a:schemeClr val="dk1"/>
              </a:buClr>
              <a:buSzPct val="100000"/>
              <a:buFont typeface="Calibri"/>
              <a:buAutoNum type="arabicPeriod"/>
            </a:pPr>
            <a:r>
              <a:rPr b="1" lang="en-US"/>
              <a:t>unbounded</a:t>
            </a:r>
            <a:r>
              <a:rPr lang="en-US"/>
              <a:t>: objective can be made arbitrarily large i.e. +∞ (bad, usually means there is a bug in your LP that makes it nonsensical) </a:t>
            </a:r>
            <a:endParaRPr/>
          </a:p>
          <a:p>
            <a:pPr indent="-514350" lvl="1" marL="971550" rtl="0" algn="l">
              <a:spcBef>
                <a:spcPts val="518"/>
              </a:spcBef>
              <a:spcAft>
                <a:spcPts val="0"/>
              </a:spcAft>
              <a:buClr>
                <a:schemeClr val="dk1"/>
              </a:buClr>
              <a:buSzPct val="100000"/>
              <a:buFont typeface="Calibri"/>
              <a:buAutoNum type="arabicPeriod"/>
            </a:pPr>
            <a:r>
              <a:rPr b="1" lang="en-US"/>
              <a:t>infeasible</a:t>
            </a:r>
            <a:r>
              <a:rPr lang="en-US"/>
              <a:t>: impossible to satisfy all constraints simultaneously (bad, usually means that either your LP is nonsensical; or your LP makes sense but meeting all your goals is impossible)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Visual representation</a:t>
            </a:r>
            <a:endParaRPr/>
          </a:p>
        </p:txBody>
      </p:sp>
      <p:sp>
        <p:nvSpPr>
          <p:cNvPr id="152" name="Google Shape;15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Read slides 11-19 of </a:t>
            </a:r>
            <a:r>
              <a:rPr lang="en-US" u="sng">
                <a:solidFill>
                  <a:schemeClr val="hlink"/>
                </a:solidFill>
                <a:hlinkClick r:id="rId3"/>
              </a:rPr>
              <a:t>https://github.com/kevinwortman/advanced-algorithms-slides/blob/master/10-linear-programming-problem.pdf</a:t>
            </a: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228600" y="274638"/>
            <a:ext cx="8610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Formulating General LP as Standard LP</a:t>
            </a:r>
            <a:br>
              <a:rPr lang="en-US"/>
            </a:br>
            <a:r>
              <a:rPr lang="en-US" sz="2000"/>
              <a:t>(taken from </a:t>
            </a:r>
            <a:r>
              <a:rPr lang="en-US" sz="2000" u="sng">
                <a:solidFill>
                  <a:schemeClr val="hlink"/>
                </a:solidFill>
                <a:hlinkClick r:id="rId3"/>
              </a:rPr>
              <a:t>https://github.com/kevinwortman/advanced-algorithms-slides/blob/master/12-lp-formulations.pdf</a:t>
            </a:r>
            <a:r>
              <a:rPr lang="en-US" sz="2000"/>
              <a:t> </a:t>
            </a:r>
            <a:r>
              <a:rPr lang="en-US" sz="2000"/>
              <a:t>) </a:t>
            </a:r>
            <a:endParaRPr/>
          </a:p>
        </p:txBody>
      </p:sp>
      <p:sp>
        <p:nvSpPr>
          <p:cNvPr id="158" name="Google Shape;158;p13"/>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pre-processing: convert general LP to standard LP</a:t>
            </a:r>
            <a:endParaRPr/>
          </a:p>
          <a:p>
            <a:pPr indent="-342900" lvl="0" marL="342900" rtl="0" algn="l">
              <a:spcBef>
                <a:spcPts val="592"/>
              </a:spcBef>
              <a:spcAft>
                <a:spcPts val="0"/>
              </a:spcAft>
              <a:buClr>
                <a:schemeClr val="dk1"/>
              </a:buClr>
              <a:buSzPct val="100000"/>
              <a:buChar char="•"/>
            </a:pPr>
            <a:r>
              <a:rPr lang="en-US"/>
              <a:t>need to get rid of any non-standard feature</a:t>
            </a:r>
            <a:endParaRPr/>
          </a:p>
          <a:p>
            <a:pPr indent="-342900" lvl="0" marL="342900" rtl="0" algn="l">
              <a:spcBef>
                <a:spcPts val="592"/>
              </a:spcBef>
              <a:spcAft>
                <a:spcPts val="0"/>
              </a:spcAft>
              <a:buClr>
                <a:schemeClr val="dk1"/>
              </a:buClr>
              <a:buSzPct val="100000"/>
              <a:buChar char="•"/>
            </a:pPr>
            <a:r>
              <a:rPr lang="en-US"/>
              <a:t>want insignificant overhead </a:t>
            </a:r>
            <a:endParaRPr/>
          </a:p>
          <a:p>
            <a:pPr indent="-285750" lvl="1" marL="742950" rtl="0" algn="l">
              <a:spcBef>
                <a:spcPts val="518"/>
              </a:spcBef>
              <a:spcAft>
                <a:spcPts val="0"/>
              </a:spcAft>
              <a:buClr>
                <a:schemeClr val="dk1"/>
              </a:buClr>
              <a:buSzPct val="100000"/>
              <a:buFont typeface="Noto Sans Symbols"/>
              <a:buChar char="✔"/>
            </a:pPr>
            <a:r>
              <a:rPr lang="en-US"/>
              <a:t>n = #variables, m = # constraints </a:t>
            </a:r>
            <a:endParaRPr/>
          </a:p>
          <a:p>
            <a:pPr indent="-285750" lvl="1" marL="742950" rtl="0" algn="l">
              <a:spcBef>
                <a:spcPts val="518"/>
              </a:spcBef>
              <a:spcAft>
                <a:spcPts val="0"/>
              </a:spcAft>
              <a:buClr>
                <a:schemeClr val="dk1"/>
              </a:buClr>
              <a:buSzPct val="100000"/>
              <a:buFont typeface="Noto Sans Symbols"/>
              <a:buChar char="✔"/>
            </a:pPr>
            <a:r>
              <a:rPr lang="en-US"/>
              <a:t>space complexity of general LP is Θ(nm) </a:t>
            </a:r>
            <a:endParaRPr/>
          </a:p>
          <a:p>
            <a:pPr indent="-285750" lvl="1" marL="742950" rtl="0" algn="l">
              <a:spcBef>
                <a:spcPts val="518"/>
              </a:spcBef>
              <a:spcAft>
                <a:spcPts val="0"/>
              </a:spcAft>
              <a:buClr>
                <a:schemeClr val="dk1"/>
              </a:buClr>
              <a:buSzPct val="100000"/>
              <a:buFont typeface="Noto Sans Symbols"/>
              <a:buChar char="✔"/>
            </a:pPr>
            <a:r>
              <a:rPr lang="en-US"/>
              <a:t>want size of resulting standard LP, and time overhead, to both be O(nm)</a:t>
            </a:r>
            <a:endParaRPr/>
          </a:p>
          <a:p>
            <a:pPr indent="-342900" lvl="0" marL="342900" rtl="0" algn="l">
              <a:spcBef>
                <a:spcPts val="592"/>
              </a:spcBef>
              <a:spcAft>
                <a:spcPts val="0"/>
              </a:spcAft>
              <a:buClr>
                <a:schemeClr val="dk1"/>
              </a:buClr>
              <a:buSzPct val="100000"/>
              <a:buChar char="•"/>
            </a:pPr>
            <a:r>
              <a:rPr lang="en-US"/>
              <a:t>three features to deal with </a:t>
            </a:r>
            <a:endParaRPr/>
          </a:p>
          <a:p>
            <a:pPr indent="-285750" lvl="1" marL="742950" rtl="0" algn="l">
              <a:spcBef>
                <a:spcPts val="518"/>
              </a:spcBef>
              <a:spcAft>
                <a:spcPts val="0"/>
              </a:spcAft>
              <a:buClr>
                <a:schemeClr val="dk1"/>
              </a:buClr>
              <a:buSzPct val="100000"/>
              <a:buChar char="–"/>
            </a:pPr>
            <a:r>
              <a:rPr lang="en-US"/>
              <a:t>minimization</a:t>
            </a:r>
            <a:endParaRPr/>
          </a:p>
          <a:p>
            <a:pPr indent="-285750" lvl="1" marL="742950" rtl="0" algn="l">
              <a:spcBef>
                <a:spcPts val="518"/>
              </a:spcBef>
              <a:spcAft>
                <a:spcPts val="0"/>
              </a:spcAft>
              <a:buClr>
                <a:schemeClr val="dk1"/>
              </a:buClr>
              <a:buSzPct val="100000"/>
              <a:buChar char="–"/>
            </a:pPr>
            <a:r>
              <a:rPr lang="en-US"/>
              <a:t>negative variables</a:t>
            </a:r>
            <a:endParaRPr/>
          </a:p>
          <a:p>
            <a:pPr indent="-285750" lvl="1" marL="742950" rtl="0" algn="l">
              <a:spcBef>
                <a:spcPts val="518"/>
              </a:spcBef>
              <a:spcAft>
                <a:spcPts val="0"/>
              </a:spcAft>
              <a:buClr>
                <a:schemeClr val="dk1"/>
              </a:buClr>
              <a:buSzPct val="100000"/>
              <a:buChar char="–"/>
            </a:pPr>
            <a:r>
              <a:rPr lang="en-US"/>
              <a:t>=, ≥ constraints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228600" y="274638"/>
            <a:ext cx="8610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“minimize” to Standard Form</a:t>
            </a:r>
            <a:endParaRPr/>
          </a:p>
        </p:txBody>
      </p:sp>
      <p:sp>
        <p:nvSpPr>
          <p:cNvPr id="164" name="Google Shape;16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minimize f (x) ≡ maximize −f (x)</a:t>
            </a:r>
            <a:br>
              <a:rPr lang="en-US"/>
            </a:br>
            <a:r>
              <a:rPr lang="en-US"/>
              <a:t>so if general LP says </a:t>
            </a:r>
            <a:endParaRPr/>
          </a:p>
          <a:p>
            <a:pPr indent="0" lvl="0" marL="0" rtl="0" algn="l">
              <a:spcBef>
                <a:spcPts val="640"/>
              </a:spcBef>
              <a:spcAft>
                <a:spcPts val="0"/>
              </a:spcAft>
              <a:buClr>
                <a:schemeClr val="dk1"/>
              </a:buClr>
              <a:buSzPts val="3200"/>
              <a:buNone/>
            </a:pPr>
            <a:r>
              <a:rPr lang="en-US"/>
              <a:t>	minimize c</a:t>
            </a:r>
            <a:r>
              <a:rPr baseline="-25000" lang="en-US"/>
              <a:t>1</a:t>
            </a:r>
            <a:r>
              <a:rPr lang="en-US"/>
              <a:t>x</a:t>
            </a:r>
            <a:r>
              <a:rPr baseline="-25000" lang="en-US"/>
              <a:t>1</a:t>
            </a:r>
            <a:r>
              <a:rPr lang="en-US"/>
              <a:t> +c</a:t>
            </a:r>
            <a:r>
              <a:rPr baseline="-25000" lang="en-US"/>
              <a:t>2</a:t>
            </a:r>
            <a:r>
              <a:rPr lang="en-US"/>
              <a:t>x</a:t>
            </a:r>
            <a:r>
              <a:rPr baseline="-25000" lang="en-US"/>
              <a:t>2</a:t>
            </a:r>
            <a:r>
              <a:rPr lang="en-US"/>
              <a:t> +...+c</a:t>
            </a:r>
            <a:r>
              <a:rPr baseline="-25000" lang="en-US"/>
              <a:t>n</a:t>
            </a:r>
            <a:r>
              <a:rPr lang="en-US"/>
              <a:t>x</a:t>
            </a:r>
            <a:r>
              <a:rPr baseline="-25000" lang="en-US"/>
              <a:t>n</a:t>
            </a:r>
            <a:r>
              <a:rPr lang="en-US"/>
              <a:t>, </a:t>
            </a:r>
            <a:br>
              <a:rPr lang="en-US"/>
            </a:br>
            <a:r>
              <a:rPr lang="en-US"/>
              <a:t>replace that with </a:t>
            </a:r>
            <a:endParaRPr/>
          </a:p>
          <a:p>
            <a:pPr indent="0" lvl="0" marL="0" rtl="0" algn="l">
              <a:spcBef>
                <a:spcPts val="640"/>
              </a:spcBef>
              <a:spcAft>
                <a:spcPts val="0"/>
              </a:spcAft>
              <a:buClr>
                <a:schemeClr val="dk1"/>
              </a:buClr>
              <a:buSzPts val="3200"/>
              <a:buNone/>
            </a:pPr>
            <a:r>
              <a:rPr lang="en-US"/>
              <a:t>	maximize −c</a:t>
            </a:r>
            <a:r>
              <a:rPr baseline="-25000" lang="en-US"/>
              <a:t>1</a:t>
            </a:r>
            <a:r>
              <a:rPr lang="en-US"/>
              <a:t>x</a:t>
            </a:r>
            <a:r>
              <a:rPr baseline="-25000" lang="en-US"/>
              <a:t>1</a:t>
            </a:r>
            <a:r>
              <a:rPr lang="en-US"/>
              <a:t> − c</a:t>
            </a:r>
            <a:r>
              <a:rPr baseline="-25000" lang="en-US"/>
              <a:t>2</a:t>
            </a:r>
            <a:r>
              <a:rPr lang="en-US"/>
              <a:t>x</a:t>
            </a:r>
            <a:r>
              <a:rPr baseline="-25000" lang="en-US"/>
              <a:t>2</a:t>
            </a:r>
            <a:r>
              <a:rPr lang="en-US"/>
              <a:t> −... − c</a:t>
            </a:r>
            <a:r>
              <a:rPr baseline="-25000" lang="en-US"/>
              <a:t>n</a:t>
            </a:r>
            <a:r>
              <a:rPr lang="en-US"/>
              <a:t>x</a:t>
            </a:r>
            <a:r>
              <a:rPr baseline="-25000" lang="en-US"/>
              <a:t>n</a:t>
            </a:r>
            <a:r>
              <a:rPr lang="en-US"/>
              <a:t> </a:t>
            </a:r>
            <a:endParaRPr/>
          </a:p>
          <a:p>
            <a:pPr indent="-342900" lvl="0" marL="342900" rtl="0" algn="l">
              <a:spcBef>
                <a:spcPts val="640"/>
              </a:spcBef>
              <a:spcAft>
                <a:spcPts val="0"/>
              </a:spcAft>
              <a:buClr>
                <a:schemeClr val="dk1"/>
              </a:buClr>
              <a:buSzPts val="3200"/>
              <a:buChar char="•"/>
            </a:pPr>
            <a:r>
              <a:rPr lang="en-US"/>
              <a:t>size of LP unchanged</a:t>
            </a:r>
            <a:endParaRPr/>
          </a:p>
          <a:p>
            <a:pPr indent="-342900" lvl="0" marL="342900" rtl="0" algn="l">
              <a:spcBef>
                <a:spcPts val="640"/>
              </a:spcBef>
              <a:spcAft>
                <a:spcPts val="0"/>
              </a:spcAft>
              <a:buClr>
                <a:schemeClr val="dk1"/>
              </a:buClr>
              <a:buSzPts val="3200"/>
              <a:buChar char="•"/>
            </a:pPr>
            <a:r>
              <a:rPr lang="en-US"/>
              <a:t>It takes O(n) time to negate coefficients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negative variables to Standard Form </a:t>
            </a:r>
            <a:endParaRPr/>
          </a:p>
        </p:txBody>
      </p:sp>
      <p:sp>
        <p:nvSpPr>
          <p:cNvPr id="170" name="Google Shape;170;p15"/>
          <p:cNvSpPr txBox="1"/>
          <p:nvPr>
            <p:ph idx="1" type="body"/>
          </p:nvPr>
        </p:nvSpPr>
        <p:spPr>
          <a:xfrm>
            <a:off x="228600" y="1600200"/>
            <a:ext cx="86868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If x</a:t>
            </a:r>
            <a:r>
              <a:rPr baseline="-25000" lang="en-US"/>
              <a:t>j</a:t>
            </a:r>
            <a:r>
              <a:rPr lang="en-US"/>
              <a:t> does not have a non-negativity constraint x</a:t>
            </a:r>
            <a:r>
              <a:rPr baseline="-25000" lang="en-US"/>
              <a:t>j</a:t>
            </a:r>
            <a:r>
              <a:rPr lang="en-US"/>
              <a:t> ≥ 0, call x</a:t>
            </a:r>
            <a:r>
              <a:rPr baseline="-25000" lang="en-US"/>
              <a:t>j</a:t>
            </a:r>
            <a:r>
              <a:rPr lang="en-US"/>
              <a:t> a negative variable </a:t>
            </a:r>
            <a:endParaRPr/>
          </a:p>
          <a:p>
            <a:pPr indent="-342900" lvl="0" marL="342900" rtl="0" algn="l">
              <a:spcBef>
                <a:spcPts val="592"/>
              </a:spcBef>
              <a:spcAft>
                <a:spcPts val="0"/>
              </a:spcAft>
              <a:buClr>
                <a:schemeClr val="dk1"/>
              </a:buClr>
              <a:buSzPct val="100000"/>
              <a:buChar char="•"/>
            </a:pPr>
            <a:r>
              <a:rPr lang="en-US"/>
              <a:t>Handle each negative variable one at a time </a:t>
            </a:r>
            <a:endParaRPr/>
          </a:p>
          <a:p>
            <a:pPr indent="-342900" lvl="0" marL="342900" rtl="0" algn="l">
              <a:spcBef>
                <a:spcPts val="592"/>
              </a:spcBef>
              <a:spcAft>
                <a:spcPts val="0"/>
              </a:spcAft>
              <a:buClr>
                <a:schemeClr val="dk1"/>
              </a:buClr>
              <a:buSzPct val="100000"/>
              <a:buChar char="•"/>
            </a:pPr>
            <a:r>
              <a:rPr lang="en-US"/>
              <a:t>Negative variable x</a:t>
            </a:r>
            <a:r>
              <a:rPr baseline="-25000" lang="en-US"/>
              <a:t>j</a:t>
            </a:r>
            <a:r>
              <a:rPr lang="en-US"/>
              <a:t> becomes two non-negative variables x′</a:t>
            </a:r>
            <a:r>
              <a:rPr baseline="-25000" lang="en-US"/>
              <a:t>j</a:t>
            </a:r>
            <a:r>
              <a:rPr lang="en-US"/>
              <a:t>, x′′</a:t>
            </a:r>
            <a:r>
              <a:rPr baseline="-25000" lang="en-US"/>
              <a:t>j</a:t>
            </a:r>
            <a:r>
              <a:rPr lang="en-US"/>
              <a:t> </a:t>
            </a:r>
            <a:endParaRPr/>
          </a:p>
          <a:p>
            <a:pPr indent="-342900" lvl="0" marL="342900" rtl="0" algn="l">
              <a:spcBef>
                <a:spcPts val="592"/>
              </a:spcBef>
              <a:spcAft>
                <a:spcPts val="0"/>
              </a:spcAft>
              <a:buClr>
                <a:schemeClr val="dk1"/>
              </a:buClr>
              <a:buSzPct val="100000"/>
              <a:buChar char="•"/>
            </a:pPr>
            <a:r>
              <a:rPr lang="en-US"/>
              <a:t>invariant: x</a:t>
            </a:r>
            <a:r>
              <a:rPr baseline="-25000" lang="en-US"/>
              <a:t>j</a:t>
            </a:r>
            <a:r>
              <a:rPr lang="en-US"/>
              <a:t> = x′</a:t>
            </a:r>
            <a:r>
              <a:rPr baseline="-25000" lang="en-US"/>
              <a:t>j</a:t>
            </a:r>
            <a:r>
              <a:rPr lang="en-US"/>
              <a:t> - x′′</a:t>
            </a:r>
            <a:r>
              <a:rPr baseline="-25000" lang="en-US"/>
              <a:t>j</a:t>
            </a:r>
            <a:r>
              <a:rPr lang="en-US"/>
              <a:t> </a:t>
            </a:r>
            <a:endParaRPr/>
          </a:p>
          <a:p>
            <a:pPr indent="-342900" lvl="0" marL="342900" rtl="0" algn="l">
              <a:spcBef>
                <a:spcPts val="592"/>
              </a:spcBef>
              <a:spcAft>
                <a:spcPts val="0"/>
              </a:spcAft>
              <a:buClr>
                <a:schemeClr val="dk1"/>
              </a:buClr>
              <a:buSzPct val="100000"/>
              <a:buChar char="•"/>
            </a:pPr>
            <a:r>
              <a:rPr lang="en-US"/>
              <a:t>x′</a:t>
            </a:r>
            <a:r>
              <a:rPr baseline="-25000" lang="en-US"/>
              <a:t>j</a:t>
            </a:r>
            <a:r>
              <a:rPr lang="en-US"/>
              <a:t> = the “positive” part of x</a:t>
            </a:r>
            <a:r>
              <a:rPr baseline="-25000" lang="en-US"/>
              <a:t>j</a:t>
            </a:r>
            <a:r>
              <a:rPr lang="en-US"/>
              <a:t> </a:t>
            </a:r>
            <a:endParaRPr/>
          </a:p>
          <a:p>
            <a:pPr indent="-342900" lvl="0" marL="342900" rtl="0" algn="l">
              <a:spcBef>
                <a:spcPts val="592"/>
              </a:spcBef>
              <a:spcAft>
                <a:spcPts val="0"/>
              </a:spcAft>
              <a:buClr>
                <a:schemeClr val="dk1"/>
              </a:buClr>
              <a:buSzPct val="100000"/>
              <a:buChar char="•"/>
            </a:pPr>
            <a:r>
              <a:rPr lang="en-US"/>
              <a:t>x′′</a:t>
            </a:r>
            <a:r>
              <a:rPr baseline="-25000" lang="en-US"/>
              <a:t>j</a:t>
            </a:r>
            <a:r>
              <a:rPr lang="en-US"/>
              <a:t> = the “negative” part of x</a:t>
            </a:r>
            <a:r>
              <a:rPr baseline="-25000" lang="en-US"/>
              <a:t>j</a:t>
            </a:r>
            <a:r>
              <a:rPr lang="en-US"/>
              <a:t> </a:t>
            </a:r>
            <a:endParaRPr/>
          </a:p>
          <a:p>
            <a:pPr indent="-342900" lvl="0" marL="342900" rtl="0" algn="l">
              <a:spcBef>
                <a:spcPts val="592"/>
              </a:spcBef>
              <a:spcAft>
                <a:spcPts val="0"/>
              </a:spcAft>
              <a:buClr>
                <a:schemeClr val="dk1"/>
              </a:buClr>
              <a:buSzPct val="100000"/>
              <a:buChar char="•"/>
            </a:pPr>
            <a:r>
              <a:rPr lang="en-US"/>
              <a:t>x</a:t>
            </a:r>
            <a:r>
              <a:rPr baseline="-25000" lang="en-US"/>
              <a:t>j</a:t>
            </a:r>
            <a:r>
              <a:rPr lang="en-US"/>
              <a:t> positive ⇐⇒ x′</a:t>
            </a:r>
            <a:r>
              <a:rPr baseline="-25000" lang="en-US"/>
              <a:t>j</a:t>
            </a:r>
            <a:r>
              <a:rPr lang="en-US"/>
              <a:t> &gt;0 and x′′</a:t>
            </a:r>
            <a:r>
              <a:rPr baseline="-25000" lang="en-US"/>
              <a:t>j</a:t>
            </a:r>
            <a:r>
              <a:rPr lang="en-US"/>
              <a:t> = 0</a:t>
            </a:r>
            <a:endParaRPr/>
          </a:p>
          <a:p>
            <a:pPr indent="-342900" lvl="0" marL="342900" rtl="0" algn="l">
              <a:spcBef>
                <a:spcPts val="592"/>
              </a:spcBef>
              <a:spcAft>
                <a:spcPts val="0"/>
              </a:spcAft>
              <a:buClr>
                <a:schemeClr val="dk1"/>
              </a:buClr>
              <a:buSzPct val="100000"/>
              <a:buChar char="•"/>
            </a:pPr>
            <a:r>
              <a:rPr lang="en-US"/>
              <a:t>x</a:t>
            </a:r>
            <a:r>
              <a:rPr baseline="-25000" lang="en-US"/>
              <a:t>j</a:t>
            </a:r>
            <a:r>
              <a:rPr lang="en-US"/>
              <a:t> negative ⇐⇒ x′</a:t>
            </a:r>
            <a:r>
              <a:rPr baseline="-25000" lang="en-US"/>
              <a:t>j</a:t>
            </a:r>
            <a:r>
              <a:rPr lang="en-US"/>
              <a:t> =0 and x′′</a:t>
            </a:r>
            <a:r>
              <a:rPr baseline="-25000" lang="en-US"/>
              <a:t>j</a:t>
            </a:r>
            <a:r>
              <a:rPr lang="en-US"/>
              <a:t> &gt; 0</a:t>
            </a: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Negative Variables to Standard Form </a:t>
            </a:r>
            <a:endParaRPr/>
          </a:p>
        </p:txBody>
      </p:sp>
      <p:sp>
        <p:nvSpPr>
          <p:cNvPr id="176" name="Google Shape;17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The algorithm becomes as follows:</a:t>
            </a:r>
            <a:endParaRPr/>
          </a:p>
          <a:p>
            <a:pPr indent="-342900" lvl="0" marL="342900" rtl="0" algn="l">
              <a:spcBef>
                <a:spcPts val="544"/>
              </a:spcBef>
              <a:spcAft>
                <a:spcPts val="0"/>
              </a:spcAft>
              <a:buClr>
                <a:schemeClr val="dk1"/>
              </a:buClr>
              <a:buSzPct val="100000"/>
              <a:buChar char="•"/>
            </a:pPr>
            <a:r>
              <a:rPr lang="en-US"/>
              <a:t>add non-negativity constraints x′</a:t>
            </a:r>
            <a:r>
              <a:rPr baseline="-25000" lang="en-US"/>
              <a:t>j</a:t>
            </a:r>
            <a:r>
              <a:rPr lang="en-US"/>
              <a:t> ≥ 0, x’’</a:t>
            </a:r>
            <a:r>
              <a:rPr baseline="-25000" lang="en-US"/>
              <a:t>j</a:t>
            </a:r>
            <a:r>
              <a:rPr lang="en-US"/>
              <a:t> ≥ 0 </a:t>
            </a:r>
            <a:endParaRPr/>
          </a:p>
          <a:p>
            <a:pPr indent="-342900" lvl="0" marL="342900" rtl="0" algn="l">
              <a:spcBef>
                <a:spcPts val="544"/>
              </a:spcBef>
              <a:spcAft>
                <a:spcPts val="0"/>
              </a:spcAft>
              <a:buClr>
                <a:schemeClr val="dk1"/>
              </a:buClr>
              <a:buSzPct val="100000"/>
              <a:buChar char="•"/>
            </a:pPr>
            <a:r>
              <a:rPr lang="en-US"/>
              <a:t>substitute (x′</a:t>
            </a:r>
            <a:r>
              <a:rPr baseline="-25000" lang="en-US"/>
              <a:t>j</a:t>
            </a:r>
            <a:r>
              <a:rPr lang="en-US"/>
              <a:t> − x’’</a:t>
            </a:r>
            <a:r>
              <a:rPr baseline="-25000" lang="en-US"/>
              <a:t>j</a:t>
            </a:r>
            <a:r>
              <a:rPr lang="en-US"/>
              <a:t> ) = x</a:t>
            </a:r>
            <a:r>
              <a:rPr baseline="-25000" lang="en-US"/>
              <a:t>j</a:t>
            </a:r>
            <a:r>
              <a:rPr lang="en-US"/>
              <a:t> into LP </a:t>
            </a:r>
            <a:endParaRPr/>
          </a:p>
          <a:p>
            <a:pPr indent="-285750" lvl="1" marL="742950" rtl="0" algn="l">
              <a:spcBef>
                <a:spcPts val="476"/>
              </a:spcBef>
              <a:spcAft>
                <a:spcPts val="0"/>
              </a:spcAft>
              <a:buClr>
                <a:schemeClr val="dk1"/>
              </a:buClr>
              <a:buSzPct val="100000"/>
              <a:buChar char="–"/>
            </a:pPr>
            <a:r>
              <a:rPr lang="en-US"/>
              <a:t>obj. func: c</a:t>
            </a:r>
            <a:r>
              <a:rPr baseline="-25000" lang="en-US"/>
              <a:t>j</a:t>
            </a:r>
            <a:r>
              <a:rPr lang="en-US"/>
              <a:t>x</a:t>
            </a:r>
            <a:r>
              <a:rPr baseline="-25000" lang="en-US"/>
              <a:t>j</a:t>
            </a:r>
            <a:r>
              <a:rPr lang="en-US"/>
              <a:t> ⇒ c</a:t>
            </a:r>
            <a:r>
              <a:rPr baseline="-25000" lang="en-US"/>
              <a:t>j</a:t>
            </a:r>
            <a:r>
              <a:rPr lang="en-US"/>
              <a:t>(x′</a:t>
            </a:r>
            <a:r>
              <a:rPr baseline="-25000" lang="en-US"/>
              <a:t>j</a:t>
            </a:r>
            <a:r>
              <a:rPr lang="en-US"/>
              <a:t> − x’’</a:t>
            </a:r>
            <a:r>
              <a:rPr baseline="-25000" lang="en-US"/>
              <a:t>j</a:t>
            </a:r>
            <a:r>
              <a:rPr lang="en-US"/>
              <a:t> ) = c</a:t>
            </a:r>
            <a:r>
              <a:rPr baseline="-25000" lang="en-US"/>
              <a:t>j</a:t>
            </a:r>
            <a:r>
              <a:rPr lang="en-US"/>
              <a:t> x′</a:t>
            </a:r>
            <a:r>
              <a:rPr baseline="-25000" lang="en-US"/>
              <a:t>j</a:t>
            </a:r>
            <a:r>
              <a:rPr lang="en-US"/>
              <a:t> −cj x’’</a:t>
            </a:r>
            <a:r>
              <a:rPr baseline="-25000" lang="en-US"/>
              <a:t>j</a:t>
            </a:r>
            <a:r>
              <a:rPr lang="en-US"/>
              <a:t> </a:t>
            </a:r>
            <a:endParaRPr/>
          </a:p>
          <a:p>
            <a:pPr indent="-285750" lvl="1" marL="742950" rtl="0" algn="l">
              <a:spcBef>
                <a:spcPts val="476"/>
              </a:spcBef>
              <a:spcAft>
                <a:spcPts val="0"/>
              </a:spcAft>
              <a:buClr>
                <a:schemeClr val="dk1"/>
              </a:buClr>
              <a:buSzPct val="100000"/>
              <a:buChar char="–"/>
            </a:pPr>
            <a:r>
              <a:rPr lang="en-US"/>
              <a:t>constraints: a</a:t>
            </a:r>
            <a:r>
              <a:rPr baseline="-25000" lang="en-US"/>
              <a:t>i,j</a:t>
            </a:r>
            <a:r>
              <a:rPr lang="en-US"/>
              <a:t>x</a:t>
            </a:r>
            <a:r>
              <a:rPr baseline="-25000" lang="en-US"/>
              <a:t>j</a:t>
            </a:r>
            <a:r>
              <a:rPr lang="en-US"/>
              <a:t> ⇒a</a:t>
            </a:r>
            <a:r>
              <a:rPr baseline="-25000" lang="en-US"/>
              <a:t>i,j</a:t>
            </a:r>
            <a:r>
              <a:rPr lang="en-US"/>
              <a:t>(x′</a:t>
            </a:r>
            <a:r>
              <a:rPr baseline="-25000" lang="en-US"/>
              <a:t>j</a:t>
            </a:r>
            <a:r>
              <a:rPr lang="en-US"/>
              <a:t> − x′’</a:t>
            </a:r>
            <a:r>
              <a:rPr baseline="-25000" lang="en-US"/>
              <a:t>j</a:t>
            </a:r>
            <a:r>
              <a:rPr lang="en-US"/>
              <a:t> ) = a</a:t>
            </a:r>
            <a:r>
              <a:rPr baseline="-25000" lang="en-US"/>
              <a:t>i,j</a:t>
            </a:r>
            <a:r>
              <a:rPr lang="en-US"/>
              <a:t>x′</a:t>
            </a:r>
            <a:r>
              <a:rPr baseline="-25000" lang="en-US"/>
              <a:t>j</a:t>
            </a:r>
            <a:r>
              <a:rPr lang="en-US"/>
              <a:t> −a</a:t>
            </a:r>
            <a:r>
              <a:rPr baseline="-25000" lang="en-US"/>
              <a:t>i,j</a:t>
            </a:r>
            <a:r>
              <a:rPr lang="en-US"/>
              <a:t> x′’</a:t>
            </a:r>
            <a:r>
              <a:rPr baseline="-25000" lang="en-US"/>
              <a:t>j</a:t>
            </a:r>
            <a:r>
              <a:rPr lang="en-US"/>
              <a:t> </a:t>
            </a:r>
            <a:endParaRPr/>
          </a:p>
          <a:p>
            <a:pPr indent="-342900" lvl="0" marL="342900" rtl="0" algn="l">
              <a:spcBef>
                <a:spcPts val="544"/>
              </a:spcBef>
              <a:spcAft>
                <a:spcPts val="0"/>
              </a:spcAft>
              <a:buClr>
                <a:schemeClr val="dk1"/>
              </a:buClr>
              <a:buSzPct val="100000"/>
              <a:buChar char="•"/>
            </a:pPr>
            <a:r>
              <a:rPr lang="en-US"/>
              <a:t>after solving standard LP, to complete general LP evaluate x</a:t>
            </a:r>
            <a:r>
              <a:rPr baseline="-25000" lang="en-US"/>
              <a:t>j</a:t>
            </a:r>
            <a:r>
              <a:rPr lang="en-US"/>
              <a:t> = x′</a:t>
            </a:r>
            <a:r>
              <a:rPr baseline="-25000" lang="en-US"/>
              <a:t>j</a:t>
            </a:r>
            <a:r>
              <a:rPr lang="en-US"/>
              <a:t> − x′’</a:t>
            </a:r>
            <a:r>
              <a:rPr baseline="-25000" lang="en-US"/>
              <a:t>j</a:t>
            </a:r>
            <a:r>
              <a:rPr lang="en-US"/>
              <a:t> </a:t>
            </a:r>
            <a:endParaRPr/>
          </a:p>
          <a:p>
            <a:pPr indent="-342900" lvl="0" marL="342900" rtl="0" algn="l">
              <a:spcBef>
                <a:spcPts val="544"/>
              </a:spcBef>
              <a:spcAft>
                <a:spcPts val="0"/>
              </a:spcAft>
              <a:buClr>
                <a:schemeClr val="dk1"/>
              </a:buClr>
              <a:buSzPct val="100000"/>
              <a:buChar char="•"/>
            </a:pPr>
            <a:r>
              <a:rPr lang="en-US"/>
              <a:t>The values for n, m at most double ⇒ still Θ(nm) space </a:t>
            </a:r>
            <a:endParaRPr/>
          </a:p>
          <a:p>
            <a:pPr indent="-342900" lvl="0" marL="342900" rtl="0" algn="l">
              <a:spcBef>
                <a:spcPts val="544"/>
              </a:spcBef>
              <a:spcAft>
                <a:spcPts val="0"/>
              </a:spcAft>
              <a:buClr>
                <a:schemeClr val="dk1"/>
              </a:buClr>
              <a:buSzPct val="100000"/>
              <a:buChar char="•"/>
            </a:pPr>
            <a:r>
              <a:rPr lang="en-US"/>
              <a:t>Time complexity O(nm) time with care (do all substitutions in one pass)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 constraints to inequalities</a:t>
            </a:r>
            <a:endParaRPr/>
          </a:p>
        </p:txBody>
      </p:sp>
      <p:sp>
        <p:nvSpPr>
          <p:cNvPr id="182" name="Google Shape;182;p17"/>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this step converts any = constraint to ≤, ≥ constraints </a:t>
            </a:r>
            <a:endParaRPr/>
          </a:p>
          <a:p>
            <a:pPr indent="-342900" lvl="0" marL="342900" rtl="0" algn="l">
              <a:spcBef>
                <a:spcPts val="544"/>
              </a:spcBef>
              <a:spcAft>
                <a:spcPts val="0"/>
              </a:spcAft>
              <a:buClr>
                <a:schemeClr val="dk1"/>
              </a:buClr>
              <a:buSzPct val="100000"/>
              <a:buChar char="•"/>
            </a:pPr>
            <a:r>
              <a:rPr lang="en-US"/>
              <a:t>≥ constraints are eliminated in the next step </a:t>
            </a:r>
            <a:endParaRPr/>
          </a:p>
          <a:p>
            <a:pPr indent="-342900" lvl="0" marL="342900" rtl="0" algn="l">
              <a:spcBef>
                <a:spcPts val="544"/>
              </a:spcBef>
              <a:spcAft>
                <a:spcPts val="0"/>
              </a:spcAft>
              <a:buClr>
                <a:schemeClr val="dk1"/>
              </a:buClr>
              <a:buSzPct val="100000"/>
              <a:buChar char="•"/>
            </a:pPr>
            <a:r>
              <a:rPr lang="en-US"/>
              <a:t>a=b ⇐⇒ a ≤ b and a ≥ b </a:t>
            </a:r>
            <a:endParaRPr/>
          </a:p>
          <a:p>
            <a:pPr indent="-342900" lvl="0" marL="342900" rtl="0" algn="l">
              <a:spcBef>
                <a:spcPts val="544"/>
              </a:spcBef>
              <a:spcAft>
                <a:spcPts val="0"/>
              </a:spcAft>
              <a:buClr>
                <a:schemeClr val="dk1"/>
              </a:buClr>
              <a:buSzPct val="100000"/>
              <a:buChar char="•"/>
            </a:pPr>
            <a:r>
              <a:rPr lang="en-US"/>
              <a:t>replace each = constraint </a:t>
            </a:r>
            <a:endParaRPr/>
          </a:p>
          <a:p>
            <a:pPr indent="0" lvl="0" marL="0" rtl="0" algn="l">
              <a:spcBef>
                <a:spcPts val="544"/>
              </a:spcBef>
              <a:spcAft>
                <a:spcPts val="0"/>
              </a:spcAft>
              <a:buClr>
                <a:schemeClr val="dk1"/>
              </a:buClr>
              <a:buSzPct val="100000"/>
              <a:buNone/>
            </a:pPr>
            <a:r>
              <a:rPr lang="en-US"/>
              <a:t>	a</a:t>
            </a:r>
            <a:r>
              <a:rPr baseline="-25000" lang="en-US"/>
              <a:t>i,1</a:t>
            </a:r>
            <a:r>
              <a:rPr lang="en-US"/>
              <a:t>x</a:t>
            </a:r>
            <a:r>
              <a:rPr baseline="-25000" lang="en-US"/>
              <a:t>1</a:t>
            </a:r>
            <a:r>
              <a:rPr lang="en-US"/>
              <a:t>+a</a:t>
            </a:r>
            <a:r>
              <a:rPr baseline="-25000" lang="en-US"/>
              <a:t>i,2</a:t>
            </a:r>
            <a:r>
              <a:rPr lang="en-US"/>
              <a:t>x</a:t>
            </a:r>
            <a:r>
              <a:rPr baseline="-25000" lang="en-US"/>
              <a:t>2</a:t>
            </a:r>
            <a:r>
              <a:rPr lang="en-US"/>
              <a:t>+...+a</a:t>
            </a:r>
            <a:r>
              <a:rPr baseline="-25000" lang="en-US"/>
              <a:t>i,n</a:t>
            </a:r>
            <a:r>
              <a:rPr lang="en-US"/>
              <a:t>x</a:t>
            </a:r>
            <a:r>
              <a:rPr baseline="-25000" lang="en-US"/>
              <a:t>n</a:t>
            </a:r>
            <a:r>
              <a:rPr lang="en-US"/>
              <a:t> =b</a:t>
            </a:r>
            <a:r>
              <a:rPr baseline="-25000" lang="en-US"/>
              <a:t>n</a:t>
            </a:r>
            <a:r>
              <a:rPr lang="en-US"/>
              <a:t> </a:t>
            </a:r>
            <a:br>
              <a:rPr lang="en-US"/>
            </a:br>
            <a:r>
              <a:rPr lang="en-US"/>
              <a:t>with two constraints </a:t>
            </a:r>
            <a:endParaRPr/>
          </a:p>
          <a:p>
            <a:pPr indent="0" lvl="0" marL="0" rtl="0" algn="l">
              <a:spcBef>
                <a:spcPts val="544"/>
              </a:spcBef>
              <a:spcAft>
                <a:spcPts val="0"/>
              </a:spcAft>
              <a:buClr>
                <a:schemeClr val="dk1"/>
              </a:buClr>
              <a:buSzPct val="100000"/>
              <a:buNone/>
            </a:pPr>
            <a:r>
              <a:rPr lang="en-US"/>
              <a:t>	a</a:t>
            </a:r>
            <a:r>
              <a:rPr baseline="-25000" lang="en-US"/>
              <a:t>i,1</a:t>
            </a:r>
            <a:r>
              <a:rPr lang="en-US"/>
              <a:t>x</a:t>
            </a:r>
            <a:r>
              <a:rPr baseline="-25000" lang="en-US"/>
              <a:t>1</a:t>
            </a:r>
            <a:r>
              <a:rPr lang="en-US"/>
              <a:t>+a</a:t>
            </a:r>
            <a:r>
              <a:rPr baseline="-25000" lang="en-US"/>
              <a:t>i,2</a:t>
            </a:r>
            <a:r>
              <a:rPr lang="en-US"/>
              <a:t>x</a:t>
            </a:r>
            <a:r>
              <a:rPr baseline="-25000" lang="en-US"/>
              <a:t>2</a:t>
            </a:r>
            <a:r>
              <a:rPr lang="en-US"/>
              <a:t>+...+a</a:t>
            </a:r>
            <a:r>
              <a:rPr baseline="-25000" lang="en-US"/>
              <a:t>i,n</a:t>
            </a:r>
            <a:r>
              <a:rPr lang="en-US"/>
              <a:t>x</a:t>
            </a:r>
            <a:r>
              <a:rPr baseline="-25000" lang="en-US"/>
              <a:t>n</a:t>
            </a:r>
            <a:r>
              <a:rPr lang="en-US"/>
              <a:t> ≥ b</a:t>
            </a:r>
            <a:r>
              <a:rPr baseline="-25000" lang="en-US"/>
              <a:t>n</a:t>
            </a:r>
            <a:r>
              <a:rPr lang="en-US"/>
              <a:t> </a:t>
            </a:r>
            <a:br>
              <a:rPr lang="en-US"/>
            </a:br>
            <a:r>
              <a:rPr lang="en-US"/>
              <a:t>	a</a:t>
            </a:r>
            <a:r>
              <a:rPr baseline="-25000" lang="en-US"/>
              <a:t>i,1</a:t>
            </a:r>
            <a:r>
              <a:rPr lang="en-US"/>
              <a:t>x1+a</a:t>
            </a:r>
            <a:r>
              <a:rPr baseline="-25000" lang="en-US"/>
              <a:t>i,2</a:t>
            </a:r>
            <a:r>
              <a:rPr lang="en-US"/>
              <a:t>x</a:t>
            </a:r>
            <a:r>
              <a:rPr baseline="-25000" lang="en-US"/>
              <a:t>2</a:t>
            </a:r>
            <a:r>
              <a:rPr lang="en-US"/>
              <a:t>+...+a</a:t>
            </a:r>
            <a:r>
              <a:rPr baseline="-25000" lang="en-US"/>
              <a:t>i,n</a:t>
            </a:r>
            <a:r>
              <a:rPr lang="en-US"/>
              <a:t>x</a:t>
            </a:r>
            <a:r>
              <a:rPr baseline="-25000" lang="en-US"/>
              <a:t>n</a:t>
            </a:r>
            <a:r>
              <a:rPr lang="en-US"/>
              <a:t> ≤ b</a:t>
            </a:r>
            <a:r>
              <a:rPr baseline="-25000" lang="en-US"/>
              <a:t>n</a:t>
            </a:r>
            <a:r>
              <a:rPr lang="en-US"/>
              <a:t> </a:t>
            </a:r>
            <a:endParaRPr/>
          </a:p>
          <a:p>
            <a:pPr indent="-342900" lvl="0" marL="342900" rtl="0" algn="l">
              <a:spcBef>
                <a:spcPts val="544"/>
              </a:spcBef>
              <a:spcAft>
                <a:spcPts val="0"/>
              </a:spcAft>
              <a:buClr>
                <a:schemeClr val="dk1"/>
              </a:buClr>
              <a:buSzPct val="100000"/>
              <a:buChar char="•"/>
            </a:pPr>
            <a:r>
              <a:rPr lang="en-US"/>
              <a:t>The value of n unchanged, m at most doubles ⇒ still Θ(nm) space </a:t>
            </a:r>
            <a:endParaRPr/>
          </a:p>
          <a:p>
            <a:pPr indent="-342900" lvl="0" marL="342900" rtl="0" algn="l">
              <a:spcBef>
                <a:spcPts val="544"/>
              </a:spcBef>
              <a:spcAft>
                <a:spcPts val="0"/>
              </a:spcAft>
              <a:buClr>
                <a:schemeClr val="dk1"/>
              </a:buClr>
              <a:buSzPct val="100000"/>
              <a:buChar char="•"/>
            </a:pPr>
            <a:r>
              <a:rPr lang="en-US"/>
              <a:t>O(nm) time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Converting ≥ constraints to ≤ constraints</a:t>
            </a:r>
            <a:endParaRPr/>
          </a:p>
        </p:txBody>
      </p:sp>
      <p:sp>
        <p:nvSpPr>
          <p:cNvPr id="188" name="Google Shape;188;p18"/>
          <p:cNvSpPr txBox="1"/>
          <p:nvPr>
            <p:ph idx="1" type="body"/>
          </p:nvPr>
        </p:nvSpPr>
        <p:spPr>
          <a:xfrm>
            <a:off x="76200" y="1600200"/>
            <a:ext cx="88392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 b ⇐⇒ −a ≤ −b </a:t>
            </a:r>
            <a:endParaRPr/>
          </a:p>
          <a:p>
            <a:pPr indent="-342900" lvl="0" marL="342900" rtl="0" algn="l">
              <a:spcBef>
                <a:spcPts val="640"/>
              </a:spcBef>
              <a:spcAft>
                <a:spcPts val="0"/>
              </a:spcAft>
              <a:buClr>
                <a:schemeClr val="dk1"/>
              </a:buClr>
              <a:buSzPts val="3200"/>
              <a:buChar char="•"/>
            </a:pPr>
            <a:r>
              <a:rPr lang="en-US"/>
              <a:t>replace each ≥ constraint 	 </a:t>
            </a:r>
            <a:br>
              <a:rPr lang="en-US"/>
            </a:br>
            <a:r>
              <a:rPr lang="en-US"/>
              <a:t>	a</a:t>
            </a:r>
            <a:r>
              <a:rPr baseline="-25000" lang="en-US"/>
              <a:t>i,1</a:t>
            </a:r>
            <a:r>
              <a:rPr lang="en-US"/>
              <a:t>x</a:t>
            </a:r>
            <a:r>
              <a:rPr baseline="-25000" lang="en-US"/>
              <a:t>1</a:t>
            </a:r>
            <a:r>
              <a:rPr lang="en-US"/>
              <a:t>+a</a:t>
            </a:r>
            <a:r>
              <a:rPr baseline="-25000" lang="en-US"/>
              <a:t>i,2</a:t>
            </a:r>
            <a:r>
              <a:rPr lang="en-US"/>
              <a:t>x</a:t>
            </a:r>
            <a:r>
              <a:rPr baseline="-25000" lang="en-US"/>
              <a:t>2</a:t>
            </a:r>
            <a:r>
              <a:rPr lang="en-US"/>
              <a:t>+...+a</a:t>
            </a:r>
            <a:r>
              <a:rPr baseline="-25000" lang="en-US"/>
              <a:t>i,n</a:t>
            </a:r>
            <a:r>
              <a:rPr lang="en-US"/>
              <a:t>x</a:t>
            </a:r>
            <a:r>
              <a:rPr baseline="-25000" lang="en-US"/>
              <a:t>n</a:t>
            </a:r>
            <a:r>
              <a:rPr lang="en-US"/>
              <a:t> ≥ b</a:t>
            </a:r>
            <a:r>
              <a:rPr baseline="-25000" lang="en-US"/>
              <a:t>n</a:t>
            </a:r>
            <a:r>
              <a:rPr lang="en-US"/>
              <a:t> </a:t>
            </a:r>
            <a:endParaRPr/>
          </a:p>
          <a:p>
            <a:pPr indent="0" lvl="0" marL="0" rtl="0" algn="l">
              <a:spcBef>
                <a:spcPts val="640"/>
              </a:spcBef>
              <a:spcAft>
                <a:spcPts val="0"/>
              </a:spcAft>
              <a:buClr>
                <a:schemeClr val="dk1"/>
              </a:buClr>
              <a:buSzPts val="3200"/>
              <a:buNone/>
            </a:pPr>
            <a:r>
              <a:rPr lang="en-US"/>
              <a:t>with </a:t>
            </a:r>
            <a:endParaRPr/>
          </a:p>
          <a:p>
            <a:pPr indent="0" lvl="0" marL="0" rtl="0" algn="l">
              <a:spcBef>
                <a:spcPts val="640"/>
              </a:spcBef>
              <a:spcAft>
                <a:spcPts val="0"/>
              </a:spcAft>
              <a:buClr>
                <a:schemeClr val="dk1"/>
              </a:buClr>
              <a:buSzPts val="3200"/>
              <a:buNone/>
            </a:pPr>
            <a:r>
              <a:rPr lang="en-US"/>
              <a:t>	 -a</a:t>
            </a:r>
            <a:r>
              <a:rPr baseline="-25000" lang="en-US"/>
              <a:t>i,1</a:t>
            </a:r>
            <a:r>
              <a:rPr lang="en-US"/>
              <a:t>x</a:t>
            </a:r>
            <a:r>
              <a:rPr baseline="-25000" lang="en-US"/>
              <a:t>1</a:t>
            </a:r>
            <a:r>
              <a:rPr lang="en-US"/>
              <a:t>-a</a:t>
            </a:r>
            <a:r>
              <a:rPr baseline="-25000" lang="en-US"/>
              <a:t>i,2</a:t>
            </a:r>
            <a:r>
              <a:rPr lang="en-US"/>
              <a:t>x</a:t>
            </a:r>
            <a:r>
              <a:rPr baseline="-25000" lang="en-US"/>
              <a:t>2 </a:t>
            </a:r>
            <a:r>
              <a:rPr lang="en-US"/>
              <a:t>- ... -a</a:t>
            </a:r>
            <a:r>
              <a:rPr baseline="-25000" lang="en-US"/>
              <a:t>i,n</a:t>
            </a:r>
            <a:r>
              <a:rPr lang="en-US"/>
              <a:t>x</a:t>
            </a:r>
            <a:r>
              <a:rPr baseline="-25000" lang="en-US"/>
              <a:t>n</a:t>
            </a:r>
            <a:r>
              <a:rPr lang="en-US"/>
              <a:t> ≤ −b</a:t>
            </a:r>
            <a:r>
              <a:rPr baseline="-25000" lang="en-US"/>
              <a:t>n</a:t>
            </a:r>
            <a:r>
              <a:rPr lang="en-US"/>
              <a:t> </a:t>
            </a:r>
            <a:endParaRPr/>
          </a:p>
          <a:p>
            <a:pPr indent="-342900" lvl="0" marL="342900" rtl="0" algn="l">
              <a:spcBef>
                <a:spcPts val="640"/>
              </a:spcBef>
              <a:spcAft>
                <a:spcPts val="0"/>
              </a:spcAft>
              <a:buClr>
                <a:schemeClr val="dk1"/>
              </a:buClr>
              <a:buSzPts val="3200"/>
              <a:buChar char="•"/>
            </a:pPr>
            <a:r>
              <a:rPr lang="en-US"/>
              <a:t>The values of n, m unchanged so still Θ(nm) space </a:t>
            </a:r>
            <a:endParaRPr/>
          </a:p>
          <a:p>
            <a:pPr indent="-342900" lvl="0" marL="342900" rtl="0" algn="l">
              <a:spcBef>
                <a:spcPts val="640"/>
              </a:spcBef>
              <a:spcAft>
                <a:spcPts val="0"/>
              </a:spcAft>
              <a:buClr>
                <a:schemeClr val="dk1"/>
              </a:buClr>
              <a:buSzPts val="3200"/>
              <a:buChar char="•"/>
            </a:pPr>
            <a:r>
              <a:rPr lang="en-US"/>
              <a:t>O(nm) time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General-form LP problem</a:t>
            </a:r>
            <a:endParaRPr/>
          </a:p>
        </p:txBody>
      </p:sp>
      <p:sp>
        <p:nvSpPr>
          <p:cNvPr id="194" name="Google Shape;194;p19"/>
          <p:cNvSpPr txBox="1"/>
          <p:nvPr>
            <p:ph idx="1" type="body"/>
          </p:nvPr>
        </p:nvSpPr>
        <p:spPr>
          <a:xfrm>
            <a:off x="228600" y="1600200"/>
            <a:ext cx="86868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US"/>
              <a:t>input</a:t>
            </a:r>
            <a:r>
              <a:rPr lang="en-US"/>
              <a:t>: </a:t>
            </a:r>
            <a:endParaRPr/>
          </a:p>
          <a:p>
            <a:pPr indent="-342900" lvl="0" marL="342900" rtl="0" algn="l">
              <a:spcBef>
                <a:spcPts val="544"/>
              </a:spcBef>
              <a:spcAft>
                <a:spcPts val="0"/>
              </a:spcAft>
              <a:buClr>
                <a:schemeClr val="dk1"/>
              </a:buClr>
              <a:buSzPct val="100000"/>
              <a:buChar char="•"/>
            </a:pPr>
            <a:r>
              <a:rPr lang="en-US"/>
              <a:t>Boolean for whether f is maximized/minimized </a:t>
            </a:r>
            <a:endParaRPr/>
          </a:p>
          <a:p>
            <a:pPr indent="-342900" lvl="0" marL="342900" rtl="0" algn="l">
              <a:spcBef>
                <a:spcPts val="544"/>
              </a:spcBef>
              <a:spcAft>
                <a:spcPts val="0"/>
              </a:spcAft>
              <a:buClr>
                <a:schemeClr val="dk1"/>
              </a:buClr>
              <a:buSzPct val="100000"/>
              <a:buChar char="•"/>
            </a:pPr>
            <a:r>
              <a:rPr lang="en-US"/>
              <a:t>vector c ∈ R</a:t>
            </a:r>
            <a:r>
              <a:rPr baseline="30000" lang="en-US"/>
              <a:t>n</a:t>
            </a:r>
            <a:endParaRPr/>
          </a:p>
          <a:p>
            <a:pPr indent="-342900" lvl="0" marL="342900" rtl="0" algn="l">
              <a:spcBef>
                <a:spcPts val="544"/>
              </a:spcBef>
              <a:spcAft>
                <a:spcPts val="0"/>
              </a:spcAft>
              <a:buClr>
                <a:schemeClr val="dk1"/>
              </a:buClr>
              <a:buSzPct val="100000"/>
              <a:buChar char="•"/>
            </a:pPr>
            <a:r>
              <a:rPr lang="en-US"/>
              <a:t>vector b ∈ R</a:t>
            </a:r>
            <a:r>
              <a:rPr baseline="30000" lang="en-US"/>
              <a:t>m</a:t>
            </a:r>
            <a:endParaRPr/>
          </a:p>
          <a:p>
            <a:pPr indent="-342900" lvl="0" marL="342900" rtl="0" algn="l">
              <a:spcBef>
                <a:spcPts val="544"/>
              </a:spcBef>
              <a:spcAft>
                <a:spcPts val="0"/>
              </a:spcAft>
              <a:buClr>
                <a:schemeClr val="dk1"/>
              </a:buClr>
              <a:buSzPct val="100000"/>
              <a:buChar char="•"/>
            </a:pPr>
            <a:r>
              <a:rPr lang="en-US"/>
              <a:t>vector o ∈ {≤, =, ≥}</a:t>
            </a:r>
            <a:r>
              <a:rPr baseline="30000" lang="en-US"/>
              <a:t>m</a:t>
            </a:r>
            <a:r>
              <a:rPr lang="en-US"/>
              <a:t> </a:t>
            </a:r>
            <a:endParaRPr/>
          </a:p>
          <a:p>
            <a:pPr indent="-342900" lvl="0" marL="342900" rtl="0" algn="l">
              <a:spcBef>
                <a:spcPts val="544"/>
              </a:spcBef>
              <a:spcAft>
                <a:spcPts val="0"/>
              </a:spcAft>
              <a:buClr>
                <a:schemeClr val="dk1"/>
              </a:buClr>
              <a:buSzPct val="100000"/>
              <a:buChar char="•"/>
            </a:pPr>
            <a:r>
              <a:rPr lang="en-US"/>
              <a:t>Matrix A of size m × n of real numbers </a:t>
            </a:r>
            <a:endParaRPr/>
          </a:p>
          <a:p>
            <a:pPr indent="0" lvl="0" marL="0" rtl="0" algn="l">
              <a:spcBef>
                <a:spcPts val="544"/>
              </a:spcBef>
              <a:spcAft>
                <a:spcPts val="0"/>
              </a:spcAft>
              <a:buClr>
                <a:schemeClr val="dk1"/>
              </a:buClr>
              <a:buSzPct val="100000"/>
              <a:buNone/>
            </a:pPr>
            <a:r>
              <a:rPr b="1" lang="en-US"/>
              <a:t>output</a:t>
            </a:r>
            <a:r>
              <a:rPr lang="en-US"/>
              <a:t>: either</a:t>
            </a:r>
            <a:endParaRPr/>
          </a:p>
          <a:p>
            <a:pPr indent="-514350" lvl="0" marL="514350" rtl="0" algn="l">
              <a:spcBef>
                <a:spcPts val="544"/>
              </a:spcBef>
              <a:spcAft>
                <a:spcPts val="0"/>
              </a:spcAft>
              <a:buClr>
                <a:schemeClr val="dk1"/>
              </a:buClr>
              <a:buSzPct val="100000"/>
              <a:buFont typeface="Calibri"/>
              <a:buAutoNum type="arabicPeriod"/>
            </a:pPr>
            <a:r>
              <a:rPr lang="en-US"/>
              <a:t>“unbounded”; or</a:t>
            </a:r>
            <a:endParaRPr/>
          </a:p>
          <a:p>
            <a:pPr indent="-514350" lvl="0" marL="514350" rtl="0" algn="l">
              <a:spcBef>
                <a:spcPts val="544"/>
              </a:spcBef>
              <a:spcAft>
                <a:spcPts val="0"/>
              </a:spcAft>
              <a:buClr>
                <a:schemeClr val="dk1"/>
              </a:buClr>
              <a:buSzPct val="100000"/>
              <a:buFont typeface="Calibri"/>
              <a:buAutoNum type="arabicPeriod"/>
            </a:pPr>
            <a:r>
              <a:rPr lang="en-US"/>
              <a:t>“infeasible”; or </a:t>
            </a:r>
            <a:endParaRPr/>
          </a:p>
          <a:p>
            <a:pPr indent="-514350" lvl="0" marL="514350" rtl="0" algn="l">
              <a:spcBef>
                <a:spcPts val="544"/>
              </a:spcBef>
              <a:spcAft>
                <a:spcPts val="0"/>
              </a:spcAft>
              <a:buClr>
                <a:schemeClr val="dk1"/>
              </a:buClr>
              <a:buSzPct val="100000"/>
              <a:buFont typeface="Calibri"/>
              <a:buAutoNum type="arabicPeriod"/>
            </a:pPr>
            <a:r>
              <a:rPr lang="en-US"/>
              <a:t>“solution” with a vector x ∈ R</a:t>
            </a:r>
            <a:r>
              <a:rPr baseline="30000" lang="en-US"/>
              <a:t>n</a:t>
            </a:r>
            <a:r>
              <a:rPr lang="en-US"/>
              <a:t> maximizing or minimizing the objective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Linear programming (LP)</a:t>
            </a:r>
            <a:br>
              <a:rPr lang="en-US"/>
            </a:br>
            <a:r>
              <a:rPr lang="en-US" sz="2200"/>
              <a:t>(taken from Levitin, pages 244-246)</a:t>
            </a:r>
            <a:endParaRPr/>
          </a:p>
        </p:txBody>
      </p:sp>
      <p:sp>
        <p:nvSpPr>
          <p:cNvPr id="91" name="Google Shape;91;p2"/>
          <p:cNvSpPr txBox="1"/>
          <p:nvPr>
            <p:ph idx="1" type="body"/>
          </p:nvPr>
        </p:nvSpPr>
        <p:spPr>
          <a:xfrm>
            <a:off x="152400" y="1600200"/>
            <a:ext cx="8991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a:t>
            </a:r>
            <a:r>
              <a:rPr b="1" i="1" lang="en-US"/>
              <a:t>linear programming </a:t>
            </a:r>
            <a:r>
              <a:rPr lang="en-US"/>
              <a:t>problem: a problem of optimizing a linear function of several variables subject to constraints in the form of linear equations and linear inequalities =&gt; an optimal decision problem</a:t>
            </a:r>
            <a:endParaRPr/>
          </a:p>
          <a:p>
            <a:pPr indent="0" lvl="0" marL="0" rtl="0" algn="l">
              <a:spcBef>
                <a:spcPts val="444"/>
              </a:spcBef>
              <a:spcAft>
                <a:spcPts val="0"/>
              </a:spcAft>
              <a:buClr>
                <a:schemeClr val="dk1"/>
              </a:buClr>
              <a:buSzPct val="100000"/>
              <a:buNone/>
            </a:pPr>
            <a:r>
              <a:rPr lang="en-US" sz="2400"/>
              <a:t>maximize (or minimize) c</a:t>
            </a:r>
            <a:r>
              <a:rPr baseline="-25000" lang="en-US" sz="2400"/>
              <a:t>1</a:t>
            </a:r>
            <a:r>
              <a:rPr lang="en-US" sz="2400"/>
              <a:t>x</a:t>
            </a:r>
            <a:r>
              <a:rPr baseline="-25000" lang="en-US" sz="2400"/>
              <a:t>1</a:t>
            </a:r>
            <a:r>
              <a:rPr lang="en-US" sz="2400"/>
              <a:t> + . . . + c</a:t>
            </a:r>
            <a:r>
              <a:rPr baseline="-25000" lang="en-US" sz="2400"/>
              <a:t>n</a:t>
            </a:r>
            <a:r>
              <a:rPr lang="en-US" sz="2400"/>
              <a:t>x</a:t>
            </a:r>
            <a:r>
              <a:rPr baseline="-25000" lang="en-US" sz="2400"/>
              <a:t>n</a:t>
            </a:r>
            <a:r>
              <a:rPr lang="en-US" sz="2400"/>
              <a:t> (called </a:t>
            </a:r>
            <a:r>
              <a:rPr i="1" lang="en-US" sz="2400"/>
              <a:t>objective function</a:t>
            </a:r>
            <a:r>
              <a:rPr lang="en-US" sz="2400"/>
              <a:t>)</a:t>
            </a:r>
            <a:br>
              <a:rPr lang="en-US" sz="2400"/>
            </a:br>
            <a:r>
              <a:rPr lang="en-US" sz="2400"/>
              <a:t>subject to 	a</a:t>
            </a:r>
            <a:r>
              <a:rPr baseline="-25000" lang="en-US" sz="2400"/>
              <a:t>i1</a:t>
            </a:r>
            <a:r>
              <a:rPr lang="en-US" sz="2400"/>
              <a:t>x</a:t>
            </a:r>
            <a:r>
              <a:rPr baseline="-25000" lang="en-US" sz="2400"/>
              <a:t>1</a:t>
            </a:r>
            <a:r>
              <a:rPr lang="en-US" sz="2400"/>
              <a:t>+...+a</a:t>
            </a:r>
            <a:r>
              <a:rPr baseline="-25000" lang="en-US" sz="2400"/>
              <a:t>in</a:t>
            </a:r>
            <a:r>
              <a:rPr lang="en-US" sz="2400"/>
              <a:t>x</a:t>
            </a:r>
            <a:r>
              <a:rPr baseline="-25000" lang="en-US" sz="2400"/>
              <a:t>n </a:t>
            </a:r>
            <a:r>
              <a:rPr lang="en-US" sz="2400"/>
              <a:t>≤ (or ≥ or = )b</a:t>
            </a:r>
            <a:r>
              <a:rPr baseline="-25000" lang="en-US" sz="2400"/>
              <a:t>i</a:t>
            </a:r>
            <a:r>
              <a:rPr lang="en-US" sz="2400"/>
              <a:t> for i=1,...,m (called </a:t>
            </a:r>
            <a:r>
              <a:rPr i="1" lang="en-US" sz="2400"/>
              <a:t>constraints</a:t>
            </a:r>
            <a:r>
              <a:rPr lang="en-US" sz="2400"/>
              <a:t>)</a:t>
            </a:r>
            <a:endParaRPr/>
          </a:p>
          <a:p>
            <a:pPr indent="0" lvl="0" marL="0" rtl="0" algn="l">
              <a:spcBef>
                <a:spcPts val="444"/>
              </a:spcBef>
              <a:spcAft>
                <a:spcPts val="0"/>
              </a:spcAft>
              <a:buClr>
                <a:schemeClr val="dk1"/>
              </a:buClr>
              <a:buSzPct val="100000"/>
              <a:buNone/>
            </a:pPr>
            <a:r>
              <a:rPr lang="en-US" sz="2400"/>
              <a:t>		x</a:t>
            </a:r>
            <a:r>
              <a:rPr baseline="-25000" lang="en-US" sz="2400"/>
              <a:t>1</a:t>
            </a:r>
            <a:r>
              <a:rPr lang="en-US" sz="2400"/>
              <a:t> ≥0,...,x</a:t>
            </a:r>
            <a:r>
              <a:rPr baseline="-25000" lang="en-US" sz="2400"/>
              <a:t>n</a:t>
            </a:r>
            <a:r>
              <a:rPr lang="en-US" sz="2400"/>
              <a:t> ≥0 (called </a:t>
            </a:r>
            <a:r>
              <a:rPr i="1" lang="en-US" sz="2400"/>
              <a:t>nonnegative constraints</a:t>
            </a:r>
            <a:r>
              <a:rPr lang="en-US" sz="2400"/>
              <a:t>)</a:t>
            </a:r>
            <a:endParaRPr/>
          </a:p>
          <a:p>
            <a:pPr indent="-342900" lvl="0" marL="342900" rtl="0" algn="l">
              <a:spcBef>
                <a:spcPts val="592"/>
              </a:spcBef>
              <a:spcAft>
                <a:spcPts val="0"/>
              </a:spcAft>
              <a:buClr>
                <a:schemeClr val="dk1"/>
              </a:buClr>
              <a:buSzPct val="100000"/>
              <a:buChar char="•"/>
            </a:pPr>
            <a:r>
              <a:rPr b="1" i="1" lang="en-US"/>
              <a:t>Integer linear programming </a:t>
            </a:r>
            <a:r>
              <a:rPr b="1" lang="en-US"/>
              <a:t>(ILP)</a:t>
            </a:r>
            <a:r>
              <a:rPr b="1" i="1" lang="en-US"/>
              <a:t> </a:t>
            </a:r>
            <a:r>
              <a:rPr lang="en-US"/>
              <a:t>problem: the variables of a LP problem are required to be integers</a:t>
            </a:r>
            <a:endParaRPr/>
          </a:p>
          <a:p>
            <a:pPr indent="-342900" lvl="0" marL="342900" rtl="0" algn="l">
              <a:spcBef>
                <a:spcPts val="592"/>
              </a:spcBef>
              <a:spcAft>
                <a:spcPts val="0"/>
              </a:spcAft>
              <a:buClr>
                <a:schemeClr val="dk1"/>
              </a:buClr>
              <a:buSzPct val="100000"/>
              <a:buChar char="•"/>
            </a:pPr>
            <a:r>
              <a:rPr lang="en-US"/>
              <a:t>Textbook CLRS section 29.3</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Formulating General LPs </a:t>
            </a:r>
            <a:endParaRPr/>
          </a:p>
        </p:txBody>
      </p:sp>
      <p:sp>
        <p:nvSpPr>
          <p:cNvPr id="200" name="Google Shape;200;p20"/>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Need to define</a:t>
            </a:r>
            <a:endParaRPr/>
          </a:p>
          <a:p>
            <a:pPr indent="-514350" lvl="0" marL="514350" rtl="0" algn="l">
              <a:spcBef>
                <a:spcPts val="592"/>
              </a:spcBef>
              <a:spcAft>
                <a:spcPts val="0"/>
              </a:spcAft>
              <a:buClr>
                <a:schemeClr val="dk1"/>
              </a:buClr>
              <a:buSzPct val="100000"/>
              <a:buFont typeface="Calibri"/>
              <a:buAutoNum type="arabicPeriod"/>
            </a:pPr>
            <a:r>
              <a:rPr lang="en-US"/>
              <a:t>the variables, what they represent</a:t>
            </a:r>
            <a:endParaRPr/>
          </a:p>
          <a:p>
            <a:pPr indent="-514350" lvl="0" marL="514350" rtl="0" algn="l">
              <a:spcBef>
                <a:spcPts val="592"/>
              </a:spcBef>
              <a:spcAft>
                <a:spcPts val="0"/>
              </a:spcAft>
              <a:buClr>
                <a:schemeClr val="dk1"/>
              </a:buClr>
              <a:buSzPct val="100000"/>
              <a:buFont typeface="Calibri"/>
              <a:buAutoNum type="arabicPeriod"/>
            </a:pPr>
            <a:r>
              <a:rPr lang="en-US"/>
              <a:t>the objective function, whether it is maximizing or minimizing</a:t>
            </a:r>
            <a:endParaRPr/>
          </a:p>
          <a:p>
            <a:pPr indent="-514350" lvl="0" marL="514350" rtl="0" algn="l">
              <a:spcBef>
                <a:spcPts val="592"/>
              </a:spcBef>
              <a:spcAft>
                <a:spcPts val="0"/>
              </a:spcAft>
              <a:buClr>
                <a:schemeClr val="dk1"/>
              </a:buClr>
              <a:buSzPct val="100000"/>
              <a:buFont typeface="Calibri"/>
              <a:buAutoNum type="arabicPeriod"/>
            </a:pPr>
            <a:r>
              <a:rPr lang="en-US"/>
              <a:t>the constraints, what they represent</a:t>
            </a:r>
            <a:endParaRPr/>
          </a:p>
          <a:p>
            <a:pPr indent="-514350" lvl="0" marL="514350" rtl="0" algn="l">
              <a:spcBef>
                <a:spcPts val="592"/>
              </a:spcBef>
              <a:spcAft>
                <a:spcPts val="0"/>
              </a:spcAft>
              <a:buClr>
                <a:schemeClr val="dk1"/>
              </a:buClr>
              <a:buSzPct val="100000"/>
              <a:buFont typeface="Calibri"/>
              <a:buAutoNum type="arabicPeriod"/>
            </a:pPr>
            <a:r>
              <a:rPr lang="en-US"/>
              <a:t>the entire LP in general form</a:t>
            </a:r>
            <a:endParaRPr/>
          </a:p>
          <a:p>
            <a:pPr indent="-514350" lvl="0" marL="514350" rtl="0" algn="l">
              <a:spcBef>
                <a:spcPts val="592"/>
              </a:spcBef>
              <a:spcAft>
                <a:spcPts val="0"/>
              </a:spcAft>
              <a:buClr>
                <a:schemeClr val="dk1"/>
              </a:buClr>
              <a:buSzPct val="100000"/>
              <a:buFont typeface="Calibri"/>
              <a:buAutoNum type="arabicPeriod"/>
            </a:pPr>
            <a:r>
              <a:rPr lang="en-US"/>
              <a:t>how to interpret</a:t>
            </a:r>
            <a:endParaRPr/>
          </a:p>
          <a:p>
            <a:pPr indent="-285750" lvl="1" marL="742950" rtl="0" algn="l">
              <a:spcBef>
                <a:spcPts val="518"/>
              </a:spcBef>
              <a:spcAft>
                <a:spcPts val="0"/>
              </a:spcAft>
              <a:buClr>
                <a:schemeClr val="dk1"/>
              </a:buClr>
              <a:buSzPct val="100000"/>
              <a:buChar char="–"/>
            </a:pPr>
            <a:r>
              <a:rPr lang="en-US"/>
              <a:t>infeasible result</a:t>
            </a:r>
            <a:endParaRPr/>
          </a:p>
          <a:p>
            <a:pPr indent="-285750" lvl="1" marL="742950" rtl="0" algn="l">
              <a:spcBef>
                <a:spcPts val="518"/>
              </a:spcBef>
              <a:spcAft>
                <a:spcPts val="0"/>
              </a:spcAft>
              <a:buClr>
                <a:schemeClr val="dk1"/>
              </a:buClr>
              <a:buSzPct val="100000"/>
              <a:buChar char="–"/>
            </a:pPr>
            <a:r>
              <a:rPr lang="en-US"/>
              <a:t>unbounded result</a:t>
            </a:r>
            <a:endParaRPr/>
          </a:p>
          <a:p>
            <a:pPr indent="-285750" lvl="1" marL="742950" rtl="0" algn="l">
              <a:spcBef>
                <a:spcPts val="518"/>
              </a:spcBef>
              <a:spcAft>
                <a:spcPts val="0"/>
              </a:spcAft>
              <a:buClr>
                <a:schemeClr val="dk1"/>
              </a:buClr>
              <a:buSzPct val="100000"/>
              <a:buChar char="–"/>
            </a:pPr>
            <a:r>
              <a:rPr lang="en-US"/>
              <a:t>solution result; how to interpret solution vector x in terms of business logic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Visual representation</a:t>
            </a:r>
            <a:endParaRPr/>
          </a:p>
        </p:txBody>
      </p:sp>
      <p:sp>
        <p:nvSpPr>
          <p:cNvPr id="206" name="Google Shape;20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Read slides 15-20 of </a:t>
            </a:r>
            <a:r>
              <a:rPr lang="en-US" u="sng">
                <a:solidFill>
                  <a:schemeClr val="hlink"/>
                </a:solidFill>
                <a:hlinkClick r:id="rId3"/>
              </a:rPr>
              <a:t>https://github.com/kevinwortman/advanced-algorithms-slides/blob/master/12-lp-formulations.pdf</a:t>
            </a: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Slack form</a:t>
            </a:r>
            <a:endParaRPr/>
          </a:p>
        </p:txBody>
      </p:sp>
      <p:sp>
        <p:nvSpPr>
          <p:cNvPr id="212" name="Google Shape;212;p22"/>
          <p:cNvSpPr txBox="1"/>
          <p:nvPr>
            <p:ph idx="1" type="body"/>
          </p:nvPr>
        </p:nvSpPr>
        <p:spPr>
          <a:xfrm>
            <a:off x="228600" y="1417638"/>
            <a:ext cx="8610600" cy="50593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standard form: constraint says l.h.s ≤ r.h.s. ⇒ the difference or “slack” between r.h.s. and l.h.s. is ≥ 0: r.h.s – l.h.s ≥ 0, so we call “slack” the difference </a:t>
            </a:r>
            <a:br>
              <a:rPr lang="en-US"/>
            </a:br>
            <a:r>
              <a:rPr lang="en-US"/>
              <a:t>        slack = r.h.s – l.h.s </a:t>
            </a:r>
            <a:endParaRPr/>
          </a:p>
          <a:p>
            <a:pPr indent="-342900" lvl="0" marL="342900" rtl="0" algn="l">
              <a:spcBef>
                <a:spcPts val="592"/>
              </a:spcBef>
              <a:spcAft>
                <a:spcPts val="0"/>
              </a:spcAft>
              <a:buClr>
                <a:schemeClr val="dk1"/>
              </a:buClr>
              <a:buSzPct val="100000"/>
              <a:buChar char="•"/>
            </a:pPr>
            <a:r>
              <a:rPr lang="en-US"/>
              <a:t>slack form: constraint says l.h.s. + slack = r.h.s. </a:t>
            </a:r>
            <a:endParaRPr/>
          </a:p>
          <a:p>
            <a:pPr indent="-342900" lvl="0" marL="342900" rtl="0" algn="l">
              <a:spcBef>
                <a:spcPts val="592"/>
              </a:spcBef>
              <a:spcAft>
                <a:spcPts val="0"/>
              </a:spcAft>
              <a:buClr>
                <a:schemeClr val="dk1"/>
              </a:buClr>
              <a:buSzPct val="100000"/>
              <a:buChar char="•"/>
            </a:pPr>
            <a:r>
              <a:rPr lang="en-US"/>
              <a:t>increasing objective = decreasing slack</a:t>
            </a:r>
            <a:endParaRPr/>
          </a:p>
          <a:p>
            <a:pPr indent="-342900" lvl="0" marL="342900" rtl="0" algn="l">
              <a:spcBef>
                <a:spcPts val="592"/>
              </a:spcBef>
              <a:spcAft>
                <a:spcPts val="0"/>
              </a:spcAft>
              <a:buClr>
                <a:schemeClr val="dk1"/>
              </a:buClr>
              <a:buSzPct val="100000"/>
              <a:buChar char="•"/>
            </a:pPr>
            <a:r>
              <a:rPr lang="en-US"/>
              <a:t>z = value of objective function </a:t>
            </a:r>
            <a:endParaRPr/>
          </a:p>
          <a:p>
            <a:pPr indent="-285750" lvl="1" marL="742950" rtl="0" algn="l">
              <a:spcBef>
                <a:spcPts val="518"/>
              </a:spcBef>
              <a:spcAft>
                <a:spcPts val="0"/>
              </a:spcAft>
              <a:buClr>
                <a:schemeClr val="dk1"/>
              </a:buClr>
              <a:buSzPct val="100000"/>
              <a:buChar char="–"/>
            </a:pPr>
            <a:r>
              <a:rPr lang="en-US"/>
              <a:t>don’t bother writing “maximize” or “subject to” </a:t>
            </a:r>
            <a:endParaRPr/>
          </a:p>
          <a:p>
            <a:pPr indent="-342900" lvl="0" marL="342900" rtl="0" algn="l">
              <a:spcBef>
                <a:spcPts val="592"/>
              </a:spcBef>
              <a:spcAft>
                <a:spcPts val="0"/>
              </a:spcAft>
              <a:buClr>
                <a:schemeClr val="dk1"/>
              </a:buClr>
              <a:buSzPct val="100000"/>
              <a:buChar char="•"/>
            </a:pPr>
            <a:r>
              <a:rPr lang="en-US"/>
              <a:t>introduce one new basic variable to represent slack in each constraint ; pre-existing variables are non-basic</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Standard versus Slack Form</a:t>
            </a:r>
            <a:endParaRPr/>
          </a:p>
        </p:txBody>
      </p:sp>
      <p:sp>
        <p:nvSpPr>
          <p:cNvPr id="218" name="Google Shape;218;p23"/>
          <p:cNvSpPr txBox="1"/>
          <p:nvPr>
            <p:ph idx="1" type="body"/>
          </p:nvPr>
        </p:nvSpPr>
        <p:spPr>
          <a:xfrm>
            <a:off x="228605" y="1600200"/>
            <a:ext cx="8458195"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max 	x</a:t>
            </a:r>
            <a:r>
              <a:rPr baseline="-25000" lang="en-US"/>
              <a:t>1</a:t>
            </a:r>
            <a:r>
              <a:rPr lang="en-US"/>
              <a:t> +2x</a:t>
            </a:r>
            <a:r>
              <a:rPr baseline="-25000" lang="en-US"/>
              <a:t>2</a:t>
            </a:r>
            <a:r>
              <a:rPr lang="en-US"/>
              <a:t> − ½ x</a:t>
            </a:r>
            <a:r>
              <a:rPr baseline="-25000" lang="en-US"/>
              <a:t>3</a:t>
            </a:r>
            <a:r>
              <a:rPr lang="en-US"/>
              <a:t>  	z= x</a:t>
            </a:r>
            <a:r>
              <a:rPr baseline="-25000" lang="en-US"/>
              <a:t>1</a:t>
            </a:r>
            <a:r>
              <a:rPr lang="en-US"/>
              <a:t> +2x</a:t>
            </a:r>
            <a:r>
              <a:rPr baseline="-25000" lang="en-US"/>
              <a:t>2</a:t>
            </a:r>
            <a:r>
              <a:rPr lang="en-US"/>
              <a:t> − ½ x</a:t>
            </a:r>
            <a:r>
              <a:rPr baseline="-25000" lang="en-US"/>
              <a:t>3</a:t>
            </a:r>
            <a:endParaRPr/>
          </a:p>
          <a:p>
            <a:pPr indent="0" lvl="0" marL="0" rtl="0" algn="l">
              <a:spcBef>
                <a:spcPts val="640"/>
              </a:spcBef>
              <a:spcAft>
                <a:spcPts val="0"/>
              </a:spcAft>
              <a:buClr>
                <a:schemeClr val="dk1"/>
              </a:buClr>
              <a:buSzPts val="3200"/>
              <a:buNone/>
            </a:pPr>
            <a:r>
              <a:rPr lang="en-US"/>
              <a:t>subject to</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		</a:t>
            </a:r>
            <a:endParaRPr/>
          </a:p>
        </p:txBody>
      </p:sp>
      <p:graphicFrame>
        <p:nvGraphicFramePr>
          <p:cNvPr id="219" name="Google Shape;219;p23"/>
          <p:cNvGraphicFramePr/>
          <p:nvPr/>
        </p:nvGraphicFramePr>
        <p:xfrm>
          <a:off x="685808" y="2974432"/>
          <a:ext cx="3000000" cy="3000000"/>
        </p:xfrm>
        <a:graphic>
          <a:graphicData uri="http://schemas.openxmlformats.org/drawingml/2006/table">
            <a:tbl>
              <a:tblPr bandRow="1" firstRow="1">
                <a:noFill/>
                <a:tableStyleId>{2040D35E-19E0-4237-B582-65ACBB495190}</a:tableStyleId>
              </a:tblPr>
              <a:tblGrid>
                <a:gridCol w="2945325"/>
                <a:gridCol w="4827050"/>
              </a:tblGrid>
              <a:tr h="370850">
                <a:tc>
                  <a:txBody>
                    <a:bodyPr/>
                    <a:lstStyle/>
                    <a:p>
                      <a:pPr indent="0" lvl="0" marL="0" marR="0" rtl="0" algn="l">
                        <a:spcBef>
                          <a:spcPts val="0"/>
                        </a:spcBef>
                        <a:spcAft>
                          <a:spcPts val="0"/>
                        </a:spcAft>
                        <a:buClr>
                          <a:schemeClr val="dk1"/>
                        </a:buClr>
                        <a:buSzPts val="3200"/>
                        <a:buFont typeface="Calibri"/>
                        <a:buNone/>
                      </a:pPr>
                      <a:r>
                        <a:rPr lang="en-US" sz="3200"/>
                        <a:t>1/3 x</a:t>
                      </a:r>
                      <a:r>
                        <a:rPr baseline="-25000" lang="en-US" sz="3200"/>
                        <a:t>1</a:t>
                      </a:r>
                      <a:r>
                        <a:rPr lang="en-US" sz="3200"/>
                        <a:t>+x</a:t>
                      </a:r>
                      <a:r>
                        <a:rPr baseline="-25000" lang="en-US" sz="3200"/>
                        <a:t>3</a:t>
                      </a:r>
                      <a:r>
                        <a:rPr lang="en-US" sz="3200"/>
                        <a:t> ≤ 5 </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1</a:t>
                      </a:r>
                      <a:r>
                        <a:rPr lang="en-US" sz="3200"/>
                        <a:t>+x</a:t>
                      </a:r>
                      <a:r>
                        <a:rPr baseline="-25000" lang="en-US" sz="3200"/>
                        <a:t>2</a:t>
                      </a:r>
                      <a:r>
                        <a:rPr lang="en-US" sz="3200"/>
                        <a:t>+x</a:t>
                      </a:r>
                      <a:r>
                        <a:rPr baseline="-25000" lang="en-US" sz="3200"/>
                        <a:t>3</a:t>
                      </a:r>
                      <a:r>
                        <a:rPr lang="en-US" sz="3200"/>
                        <a:t> ≤ 100 </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1</a:t>
                      </a:r>
                      <a:r>
                        <a:rPr lang="en-US" sz="3200"/>
                        <a:t> − x</a:t>
                      </a:r>
                      <a:r>
                        <a:rPr baseline="-25000" lang="en-US" sz="3200"/>
                        <a:t>2</a:t>
                      </a:r>
                      <a:r>
                        <a:rPr lang="en-US" sz="3200"/>
                        <a:t> ≤ −3</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1</a:t>
                      </a:r>
                      <a:r>
                        <a:rPr lang="en-US" sz="3200"/>
                        <a:t>,x</a:t>
                      </a:r>
                      <a:r>
                        <a:rPr baseline="-25000" lang="en-US" sz="3200"/>
                        <a:t>2</a:t>
                      </a:r>
                      <a:r>
                        <a:rPr lang="en-US" sz="3200"/>
                        <a:t>,x</a:t>
                      </a:r>
                      <a:r>
                        <a:rPr baseline="-25000" lang="en-US" sz="3200"/>
                        <a:t>3</a:t>
                      </a:r>
                      <a:r>
                        <a:rPr lang="en-US" sz="3200"/>
                        <a:t> ≥ 0</a:t>
                      </a:r>
                      <a:endParaRPr/>
                    </a:p>
                  </a:txBody>
                  <a:tcPr marT="45725" marB="45725" marR="91450" marL="91450"/>
                </a:tc>
                <a:tc>
                  <a:txBody>
                    <a:bodyPr/>
                    <a:lstStyle/>
                    <a:p>
                      <a:pPr indent="0" lvl="0" marL="0" marR="0" rtl="0" algn="l">
                        <a:spcBef>
                          <a:spcPts val="0"/>
                        </a:spcBef>
                        <a:spcAft>
                          <a:spcPts val="0"/>
                        </a:spcAft>
                        <a:buClr>
                          <a:schemeClr val="dk1"/>
                        </a:buClr>
                        <a:buSzPts val="3200"/>
                        <a:buFont typeface="Calibri"/>
                        <a:buNone/>
                      </a:pPr>
                      <a:r>
                        <a:rPr lang="en-US" sz="3200"/>
                        <a:t>x</a:t>
                      </a:r>
                      <a:r>
                        <a:rPr baseline="-25000" lang="en-US" sz="3200"/>
                        <a:t>4</a:t>
                      </a:r>
                      <a:r>
                        <a:rPr lang="en-US" sz="3200"/>
                        <a:t> = 5−1/3 x</a:t>
                      </a:r>
                      <a:r>
                        <a:rPr baseline="-25000" lang="en-US" sz="3200"/>
                        <a:t>1</a:t>
                      </a:r>
                      <a:r>
                        <a:rPr lang="en-US" sz="3200"/>
                        <a:t>− x</a:t>
                      </a:r>
                      <a:r>
                        <a:rPr baseline="-25000" lang="en-US" sz="3200"/>
                        <a:t>3</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5</a:t>
                      </a:r>
                      <a:r>
                        <a:rPr lang="en-US" sz="3200"/>
                        <a:t> = 100 − x</a:t>
                      </a:r>
                      <a:r>
                        <a:rPr baseline="-25000" lang="en-US" sz="3200"/>
                        <a:t>1</a:t>
                      </a:r>
                      <a:r>
                        <a:rPr lang="en-US" sz="3200"/>
                        <a:t>− x</a:t>
                      </a:r>
                      <a:r>
                        <a:rPr baseline="-25000" lang="en-US" sz="3200"/>
                        <a:t>2</a:t>
                      </a:r>
                      <a:r>
                        <a:rPr lang="en-US" sz="3200"/>
                        <a:t>− x</a:t>
                      </a:r>
                      <a:r>
                        <a:rPr baseline="-25000" lang="en-US" sz="3200"/>
                        <a:t>3</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6</a:t>
                      </a:r>
                      <a:r>
                        <a:rPr lang="en-US" sz="3200"/>
                        <a:t> = −3− x</a:t>
                      </a:r>
                      <a:r>
                        <a:rPr baseline="-25000" lang="en-US" sz="3200"/>
                        <a:t>1</a:t>
                      </a:r>
                      <a:r>
                        <a:rPr lang="en-US" sz="3200"/>
                        <a:t>+ x</a:t>
                      </a:r>
                      <a:r>
                        <a:rPr baseline="-25000" lang="en-US" sz="3200"/>
                        <a:t>2</a:t>
                      </a:r>
                      <a:r>
                        <a:rPr lang="en-US" sz="3200"/>
                        <a:t> </a:t>
                      </a:r>
                      <a:endParaRPr/>
                    </a:p>
                    <a:p>
                      <a:pPr indent="0" lvl="0" marL="0" marR="0" rtl="0" algn="l">
                        <a:spcBef>
                          <a:spcPts val="0"/>
                        </a:spcBef>
                        <a:spcAft>
                          <a:spcPts val="0"/>
                        </a:spcAft>
                        <a:buClr>
                          <a:schemeClr val="dk1"/>
                        </a:buClr>
                        <a:buSzPts val="3200"/>
                        <a:buFont typeface="Calibri"/>
                        <a:buNone/>
                      </a:pPr>
                      <a:r>
                        <a:rPr lang="en-US" sz="3200"/>
                        <a:t>x</a:t>
                      </a:r>
                      <a:r>
                        <a:rPr baseline="-25000" lang="en-US" sz="3200"/>
                        <a:t>1</a:t>
                      </a:r>
                      <a:r>
                        <a:rPr lang="en-US" sz="3200"/>
                        <a:t>,x</a:t>
                      </a:r>
                      <a:r>
                        <a:rPr baseline="-25000" lang="en-US" sz="3200"/>
                        <a:t>2</a:t>
                      </a:r>
                      <a:r>
                        <a:rPr lang="en-US" sz="3200"/>
                        <a:t>,x</a:t>
                      </a:r>
                      <a:r>
                        <a:rPr baseline="-25000" lang="en-US" sz="3200"/>
                        <a:t>3</a:t>
                      </a:r>
                      <a:r>
                        <a:rPr lang="en-US" sz="3200"/>
                        <a:t>,x</a:t>
                      </a:r>
                      <a:r>
                        <a:rPr baseline="-25000" lang="en-US" sz="3200"/>
                        <a:t>4</a:t>
                      </a:r>
                      <a:r>
                        <a:rPr lang="en-US" sz="3200"/>
                        <a:t>,x</a:t>
                      </a:r>
                      <a:r>
                        <a:rPr baseline="-25000" lang="en-US" sz="3200"/>
                        <a:t>5</a:t>
                      </a:r>
                      <a:r>
                        <a:rPr lang="en-US" sz="3200"/>
                        <a:t>,x</a:t>
                      </a:r>
                      <a:r>
                        <a:rPr baseline="-25000" lang="en-US" sz="3200"/>
                        <a:t>6</a:t>
                      </a:r>
                      <a:r>
                        <a:rPr lang="en-US" sz="3200"/>
                        <a:t> ≥0</a:t>
                      </a:r>
                      <a:endParaRPr/>
                    </a:p>
                    <a:p>
                      <a:pPr indent="0" lvl="0" marL="0" marR="0" rtl="0" algn="l">
                        <a:spcBef>
                          <a:spcPts val="0"/>
                        </a:spcBef>
                        <a:spcAft>
                          <a:spcPts val="0"/>
                        </a:spcAft>
                        <a:buClr>
                          <a:schemeClr val="dk1"/>
                        </a:buClr>
                        <a:buSzPts val="3200"/>
                        <a:buFont typeface="Calibri"/>
                        <a:buNone/>
                      </a:pPr>
                      <a:r>
                        <a:rPr lang="en-US" sz="3200"/>
                        <a:t>basic var’s: x</a:t>
                      </a:r>
                      <a:r>
                        <a:rPr baseline="-25000" lang="en-US" sz="3200"/>
                        <a:t>4</a:t>
                      </a:r>
                      <a:r>
                        <a:rPr lang="en-US" sz="3200"/>
                        <a:t>, x</a:t>
                      </a:r>
                      <a:r>
                        <a:rPr baseline="-25000" lang="en-US" sz="3200"/>
                        <a:t>5</a:t>
                      </a:r>
                      <a:r>
                        <a:rPr lang="en-US" sz="3200"/>
                        <a:t>, x</a:t>
                      </a:r>
                      <a:r>
                        <a:rPr baseline="-25000" lang="en-US" sz="3200"/>
                        <a:t>6</a:t>
                      </a:r>
                      <a:r>
                        <a:rPr lang="en-US" sz="3200"/>
                        <a:t> </a:t>
                      </a:r>
                      <a:endParaRPr/>
                    </a:p>
                    <a:p>
                      <a:pPr indent="0" lvl="0" marL="0" marR="0" rtl="0" algn="l">
                        <a:spcBef>
                          <a:spcPts val="0"/>
                        </a:spcBef>
                        <a:spcAft>
                          <a:spcPts val="0"/>
                        </a:spcAft>
                        <a:buClr>
                          <a:schemeClr val="dk1"/>
                        </a:buClr>
                        <a:buSzPts val="3200"/>
                        <a:buFont typeface="Calibri"/>
                        <a:buNone/>
                      </a:pPr>
                      <a:r>
                        <a:rPr lang="en-US" sz="3200"/>
                        <a:t>nonbasic var’s: x</a:t>
                      </a:r>
                      <a:r>
                        <a:rPr baseline="-25000" lang="en-US" sz="3200"/>
                        <a:t>1</a:t>
                      </a:r>
                      <a:r>
                        <a:rPr lang="en-US" sz="3200"/>
                        <a:t>, x</a:t>
                      </a:r>
                      <a:r>
                        <a:rPr baseline="-25000" lang="en-US" sz="3200"/>
                        <a:t>2</a:t>
                      </a:r>
                      <a:r>
                        <a:rPr lang="en-US" sz="3200"/>
                        <a:t>, x</a:t>
                      </a:r>
                      <a:r>
                        <a:rPr baseline="-25000" lang="en-US" sz="3200"/>
                        <a:t>3</a:t>
                      </a:r>
                      <a:endParaRPr/>
                    </a:p>
                  </a:txBody>
                  <a:tcPr marT="45725" marB="45725" marR="91450" marL="91450"/>
                </a:tc>
              </a:tr>
              <a:tr h="370850">
                <a:tc>
                  <a:txBody>
                    <a:bodyPr/>
                    <a:lstStyle/>
                    <a:p>
                      <a:pPr indent="0" lvl="0" marL="0" marR="0" rtl="0" algn="l">
                        <a:spcBef>
                          <a:spcPts val="0"/>
                        </a:spcBef>
                        <a:spcAft>
                          <a:spcPts val="0"/>
                        </a:spcAft>
                        <a:buClr>
                          <a:schemeClr val="dk1"/>
                        </a:buClr>
                        <a:buSzPts val="3200"/>
                        <a:buFont typeface="Calibri"/>
                        <a:buNone/>
                      </a:pPr>
                      <a:r>
                        <a:t/>
                      </a:r>
                      <a:endParaRPr sz="3200"/>
                    </a:p>
                  </a:txBody>
                  <a:tcPr marT="45725" marB="45725" marR="91450" marL="91450"/>
                </a:tc>
                <a:tc>
                  <a:txBody>
                    <a:bodyPr/>
                    <a:lstStyle/>
                    <a:p>
                      <a:pPr indent="0" lvl="0" marL="0" marR="0" rtl="0" algn="l">
                        <a:spcBef>
                          <a:spcPts val="0"/>
                        </a:spcBef>
                        <a:spcAft>
                          <a:spcPts val="0"/>
                        </a:spcAft>
                        <a:buNone/>
                      </a:pPr>
                      <a:r>
                        <a:t/>
                      </a:r>
                      <a:endParaRPr sz="3200"/>
                    </a:p>
                  </a:txBody>
                  <a:tcPr marT="45725" marB="45725" marR="91450" marL="91450"/>
                </a:tc>
              </a:tr>
            </a:tbl>
          </a:graphicData>
        </a:graphic>
      </p:graphicFrame>
      <p:cxnSp>
        <p:nvCxnSpPr>
          <p:cNvPr id="220" name="Google Shape;220;p23"/>
          <p:cNvCxnSpPr/>
          <p:nvPr/>
        </p:nvCxnSpPr>
        <p:spPr>
          <a:xfrm>
            <a:off x="3581400" y="1752600"/>
            <a:ext cx="0" cy="4373563"/>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High-level Simplex algorithm</a:t>
            </a:r>
            <a:endParaRPr/>
          </a:p>
        </p:txBody>
      </p:sp>
      <p:sp>
        <p:nvSpPr>
          <p:cNvPr id="226" name="Google Shape;226;p24"/>
          <p:cNvSpPr txBox="1"/>
          <p:nvPr>
            <p:ph idx="1" type="body"/>
          </p:nvPr>
        </p:nvSpPr>
        <p:spPr>
          <a:xfrm>
            <a:off x="457200" y="1219200"/>
            <a:ext cx="84582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convert standard form LP to slack form</a:t>
            </a:r>
            <a:endParaRPr/>
          </a:p>
          <a:p>
            <a:pPr indent="-342900" lvl="0" marL="342900" rtl="0" algn="l">
              <a:spcBef>
                <a:spcPts val="544"/>
              </a:spcBef>
              <a:spcAft>
                <a:spcPts val="0"/>
              </a:spcAft>
              <a:buClr>
                <a:schemeClr val="dk1"/>
              </a:buClr>
              <a:buSzPct val="100000"/>
              <a:buChar char="•"/>
            </a:pPr>
            <a:r>
              <a:rPr lang="en-US"/>
              <a:t>find a feasible (probably non-optimal) initial solution </a:t>
            </a:r>
            <a:endParaRPr/>
          </a:p>
          <a:p>
            <a:pPr indent="-285750" lvl="1" marL="742950" rtl="0" algn="l">
              <a:spcBef>
                <a:spcPts val="476"/>
              </a:spcBef>
              <a:spcAft>
                <a:spcPts val="0"/>
              </a:spcAft>
              <a:buClr>
                <a:schemeClr val="dk1"/>
              </a:buClr>
              <a:buSzPct val="100000"/>
              <a:buChar char="–"/>
            </a:pPr>
            <a:r>
              <a:rPr lang="en-US"/>
              <a:t>if this does not exist, return “infeasible” </a:t>
            </a:r>
            <a:endParaRPr/>
          </a:p>
          <a:p>
            <a:pPr indent="-342900" lvl="0" marL="342900" rtl="0" algn="l">
              <a:spcBef>
                <a:spcPts val="544"/>
              </a:spcBef>
              <a:spcAft>
                <a:spcPts val="0"/>
              </a:spcAft>
              <a:buClr>
                <a:schemeClr val="dk1"/>
              </a:buClr>
              <a:buSzPct val="100000"/>
              <a:buChar char="•"/>
            </a:pPr>
            <a:r>
              <a:rPr lang="en-US"/>
              <a:t>repeat: </a:t>
            </a:r>
            <a:endParaRPr/>
          </a:p>
          <a:p>
            <a:pPr indent="-285750" lvl="1" marL="742950" rtl="0" algn="l">
              <a:spcBef>
                <a:spcPts val="476"/>
              </a:spcBef>
              <a:spcAft>
                <a:spcPts val="0"/>
              </a:spcAft>
              <a:buClr>
                <a:schemeClr val="dk1"/>
              </a:buClr>
              <a:buSzPct val="100000"/>
              <a:buChar char="–"/>
            </a:pPr>
            <a:r>
              <a:rPr lang="en-US"/>
              <a:t>choose a nonbasic variable x</a:t>
            </a:r>
            <a:r>
              <a:rPr baseline="-25000" lang="en-US"/>
              <a:t>i</a:t>
            </a:r>
            <a:r>
              <a:rPr lang="en-US"/>
              <a:t> with positive coefficient in objective function (increasing x</a:t>
            </a:r>
            <a:r>
              <a:rPr baseline="-25000" lang="en-US"/>
              <a:t>i</a:t>
            </a:r>
            <a:r>
              <a:rPr lang="en-US"/>
              <a:t> increases z) </a:t>
            </a:r>
            <a:endParaRPr/>
          </a:p>
          <a:p>
            <a:pPr indent="-285750" lvl="1" marL="742950" rtl="0" algn="l">
              <a:spcBef>
                <a:spcPts val="476"/>
              </a:spcBef>
              <a:spcAft>
                <a:spcPts val="0"/>
              </a:spcAft>
              <a:buClr>
                <a:schemeClr val="dk1"/>
              </a:buClr>
              <a:buSzPct val="100000"/>
              <a:buChar char="–"/>
            </a:pPr>
            <a:r>
              <a:rPr lang="en-US"/>
              <a:t>if no such x</a:t>
            </a:r>
            <a:r>
              <a:rPr baseline="-25000" lang="en-US"/>
              <a:t>i</a:t>
            </a:r>
            <a:r>
              <a:rPr lang="en-US"/>
              <a:t> exists, return solution (it’s optimal) </a:t>
            </a:r>
            <a:endParaRPr/>
          </a:p>
          <a:p>
            <a:pPr indent="-285750" lvl="1" marL="742950" rtl="0" algn="l">
              <a:spcBef>
                <a:spcPts val="476"/>
              </a:spcBef>
              <a:spcAft>
                <a:spcPts val="0"/>
              </a:spcAft>
              <a:buClr>
                <a:schemeClr val="dk1"/>
              </a:buClr>
              <a:buSzPct val="100000"/>
              <a:buChar char="–"/>
            </a:pPr>
            <a:r>
              <a:rPr lang="en-US"/>
              <a:t>increase x</a:t>
            </a:r>
            <a:r>
              <a:rPr baseline="-25000" lang="en-US"/>
              <a:t>i</a:t>
            </a:r>
            <a:r>
              <a:rPr lang="en-US"/>
              <a:t> until some basic variable x</a:t>
            </a:r>
            <a:r>
              <a:rPr baseline="-25000" lang="en-US"/>
              <a:t>j</a:t>
            </a:r>
            <a:r>
              <a:rPr lang="en-US"/>
              <a:t> is decreased to zero (“tighten” the slack until we’re up against a constraint) </a:t>
            </a:r>
            <a:endParaRPr/>
          </a:p>
          <a:p>
            <a:pPr indent="-285750" lvl="1" marL="742950" rtl="0" algn="l">
              <a:spcBef>
                <a:spcPts val="476"/>
              </a:spcBef>
              <a:spcAft>
                <a:spcPts val="0"/>
              </a:spcAft>
              <a:buClr>
                <a:schemeClr val="dk1"/>
              </a:buClr>
              <a:buSzPct val="100000"/>
              <a:buChar char="–"/>
            </a:pPr>
            <a:r>
              <a:rPr lang="en-US"/>
              <a:t>if none exists, return “unbounded” </a:t>
            </a:r>
            <a:endParaRPr/>
          </a:p>
          <a:p>
            <a:pPr indent="-285750" lvl="1" marL="742950" rtl="0" algn="l">
              <a:spcBef>
                <a:spcPts val="476"/>
              </a:spcBef>
              <a:spcAft>
                <a:spcPts val="0"/>
              </a:spcAft>
              <a:buClr>
                <a:schemeClr val="dk1"/>
              </a:buClr>
              <a:buSzPct val="100000"/>
              <a:buChar char="–"/>
            </a:pPr>
            <a:r>
              <a:rPr lang="en-US"/>
              <a:t>swap roles: rewrite slack form with x</a:t>
            </a:r>
            <a:r>
              <a:rPr baseline="-25000" lang="en-US"/>
              <a:t>i</a:t>
            </a:r>
            <a:r>
              <a:rPr lang="en-US"/>
              <a:t> as basic variable and x</a:t>
            </a:r>
            <a:r>
              <a:rPr baseline="-25000" lang="en-US"/>
              <a:t>j</a:t>
            </a:r>
            <a:r>
              <a:rPr lang="en-US"/>
              <a:t> as nonbasic variable</a:t>
            </a:r>
            <a:endParaRPr/>
          </a:p>
          <a:p>
            <a:pPr indent="0" lvl="0" marL="0" rtl="0" algn="l">
              <a:spcBef>
                <a:spcPts val="544"/>
              </a:spcBef>
              <a:spcAft>
                <a:spcPts val="0"/>
              </a:spcAft>
              <a:buClr>
                <a:schemeClr val="dk1"/>
              </a:buClr>
              <a:buSzPct val="100000"/>
              <a:buNone/>
            </a:pPr>
            <a:br>
              <a:rPr lang="en-US"/>
            </a:br>
            <a:r>
              <a:rPr lang="en-US"/>
              <a:t>(for further details, see CLRS section 29.3 or Levitin section 10.1)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br>
              <a:rPr lang="en-US"/>
            </a:br>
            <a:r>
              <a:rPr lang="en-US" sz="2000"/>
              <a:t>(taken from Levitin pages 347, 352-359)</a:t>
            </a:r>
            <a:endParaRPr/>
          </a:p>
        </p:txBody>
      </p:sp>
      <p:sp>
        <p:nvSpPr>
          <p:cNvPr id="232" name="Google Shape;232;p25"/>
          <p:cNvSpPr txBox="1"/>
          <p:nvPr>
            <p:ph idx="1" type="body"/>
          </p:nvPr>
        </p:nvSpPr>
        <p:spPr>
          <a:xfrm>
            <a:off x="304800" y="1600200"/>
            <a:ext cx="8610600" cy="4983162"/>
          </a:xfrm>
          <a:prstGeom prst="rect">
            <a:avLst/>
          </a:prstGeom>
          <a:blipFill rotWithShape="1">
            <a:blip r:embed="rId3">
              <a:alphaModFix/>
            </a:blip>
            <a:stretch>
              <a:fillRect b="0" l="-736" r="0" t="-50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idx="1" type="body"/>
          </p:nvPr>
        </p:nvSpPr>
        <p:spPr>
          <a:xfrm>
            <a:off x="457200" y="381001"/>
            <a:ext cx="8229600" cy="4038599"/>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 simplex method progresses through a series of adjacent extreme points (basic feasible solutions) with increasing values of the objective function</a:t>
            </a:r>
            <a:endParaRPr/>
          </a:p>
          <a:p>
            <a:pPr indent="-342900" lvl="0" marL="342900" rtl="0" algn="l">
              <a:spcBef>
                <a:spcPts val="544"/>
              </a:spcBef>
              <a:spcAft>
                <a:spcPts val="0"/>
              </a:spcAft>
              <a:buClr>
                <a:schemeClr val="dk1"/>
              </a:buClr>
              <a:buSzPct val="100000"/>
              <a:buChar char="•"/>
            </a:pPr>
            <a:r>
              <a:rPr lang="en-US"/>
              <a:t>Each such point can be represented by a </a:t>
            </a:r>
            <a:r>
              <a:rPr i="1" lang="en-US"/>
              <a:t>simplex tableau</a:t>
            </a:r>
            <a:r>
              <a:rPr lang="en-US"/>
              <a:t>, a table storing the information about the basic feasible solution corresponding to the extreme point that achieves the largest value for objective function z</a:t>
            </a:r>
            <a:endParaRPr/>
          </a:p>
          <a:p>
            <a:pPr indent="-342900" lvl="0" marL="342900" rtl="0" algn="l">
              <a:spcBef>
                <a:spcPts val="544"/>
              </a:spcBef>
              <a:spcAft>
                <a:spcPts val="0"/>
              </a:spcAft>
              <a:buClr>
                <a:schemeClr val="dk1"/>
              </a:buClr>
              <a:buSzPct val="100000"/>
              <a:buChar char="•"/>
            </a:pPr>
            <a:r>
              <a:rPr lang="en-US"/>
              <a:t>In general, a simplex tableau for a LP problem in standard form with n unknowns and m linear equations constraints (n ≥ m) has m+1 rows and n+1 columns.</a:t>
            </a:r>
            <a:endParaRPr/>
          </a:p>
        </p:txBody>
      </p:sp>
      <p:graphicFrame>
        <p:nvGraphicFramePr>
          <p:cNvPr id="238" name="Google Shape;238;p26"/>
          <p:cNvGraphicFramePr/>
          <p:nvPr/>
        </p:nvGraphicFramePr>
        <p:xfrm>
          <a:off x="1219200" y="4622799"/>
          <a:ext cx="3000000" cy="3000000"/>
        </p:xfrm>
        <a:graphic>
          <a:graphicData uri="http://schemas.openxmlformats.org/drawingml/2006/table">
            <a:tbl>
              <a:tblPr bandRow="1" firstRow="1">
                <a:noFill/>
                <a:tableStyleId>{CB2FE8A8-F337-4288-AED5-CA2033F06CB6}</a:tableStyleId>
              </a:tblPr>
              <a:tblGrid>
                <a:gridCol w="870850"/>
                <a:gridCol w="870850"/>
                <a:gridCol w="870850"/>
                <a:gridCol w="870850"/>
                <a:gridCol w="870850"/>
                <a:gridCol w="870850"/>
                <a:gridCol w="870850"/>
              </a:tblGrid>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x</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u</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v</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u</a:t>
                      </a:r>
                      <a:endParaRPr/>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4</a:t>
                      </a:r>
                      <a:endParaRPr/>
                    </a:p>
                  </a:txBody>
                  <a:tcPr marT="45725" marB="45725" marR="91450" marL="91450">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v</a:t>
                      </a:r>
                      <a:endParaRPr/>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6</a:t>
                      </a:r>
                      <a:endParaRPr/>
                    </a:p>
                  </a:txBody>
                  <a:tcPr marT="45725" marB="45725" marR="91450" marL="91450">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a:t>
                      </a:r>
                      <a:endParaRPr/>
                    </a:p>
                  </a:txBody>
                  <a:tcPr marT="45725" marB="45725" marR="91450" marL="91450">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1" type="body"/>
          </p:nvPr>
        </p:nvSpPr>
        <p:spPr>
          <a:xfrm>
            <a:off x="457200" y="2133600"/>
            <a:ext cx="8229600" cy="449580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rows are labeled by the basic variables</a:t>
            </a:r>
            <a:endParaRPr/>
          </a:p>
          <a:p>
            <a:pPr indent="-342900" lvl="0" marL="342900" rtl="0" algn="l">
              <a:spcBef>
                <a:spcPts val="496"/>
              </a:spcBef>
              <a:spcAft>
                <a:spcPts val="0"/>
              </a:spcAft>
              <a:buClr>
                <a:schemeClr val="dk1"/>
              </a:buClr>
              <a:buSzPct val="100000"/>
              <a:buChar char="•"/>
            </a:pPr>
            <a:r>
              <a:rPr lang="en-US"/>
              <a:t>Columns, except the last one, are labeled by the names of the variables: In the example above: nonbasic then basic</a:t>
            </a:r>
            <a:endParaRPr/>
          </a:p>
          <a:p>
            <a:pPr indent="-342900" lvl="0" marL="342900" rtl="0" algn="l">
              <a:spcBef>
                <a:spcPts val="496"/>
              </a:spcBef>
              <a:spcAft>
                <a:spcPts val="0"/>
              </a:spcAft>
              <a:buClr>
                <a:schemeClr val="dk1"/>
              </a:buClr>
              <a:buSzPct val="100000"/>
              <a:buChar char="•"/>
            </a:pPr>
            <a:r>
              <a:rPr lang="en-US"/>
              <a:t>The first m rows and the first n columns contain the coefficients of the corresponding constraint equation</a:t>
            </a:r>
            <a:endParaRPr/>
          </a:p>
          <a:p>
            <a:pPr indent="-342900" lvl="0" marL="342900" rtl="0" algn="l">
              <a:spcBef>
                <a:spcPts val="496"/>
              </a:spcBef>
              <a:spcAft>
                <a:spcPts val="0"/>
              </a:spcAft>
              <a:buClr>
                <a:schemeClr val="dk1"/>
              </a:buClr>
              <a:buSzPct val="100000"/>
              <a:buChar char="•"/>
            </a:pPr>
            <a:r>
              <a:rPr lang="en-US"/>
              <a:t>The last column of the first m rows contain the r.h.s of the constraint equations</a:t>
            </a:r>
            <a:endParaRPr/>
          </a:p>
          <a:p>
            <a:pPr indent="-342900" lvl="0" marL="342900" rtl="0" algn="l">
              <a:spcBef>
                <a:spcPts val="496"/>
              </a:spcBef>
              <a:spcAft>
                <a:spcPts val="0"/>
              </a:spcAft>
              <a:buClr>
                <a:schemeClr val="dk1"/>
              </a:buClr>
              <a:buSzPct val="100000"/>
              <a:buChar char="•"/>
            </a:pPr>
            <a:r>
              <a:rPr lang="en-US"/>
              <a:t>The columns labeled by the basic variables form an m×m identify matrix, in the example above marked by the box</a:t>
            </a:r>
            <a:endParaRPr/>
          </a:p>
          <a:p>
            <a:pPr indent="-342900" lvl="0" marL="342900" rtl="0" algn="l">
              <a:spcBef>
                <a:spcPts val="496"/>
              </a:spcBef>
              <a:spcAft>
                <a:spcPts val="0"/>
              </a:spcAft>
              <a:buClr>
                <a:schemeClr val="dk1"/>
              </a:buClr>
              <a:buSzPct val="100000"/>
              <a:buChar char="•"/>
            </a:pPr>
            <a:r>
              <a:rPr lang="en-US"/>
              <a:t>The last row is called the </a:t>
            </a:r>
            <a:r>
              <a:rPr i="1" lang="en-US"/>
              <a:t>objective row </a:t>
            </a:r>
            <a:r>
              <a:rPr lang="en-US"/>
              <a:t>and is initialized by the coefficients of the obj. funct. with the signs reversed (in the first n columns) and the value of the obj. funct. at the initial point (in the last column)</a:t>
            </a:r>
            <a:endParaRPr/>
          </a:p>
        </p:txBody>
      </p:sp>
      <p:graphicFrame>
        <p:nvGraphicFramePr>
          <p:cNvPr id="244" name="Google Shape;244;p27"/>
          <p:cNvGraphicFramePr/>
          <p:nvPr/>
        </p:nvGraphicFramePr>
        <p:xfrm>
          <a:off x="1066800" y="228599"/>
          <a:ext cx="3000000" cy="3000000"/>
        </p:xfrm>
        <a:graphic>
          <a:graphicData uri="http://schemas.openxmlformats.org/drawingml/2006/table">
            <a:tbl>
              <a:tblPr bandRow="1" firstRow="1">
                <a:noFill/>
                <a:tableStyleId>{CB2FE8A8-F337-4288-AED5-CA2033F06CB6}</a:tableStyleId>
              </a:tblPr>
              <a:tblGrid>
                <a:gridCol w="870850"/>
                <a:gridCol w="870850"/>
                <a:gridCol w="870850"/>
                <a:gridCol w="870850"/>
                <a:gridCol w="870850"/>
                <a:gridCol w="870850"/>
                <a:gridCol w="870850"/>
              </a:tblGrid>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x</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u</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t>v</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u</a:t>
                      </a:r>
                      <a:endParaRPr/>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4</a:t>
                      </a:r>
                      <a:endParaRPr/>
                    </a:p>
                  </a:txBody>
                  <a:tcPr marT="45725" marB="45725" marR="91450" marL="91450">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v</a:t>
                      </a:r>
                      <a:endParaRPr/>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800"/>
                        <a:t>6</a:t>
                      </a:r>
                      <a:endParaRPr/>
                    </a:p>
                  </a:txBody>
                  <a:tcPr marT="45725" marB="45725" marR="91450" marL="91450">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a:t>
                      </a:r>
                      <a:endParaRPr/>
                    </a:p>
                  </a:txBody>
                  <a:tcPr marT="45725" marB="45725" marR="91450" marL="91450">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296775">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idx="1" type="body"/>
          </p:nvPr>
        </p:nvSpPr>
        <p:spPr>
          <a:xfrm>
            <a:off x="457200" y="381000"/>
            <a:ext cx="8458200" cy="57451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20000"/>
              </a:lnSpc>
              <a:spcBef>
                <a:spcPts val="0"/>
              </a:spcBef>
              <a:spcAft>
                <a:spcPts val="0"/>
              </a:spcAft>
              <a:buClr>
                <a:schemeClr val="dk1"/>
              </a:buClr>
              <a:buSzPct val="100000"/>
              <a:buChar char="•"/>
            </a:pPr>
            <a:r>
              <a:rPr lang="en-US"/>
              <a:t>The objective row is used by the simplex method to check whether the current tableau represents an optimal solution</a:t>
            </a:r>
            <a:endParaRPr/>
          </a:p>
          <a:p>
            <a:pPr indent="-342900" lvl="0" marL="342900" rtl="0" algn="l">
              <a:lnSpc>
                <a:spcPct val="120000"/>
              </a:lnSpc>
              <a:spcBef>
                <a:spcPts val="0"/>
              </a:spcBef>
              <a:spcAft>
                <a:spcPts val="0"/>
              </a:spcAft>
              <a:buClr>
                <a:schemeClr val="dk1"/>
              </a:buClr>
              <a:buSzPct val="100000"/>
              <a:buChar char="•"/>
            </a:pPr>
            <a:r>
              <a:rPr lang="en-US"/>
              <a:t>An optimal solution is obtained when all the entries of the objective row, except possibly the one in the last column, are nonnegative</a:t>
            </a:r>
            <a:endParaRPr/>
          </a:p>
          <a:p>
            <a:pPr indent="-342900" lvl="0" marL="342900" rtl="0" algn="l">
              <a:lnSpc>
                <a:spcPct val="120000"/>
              </a:lnSpc>
              <a:spcBef>
                <a:spcPts val="0"/>
              </a:spcBef>
              <a:spcAft>
                <a:spcPts val="0"/>
              </a:spcAft>
              <a:buClr>
                <a:schemeClr val="dk1"/>
              </a:buClr>
              <a:buSzPct val="100000"/>
              <a:buChar char="•"/>
            </a:pPr>
            <a:r>
              <a:rPr lang="en-US"/>
              <a:t>If this is not the case, any of the negative entries indicates a nonbasic variable that can become a basic variable in the next tableau</a:t>
            </a:r>
            <a:endParaRPr/>
          </a:p>
          <a:p>
            <a:pPr indent="-342900" lvl="0" marL="342900" rtl="0" algn="l">
              <a:lnSpc>
                <a:spcPct val="120000"/>
              </a:lnSpc>
              <a:spcBef>
                <a:spcPts val="0"/>
              </a:spcBef>
              <a:spcAft>
                <a:spcPts val="0"/>
              </a:spcAft>
              <a:buClr>
                <a:schemeClr val="dk1"/>
              </a:buClr>
              <a:buSzPct val="100000"/>
              <a:buChar char="•"/>
            </a:pPr>
            <a:r>
              <a:rPr lang="en-US"/>
              <a:t>If there are several negative entries in the objective row, a commonly used rule is to select the most negative one, i.e. the negative number with the largest absolute value</a:t>
            </a:r>
            <a:endParaRPr/>
          </a:p>
          <a:p>
            <a:pPr indent="-285750" lvl="1" marL="742950" rtl="0" algn="l">
              <a:lnSpc>
                <a:spcPct val="120000"/>
              </a:lnSpc>
              <a:spcBef>
                <a:spcPts val="0"/>
              </a:spcBef>
              <a:spcAft>
                <a:spcPts val="0"/>
              </a:spcAft>
              <a:buClr>
                <a:schemeClr val="dk1"/>
              </a:buClr>
              <a:buSzPct val="100000"/>
              <a:buChar char="–"/>
            </a:pPr>
            <a:r>
              <a:rPr lang="en-US"/>
              <a:t>Such a choice yields the largest increase in the obj. funct.’s value per unit of change in a variable’s value</a:t>
            </a:r>
            <a:endParaRPr/>
          </a:p>
          <a:p>
            <a:pPr indent="-342900" lvl="0" marL="342900" rtl="0" algn="l">
              <a:lnSpc>
                <a:spcPct val="120000"/>
              </a:lnSpc>
              <a:spcBef>
                <a:spcPts val="0"/>
              </a:spcBef>
              <a:spcAft>
                <a:spcPts val="0"/>
              </a:spcAft>
              <a:buClr>
                <a:schemeClr val="dk1"/>
              </a:buClr>
              <a:buSzPct val="100000"/>
              <a:buChar char="•"/>
            </a:pPr>
            <a:r>
              <a:rPr lang="en-US"/>
              <a:t>A new basic variable is called the entering variable, while its column is referred to as the pivot column; we mark it with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9"/>
          <p:cNvPicPr preferRelativeResize="0"/>
          <p:nvPr/>
        </p:nvPicPr>
        <p:blipFill>
          <a:blip r:embed="rId3">
            <a:alphaModFix/>
          </a:blip>
          <a:stretch>
            <a:fillRect/>
          </a:stretch>
        </p:blipFill>
        <p:spPr>
          <a:xfrm>
            <a:off x="152400" y="152400"/>
            <a:ext cx="8839203" cy="6437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52400" y="274638"/>
            <a:ext cx="88392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LP</a:t>
            </a:r>
            <a:br>
              <a:rPr lang="en-US"/>
            </a:br>
            <a:r>
              <a:rPr lang="en-US" sz="2000"/>
              <a:t>(taken from </a:t>
            </a:r>
            <a:r>
              <a:rPr lang="en-US" sz="2000" u="sng">
                <a:solidFill>
                  <a:schemeClr val="hlink"/>
                </a:solidFill>
                <a:hlinkClick r:id="rId3"/>
              </a:rPr>
              <a:t>https://github.com/kevinwortman/advanced-algorithms-slides/blob/master/10-linear-programming-problem.pdf</a:t>
            </a:r>
            <a:r>
              <a:rPr lang="en-US" sz="2000"/>
              <a:t> </a:t>
            </a:r>
            <a:r>
              <a:rPr lang="en-US" sz="2000"/>
              <a:t>, Wikipedia, and other sources)</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Pioneered by Soviet economist Leonid Kantorovich circa 1930s (</a:t>
            </a:r>
            <a:r>
              <a:rPr lang="en-US" u="sng">
                <a:solidFill>
                  <a:schemeClr val="hlink"/>
                </a:solidFill>
                <a:hlinkClick r:id="rId4"/>
              </a:rPr>
              <a:t>https://en.wikipedia.org/wiki/Leonid_Kantorovich </a:t>
            </a:r>
            <a:r>
              <a:rPr lang="en-US"/>
              <a:t>, </a:t>
            </a:r>
            <a:r>
              <a:rPr lang="en-US" u="sng">
                <a:solidFill>
                  <a:schemeClr val="hlink"/>
                </a:solidFill>
                <a:hlinkClick r:id="rId5"/>
              </a:rPr>
              <a:t>https://arxiv.org/abs/0707.0491</a:t>
            </a:r>
            <a:r>
              <a:rPr lang="en-US"/>
              <a:t>); goal was to optimize supply/demand in a communist in lieu of prices </a:t>
            </a:r>
            <a:endParaRPr/>
          </a:p>
          <a:p>
            <a:pPr indent="-342900" lvl="0" marL="342900" rtl="0" algn="l">
              <a:spcBef>
                <a:spcPts val="496"/>
              </a:spcBef>
              <a:spcAft>
                <a:spcPts val="0"/>
              </a:spcAft>
              <a:buClr>
                <a:schemeClr val="dk1"/>
              </a:buClr>
              <a:buSzPct val="100000"/>
              <a:buChar char="•"/>
            </a:pPr>
            <a:r>
              <a:rPr lang="en-US"/>
              <a:t>It is one of the most important achievements in the history of applied mathematics </a:t>
            </a:r>
            <a:endParaRPr/>
          </a:p>
          <a:p>
            <a:pPr indent="-342900" lvl="0" marL="342900" rtl="0" algn="l">
              <a:spcBef>
                <a:spcPts val="496"/>
              </a:spcBef>
              <a:spcAft>
                <a:spcPts val="0"/>
              </a:spcAft>
              <a:buClr>
                <a:schemeClr val="dk1"/>
              </a:buClr>
              <a:buSzPct val="100000"/>
              <a:buChar char="•"/>
            </a:pPr>
            <a:r>
              <a:rPr lang="en-US"/>
              <a:t>It model a wide variety of important applications in business (operations research)</a:t>
            </a:r>
            <a:endParaRPr/>
          </a:p>
          <a:p>
            <a:pPr indent="-285750" lvl="1" marL="742950" rtl="0" algn="l">
              <a:spcBef>
                <a:spcPts val="434"/>
              </a:spcBef>
              <a:spcAft>
                <a:spcPts val="0"/>
              </a:spcAft>
              <a:buClr>
                <a:schemeClr val="dk1"/>
              </a:buClr>
              <a:buSzPct val="100000"/>
              <a:buChar char="–"/>
            </a:pPr>
            <a:r>
              <a:rPr lang="en-US"/>
              <a:t>airline crew scheduling, transportation and communication network planning, oil exploration and refining, and industrial production optimization </a:t>
            </a:r>
            <a:endParaRPr/>
          </a:p>
          <a:p>
            <a:pPr indent="-285750" lvl="1" marL="742950" rtl="0" algn="l">
              <a:spcBef>
                <a:spcPts val="434"/>
              </a:spcBef>
              <a:spcAft>
                <a:spcPts val="0"/>
              </a:spcAft>
              <a:buClr>
                <a:schemeClr val="dk1"/>
              </a:buClr>
              <a:buSzPct val="100000"/>
              <a:buChar char="–"/>
            </a:pPr>
            <a:r>
              <a:rPr lang="en-US"/>
              <a:t>scheduling UPS deliveries, optimizing farm production, allocating investment portfolios, etc.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00039" y="1131094"/>
            <a:ext cx="8215312" cy="44410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2400"/>
              <a:t>Transforming a Linear Program into “Normal Form”</a:t>
            </a:r>
            <a:endParaRPr/>
          </a:p>
        </p:txBody>
      </p:sp>
      <p:sp>
        <p:nvSpPr>
          <p:cNvPr id="260" name="Google Shape;260;p30"/>
          <p:cNvSpPr txBox="1"/>
          <p:nvPr>
            <p:ph idx="1" type="body"/>
          </p:nvPr>
        </p:nvSpPr>
        <p:spPr>
          <a:xfrm>
            <a:off x="300038" y="1843088"/>
            <a:ext cx="8722518" cy="3646885"/>
          </a:xfrm>
          <a:prstGeom prst="rect">
            <a:avLst/>
          </a:prstGeom>
          <a:noFill/>
          <a:ln>
            <a:noFill/>
          </a:ln>
        </p:spPr>
        <p:txBody>
          <a:bodyPr anchorCtr="0" anchor="t" bIns="45700" lIns="91425" spcFirstLastPara="1" rIns="91425" wrap="square" tIns="45700">
            <a:normAutofit/>
          </a:bodyPr>
          <a:lstStyle/>
          <a:p>
            <a:pPr indent="0" lvl="8" marL="1440180" rtl="0" algn="l">
              <a:lnSpc>
                <a:spcPct val="120000"/>
              </a:lnSpc>
              <a:spcBef>
                <a:spcPts val="0"/>
              </a:spcBef>
              <a:spcAft>
                <a:spcPts val="0"/>
              </a:spcAft>
              <a:buClr>
                <a:schemeClr val="dk1"/>
              </a:buClr>
              <a:buSzPts val="1800"/>
              <a:buNone/>
            </a:pPr>
            <a:r>
              <a:rPr lang="en-US" sz="1800">
                <a:latin typeface="Times New Roman"/>
                <a:ea typeface="Times New Roman"/>
                <a:cs typeface="Times New Roman"/>
                <a:sym typeface="Times New Roman"/>
              </a:rPr>
              <a:t>maximize	3x+5y</a:t>
            </a:r>
            <a:endParaRPr/>
          </a:p>
          <a:p>
            <a:pPr indent="0" lvl="8" marL="1440180" rtl="0" algn="l">
              <a:lnSpc>
                <a:spcPct val="120000"/>
              </a:lnSpc>
              <a:spcBef>
                <a:spcPts val="0"/>
              </a:spcBef>
              <a:spcAft>
                <a:spcPts val="0"/>
              </a:spcAft>
              <a:buClr>
                <a:schemeClr val="dk1"/>
              </a:buClr>
              <a:buSzPts val="1800"/>
              <a:buNone/>
            </a:pPr>
            <a:r>
              <a:rPr lang="en-US" sz="1800">
                <a:latin typeface="Times New Roman"/>
                <a:ea typeface="Times New Roman"/>
                <a:cs typeface="Times New Roman"/>
                <a:sym typeface="Times New Roman"/>
              </a:rPr>
              <a:t>subject to	x+y ≤ 4</a:t>
            </a:r>
            <a:endParaRPr/>
          </a:p>
          <a:p>
            <a:pPr indent="0" lvl="8" marL="1440180" rtl="0" algn="l">
              <a:lnSpc>
                <a:spcPct val="120000"/>
              </a:lnSpc>
              <a:spcBef>
                <a:spcPts val="0"/>
              </a:spcBef>
              <a:spcAft>
                <a:spcPts val="0"/>
              </a:spcAft>
              <a:buClr>
                <a:schemeClr val="dk1"/>
              </a:buClr>
              <a:buSzPts val="1800"/>
              <a:buNone/>
            </a:pPr>
            <a:r>
              <a:rPr lang="en-US" sz="1800">
                <a:latin typeface="Times New Roman"/>
                <a:ea typeface="Times New Roman"/>
                <a:cs typeface="Times New Roman"/>
                <a:sym typeface="Times New Roman"/>
              </a:rPr>
              <a:t>		x+3y ≤ 6</a:t>
            </a:r>
            <a:endParaRPr/>
          </a:p>
          <a:p>
            <a:pPr indent="0" lvl="8" marL="1440180" rtl="0" algn="l">
              <a:lnSpc>
                <a:spcPct val="120000"/>
              </a:lnSpc>
              <a:spcBef>
                <a:spcPts val="0"/>
              </a:spcBef>
              <a:spcAft>
                <a:spcPts val="0"/>
              </a:spcAft>
              <a:buClr>
                <a:schemeClr val="dk1"/>
              </a:buClr>
              <a:buSzPts val="1800"/>
              <a:buNone/>
            </a:pPr>
            <a:r>
              <a:rPr lang="en-US" sz="1800">
                <a:latin typeface="Times New Roman"/>
                <a:ea typeface="Times New Roman"/>
                <a:cs typeface="Times New Roman"/>
                <a:sym typeface="Times New Roman"/>
              </a:rPr>
              <a:t>		x, y ≥ 0</a:t>
            </a:r>
            <a:endParaRPr/>
          </a:p>
          <a:p>
            <a:pPr indent="0" lvl="0" marL="6858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Objective function becomes z = 3x+5y. Need to find a solution for (x,y) with the largest value for z. </a:t>
            </a:r>
            <a:endParaRPr/>
          </a:p>
          <a:p>
            <a:pPr indent="0" lvl="0" marL="6858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6858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Inequality replaced by an equivalent equation: </a:t>
            </a:r>
            <a:endParaRPr/>
          </a:p>
          <a:p>
            <a:pPr indent="0" lvl="0" marL="6858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	add a slack variable representing the difference between R.H.S and L.H.S; </a:t>
            </a:r>
            <a:endParaRPr/>
          </a:p>
          <a:p>
            <a:pPr indent="0" lvl="0" marL="6858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4" marL="144018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x+y+u = 4 with u ≥ 0 </a:t>
            </a:r>
            <a:endParaRPr/>
          </a:p>
          <a:p>
            <a:pPr indent="0" lvl="4" marL="144018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x+3y+v=6 with v ≥ 0</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628650" y="1131094"/>
            <a:ext cx="7886700" cy="44410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Simplex Tableau</a:t>
            </a:r>
            <a:endParaRPr/>
          </a:p>
        </p:txBody>
      </p:sp>
      <p:sp>
        <p:nvSpPr>
          <p:cNvPr id="266" name="Google Shape;266;p31"/>
          <p:cNvSpPr txBox="1"/>
          <p:nvPr>
            <p:ph idx="1" type="body"/>
          </p:nvPr>
        </p:nvSpPr>
        <p:spPr>
          <a:xfrm>
            <a:off x="628650" y="1757362"/>
            <a:ext cx="7886700" cy="41576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pic>
        <p:nvPicPr>
          <p:cNvPr id="267" name="Google Shape;267;p31"/>
          <p:cNvPicPr preferRelativeResize="0"/>
          <p:nvPr/>
        </p:nvPicPr>
        <p:blipFill rotWithShape="1">
          <a:blip r:embed="rId4">
            <a:alphaModFix/>
          </a:blip>
          <a:srcRect b="21781" l="7811" r="0" t="-1108"/>
          <a:stretch/>
        </p:blipFill>
        <p:spPr>
          <a:xfrm>
            <a:off x="1768185" y="4587091"/>
            <a:ext cx="3793331" cy="1060847"/>
          </a:xfrm>
          <a:prstGeom prst="rect">
            <a:avLst/>
          </a:prstGeom>
          <a:noFill/>
          <a:ln>
            <a:noFill/>
          </a:ln>
        </p:spPr>
      </p:pic>
      <p:sp>
        <p:nvSpPr>
          <p:cNvPr id="268" name="Google Shape;268;p31"/>
          <p:cNvSpPr txBox="1"/>
          <p:nvPr/>
        </p:nvSpPr>
        <p:spPr>
          <a:xfrm>
            <a:off x="671618" y="3164905"/>
            <a:ext cx="126188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350" u="none" cap="none" strike="noStrike">
                <a:solidFill>
                  <a:schemeClr val="dk1"/>
                </a:solidFill>
                <a:latin typeface="Times New Roman"/>
                <a:ea typeface="Times New Roman"/>
                <a:cs typeface="Times New Roman"/>
                <a:sym typeface="Times New Roman"/>
              </a:rPr>
              <a:t> Matrix Form:</a:t>
            </a:r>
            <a:endParaRPr/>
          </a:p>
        </p:txBody>
      </p:sp>
      <p:sp>
        <p:nvSpPr>
          <p:cNvPr id="269" name="Google Shape;269;p31"/>
          <p:cNvSpPr txBox="1"/>
          <p:nvPr/>
        </p:nvSpPr>
        <p:spPr>
          <a:xfrm>
            <a:off x="708360" y="4448592"/>
            <a:ext cx="146886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Times New Roman"/>
                <a:ea typeface="Times New Roman"/>
                <a:cs typeface="Times New Roman"/>
                <a:sym typeface="Times New Roman"/>
              </a:rPr>
              <a:t>Simplex Tableau:</a:t>
            </a:r>
            <a:endParaRPr/>
          </a:p>
        </p:txBody>
      </p:sp>
      <p:sp>
        <p:nvSpPr>
          <p:cNvPr id="270" name="Google Shape;270;p31"/>
          <p:cNvSpPr txBox="1"/>
          <p:nvPr/>
        </p:nvSpPr>
        <p:spPr>
          <a:xfrm>
            <a:off x="754689" y="1805405"/>
            <a:ext cx="463588"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Times New Roman"/>
                <a:ea typeface="Times New Roman"/>
                <a:cs typeface="Times New Roman"/>
                <a:sym typeface="Times New Roman"/>
              </a:rPr>
              <a:t>LP:</a:t>
            </a:r>
            <a:endParaRPr/>
          </a:p>
        </p:txBody>
      </p:sp>
      <p:cxnSp>
        <p:nvCxnSpPr>
          <p:cNvPr id="271" name="Google Shape;271;p31"/>
          <p:cNvCxnSpPr/>
          <p:nvPr/>
        </p:nvCxnSpPr>
        <p:spPr>
          <a:xfrm flipH="1">
            <a:off x="4264819" y="4187299"/>
            <a:ext cx="1752005" cy="538292"/>
          </a:xfrm>
          <a:prstGeom prst="straightConnector1">
            <a:avLst/>
          </a:prstGeom>
          <a:noFill/>
          <a:ln cap="flat" cmpd="sng" w="38100">
            <a:solidFill>
              <a:schemeClr val="dk1"/>
            </a:solidFill>
            <a:prstDash val="solid"/>
            <a:round/>
            <a:headEnd len="sm" w="sm" type="none"/>
            <a:tailEnd len="med" w="med" type="triangle"/>
          </a:ln>
        </p:spPr>
      </p:cxnSp>
      <p:cxnSp>
        <p:nvCxnSpPr>
          <p:cNvPr id="272" name="Google Shape;272;p31"/>
          <p:cNvCxnSpPr/>
          <p:nvPr/>
        </p:nvCxnSpPr>
        <p:spPr>
          <a:xfrm flipH="1">
            <a:off x="4773811" y="4217404"/>
            <a:ext cx="1847529" cy="554300"/>
          </a:xfrm>
          <a:prstGeom prst="straightConnector1">
            <a:avLst/>
          </a:prstGeom>
          <a:noFill/>
          <a:ln cap="flat" cmpd="sng" w="38100">
            <a:solidFill>
              <a:schemeClr val="dk1"/>
            </a:solidFill>
            <a:prstDash val="solid"/>
            <a:round/>
            <a:headEnd len="sm" w="sm" type="none"/>
            <a:tailEnd len="med" w="med" type="triangle"/>
          </a:ln>
        </p:spPr>
      </p:cxnSp>
      <p:sp>
        <p:nvSpPr>
          <p:cNvPr id="273" name="Google Shape;273;p31"/>
          <p:cNvSpPr txBox="1"/>
          <p:nvPr/>
        </p:nvSpPr>
        <p:spPr>
          <a:xfrm>
            <a:off x="6016825" y="3743840"/>
            <a:ext cx="2110223"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Basic variables:</a:t>
            </a:r>
            <a:endParaRPr/>
          </a:p>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u = 4, v = 6</a:t>
            </a:r>
            <a:endParaRPr/>
          </a:p>
        </p:txBody>
      </p:sp>
      <p:sp>
        <p:nvSpPr>
          <p:cNvPr id="274" name="Google Shape;274;p31"/>
          <p:cNvSpPr txBox="1"/>
          <p:nvPr/>
        </p:nvSpPr>
        <p:spPr>
          <a:xfrm>
            <a:off x="2229983" y="3785515"/>
            <a:ext cx="2110223"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Non-basic variables:</a:t>
            </a:r>
            <a:endParaRPr/>
          </a:p>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x = 0, y = 0</a:t>
            </a:r>
            <a:endParaRPr/>
          </a:p>
        </p:txBody>
      </p:sp>
      <p:cxnSp>
        <p:nvCxnSpPr>
          <p:cNvPr id="275" name="Google Shape;275;p31"/>
          <p:cNvCxnSpPr/>
          <p:nvPr/>
        </p:nvCxnSpPr>
        <p:spPr>
          <a:xfrm rot="10800000">
            <a:off x="5306020" y="5498557"/>
            <a:ext cx="808649" cy="162374"/>
          </a:xfrm>
          <a:prstGeom prst="straightConnector1">
            <a:avLst/>
          </a:prstGeom>
          <a:noFill/>
          <a:ln cap="flat" cmpd="sng" w="38100">
            <a:solidFill>
              <a:schemeClr val="dk1"/>
            </a:solidFill>
            <a:prstDash val="solid"/>
            <a:round/>
            <a:headEnd len="sm" w="sm" type="none"/>
            <a:tailEnd len="med" w="med" type="triangle"/>
          </a:ln>
        </p:spPr>
      </p:cxnSp>
      <p:sp>
        <p:nvSpPr>
          <p:cNvPr id="276" name="Google Shape;276;p31"/>
          <p:cNvSpPr txBox="1"/>
          <p:nvPr/>
        </p:nvSpPr>
        <p:spPr>
          <a:xfrm>
            <a:off x="6259898" y="5337370"/>
            <a:ext cx="2110223"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Corresponding z-value:</a:t>
            </a:r>
            <a:endParaRPr/>
          </a:p>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z = 0</a:t>
            </a:r>
            <a:endParaRPr/>
          </a:p>
        </p:txBody>
      </p:sp>
      <p:sp>
        <p:nvSpPr>
          <p:cNvPr id="277" name="Google Shape;277;p31"/>
          <p:cNvSpPr txBox="1"/>
          <p:nvPr/>
        </p:nvSpPr>
        <p:spPr>
          <a:xfrm>
            <a:off x="6238678" y="3251113"/>
            <a:ext cx="1607344" cy="5309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and z - 3x - 5y = 0</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628650" y="1131095"/>
            <a:ext cx="7886700" cy="40124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2400"/>
              <a:t>Pivot</a:t>
            </a:r>
            <a:endParaRPr/>
          </a:p>
        </p:txBody>
      </p:sp>
      <p:pic>
        <p:nvPicPr>
          <p:cNvPr id="283" name="Google Shape;283;p32"/>
          <p:cNvPicPr preferRelativeResize="0"/>
          <p:nvPr>
            <p:ph idx="1" type="body"/>
          </p:nvPr>
        </p:nvPicPr>
        <p:blipFill rotWithShape="1">
          <a:blip r:embed="rId3">
            <a:alphaModFix/>
          </a:blip>
          <a:srcRect b="21781" l="7811" r="0" t="-1108"/>
          <a:stretch/>
        </p:blipFill>
        <p:spPr>
          <a:xfrm>
            <a:off x="628650" y="1775222"/>
            <a:ext cx="4214835" cy="1178720"/>
          </a:xfrm>
          <a:prstGeom prst="rect">
            <a:avLst/>
          </a:prstGeom>
          <a:noFill/>
          <a:ln>
            <a:noFill/>
          </a:ln>
        </p:spPr>
      </p:pic>
      <p:sp>
        <p:nvSpPr>
          <p:cNvPr id="284" name="Google Shape;284;p32"/>
          <p:cNvSpPr txBox="1"/>
          <p:nvPr/>
        </p:nvSpPr>
        <p:spPr>
          <a:xfrm>
            <a:off x="5551826" y="2122207"/>
            <a:ext cx="228129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Current solution: </a:t>
            </a:r>
            <a:endParaRPr/>
          </a:p>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x = 0, y = 0, u = 4, v = 6</a:t>
            </a:r>
            <a:endParaRPr/>
          </a:p>
        </p:txBody>
      </p:sp>
      <p:cxnSp>
        <p:nvCxnSpPr>
          <p:cNvPr id="285" name="Google Shape;285;p32"/>
          <p:cNvCxnSpPr>
            <a:stCxn id="286" idx="0"/>
          </p:cNvCxnSpPr>
          <p:nvPr/>
        </p:nvCxnSpPr>
        <p:spPr>
          <a:xfrm rot="10800000">
            <a:off x="2556771" y="3045122"/>
            <a:ext cx="0" cy="149100"/>
          </a:xfrm>
          <a:prstGeom prst="straightConnector1">
            <a:avLst/>
          </a:prstGeom>
          <a:noFill/>
          <a:ln cap="flat" cmpd="sng" w="38100">
            <a:solidFill>
              <a:schemeClr val="dk1"/>
            </a:solidFill>
            <a:prstDash val="solid"/>
            <a:round/>
            <a:headEnd len="sm" w="sm" type="none"/>
            <a:tailEnd len="med" w="med" type="triangle"/>
          </a:ln>
        </p:spPr>
      </p:cxnSp>
      <p:sp>
        <p:nvSpPr>
          <p:cNvPr id="286" name="Google Shape;286;p32"/>
          <p:cNvSpPr txBox="1"/>
          <p:nvPr/>
        </p:nvSpPr>
        <p:spPr>
          <a:xfrm>
            <a:off x="1578913" y="3194222"/>
            <a:ext cx="1955716" cy="802720"/>
          </a:xfrm>
          <a:prstGeom prst="rect">
            <a:avLst/>
          </a:prstGeom>
          <a:blipFill rotWithShape="1">
            <a:blip r:embed="rId4">
              <a:alphaModFix/>
            </a:blip>
            <a:stretch>
              <a:fillRect b="0" l="0" r="0" t="-158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87" name="Google Shape;287;p32"/>
          <p:cNvCxnSpPr/>
          <p:nvPr/>
        </p:nvCxnSpPr>
        <p:spPr>
          <a:xfrm rot="-5400000">
            <a:off x="836000" y="2909938"/>
            <a:ext cx="1279800" cy="562200"/>
          </a:xfrm>
          <a:prstGeom prst="bentConnector3">
            <a:avLst>
              <a:gd fmla="val 99405" name="adj1"/>
            </a:avLst>
          </a:prstGeom>
          <a:noFill/>
          <a:ln cap="flat" cmpd="sng" w="38100">
            <a:solidFill>
              <a:schemeClr val="dk1"/>
            </a:solidFill>
            <a:prstDash val="solid"/>
            <a:round/>
            <a:headEnd len="sm" w="sm" type="none"/>
            <a:tailEnd len="med" w="med" type="triangle"/>
          </a:ln>
        </p:spPr>
      </p:cxnSp>
      <p:sp>
        <p:nvSpPr>
          <p:cNvPr id="288" name="Google Shape;288;p32"/>
          <p:cNvSpPr txBox="1"/>
          <p:nvPr/>
        </p:nvSpPr>
        <p:spPr>
          <a:xfrm>
            <a:off x="331957" y="3932719"/>
            <a:ext cx="1425178" cy="300082"/>
          </a:xfrm>
          <a:prstGeom prst="rect">
            <a:avLst/>
          </a:prstGeom>
          <a:blipFill rotWithShape="1">
            <a:blip r:embed="rId5">
              <a:alphaModFix/>
            </a:blip>
            <a:stretch>
              <a:fillRect b="-16665" l="-884"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89" name="Google Shape;289;p32"/>
          <p:cNvSpPr/>
          <p:nvPr/>
        </p:nvSpPr>
        <p:spPr>
          <a:xfrm>
            <a:off x="2438967" y="2378869"/>
            <a:ext cx="235610" cy="228086"/>
          </a:xfrm>
          <a:prstGeom prst="ellipse">
            <a:avLst/>
          </a:prstGeom>
          <a:no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aphicFrame>
        <p:nvGraphicFramePr>
          <p:cNvPr id="290" name="Google Shape;290;p32"/>
          <p:cNvGraphicFramePr/>
          <p:nvPr/>
        </p:nvGraphicFramePr>
        <p:xfrm>
          <a:off x="331957" y="4129455"/>
          <a:ext cx="3000000" cy="3000000"/>
        </p:xfrm>
        <a:graphic>
          <a:graphicData uri="http://schemas.openxmlformats.org/drawingml/2006/table">
            <a:tbl>
              <a:tblPr bandRow="1" firstRow="1">
                <a:noFill/>
                <a:tableStyleId>{CB2FE8A8-F337-4288-AED5-CA2033F06CB6}</a:tableStyleId>
              </a:tblPr>
              <a:tblGrid>
                <a:gridCol w="618850"/>
                <a:gridCol w="618850"/>
                <a:gridCol w="618850"/>
                <a:gridCol w="618850"/>
                <a:gridCol w="618850"/>
                <a:gridCol w="618850"/>
                <a:gridCol w="618850"/>
              </a:tblGrid>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x</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v</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4</a:t>
                      </a:r>
                      <a:endParaRPr/>
                    </a:p>
                  </a:txBody>
                  <a:tcPr marT="34300" marB="34300" marR="68575" marL="68575">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4122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v</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-3</a:t>
                      </a:r>
                      <a:endParaRPr/>
                    </a:p>
                  </a:txBody>
                  <a:tcPr marT="34300" marB="34300" marR="68575" marL="68575">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-5</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a:t>
                      </a:r>
                      <a:endParaRPr/>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graphicFrame>
        <p:nvGraphicFramePr>
          <p:cNvPr id="291" name="Google Shape;291;p32"/>
          <p:cNvGraphicFramePr/>
          <p:nvPr/>
        </p:nvGraphicFramePr>
        <p:xfrm>
          <a:off x="4037043" y="3957455"/>
          <a:ext cx="3000000" cy="3000000"/>
        </p:xfrm>
        <a:graphic>
          <a:graphicData uri="http://schemas.openxmlformats.org/drawingml/2006/table">
            <a:tbl>
              <a:tblPr bandRow="1" firstRow="1">
                <a:noFill/>
                <a:tableStyleId>{CB2FE8A8-F337-4288-AED5-CA2033F06CB6}</a:tableStyleId>
              </a:tblPr>
              <a:tblGrid>
                <a:gridCol w="618850"/>
                <a:gridCol w="618850"/>
                <a:gridCol w="618850"/>
                <a:gridCol w="618850"/>
                <a:gridCol w="618850"/>
                <a:gridCol w="618850"/>
                <a:gridCol w="618850"/>
              </a:tblGrid>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x</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v</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4694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4122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386975">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10</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sp>
        <p:nvSpPr>
          <p:cNvPr id="292" name="Google Shape;292;p32"/>
          <p:cNvSpPr txBox="1"/>
          <p:nvPr/>
        </p:nvSpPr>
        <p:spPr>
          <a:xfrm>
            <a:off x="5106595" y="3447972"/>
            <a:ext cx="3171759"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Subtract 2</a:t>
            </a:r>
            <a:r>
              <a:rPr baseline="30000" lang="en-US" sz="1350">
                <a:solidFill>
                  <a:schemeClr val="dk1"/>
                </a:solidFill>
                <a:latin typeface="Times New Roman"/>
                <a:ea typeface="Times New Roman"/>
                <a:cs typeface="Times New Roman"/>
                <a:sym typeface="Times New Roman"/>
              </a:rPr>
              <a:t>nd</a:t>
            </a:r>
            <a:r>
              <a:rPr lang="en-US" sz="1350">
                <a:solidFill>
                  <a:schemeClr val="dk1"/>
                </a:solidFill>
                <a:latin typeface="Times New Roman"/>
                <a:ea typeface="Times New Roman"/>
                <a:cs typeface="Times New Roman"/>
                <a:sym typeface="Times New Roman"/>
              </a:rPr>
              <a:t> row from 1</a:t>
            </a:r>
            <a:r>
              <a:rPr baseline="30000" lang="en-US" sz="1350">
                <a:solidFill>
                  <a:schemeClr val="dk1"/>
                </a:solidFill>
                <a:latin typeface="Times New Roman"/>
                <a:ea typeface="Times New Roman"/>
                <a:cs typeface="Times New Roman"/>
                <a:sym typeface="Times New Roman"/>
              </a:rPr>
              <a:t>st</a:t>
            </a:r>
            <a:endParaRPr/>
          </a:p>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Subtract 2</a:t>
            </a:r>
            <a:r>
              <a:rPr baseline="30000" lang="en-US" sz="1350">
                <a:solidFill>
                  <a:schemeClr val="dk1"/>
                </a:solidFill>
                <a:latin typeface="Times New Roman"/>
                <a:ea typeface="Times New Roman"/>
                <a:cs typeface="Times New Roman"/>
                <a:sym typeface="Times New Roman"/>
              </a:rPr>
              <a:t>nd</a:t>
            </a:r>
            <a:r>
              <a:rPr lang="en-US" sz="1350">
                <a:solidFill>
                  <a:schemeClr val="dk1"/>
                </a:solidFill>
                <a:latin typeface="Times New Roman"/>
                <a:ea typeface="Times New Roman"/>
                <a:cs typeface="Times New Roman"/>
                <a:sym typeface="Times New Roman"/>
              </a:rPr>
              <a:t> row times -5 from 3</a:t>
            </a:r>
            <a:r>
              <a:rPr baseline="30000" lang="en-US" sz="1350">
                <a:solidFill>
                  <a:schemeClr val="dk1"/>
                </a:solidFill>
                <a:latin typeface="Times New Roman"/>
                <a:ea typeface="Times New Roman"/>
                <a:cs typeface="Times New Roman"/>
                <a:sym typeface="Times New Roman"/>
              </a:rPr>
              <a:t>rd</a:t>
            </a:r>
            <a:r>
              <a:rPr lang="en-US" sz="1350">
                <a:solidFill>
                  <a:schemeClr val="dk1"/>
                </a:solidFill>
                <a:latin typeface="Times New Roman"/>
                <a:ea typeface="Times New Roman"/>
                <a:cs typeface="Times New Roman"/>
                <a:sym typeface="Times New Roman"/>
              </a:rPr>
              <a:t> row</a:t>
            </a:r>
            <a:endParaRPr/>
          </a:p>
        </p:txBody>
      </p:sp>
      <p:sp>
        <p:nvSpPr>
          <p:cNvPr id="293" name="Google Shape;293;p32"/>
          <p:cNvSpPr txBox="1"/>
          <p:nvPr/>
        </p:nvSpPr>
        <p:spPr>
          <a:xfrm>
            <a:off x="6321991" y="5571356"/>
            <a:ext cx="247375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Corresponds to solution (0,2,2,0)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628650" y="1131094"/>
            <a:ext cx="7886700" cy="3798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lang="en-US" sz="2400"/>
              <a:t>Another pivot, and we are optimal</a:t>
            </a:r>
            <a:endParaRPr/>
          </a:p>
        </p:txBody>
      </p:sp>
      <p:sp>
        <p:nvSpPr>
          <p:cNvPr id="299" name="Google Shape;299;p33"/>
          <p:cNvSpPr txBox="1"/>
          <p:nvPr>
            <p:ph idx="1" type="body"/>
          </p:nvPr>
        </p:nvSpPr>
        <p:spPr>
          <a:xfrm>
            <a:off x="628650" y="1510904"/>
            <a:ext cx="7886700" cy="39790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t/>
            </a:r>
            <a:endParaRPr b="1"/>
          </a:p>
        </p:txBody>
      </p:sp>
      <p:graphicFrame>
        <p:nvGraphicFramePr>
          <p:cNvPr id="300" name="Google Shape;300;p33"/>
          <p:cNvGraphicFramePr/>
          <p:nvPr/>
        </p:nvGraphicFramePr>
        <p:xfrm>
          <a:off x="628651" y="1712071"/>
          <a:ext cx="3000000" cy="3000000"/>
        </p:xfrm>
        <a:graphic>
          <a:graphicData uri="http://schemas.openxmlformats.org/drawingml/2006/table">
            <a:tbl>
              <a:tblPr bandRow="1" firstRow="1">
                <a:noFill/>
                <a:tableStyleId>{CB2FE8A8-F337-4288-AED5-CA2033F06CB6}</a:tableStyleId>
              </a:tblPr>
              <a:tblGrid>
                <a:gridCol w="618850"/>
                <a:gridCol w="618850"/>
                <a:gridCol w="618850"/>
                <a:gridCol w="618850"/>
                <a:gridCol w="618850"/>
                <a:gridCol w="618850"/>
                <a:gridCol w="618850"/>
              </a:tblGrid>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x</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v</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4694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4122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386975">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10</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cxnSp>
        <p:nvCxnSpPr>
          <p:cNvPr id="301" name="Google Shape;301;p33"/>
          <p:cNvCxnSpPr/>
          <p:nvPr/>
        </p:nvCxnSpPr>
        <p:spPr>
          <a:xfrm rot="10800000">
            <a:off x="2207419" y="3350419"/>
            <a:ext cx="0" cy="278606"/>
          </a:xfrm>
          <a:prstGeom prst="straightConnector1">
            <a:avLst/>
          </a:prstGeom>
          <a:noFill/>
          <a:ln cap="flat" cmpd="sng" w="38100">
            <a:solidFill>
              <a:schemeClr val="dk1"/>
            </a:solidFill>
            <a:prstDash val="solid"/>
            <a:round/>
            <a:headEnd len="sm" w="sm" type="none"/>
            <a:tailEnd len="med" w="med" type="triangle"/>
          </a:ln>
        </p:spPr>
      </p:cxnSp>
      <p:graphicFrame>
        <p:nvGraphicFramePr>
          <p:cNvPr id="302" name="Google Shape;302;p33"/>
          <p:cNvGraphicFramePr/>
          <p:nvPr/>
        </p:nvGraphicFramePr>
        <p:xfrm>
          <a:off x="2406037" y="3742968"/>
          <a:ext cx="3000000" cy="3000000"/>
        </p:xfrm>
        <a:graphic>
          <a:graphicData uri="http://schemas.openxmlformats.org/drawingml/2006/table">
            <a:tbl>
              <a:tblPr bandRow="1" firstRow="1">
                <a:noFill/>
                <a:tableStyleId>{CB2FE8A8-F337-4288-AED5-CA2033F06CB6}</a:tableStyleId>
              </a:tblPr>
              <a:tblGrid>
                <a:gridCol w="618850"/>
                <a:gridCol w="618850"/>
                <a:gridCol w="618850"/>
                <a:gridCol w="618850"/>
                <a:gridCol w="618850"/>
                <a:gridCol w="618850"/>
                <a:gridCol w="618850"/>
              </a:tblGrid>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x</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u</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US" sz="1400"/>
                        <a:t>v</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41100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x</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3</a:t>
                      </a:r>
                      <a:endParaRPr/>
                    </a:p>
                  </a:txBody>
                  <a:tcPr marT="34300" marB="34300" marR="68575" marL="68575">
                    <a:lnL cap="flat" cmpd="sng" w="12700">
                      <a:solidFill>
                        <a:schemeClr val="dk1"/>
                      </a:solidFill>
                      <a:prstDash val="dash"/>
                      <a:round/>
                      <a:headEnd len="sm" w="sm" type="none"/>
                      <a:tailEnd len="sm" w="sm" type="none"/>
                    </a:lnL>
                    <a:lnB cap="flat" cmpd="sng" w="12700">
                      <a:solidFill>
                        <a:schemeClr val="lt1"/>
                      </a:solidFill>
                      <a:prstDash val="solid"/>
                      <a:round/>
                      <a:headEnd len="sm" w="sm" type="none"/>
                      <a:tailEnd len="sm" w="sm" type="none"/>
                    </a:lnB>
                  </a:tcPr>
                </a:tc>
              </a:tr>
              <a:tr h="593875">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y</a:t>
                      </a:r>
                      <a:endParaRPr/>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8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lang="en-US" sz="1400"/>
                        <a:t>1</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lt1"/>
                      </a:solidFill>
                      <a:prstDash val="solid"/>
                      <a:round/>
                      <a:headEnd len="sm" w="sm" type="none"/>
                      <a:tailEnd len="sm" w="sm" type="none"/>
                    </a:lnT>
                    <a:lnB cap="flat" cmpd="sng" w="12700">
                      <a:solidFill>
                        <a:schemeClr val="dk1"/>
                      </a:solidFill>
                      <a:prstDash val="dash"/>
                      <a:round/>
                      <a:headEnd len="sm" w="sm" type="none"/>
                      <a:tailEnd len="sm" w="sm" type="none"/>
                    </a:lnB>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i="0" lang="en-US" sz="1400">
                          <a:latin typeface="Calibri"/>
                          <a:ea typeface="Calibri"/>
                          <a:cs typeface="Calibri"/>
                          <a:sym typeface="Calibri"/>
                        </a:rPr>
                        <a:t>0</a:t>
                      </a:r>
                      <a:endParaRPr sz="1400"/>
                    </a:p>
                  </a:txBody>
                  <a:tcPr marT="34300" marB="34300" marR="68575" marL="68575">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0</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2</a:t>
                      </a:r>
                      <a:endParaRPr/>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200"/>
                        <a:t>1</a:t>
                      </a:r>
                      <a:endParaRPr/>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tcPr>
                </a:tc>
                <a:tc>
                  <a:txBody>
                    <a:bodyPr/>
                    <a:lstStyle/>
                    <a:p>
                      <a:pPr indent="0" lvl="0" marL="0" marR="0" rtl="0" algn="ctr">
                        <a:spcBef>
                          <a:spcPts val="0"/>
                        </a:spcBef>
                        <a:spcAft>
                          <a:spcPts val="0"/>
                        </a:spcAft>
                        <a:buNone/>
                      </a:pPr>
                      <a:r>
                        <a:rPr lang="en-US" sz="1400"/>
                        <a:t>14</a:t>
                      </a:r>
                      <a:endParaRPr/>
                    </a:p>
                  </a:txBody>
                  <a:tcPr marT="34300" marB="34300" marR="68575" marL="68575">
                    <a:lnL cap="flat" cmpd="sng" w="12700">
                      <a:solidFill>
                        <a:schemeClr val="dk1"/>
                      </a:solidFill>
                      <a:prstDash val="dash"/>
                      <a:round/>
                      <a:headEnd len="sm" w="sm" type="none"/>
                      <a:tailEnd len="sm" w="sm" type="none"/>
                    </a:lnL>
                    <a:lnT cap="flat" cmpd="sng" w="12700">
                      <a:solidFill>
                        <a:schemeClr val="dk1"/>
                      </a:solidFill>
                      <a:prstDash val="dash"/>
                      <a:round/>
                      <a:headEnd len="sm" w="sm" type="none"/>
                      <a:tailEnd len="sm" w="sm" type="none"/>
                    </a:lnT>
                  </a:tcPr>
                </a:tc>
              </a:tr>
              <a:tr h="281950">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p>
                  </a:txBody>
                  <a:tcPr marT="34300" marB="34300" marR="68575" marL="6857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34300" marB="3430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bl>
          </a:graphicData>
        </a:graphic>
      </p:graphicFrame>
      <p:sp>
        <p:nvSpPr>
          <p:cNvPr id="303" name="Google Shape;303;p33"/>
          <p:cNvSpPr txBox="1"/>
          <p:nvPr/>
        </p:nvSpPr>
        <p:spPr>
          <a:xfrm>
            <a:off x="1146572" y="4990374"/>
            <a:ext cx="2791043"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all values are non-negative</a:t>
            </a:r>
            <a:endParaRPr/>
          </a:p>
        </p:txBody>
      </p:sp>
      <p:cxnSp>
        <p:nvCxnSpPr>
          <p:cNvPr id="304" name="Google Shape;304;p33"/>
          <p:cNvCxnSpPr/>
          <p:nvPr/>
        </p:nvCxnSpPr>
        <p:spPr>
          <a:xfrm flipH="1" rot="10800000">
            <a:off x="3357563" y="5143953"/>
            <a:ext cx="228600" cy="1"/>
          </a:xfrm>
          <a:prstGeom prst="straightConnector1">
            <a:avLst/>
          </a:prstGeom>
          <a:noFill/>
          <a:ln cap="flat" cmpd="sng" w="38100">
            <a:solidFill>
              <a:schemeClr val="dk1"/>
            </a:solidFill>
            <a:prstDash val="solid"/>
            <a:round/>
            <a:headEnd len="sm" w="sm" type="none"/>
            <a:tailEnd len="med" w="med" type="triangle"/>
          </a:ln>
        </p:spPr>
      </p:cxnSp>
      <p:sp>
        <p:nvSpPr>
          <p:cNvPr id="305" name="Google Shape;305;p33"/>
          <p:cNvSpPr/>
          <p:nvPr/>
        </p:nvSpPr>
        <p:spPr>
          <a:xfrm>
            <a:off x="3586162" y="5061799"/>
            <a:ext cx="2368154" cy="164306"/>
          </a:xfrm>
          <a:prstGeom prst="rect">
            <a:avLst/>
          </a:prstGeom>
          <a:no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6" name="Google Shape;306;p33"/>
          <p:cNvSpPr txBox="1"/>
          <p:nvPr/>
        </p:nvSpPr>
        <p:spPr>
          <a:xfrm>
            <a:off x="7329488" y="4479131"/>
            <a:ext cx="1574442"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x</a:t>
            </a:r>
            <a:r>
              <a:rPr baseline="-25000" lang="en-US" sz="1350">
                <a:solidFill>
                  <a:schemeClr val="dk1"/>
                </a:solidFill>
                <a:latin typeface="Calibri"/>
                <a:ea typeface="Calibri"/>
                <a:cs typeface="Calibri"/>
                <a:sym typeface="Calibri"/>
              </a:rPr>
              <a:t>1</a:t>
            </a:r>
            <a:r>
              <a:rPr lang="en-US" sz="1350">
                <a:solidFill>
                  <a:schemeClr val="dk1"/>
                </a:solidFill>
                <a:latin typeface="Calibri"/>
                <a:ea typeface="Calibri"/>
                <a:cs typeface="Calibri"/>
                <a:sym typeface="Calibri"/>
              </a:rPr>
              <a:t>= 3, x</a:t>
            </a:r>
            <a:r>
              <a:rPr baseline="-25000" lang="en-US" sz="1350">
                <a:solidFill>
                  <a:schemeClr val="dk1"/>
                </a:solidFill>
                <a:latin typeface="Calibri"/>
                <a:ea typeface="Calibri"/>
                <a:cs typeface="Calibri"/>
                <a:sym typeface="Calibri"/>
              </a:rPr>
              <a:t>2</a:t>
            </a:r>
            <a:r>
              <a:rPr lang="en-US" sz="1350">
                <a:solidFill>
                  <a:schemeClr val="dk1"/>
                </a:solidFill>
                <a:latin typeface="Calibri"/>
                <a:ea typeface="Calibri"/>
                <a:cs typeface="Calibri"/>
                <a:sym typeface="Calibri"/>
              </a:rPr>
              <a:t>=1</a:t>
            </a:r>
            <a:endParaRPr/>
          </a:p>
        </p:txBody>
      </p:sp>
      <p:sp>
        <p:nvSpPr>
          <p:cNvPr id="307" name="Google Shape;307;p33"/>
          <p:cNvSpPr txBox="1"/>
          <p:nvPr/>
        </p:nvSpPr>
        <p:spPr>
          <a:xfrm>
            <a:off x="7083626" y="5005452"/>
            <a:ext cx="126188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Times New Roman"/>
                <a:ea typeface="Times New Roman"/>
                <a:cs typeface="Times New Roman"/>
                <a:sym typeface="Times New Roman"/>
              </a:rPr>
              <a:t>maximum is 14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Simplex method summarized </a:t>
            </a:r>
            <a:br>
              <a:rPr lang="en-US"/>
            </a:br>
            <a:r>
              <a:rPr lang="en-US" sz="2200"/>
              <a:t>(taken from Levitin, pages 356-357)</a:t>
            </a:r>
            <a:endParaRPr/>
          </a:p>
        </p:txBody>
      </p:sp>
      <p:sp>
        <p:nvSpPr>
          <p:cNvPr id="313" name="Google Shape;313;p34"/>
          <p:cNvSpPr txBox="1"/>
          <p:nvPr>
            <p:ph idx="1" type="body"/>
          </p:nvPr>
        </p:nvSpPr>
        <p:spPr>
          <a:xfrm>
            <a:off x="228600" y="1600200"/>
            <a:ext cx="8686800" cy="48768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b="1" lang="en-US" sz="3400"/>
              <a:t>Step 0 </a:t>
            </a:r>
            <a:r>
              <a:rPr i="1" lang="en-US" sz="3400"/>
              <a:t>Initialization </a:t>
            </a:r>
            <a:r>
              <a:rPr lang="en-US" sz="3400"/>
              <a:t>Present a given linear programming problem in standard form and set up an initial tableau with nonnegative entries in the rightmost column and m other columns composing the m × m identity matrix. (Entries in the objective row are to be disregarded in verifying these requirements.) These m columns define the basic variables of the initial basic feasible solution, used as the labels of the tableau’s rows. </a:t>
            </a:r>
            <a:endParaRPr/>
          </a:p>
          <a:p>
            <a:pPr indent="0" lvl="0" marL="0" rtl="0" algn="l">
              <a:spcBef>
                <a:spcPts val="323"/>
              </a:spcBef>
              <a:spcAft>
                <a:spcPts val="0"/>
              </a:spcAft>
              <a:buClr>
                <a:schemeClr val="dk1"/>
              </a:buClr>
              <a:buSzPct val="100000"/>
              <a:buNone/>
            </a:pPr>
            <a:r>
              <a:rPr b="1" lang="en-US" sz="3400"/>
              <a:t>Step 1 </a:t>
            </a:r>
            <a:r>
              <a:rPr i="1" lang="en-US" sz="3400"/>
              <a:t>Optimality test </a:t>
            </a:r>
            <a:r>
              <a:rPr lang="en-US" sz="3400"/>
              <a:t>If all the entries in the objective row (except, possibly, the one in the rightmost column, which represents the value of the objective function) are nonnegative—stop: the tableau represents an optimal solution whose basic variables’ values are in the rightmost column and the remaining, nonbasic variables’ values are zeros. </a:t>
            </a:r>
            <a:endParaRPr/>
          </a:p>
          <a:p>
            <a:pPr indent="0" lvl="0" marL="0" rtl="0" algn="l">
              <a:spcBef>
                <a:spcPts val="323"/>
              </a:spcBef>
              <a:spcAft>
                <a:spcPts val="0"/>
              </a:spcAft>
              <a:buClr>
                <a:schemeClr val="dk1"/>
              </a:buClr>
              <a:buSzPct val="100000"/>
              <a:buNone/>
            </a:pPr>
            <a:r>
              <a:rPr b="1" lang="en-US" sz="3400"/>
              <a:t>Step 2 </a:t>
            </a:r>
            <a:r>
              <a:rPr i="1" lang="en-US" sz="3400"/>
              <a:t>Finding the entering variable </a:t>
            </a:r>
            <a:r>
              <a:rPr lang="en-US" sz="3400"/>
              <a:t>Select a negative entry from among the first n elements of the objective row. (A commonly used rule is to select the negative entry with the largest absolute value, with ties broken arbitrarily.) Mark its column to indicate the entering variable and the pivot column.</a:t>
            </a:r>
            <a:endParaRPr/>
          </a:p>
          <a:p>
            <a:pPr indent="0" lvl="0" marL="0" rtl="0" algn="l">
              <a:spcBef>
                <a:spcPts val="323"/>
              </a:spcBef>
              <a:spcAft>
                <a:spcPts val="0"/>
              </a:spcAft>
              <a:buClr>
                <a:schemeClr val="dk1"/>
              </a:buClr>
              <a:buSzPct val="100000"/>
              <a:buNone/>
            </a:pPr>
            <a:r>
              <a:rPr b="1" lang="en-US" sz="3400"/>
              <a:t>Step 3 </a:t>
            </a:r>
            <a:r>
              <a:rPr i="1" lang="en-US" sz="3400"/>
              <a:t>Finding the departing variable </a:t>
            </a:r>
            <a:r>
              <a:rPr lang="en-US" sz="3400"/>
              <a:t>For each positive entry in the pivot column, calculate the θ-ratio by dividing that row’s entry in the rightmost column by its entry in the pivot column. (If all the entries in the pivot column are negative or zero, the problem is unbounded—stop.) Find the row with the smallest θ -ratio (ties may be broken arbitrarily) and mark this row to indicate the departing variable and the pivot row. </a:t>
            </a:r>
            <a:endParaRPr/>
          </a:p>
          <a:p>
            <a:pPr indent="0" lvl="0" marL="0" rtl="0" algn="l">
              <a:spcBef>
                <a:spcPts val="323"/>
              </a:spcBef>
              <a:spcAft>
                <a:spcPts val="0"/>
              </a:spcAft>
              <a:buClr>
                <a:schemeClr val="dk1"/>
              </a:buClr>
              <a:buSzPct val="100000"/>
              <a:buNone/>
            </a:pPr>
            <a:r>
              <a:rPr b="1" lang="en-US" sz="3400"/>
              <a:t>Step 4 </a:t>
            </a:r>
            <a:r>
              <a:rPr i="1" lang="en-US" sz="3400"/>
              <a:t>Forming the next tableau </a:t>
            </a:r>
            <a:r>
              <a:rPr lang="en-US" sz="3400"/>
              <a:t>Divide all the entries in the pivot row by its entry in the pivot column. Subtract from each of the other rows, including the objective row, the new pivot row multiplied by the entry in the pivot column of the row in question. (This will make all the entries in the pivot column 0’s except for 1 in the pivot row.) Replace the label of the pivot row by the variable’s name of the pivot column and go back to Step 1. </a:t>
            </a:r>
            <a:endParaRPr/>
          </a:p>
          <a:p>
            <a:pPr indent="0" lvl="0" marL="0" rtl="0" algn="l">
              <a:spcBef>
                <a:spcPts val="304"/>
              </a:spcBef>
              <a:spcAft>
                <a:spcPts val="0"/>
              </a:spcAft>
              <a:buClr>
                <a:schemeClr val="dk1"/>
              </a:buClr>
              <a:buSzPct val="100000"/>
              <a:buNone/>
            </a:pPr>
            <a:r>
              <a:t/>
            </a:r>
            <a:endParaRPr/>
          </a:p>
          <a:p>
            <a:pPr indent="0" lvl="0" marL="0" rtl="0" algn="l">
              <a:spcBef>
                <a:spcPts val="304"/>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228600" y="274638"/>
            <a:ext cx="8610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For further details, see CLRS section 29.3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Formulating Business Logic</a:t>
            </a:r>
            <a:endParaRPr/>
          </a:p>
        </p:txBody>
      </p:sp>
      <p:sp>
        <p:nvSpPr>
          <p:cNvPr id="324" name="Google Shape;324;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you need to figure out how to model all these in parts of an LP</a:t>
            </a:r>
            <a:endParaRPr/>
          </a:p>
          <a:p>
            <a:pPr indent="-285750" lvl="1" marL="742950" rtl="0" algn="l">
              <a:spcBef>
                <a:spcPts val="560"/>
              </a:spcBef>
              <a:spcAft>
                <a:spcPts val="0"/>
              </a:spcAft>
              <a:buClr>
                <a:schemeClr val="dk1"/>
              </a:buClr>
              <a:buSzPts val="2800"/>
              <a:buChar char="–"/>
            </a:pPr>
            <a:r>
              <a:rPr lang="en-US"/>
              <a:t>variables</a:t>
            </a:r>
            <a:endParaRPr/>
          </a:p>
          <a:p>
            <a:pPr indent="-285750" lvl="1" marL="742950" rtl="0" algn="l">
              <a:spcBef>
                <a:spcPts val="560"/>
              </a:spcBef>
              <a:spcAft>
                <a:spcPts val="0"/>
              </a:spcAft>
              <a:buClr>
                <a:schemeClr val="dk1"/>
              </a:buClr>
              <a:buSzPts val="2800"/>
              <a:buChar char="–"/>
            </a:pPr>
            <a:r>
              <a:rPr lang="en-US"/>
              <a:t>objective function</a:t>
            </a:r>
            <a:endParaRPr/>
          </a:p>
          <a:p>
            <a:pPr indent="-285750" lvl="1" marL="742950" rtl="0" algn="l">
              <a:spcBef>
                <a:spcPts val="560"/>
              </a:spcBef>
              <a:spcAft>
                <a:spcPts val="0"/>
              </a:spcAft>
              <a:buClr>
                <a:schemeClr val="dk1"/>
              </a:buClr>
              <a:buSzPts val="2800"/>
              <a:buChar char="–"/>
            </a:pPr>
            <a:r>
              <a:rPr lang="en-US"/>
              <a:t>constraints</a:t>
            </a:r>
            <a:endParaRPr/>
          </a:p>
          <a:p>
            <a:pPr indent="-342900" lvl="0" marL="342900" rtl="0" algn="l">
              <a:spcBef>
                <a:spcPts val="640"/>
              </a:spcBef>
              <a:spcAft>
                <a:spcPts val="0"/>
              </a:spcAft>
              <a:buClr>
                <a:schemeClr val="dk1"/>
              </a:buClr>
              <a:buSzPts val="3200"/>
              <a:buChar char="•"/>
            </a:pPr>
            <a:r>
              <a:rPr lang="en-US"/>
              <a:t>every concept mentioned in the scenario needs to be modeled in the LP somehow</a:t>
            </a:r>
            <a:endParaRPr/>
          </a:p>
          <a:p>
            <a:pPr indent="-285750" lvl="1" marL="742950" rtl="0" algn="l">
              <a:spcBef>
                <a:spcPts val="560"/>
              </a:spcBef>
              <a:spcAft>
                <a:spcPts val="0"/>
              </a:spcAft>
              <a:buClr>
                <a:schemeClr val="dk1"/>
              </a:buClr>
              <a:buSzPts val="2800"/>
              <a:buChar char="–"/>
            </a:pPr>
            <a:r>
              <a:rPr lang="en-US"/>
              <a:t>only works when the objective is a linear function (not squared, exponential, 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1: Plastic Recycling</a:t>
            </a:r>
            <a:endParaRPr/>
          </a:p>
        </p:txBody>
      </p:sp>
      <p:sp>
        <p:nvSpPr>
          <p:cNvPr id="330" name="Google Shape;330;p37"/>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sz="2800"/>
              <a:t>Suppose Orange County has the following options for disposing of plastic waste: </a:t>
            </a:r>
            <a:endParaRPr/>
          </a:p>
          <a:p>
            <a:pPr indent="0" lvl="0" marL="0" rtl="0" algn="l">
              <a:spcBef>
                <a:spcPts val="518"/>
              </a:spcBef>
              <a:spcAft>
                <a:spcPts val="0"/>
              </a:spcAft>
              <a:buClr>
                <a:schemeClr val="dk1"/>
              </a:buClr>
              <a:buSzPct val="100000"/>
              <a:buNone/>
            </a:pPr>
            <a:r>
              <a:t/>
            </a:r>
            <a:endParaRPr sz="2800"/>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0" lvl="0" marL="0" rtl="0" algn="l">
              <a:spcBef>
                <a:spcPts val="592"/>
              </a:spcBef>
              <a:spcAft>
                <a:spcPts val="0"/>
              </a:spcAft>
              <a:buClr>
                <a:schemeClr val="dk1"/>
              </a:buClr>
              <a:buSzPct val="100000"/>
              <a:buNone/>
            </a:pPr>
            <a:r>
              <a:t/>
            </a:r>
            <a:endParaRPr/>
          </a:p>
          <a:p>
            <a:pPr indent="-342900" lvl="0" marL="342900" rtl="0" algn="l">
              <a:spcBef>
                <a:spcPts val="518"/>
              </a:spcBef>
              <a:spcAft>
                <a:spcPts val="0"/>
              </a:spcAft>
              <a:buClr>
                <a:schemeClr val="dk1"/>
              </a:buClr>
              <a:buSzPct val="100000"/>
              <a:buChar char="•"/>
            </a:pPr>
            <a:r>
              <a:rPr lang="en-US" sz="2800"/>
              <a:t>December is expected to produce 700 tons of plastic and is required by law to emit no more than 1400 tons of carbon. The landfill can accommodate up to 100 tons per month and the other methods are effectively unlimited. The County Supervisors want you to minimize the cost of plastic disposal. </a:t>
            </a:r>
            <a:endParaRPr/>
          </a:p>
          <a:p>
            <a:pPr indent="-154940" lvl="0" marL="342900" rtl="0" algn="l">
              <a:spcBef>
                <a:spcPts val="592"/>
              </a:spcBef>
              <a:spcAft>
                <a:spcPts val="0"/>
              </a:spcAft>
              <a:buClr>
                <a:schemeClr val="dk1"/>
              </a:buClr>
              <a:buSzPct val="100000"/>
              <a:buNone/>
            </a:pPr>
            <a:r>
              <a:t/>
            </a:r>
            <a:endParaRPr/>
          </a:p>
        </p:txBody>
      </p:sp>
      <p:graphicFrame>
        <p:nvGraphicFramePr>
          <p:cNvPr id="331" name="Google Shape;331;p37"/>
          <p:cNvGraphicFramePr/>
          <p:nvPr/>
        </p:nvGraphicFramePr>
        <p:xfrm>
          <a:off x="990600" y="2438400"/>
          <a:ext cx="3000000" cy="3000000"/>
        </p:xfrm>
        <a:graphic>
          <a:graphicData uri="http://schemas.openxmlformats.org/drawingml/2006/table">
            <a:tbl>
              <a:tblPr bandRow="1" firstRow="1">
                <a:noFill/>
                <a:tableStyleId>{CB2FE8A8-F337-4288-AED5-CA2033F06CB6}</a:tableStyleId>
              </a:tblPr>
              <a:tblGrid>
                <a:gridCol w="3810000"/>
                <a:gridCol w="1905000"/>
                <a:gridCol w="1524000"/>
              </a:tblGrid>
              <a:tr h="370850">
                <a:tc>
                  <a:txBody>
                    <a:bodyPr/>
                    <a:lstStyle/>
                    <a:p>
                      <a:pPr indent="0" lvl="0" marL="0" marR="0" rtl="0" algn="l">
                        <a:spcBef>
                          <a:spcPts val="0"/>
                        </a:spcBef>
                        <a:spcAft>
                          <a:spcPts val="0"/>
                        </a:spcAft>
                        <a:buNone/>
                      </a:pPr>
                      <a:r>
                        <a:rPr lang="en-US" sz="1800"/>
                        <a:t>Method</a:t>
                      </a:r>
                      <a:endParaRPr/>
                    </a:p>
                  </a:txBody>
                  <a:tcPr marT="45725" marB="45725" marR="91450" marL="91450"/>
                </a:tc>
                <a:tc>
                  <a:txBody>
                    <a:bodyPr/>
                    <a:lstStyle/>
                    <a:p>
                      <a:pPr indent="0" lvl="0" marL="0" marR="0" rtl="0" algn="l">
                        <a:spcBef>
                          <a:spcPts val="0"/>
                        </a:spcBef>
                        <a:spcAft>
                          <a:spcPts val="0"/>
                        </a:spcAft>
                        <a:buNone/>
                      </a:pPr>
                      <a:r>
                        <a:rPr lang="en-US" sz="1800"/>
                        <a:t>Carbon/ton</a:t>
                      </a:r>
                      <a:endParaRPr/>
                    </a:p>
                  </a:txBody>
                  <a:tcPr marT="45725" marB="45725" marR="91450" marL="91450"/>
                </a:tc>
                <a:tc>
                  <a:txBody>
                    <a:bodyPr/>
                    <a:lstStyle/>
                    <a:p>
                      <a:pPr indent="0" lvl="0" marL="0" marR="0" rtl="0" algn="l">
                        <a:spcBef>
                          <a:spcPts val="0"/>
                        </a:spcBef>
                        <a:spcAft>
                          <a:spcPts val="0"/>
                        </a:spcAft>
                        <a:buNone/>
                      </a:pPr>
                      <a:r>
                        <a:rPr lang="en-US" sz="1800"/>
                        <a:t>Dollars/ton</a:t>
                      </a:r>
                      <a:endParaRPr/>
                    </a:p>
                  </a:txBody>
                  <a:tcPr marT="45725" marB="45725" marR="91450" marL="91450"/>
                </a:tc>
              </a:tr>
              <a:tr h="370850">
                <a:tc>
                  <a:txBody>
                    <a:bodyPr/>
                    <a:lstStyle/>
                    <a:p>
                      <a:pPr indent="0" lvl="0" marL="0" marR="0" rtl="0" algn="l">
                        <a:spcBef>
                          <a:spcPts val="0"/>
                        </a:spcBef>
                        <a:spcAft>
                          <a:spcPts val="0"/>
                        </a:spcAft>
                        <a:buNone/>
                      </a:pPr>
                      <a:r>
                        <a:rPr lang="en-US" sz="1800"/>
                        <a:t>Local incinerator</a:t>
                      </a:r>
                      <a:endParaRPr/>
                    </a:p>
                  </a:txBody>
                  <a:tcPr marT="45725" marB="45725" marR="91450" marL="91450"/>
                </a:tc>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800</a:t>
                      </a:r>
                      <a:endParaRPr/>
                    </a:p>
                  </a:txBody>
                  <a:tcPr marT="45725" marB="45725" marR="91450" marL="91450"/>
                </a:tc>
              </a:tr>
              <a:tr h="370850">
                <a:tc>
                  <a:txBody>
                    <a:bodyPr/>
                    <a:lstStyle/>
                    <a:p>
                      <a:pPr indent="0" lvl="0" marL="0" marR="0" rtl="0" algn="l">
                        <a:spcBef>
                          <a:spcPts val="0"/>
                        </a:spcBef>
                        <a:spcAft>
                          <a:spcPts val="0"/>
                        </a:spcAft>
                        <a:buNone/>
                      </a:pPr>
                      <a:r>
                        <a:rPr lang="en-US" sz="1800"/>
                        <a:t>Overseas incinerator</a:t>
                      </a:r>
                      <a:endParaRPr/>
                    </a:p>
                  </a:txBody>
                  <a:tcPr marT="45725" marB="45725" marR="91450" marL="91450"/>
                </a:tc>
                <a:tc>
                  <a:txBody>
                    <a:bodyPr/>
                    <a:lstStyle/>
                    <a:p>
                      <a:pPr indent="0" lvl="0" marL="0" marR="0" rtl="0" algn="l">
                        <a:spcBef>
                          <a:spcPts val="0"/>
                        </a:spcBef>
                        <a:spcAft>
                          <a:spcPts val="0"/>
                        </a:spcAft>
                        <a:buNone/>
                      </a:pPr>
                      <a:r>
                        <a:rPr lang="en-US" sz="1800"/>
                        <a:t>3.2</a:t>
                      </a:r>
                      <a:endParaRPr/>
                    </a:p>
                  </a:txBody>
                  <a:tcPr marT="45725" marB="45725" marR="91450" marL="91450"/>
                </a:tc>
                <a:tc>
                  <a:txBody>
                    <a:bodyPr/>
                    <a:lstStyle/>
                    <a:p>
                      <a:pPr indent="0" lvl="0" marL="0" marR="0" rtl="0" algn="l">
                        <a:spcBef>
                          <a:spcPts val="0"/>
                        </a:spcBef>
                        <a:spcAft>
                          <a:spcPts val="0"/>
                        </a:spcAft>
                        <a:buNone/>
                      </a:pPr>
                      <a:r>
                        <a:rPr lang="en-US" sz="1800"/>
                        <a:t>600</a:t>
                      </a:r>
                      <a:endParaRPr/>
                    </a:p>
                  </a:txBody>
                  <a:tcPr marT="45725" marB="45725" marR="91450" marL="91450"/>
                </a:tc>
              </a:tr>
              <a:tr h="370850">
                <a:tc>
                  <a:txBody>
                    <a:bodyPr/>
                    <a:lstStyle/>
                    <a:p>
                      <a:pPr indent="0" lvl="0" marL="0" marR="0" rtl="0" algn="l">
                        <a:spcBef>
                          <a:spcPts val="0"/>
                        </a:spcBef>
                        <a:spcAft>
                          <a:spcPts val="0"/>
                        </a:spcAft>
                        <a:buNone/>
                      </a:pPr>
                      <a:r>
                        <a:rPr lang="en-US" sz="1800"/>
                        <a:t>Thermal recycling</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1200</a:t>
                      </a:r>
                      <a:endParaRPr/>
                    </a:p>
                  </a:txBody>
                  <a:tcPr marT="45725" marB="45725" marR="91450" marL="91450"/>
                </a:tc>
              </a:tr>
              <a:tr h="370850">
                <a:tc>
                  <a:txBody>
                    <a:bodyPr/>
                    <a:lstStyle/>
                    <a:p>
                      <a:pPr indent="0" lvl="0" marL="0" marR="0" rtl="0" algn="l">
                        <a:spcBef>
                          <a:spcPts val="0"/>
                        </a:spcBef>
                        <a:spcAft>
                          <a:spcPts val="0"/>
                        </a:spcAft>
                        <a:buNone/>
                      </a:pPr>
                      <a:r>
                        <a:rPr lang="en-US" sz="1800"/>
                        <a:t>Landfill</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1400</a:t>
                      </a:r>
                      <a:endParaRPr/>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Formulate as LP problem</a:t>
            </a:r>
            <a:endParaRPr/>
          </a:p>
        </p:txBody>
      </p:sp>
      <p:sp>
        <p:nvSpPr>
          <p:cNvPr id="337" name="Google Shape;337;p38"/>
          <p:cNvSpPr txBox="1"/>
          <p:nvPr>
            <p:ph idx="1" type="body"/>
          </p:nvPr>
        </p:nvSpPr>
        <p:spPr>
          <a:xfrm>
            <a:off x="381000" y="1600200"/>
            <a:ext cx="8610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800"/>
              <a:buAutoNum type="arabicPeriod"/>
            </a:pPr>
            <a:r>
              <a:rPr lang="en-US" sz="2800"/>
              <a:t>Variables: one variable for each method</a:t>
            </a:r>
            <a:br>
              <a:rPr lang="en-US" sz="2400"/>
            </a:br>
            <a:br>
              <a:rPr lang="en-US" sz="2400"/>
            </a:br>
            <a:r>
              <a:rPr i="1" lang="en-US" sz="2400"/>
              <a:t>loc</a:t>
            </a:r>
            <a:r>
              <a:rPr lang="en-US" sz="2400"/>
              <a:t> = tons incinerated locally</a:t>
            </a:r>
            <a:br>
              <a:rPr lang="en-US" sz="2400"/>
            </a:br>
            <a:r>
              <a:rPr i="1" lang="en-US" sz="2400"/>
              <a:t>ove</a:t>
            </a:r>
            <a:r>
              <a:rPr lang="en-US" sz="2400"/>
              <a:t> = tons incinerated overseas</a:t>
            </a:r>
            <a:br>
              <a:rPr lang="en-US" sz="2400"/>
            </a:br>
            <a:r>
              <a:rPr i="1" lang="en-US" sz="2400"/>
              <a:t>rec</a:t>
            </a:r>
            <a:r>
              <a:rPr lang="en-US" sz="2400"/>
              <a:t> = tons recycled</a:t>
            </a:r>
            <a:br>
              <a:rPr lang="en-US" sz="2400"/>
            </a:br>
            <a:r>
              <a:rPr i="1" lang="en-US" sz="2400"/>
              <a:t>lan</a:t>
            </a:r>
            <a:r>
              <a:rPr lang="en-US" sz="2400"/>
              <a:t> = tons sent to landfill</a:t>
            </a:r>
            <a:br>
              <a:rPr lang="en-US" sz="2400"/>
            </a:br>
            <a:endParaRPr sz="2400"/>
          </a:p>
          <a:p>
            <a:pPr indent="-514350" lvl="0" marL="514350" rtl="0" algn="l">
              <a:spcBef>
                <a:spcPts val="560"/>
              </a:spcBef>
              <a:spcAft>
                <a:spcPts val="0"/>
              </a:spcAft>
              <a:buClr>
                <a:schemeClr val="dk1"/>
              </a:buClr>
              <a:buSzPts val="2800"/>
              <a:buFont typeface="Arial"/>
              <a:buAutoNum type="arabicPeriod"/>
            </a:pPr>
            <a:r>
              <a:rPr lang="en-US" sz="2800"/>
              <a:t>Objective function: “minimize cost of plastic disposal”</a:t>
            </a:r>
            <a:br>
              <a:rPr lang="en-US" sz="2400"/>
            </a:br>
            <a:br>
              <a:rPr lang="en-US" sz="2400"/>
            </a:br>
            <a:r>
              <a:rPr lang="en-US" sz="2400"/>
              <a:t>minimize 800</a:t>
            </a:r>
            <a:r>
              <a:rPr i="1" lang="en-US" sz="2400"/>
              <a:t>loc</a:t>
            </a:r>
            <a:r>
              <a:rPr lang="en-US" sz="2400"/>
              <a:t> + 600 </a:t>
            </a:r>
            <a:r>
              <a:rPr i="1" lang="en-US" sz="2400"/>
              <a:t>ove</a:t>
            </a:r>
            <a:r>
              <a:rPr lang="en-US" sz="2400"/>
              <a:t> + 1200 </a:t>
            </a:r>
            <a:r>
              <a:rPr i="1" lang="en-US" sz="2400"/>
              <a:t>rec </a:t>
            </a:r>
            <a:r>
              <a:rPr lang="en-US" sz="2400"/>
              <a:t>+ 1400</a:t>
            </a:r>
            <a:r>
              <a:rPr i="1" lang="en-US" sz="2400"/>
              <a:t>lan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343" name="Google Shape;343;p39"/>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3. Constraints:</a:t>
            </a:r>
            <a:endParaRPr/>
          </a:p>
          <a:p>
            <a:pPr indent="-342900" lvl="0" marL="342900" rtl="0" algn="l">
              <a:spcBef>
                <a:spcPts val="480"/>
              </a:spcBef>
              <a:spcAft>
                <a:spcPts val="0"/>
              </a:spcAft>
              <a:buClr>
                <a:schemeClr val="dk1"/>
              </a:buClr>
              <a:buSzPts val="2400"/>
              <a:buChar char="•"/>
            </a:pPr>
            <a:r>
              <a:rPr lang="en-US" sz="2400"/>
              <a:t>“produce 700 tons of plastic”:</a:t>
            </a:r>
            <a:br>
              <a:rPr lang="en-US" sz="2400"/>
            </a:br>
            <a:r>
              <a:rPr i="1" lang="en-US" sz="2400"/>
              <a:t>loc</a:t>
            </a:r>
            <a:r>
              <a:rPr lang="en-US" sz="2400"/>
              <a:t> + </a:t>
            </a:r>
            <a:r>
              <a:rPr i="1" lang="en-US" sz="2400"/>
              <a:t>ove</a:t>
            </a:r>
            <a:r>
              <a:rPr lang="en-US" sz="2400"/>
              <a:t> + </a:t>
            </a:r>
            <a:r>
              <a:rPr i="1" lang="en-US" sz="2400"/>
              <a:t>rec</a:t>
            </a:r>
            <a:r>
              <a:rPr lang="en-US" sz="2400"/>
              <a:t> + </a:t>
            </a:r>
            <a:r>
              <a:rPr i="1" lang="en-US" sz="2400"/>
              <a:t>lan</a:t>
            </a:r>
            <a:r>
              <a:rPr lang="en-US" sz="2400"/>
              <a:t> = 700</a:t>
            </a:r>
            <a:br>
              <a:rPr lang="en-US" sz="2400"/>
            </a:br>
            <a:endParaRPr sz="2400"/>
          </a:p>
          <a:p>
            <a:pPr indent="-342900" lvl="0" marL="342900" rtl="0" algn="l">
              <a:spcBef>
                <a:spcPts val="480"/>
              </a:spcBef>
              <a:spcAft>
                <a:spcPts val="0"/>
              </a:spcAft>
              <a:buClr>
                <a:schemeClr val="dk1"/>
              </a:buClr>
              <a:buSzPts val="2400"/>
              <a:buChar char="•"/>
            </a:pPr>
            <a:r>
              <a:rPr lang="en-US" sz="2400"/>
              <a:t>“no more than 1400 tons of carbon”: </a:t>
            </a:r>
            <a:br>
              <a:rPr lang="en-US" sz="2400"/>
            </a:br>
            <a:r>
              <a:rPr lang="en-US" sz="2400"/>
              <a:t>2.9</a:t>
            </a:r>
            <a:r>
              <a:rPr i="1" lang="en-US" sz="2400"/>
              <a:t>loc</a:t>
            </a:r>
            <a:r>
              <a:rPr lang="en-US" sz="2400"/>
              <a:t> + 3.2</a:t>
            </a:r>
            <a:r>
              <a:rPr i="1" lang="en-US" sz="2400"/>
              <a:t>ove</a:t>
            </a:r>
            <a:r>
              <a:rPr lang="en-US" sz="2400"/>
              <a:t> + .5</a:t>
            </a:r>
            <a:r>
              <a:rPr i="1" lang="en-US" sz="2400"/>
              <a:t>rec</a:t>
            </a:r>
            <a:r>
              <a:rPr lang="en-US" sz="2400"/>
              <a:t> + .3</a:t>
            </a:r>
            <a:r>
              <a:rPr i="1" lang="en-US" sz="2400"/>
              <a:t>lan</a:t>
            </a:r>
            <a:r>
              <a:rPr lang="en-US" sz="2400"/>
              <a:t> ≤ 1400</a:t>
            </a:r>
            <a:br>
              <a:rPr lang="en-US" sz="2400"/>
            </a:br>
            <a:endParaRPr sz="2400"/>
          </a:p>
          <a:p>
            <a:pPr indent="-342900" lvl="0" marL="342900" rtl="0" algn="l">
              <a:spcBef>
                <a:spcPts val="480"/>
              </a:spcBef>
              <a:spcAft>
                <a:spcPts val="0"/>
              </a:spcAft>
              <a:buClr>
                <a:schemeClr val="dk1"/>
              </a:buClr>
              <a:buSzPts val="2400"/>
              <a:buChar char="•"/>
            </a:pPr>
            <a:r>
              <a:rPr lang="en-US" sz="2400"/>
              <a:t>“landfill can accommodate up to 100 tons”: </a:t>
            </a:r>
            <a:br>
              <a:rPr lang="en-US" sz="2400"/>
            </a:br>
            <a:r>
              <a:rPr i="1" lang="en-US" sz="2400"/>
              <a:t>lan</a:t>
            </a:r>
            <a:r>
              <a:rPr lang="en-US" sz="2400"/>
              <a:t> ≤ 100</a:t>
            </a:r>
            <a:br>
              <a:rPr lang="en-US" sz="2400"/>
            </a:br>
            <a:endParaRPr sz="2400"/>
          </a:p>
          <a:p>
            <a:pPr indent="-342900" lvl="0" marL="342900" rtl="0" algn="l">
              <a:spcBef>
                <a:spcPts val="480"/>
              </a:spcBef>
              <a:spcAft>
                <a:spcPts val="0"/>
              </a:spcAft>
              <a:buClr>
                <a:schemeClr val="dk1"/>
              </a:buClr>
              <a:buSzPts val="2400"/>
              <a:buChar char="•"/>
            </a:pPr>
            <a:r>
              <a:rPr lang="en-US" sz="2400"/>
              <a:t>use critical thinking, common sense to model implicit rules:</a:t>
            </a:r>
            <a:br>
              <a:rPr lang="en-US" sz="2400"/>
            </a:br>
            <a:r>
              <a:rPr i="1" lang="en-US" sz="2400"/>
              <a:t>loc, ove, rec, lan </a:t>
            </a:r>
            <a:r>
              <a:rPr lang="en-US" sz="2400"/>
              <a:t>≥ 0</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76200" y="7345"/>
            <a:ext cx="8763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Solving LP problems</a:t>
            </a:r>
            <a:br>
              <a:rPr lang="en-US"/>
            </a:br>
            <a:r>
              <a:rPr lang="en-US" sz="2000"/>
              <a:t>(taken from </a:t>
            </a:r>
            <a:r>
              <a:rPr lang="en-US" sz="2000" u="sng">
                <a:solidFill>
                  <a:schemeClr val="hlink"/>
                </a:solidFill>
                <a:hlinkClick r:id="rId3"/>
              </a:rPr>
              <a:t>https://github.com/kevinwortman/advanced-algorithms-slides/blob/master/10-linear-programming-problem.pdf</a:t>
            </a:r>
            <a:r>
              <a:rPr lang="en-US" sz="2000"/>
              <a:t> </a:t>
            </a:r>
            <a:r>
              <a:rPr lang="en-US" sz="2000"/>
              <a:t>and Levitin, pages 245-246)</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On the border of P: many tough problems in P, including max-flow, reduce to LP </a:t>
            </a:r>
            <a:endParaRPr/>
          </a:p>
          <a:p>
            <a:pPr indent="-342900" lvl="0" marL="342900" rtl="0" algn="l">
              <a:spcBef>
                <a:spcPts val="496"/>
              </a:spcBef>
              <a:spcAft>
                <a:spcPts val="0"/>
              </a:spcAft>
              <a:buClr>
                <a:schemeClr val="dk1"/>
              </a:buClr>
              <a:buSzPct val="100000"/>
              <a:buChar char="•"/>
            </a:pPr>
            <a:r>
              <a:rPr lang="en-US"/>
              <a:t>The classic algorithm for this problem is called the </a:t>
            </a:r>
            <a:r>
              <a:rPr b="1" i="1" lang="en-US"/>
              <a:t>simplex method, </a:t>
            </a:r>
            <a:r>
              <a:rPr lang="en-US"/>
              <a:t>invented by the U.S. mathematician George Dantzig in the 1940s </a:t>
            </a:r>
            <a:endParaRPr/>
          </a:p>
          <a:p>
            <a:pPr indent="-285750" lvl="1" marL="742950" rtl="0" algn="l">
              <a:spcBef>
                <a:spcPts val="434"/>
              </a:spcBef>
              <a:spcAft>
                <a:spcPts val="0"/>
              </a:spcAft>
              <a:buClr>
                <a:schemeClr val="dk1"/>
              </a:buClr>
              <a:buSzPct val="100000"/>
              <a:buChar char="–"/>
            </a:pPr>
            <a:r>
              <a:rPr lang="en-US"/>
              <a:t>simplex algorithm technically takes O(2</a:t>
            </a:r>
            <a:r>
              <a:rPr baseline="30000" lang="en-US"/>
              <a:t>n</a:t>
            </a:r>
            <a:r>
              <a:rPr lang="en-US"/>
              <a:t>) worst-case time, but is fast polynomial on most practical inputs </a:t>
            </a:r>
            <a:endParaRPr/>
          </a:p>
          <a:p>
            <a:pPr indent="-285750" lvl="1" marL="742950" rtl="0" algn="l">
              <a:spcBef>
                <a:spcPts val="434"/>
              </a:spcBef>
              <a:spcAft>
                <a:spcPts val="0"/>
              </a:spcAft>
              <a:buClr>
                <a:schemeClr val="dk1"/>
              </a:buClr>
              <a:buSzPct val="100000"/>
              <a:buChar char="–"/>
            </a:pPr>
            <a:r>
              <a:rPr lang="en-US"/>
              <a:t>we have pseudo-polynomial algorithms with e.g. O(n</a:t>
            </a:r>
            <a:r>
              <a:rPr baseline="30000" lang="en-US"/>
              <a:t>2.5</a:t>
            </a:r>
            <a:r>
              <a:rPr lang="en-US"/>
              <a:t>W ) runtime and expensive constant factors</a:t>
            </a:r>
            <a:endParaRPr/>
          </a:p>
          <a:p>
            <a:pPr indent="-285750" lvl="1" marL="742950" rtl="0" algn="l">
              <a:spcBef>
                <a:spcPts val="434"/>
              </a:spcBef>
              <a:spcAft>
                <a:spcPts val="0"/>
              </a:spcAft>
              <a:buClr>
                <a:schemeClr val="dk1"/>
              </a:buClr>
              <a:buSzPct val="100000"/>
              <a:buChar char="–"/>
            </a:pPr>
            <a:r>
              <a:rPr lang="en-US"/>
              <a:t>open question whether there is a strongly polynomial LP algorithm with runtime e.g. O(n</a:t>
            </a:r>
            <a:r>
              <a:rPr baseline="30000" lang="en-US"/>
              <a:t>3</a:t>
            </a:r>
            <a:r>
              <a:rPr lang="en-US"/>
              <a:t>), not a function of W  </a:t>
            </a:r>
            <a:endParaRPr/>
          </a:p>
          <a:p>
            <a:pPr indent="-342900" lvl="0" marL="342900" rtl="0" algn="l">
              <a:spcBef>
                <a:spcPts val="496"/>
              </a:spcBef>
              <a:spcAft>
                <a:spcPts val="0"/>
              </a:spcAft>
              <a:buClr>
                <a:schemeClr val="dk1"/>
              </a:buClr>
              <a:buSzPct val="100000"/>
              <a:buChar char="•"/>
            </a:pPr>
            <a:r>
              <a:rPr lang="en-US"/>
              <a:t>A more recent algorithm by Narendra Karmarkar (1984) is polynomial and performed competitively with the simplex method in empirical tests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349" name="Google Shape;349;p40"/>
          <p:cNvSpPr txBox="1"/>
          <p:nvPr>
            <p:ph idx="1" type="body"/>
          </p:nvPr>
        </p:nvSpPr>
        <p:spPr>
          <a:xfrm>
            <a:off x="457200" y="1219200"/>
            <a:ext cx="8229600" cy="536416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sz="3600"/>
              <a:t>general-form LP: </a:t>
            </a:r>
            <a:endParaRPr/>
          </a:p>
          <a:p>
            <a:pPr indent="0" lvl="0" marL="0" rtl="0" algn="l">
              <a:spcBef>
                <a:spcPts val="480"/>
              </a:spcBef>
              <a:spcAft>
                <a:spcPts val="0"/>
              </a:spcAft>
              <a:buClr>
                <a:schemeClr val="dk1"/>
              </a:buClr>
              <a:buSzPct val="100000"/>
              <a:buNone/>
            </a:pPr>
            <a:r>
              <a:rPr lang="en-US" sz="3100"/>
              <a:t>minimize 	800Ioc + 600ove + 1200rec + 1400lan </a:t>
            </a:r>
            <a:endParaRPr/>
          </a:p>
          <a:p>
            <a:pPr indent="0" lvl="0" marL="0" rtl="0" algn="l">
              <a:spcBef>
                <a:spcPts val="480"/>
              </a:spcBef>
              <a:spcAft>
                <a:spcPts val="0"/>
              </a:spcAft>
              <a:buClr>
                <a:schemeClr val="dk1"/>
              </a:buClr>
              <a:buSzPct val="100000"/>
              <a:buNone/>
            </a:pPr>
            <a:r>
              <a:rPr lang="en-US" sz="3100"/>
              <a:t>subject to 	</a:t>
            </a:r>
            <a:r>
              <a:rPr i="1" lang="en-US" sz="3100"/>
              <a:t>loc</a:t>
            </a:r>
            <a:r>
              <a:rPr lang="en-US" sz="3100"/>
              <a:t> + </a:t>
            </a:r>
            <a:r>
              <a:rPr i="1" lang="en-US" sz="3100"/>
              <a:t>ove</a:t>
            </a:r>
            <a:r>
              <a:rPr lang="en-US" sz="3100"/>
              <a:t> + </a:t>
            </a:r>
            <a:r>
              <a:rPr i="1" lang="en-US" sz="3100"/>
              <a:t>rec</a:t>
            </a:r>
            <a:r>
              <a:rPr lang="en-US" sz="3100"/>
              <a:t> + </a:t>
            </a:r>
            <a:r>
              <a:rPr i="1" lang="en-US" sz="3100"/>
              <a:t>lan</a:t>
            </a:r>
            <a:r>
              <a:rPr lang="en-US" sz="3100"/>
              <a:t> = 700</a:t>
            </a:r>
            <a:br>
              <a:rPr lang="en-US" sz="3100"/>
            </a:br>
            <a:r>
              <a:rPr lang="en-US" sz="3100"/>
              <a:t>		2.9</a:t>
            </a:r>
            <a:r>
              <a:rPr i="1" lang="en-US" sz="3100"/>
              <a:t>loc</a:t>
            </a:r>
            <a:r>
              <a:rPr lang="en-US" sz="3100"/>
              <a:t> + 3.2</a:t>
            </a:r>
            <a:r>
              <a:rPr i="1" lang="en-US" sz="3100"/>
              <a:t>ove</a:t>
            </a:r>
            <a:r>
              <a:rPr lang="en-US" sz="3100"/>
              <a:t> + .5</a:t>
            </a:r>
            <a:r>
              <a:rPr i="1" lang="en-US" sz="3100"/>
              <a:t>rec</a:t>
            </a:r>
            <a:r>
              <a:rPr lang="en-US" sz="3100"/>
              <a:t> + .3</a:t>
            </a:r>
            <a:r>
              <a:rPr i="1" lang="en-US" sz="3100"/>
              <a:t>lan</a:t>
            </a:r>
            <a:r>
              <a:rPr lang="en-US" sz="3100"/>
              <a:t> ≤ 1400 </a:t>
            </a:r>
            <a:endParaRPr/>
          </a:p>
          <a:p>
            <a:pPr indent="0" lvl="0" marL="0" rtl="0" algn="l">
              <a:spcBef>
                <a:spcPts val="480"/>
              </a:spcBef>
              <a:spcAft>
                <a:spcPts val="0"/>
              </a:spcAft>
              <a:buClr>
                <a:schemeClr val="dk1"/>
              </a:buClr>
              <a:buSzPct val="100000"/>
              <a:buNone/>
            </a:pPr>
            <a:r>
              <a:rPr i="1" lang="en-US" sz="3100"/>
              <a:t>		lan</a:t>
            </a:r>
            <a:r>
              <a:rPr lang="en-US" sz="3100"/>
              <a:t> ≤ 100 </a:t>
            </a:r>
            <a:br>
              <a:rPr lang="en-US" sz="3100"/>
            </a:br>
            <a:r>
              <a:rPr lang="en-US" sz="3100"/>
              <a:t>		</a:t>
            </a:r>
            <a:r>
              <a:rPr i="1" lang="en-US" sz="3100"/>
              <a:t>loc, ove, rec, lan </a:t>
            </a:r>
            <a:r>
              <a:rPr lang="en-US" sz="3100"/>
              <a:t>≥ 0 </a:t>
            </a:r>
            <a:endParaRPr/>
          </a:p>
          <a:p>
            <a:pPr indent="-342900" lvl="0" marL="342900" rtl="0" algn="l">
              <a:spcBef>
                <a:spcPts val="558"/>
              </a:spcBef>
              <a:spcAft>
                <a:spcPts val="0"/>
              </a:spcAft>
              <a:buClr>
                <a:schemeClr val="dk1"/>
              </a:buClr>
              <a:buSzPct val="100000"/>
              <a:buChar char="•"/>
            </a:pPr>
            <a:r>
              <a:rPr lang="en-US" sz="3600"/>
              <a:t>Interpret results: </a:t>
            </a:r>
            <a:endParaRPr/>
          </a:p>
          <a:p>
            <a:pPr indent="-285781" lvl="1" marL="742950" rtl="0" algn="l">
              <a:spcBef>
                <a:spcPts val="480"/>
              </a:spcBef>
              <a:spcAft>
                <a:spcPts val="0"/>
              </a:spcAft>
              <a:buClr>
                <a:schemeClr val="dk1"/>
              </a:buClr>
              <a:buSzPct val="100000"/>
              <a:buChar char="–"/>
            </a:pPr>
            <a:r>
              <a:rPr lang="en-US" sz="3100"/>
              <a:t>infeasible: never happens because there exists at least one feasible solution: rec = 700, Ioc = ove = lan = 0 </a:t>
            </a:r>
            <a:endParaRPr/>
          </a:p>
          <a:p>
            <a:pPr indent="-285781" lvl="1" marL="742950" rtl="0" algn="l">
              <a:spcBef>
                <a:spcPts val="480"/>
              </a:spcBef>
              <a:spcAft>
                <a:spcPts val="0"/>
              </a:spcAft>
              <a:buClr>
                <a:schemeClr val="dk1"/>
              </a:buClr>
              <a:buSzPct val="100000"/>
              <a:buChar char="–"/>
            </a:pPr>
            <a:r>
              <a:rPr lang="en-US" sz="3100"/>
              <a:t>unbounded: never happens because the non-negativity constraints lower-bound the objective at 0; it can’t approach −∞ </a:t>
            </a:r>
            <a:endParaRPr/>
          </a:p>
          <a:p>
            <a:pPr indent="-285781" lvl="1" marL="742950" rtl="0" algn="l">
              <a:spcBef>
                <a:spcPts val="480"/>
              </a:spcBef>
              <a:spcAft>
                <a:spcPts val="0"/>
              </a:spcAft>
              <a:buClr>
                <a:schemeClr val="dk1"/>
              </a:buClr>
              <a:buSzPct val="100000"/>
              <a:buChar char="–"/>
            </a:pPr>
            <a:r>
              <a:rPr lang="en-US" sz="3100"/>
              <a:t>solution: Tell the Supervisors to incinerate </a:t>
            </a:r>
            <a:r>
              <a:rPr i="1" lang="en-US" sz="3100"/>
              <a:t>loc</a:t>
            </a:r>
            <a:r>
              <a:rPr lang="en-US" sz="3100"/>
              <a:t> tons locally, incinerate </a:t>
            </a:r>
            <a:r>
              <a:rPr i="1" lang="en-US" sz="3100"/>
              <a:t>ove</a:t>
            </a:r>
            <a:r>
              <a:rPr lang="en-US" sz="3100"/>
              <a:t> tons overseas, recycle </a:t>
            </a:r>
            <a:r>
              <a:rPr i="1" lang="en-US" sz="3100"/>
              <a:t>rec</a:t>
            </a:r>
            <a:r>
              <a:rPr lang="en-US" sz="3100"/>
              <a:t> tons, and landfill </a:t>
            </a:r>
            <a:r>
              <a:rPr i="1" lang="en-US" sz="3100"/>
              <a:t>lan</a:t>
            </a:r>
            <a:r>
              <a:rPr lang="en-US" sz="3100"/>
              <a:t> tons.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Single-Source Shortest Paths</a:t>
            </a:r>
            <a:br>
              <a:rPr lang="en-US"/>
            </a:br>
            <a:r>
              <a:rPr lang="en-US" sz="2000"/>
              <a:t>(taken from </a:t>
            </a:r>
            <a:r>
              <a:rPr lang="en-US" sz="2000" u="sng">
                <a:solidFill>
                  <a:schemeClr val="hlink"/>
                </a:solidFill>
                <a:hlinkClick r:id="rId3"/>
              </a:rPr>
              <a:t>https://github.com/kevinwortman/advanced-algorithms-slides/blob/master/10-linear-programming-problem.pdf</a:t>
            </a:r>
            <a:r>
              <a:rPr lang="en-US" sz="2000"/>
              <a:t> </a:t>
            </a:r>
            <a:endParaRPr/>
          </a:p>
        </p:txBody>
      </p:sp>
      <p:sp>
        <p:nvSpPr>
          <p:cNvPr id="355" name="Google Shape;355;p41"/>
          <p:cNvSpPr txBox="1"/>
          <p:nvPr>
            <p:ph idx="1" type="body"/>
          </p:nvPr>
        </p:nvSpPr>
        <p:spPr>
          <a:xfrm>
            <a:off x="457200" y="1600200"/>
            <a:ext cx="8534400" cy="4800600"/>
          </a:xfrm>
          <a:prstGeom prst="rect">
            <a:avLst/>
          </a:prstGeom>
          <a:blipFill rotWithShape="1">
            <a:blip r:embed="rId4">
              <a:alphaModFix/>
            </a:blip>
            <a:stretch>
              <a:fillRect b="0" l="-1785" r="0" t="-131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SSSP as LP problem</a:t>
            </a:r>
            <a:endParaRPr/>
          </a:p>
        </p:txBody>
      </p:sp>
      <p:sp>
        <p:nvSpPr>
          <p:cNvPr id="361" name="Google Shape;3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2. Objective function: for some node (sink) </a:t>
            </a:r>
            <a:r>
              <a:rPr i="1" lang="en-US" sz="2800"/>
              <a:t>t</a:t>
            </a:r>
            <a:r>
              <a:rPr lang="en-US" sz="2800"/>
              <a:t>, we choose to maximize </a:t>
            </a:r>
            <a:r>
              <a:rPr i="1" lang="en-US" sz="2800"/>
              <a:t>d</a:t>
            </a:r>
            <a:r>
              <a:rPr baseline="-25000" i="1" lang="en-US" sz="2800"/>
              <a:t>t</a:t>
            </a:r>
            <a:r>
              <a:rPr lang="en-US" sz="2800"/>
              <a:t> </a:t>
            </a:r>
            <a:endParaRPr/>
          </a:p>
          <a:p>
            <a:pPr indent="-342900" lvl="0" marL="342900" rtl="0" algn="l">
              <a:spcBef>
                <a:spcPts val="480"/>
              </a:spcBef>
              <a:spcAft>
                <a:spcPts val="0"/>
              </a:spcAft>
              <a:buClr>
                <a:schemeClr val="dk1"/>
              </a:buClr>
              <a:buSzPts val="2400"/>
              <a:buChar char="•"/>
            </a:pPr>
            <a:r>
              <a:rPr lang="en-US" sz="2400"/>
              <a:t>not minimize </a:t>
            </a:r>
            <a:r>
              <a:rPr i="1" lang="en-US" sz="2400"/>
              <a:t>d</a:t>
            </a:r>
            <a:r>
              <a:rPr baseline="-25000" i="1" lang="en-US" sz="2400"/>
              <a:t>t</a:t>
            </a:r>
            <a:r>
              <a:rPr lang="en-US" sz="2400"/>
              <a:t> </a:t>
            </a:r>
            <a:endParaRPr/>
          </a:p>
          <a:p>
            <a:pPr indent="-342900" lvl="0" marL="342900" rtl="0" algn="l">
              <a:spcBef>
                <a:spcPts val="480"/>
              </a:spcBef>
              <a:spcAft>
                <a:spcPts val="0"/>
              </a:spcAft>
              <a:buClr>
                <a:schemeClr val="dk1"/>
              </a:buClr>
              <a:buSzPts val="2400"/>
              <a:buChar char="•"/>
            </a:pPr>
            <a:r>
              <a:rPr lang="en-US" sz="2400"/>
              <a:t>that would allow LP to just set every </a:t>
            </a:r>
            <a:r>
              <a:rPr i="1" lang="en-US" sz="2400"/>
              <a:t>d</a:t>
            </a:r>
            <a:r>
              <a:rPr baseline="-25000" i="1" lang="en-US" sz="2400"/>
              <a:t>v</a:t>
            </a:r>
            <a:r>
              <a:rPr lang="en-US" sz="2400"/>
              <a:t> = 0; no notion of edges adding to path weights</a:t>
            </a:r>
            <a:endParaRPr/>
          </a:p>
          <a:p>
            <a:pPr indent="-342900" lvl="0" marL="342900" rtl="0" algn="l">
              <a:spcBef>
                <a:spcPts val="480"/>
              </a:spcBef>
              <a:spcAft>
                <a:spcPts val="0"/>
              </a:spcAft>
              <a:buClr>
                <a:schemeClr val="dk1"/>
              </a:buClr>
              <a:buSzPts val="2400"/>
              <a:buChar char="•"/>
            </a:pPr>
            <a:r>
              <a:rPr lang="en-US" sz="2400"/>
              <a:t>maximizing </a:t>
            </a:r>
            <a:r>
              <a:rPr i="1" lang="en-US" sz="2400"/>
              <a:t>d</a:t>
            </a:r>
            <a:r>
              <a:rPr baseline="-25000" i="1" lang="en-US" sz="2400"/>
              <a:t>t</a:t>
            </a:r>
            <a:r>
              <a:rPr lang="en-US" sz="2400"/>
              <a:t> forces LP to set each </a:t>
            </a:r>
            <a:r>
              <a:rPr i="1" lang="en-US" sz="2400"/>
              <a:t>d</a:t>
            </a:r>
            <a:r>
              <a:rPr baseline="-25000" i="1" lang="en-US" sz="2400"/>
              <a:t>v</a:t>
            </a:r>
            <a:r>
              <a:rPr lang="en-US" sz="2400"/>
              <a:t> to the </a:t>
            </a:r>
            <a:r>
              <a:rPr i="1" lang="en-US" sz="2400"/>
              <a:t>d</a:t>
            </a:r>
            <a:r>
              <a:rPr baseline="-25000" i="1" lang="en-US" sz="2400"/>
              <a:t>x</a:t>
            </a:r>
            <a:r>
              <a:rPr lang="en-US" sz="2400"/>
              <a:t> + </a:t>
            </a:r>
            <a:r>
              <a:rPr i="1" lang="en-US" sz="2400"/>
              <a:t>w</a:t>
            </a:r>
            <a:r>
              <a:rPr lang="en-US" sz="2400"/>
              <a:t>({</a:t>
            </a:r>
            <a:r>
              <a:rPr i="1" lang="en-US" sz="2400"/>
              <a:t>x, v</a:t>
            </a:r>
            <a:r>
              <a:rPr lang="en-US" sz="2400"/>
              <a:t>}) that is the minimum </a:t>
            </a:r>
            <a:endParaRPr/>
          </a:p>
          <a:p>
            <a:pPr indent="-342900" lvl="0" marL="342900" rtl="0" algn="l">
              <a:spcBef>
                <a:spcPts val="480"/>
              </a:spcBef>
              <a:spcAft>
                <a:spcPts val="0"/>
              </a:spcAft>
              <a:buClr>
                <a:schemeClr val="dk1"/>
              </a:buClr>
              <a:buSzPts val="2400"/>
              <a:buChar char="•"/>
            </a:pPr>
            <a:r>
              <a:rPr lang="en-US" sz="2400"/>
              <a:t>now, when you use an edge, you add its weight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a:t>
            </a:r>
            <a:endParaRPr/>
          </a:p>
        </p:txBody>
      </p:sp>
      <p:sp>
        <p:nvSpPr>
          <p:cNvPr id="367" name="Google Shape;367;p43"/>
          <p:cNvSpPr txBox="1"/>
          <p:nvPr>
            <p:ph idx="1" type="body"/>
          </p:nvPr>
        </p:nvSpPr>
        <p:spPr>
          <a:xfrm>
            <a:off x="457200" y="838200"/>
            <a:ext cx="8382000" cy="5867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sz="3600"/>
              <a:t>4. General-form LP: </a:t>
            </a:r>
            <a:br>
              <a:rPr lang="en-US" sz="3600"/>
            </a:br>
            <a:r>
              <a:rPr lang="en-US" sz="3100"/>
              <a:t>given </a:t>
            </a:r>
            <a:r>
              <a:rPr i="1" lang="en-US" sz="3100"/>
              <a:t>G</a:t>
            </a:r>
            <a:r>
              <a:rPr lang="en-US" sz="3100"/>
              <a:t> = (</a:t>
            </a:r>
            <a:r>
              <a:rPr i="1" lang="en-US" sz="3100"/>
              <a:t>V</a:t>
            </a:r>
            <a:r>
              <a:rPr lang="en-US" sz="3100"/>
              <a:t>, </a:t>
            </a:r>
            <a:r>
              <a:rPr i="1" lang="en-US" sz="3100"/>
              <a:t>E</a:t>
            </a:r>
            <a:r>
              <a:rPr lang="en-US" sz="3100"/>
              <a:t> ), source </a:t>
            </a:r>
            <a:r>
              <a:rPr i="1" lang="en-US" sz="3100"/>
              <a:t>s</a:t>
            </a:r>
            <a:r>
              <a:rPr lang="en-US" sz="3100"/>
              <a:t>, sink </a:t>
            </a:r>
            <a:r>
              <a:rPr i="1" lang="en-US" sz="3100"/>
              <a:t>t</a:t>
            </a:r>
            <a:r>
              <a:rPr lang="en-US" sz="3100"/>
              <a:t> </a:t>
            </a:r>
            <a:endParaRPr/>
          </a:p>
          <a:p>
            <a:pPr indent="0" lvl="0" marL="0" rtl="0" algn="l">
              <a:spcBef>
                <a:spcPts val="480"/>
              </a:spcBef>
              <a:spcAft>
                <a:spcPts val="0"/>
              </a:spcAft>
              <a:buClr>
                <a:schemeClr val="dk1"/>
              </a:buClr>
              <a:buSzPct val="100000"/>
              <a:buNone/>
            </a:pPr>
            <a:r>
              <a:rPr lang="en-US" sz="3100"/>
              <a:t>create variable </a:t>
            </a:r>
            <a:r>
              <a:rPr i="1" lang="en-US" sz="3100"/>
              <a:t>d</a:t>
            </a:r>
            <a:r>
              <a:rPr baseline="-25000" i="1" lang="en-US" sz="3100"/>
              <a:t>v</a:t>
            </a:r>
            <a:r>
              <a:rPr lang="en-US" sz="3100"/>
              <a:t> ∀v ∈ V</a:t>
            </a:r>
            <a:br>
              <a:rPr lang="en-US" sz="3100"/>
            </a:br>
            <a:r>
              <a:rPr lang="en-US" sz="3100"/>
              <a:t>maximize 	</a:t>
            </a:r>
            <a:r>
              <a:rPr i="1" lang="en-US" sz="3100"/>
              <a:t>d</a:t>
            </a:r>
            <a:r>
              <a:rPr baseline="-25000" i="1" lang="en-US" sz="3100"/>
              <a:t>t</a:t>
            </a:r>
            <a:br>
              <a:rPr lang="en-US" sz="3100"/>
            </a:br>
            <a:r>
              <a:rPr lang="en-US" sz="3100"/>
              <a:t>subject to </a:t>
            </a:r>
            <a:endParaRPr/>
          </a:p>
          <a:p>
            <a:pPr indent="0" lvl="0" marL="0" rtl="0" algn="l">
              <a:spcBef>
                <a:spcPts val="480"/>
              </a:spcBef>
              <a:spcAft>
                <a:spcPts val="0"/>
              </a:spcAft>
              <a:buClr>
                <a:schemeClr val="dk1"/>
              </a:buClr>
              <a:buSzPct val="100000"/>
              <a:buNone/>
            </a:pPr>
            <a:r>
              <a:rPr i="1" lang="en-US" sz="3100"/>
              <a:t>		d</a:t>
            </a:r>
            <a:r>
              <a:rPr baseline="-25000" i="1" lang="en-US" sz="3100"/>
              <a:t>v</a:t>
            </a:r>
            <a:r>
              <a:rPr lang="en-US" sz="3100"/>
              <a:t> ≤ </a:t>
            </a:r>
            <a:r>
              <a:rPr i="1" lang="en-US" sz="3100"/>
              <a:t>d</a:t>
            </a:r>
            <a:r>
              <a:rPr baseline="-25000" i="1" lang="en-US" sz="3100"/>
              <a:t>x</a:t>
            </a:r>
            <a:r>
              <a:rPr lang="en-US" sz="3100"/>
              <a:t> +</a:t>
            </a:r>
            <a:r>
              <a:rPr i="1" lang="en-US" sz="3100"/>
              <a:t>w</a:t>
            </a:r>
            <a:r>
              <a:rPr lang="en-US" sz="3100"/>
              <a:t>(</a:t>
            </a:r>
            <a:r>
              <a:rPr i="1" lang="en-US" sz="3100"/>
              <a:t>x</a:t>
            </a:r>
            <a:r>
              <a:rPr lang="en-US" sz="3100"/>
              <a:t>,</a:t>
            </a:r>
            <a:r>
              <a:rPr i="1" lang="en-US" sz="3100"/>
              <a:t>v</a:t>
            </a:r>
            <a:r>
              <a:rPr lang="en-US" sz="3100"/>
              <a:t>) ∀{</a:t>
            </a:r>
            <a:r>
              <a:rPr i="1" lang="en-US" sz="3100"/>
              <a:t>x</a:t>
            </a:r>
            <a:r>
              <a:rPr lang="en-US" sz="3100"/>
              <a:t>,</a:t>
            </a:r>
            <a:r>
              <a:rPr i="1" lang="en-US" sz="3100"/>
              <a:t>v</a:t>
            </a:r>
            <a:r>
              <a:rPr lang="en-US" sz="3100"/>
              <a:t>} ∈ E </a:t>
            </a:r>
            <a:endParaRPr/>
          </a:p>
          <a:p>
            <a:pPr indent="0" lvl="0" marL="0" rtl="0" algn="l">
              <a:spcBef>
                <a:spcPts val="480"/>
              </a:spcBef>
              <a:spcAft>
                <a:spcPts val="0"/>
              </a:spcAft>
              <a:buClr>
                <a:schemeClr val="dk1"/>
              </a:buClr>
              <a:buSzPct val="100000"/>
              <a:buNone/>
            </a:pPr>
            <a:r>
              <a:rPr i="1" lang="en-US" sz="3100"/>
              <a:t>		d</a:t>
            </a:r>
            <a:r>
              <a:rPr baseline="-25000" i="1" lang="en-US" sz="3100"/>
              <a:t>s</a:t>
            </a:r>
            <a:r>
              <a:rPr lang="en-US" sz="3100"/>
              <a:t> = 0 </a:t>
            </a:r>
            <a:endParaRPr/>
          </a:p>
          <a:p>
            <a:pPr indent="0" lvl="0" marL="0" rtl="0" algn="l">
              <a:spcBef>
                <a:spcPts val="558"/>
              </a:spcBef>
              <a:spcAft>
                <a:spcPts val="0"/>
              </a:spcAft>
              <a:buClr>
                <a:schemeClr val="dk1"/>
              </a:buClr>
              <a:buSzPct val="100000"/>
              <a:buNone/>
            </a:pPr>
            <a:r>
              <a:rPr lang="en-US" sz="3600"/>
              <a:t>5. Interpreting result:</a:t>
            </a:r>
            <a:endParaRPr/>
          </a:p>
          <a:p>
            <a:pPr indent="-284163" lvl="1" marL="579438" rtl="0" algn="l">
              <a:spcBef>
                <a:spcPts val="434"/>
              </a:spcBef>
              <a:spcAft>
                <a:spcPts val="0"/>
              </a:spcAft>
              <a:buClr>
                <a:schemeClr val="dk1"/>
              </a:buClr>
              <a:buSzPct val="100000"/>
              <a:buChar char="–"/>
            </a:pPr>
            <a:r>
              <a:rPr lang="en-US"/>
              <a:t>infeasible: never happens because setting every d</a:t>
            </a:r>
            <a:r>
              <a:rPr baseline="-25000" lang="en-US"/>
              <a:t>v</a:t>
            </a:r>
            <a:r>
              <a:rPr lang="en-US"/>
              <a:t> = 0 is always feasible</a:t>
            </a:r>
            <a:endParaRPr/>
          </a:p>
          <a:p>
            <a:pPr indent="-284163" lvl="1" marL="579438" rtl="0" algn="l">
              <a:spcBef>
                <a:spcPts val="434"/>
              </a:spcBef>
              <a:spcAft>
                <a:spcPts val="0"/>
              </a:spcAft>
              <a:buClr>
                <a:schemeClr val="dk1"/>
              </a:buClr>
              <a:buSzPct val="100000"/>
              <a:buChar char="–"/>
            </a:pPr>
            <a:r>
              <a:rPr lang="en-US"/>
              <a:t>unbounded: d</a:t>
            </a:r>
            <a:r>
              <a:rPr baseline="-25000" lang="en-US"/>
              <a:t>t</a:t>
            </a:r>
            <a:r>
              <a:rPr lang="en-US"/>
              <a:t> = ∞ means that t is unreachable from s </a:t>
            </a:r>
            <a:endParaRPr/>
          </a:p>
          <a:p>
            <a:pPr indent="-284163" lvl="1" marL="579438" rtl="0" algn="l">
              <a:spcBef>
                <a:spcPts val="434"/>
              </a:spcBef>
              <a:spcAft>
                <a:spcPts val="0"/>
              </a:spcAft>
              <a:buClr>
                <a:schemeClr val="dk1"/>
              </a:buClr>
              <a:buSzPct val="100000"/>
              <a:buChar char="–"/>
            </a:pPr>
            <a:r>
              <a:rPr lang="en-US"/>
              <a:t>solution: </a:t>
            </a:r>
            <a:endParaRPr/>
          </a:p>
          <a:p>
            <a:pPr indent="-228600" lvl="2" marL="1143000" rtl="0" algn="l">
              <a:spcBef>
                <a:spcPts val="372"/>
              </a:spcBef>
              <a:spcAft>
                <a:spcPts val="0"/>
              </a:spcAft>
              <a:buClr>
                <a:schemeClr val="dk1"/>
              </a:buClr>
              <a:buSzPct val="100000"/>
              <a:buChar char="•"/>
            </a:pPr>
            <a:r>
              <a:rPr lang="en-US"/>
              <a:t>need to identify path (list of vertices) s ⇝ t </a:t>
            </a:r>
            <a:endParaRPr/>
          </a:p>
          <a:p>
            <a:pPr indent="-228600" lvl="2" marL="1143000" rtl="0" algn="l">
              <a:spcBef>
                <a:spcPts val="372"/>
              </a:spcBef>
              <a:spcAft>
                <a:spcPts val="0"/>
              </a:spcAft>
              <a:buClr>
                <a:schemeClr val="dk1"/>
              </a:buClr>
              <a:buSzPct val="100000"/>
              <a:buChar char="•"/>
            </a:pPr>
            <a:r>
              <a:rPr lang="en-US"/>
              <a:t>i.e. identify edges defining the shortest path and d</a:t>
            </a:r>
            <a:r>
              <a:rPr baseline="-25000" lang="en-US"/>
              <a:t>t</a:t>
            </a:r>
            <a:r>
              <a:rPr lang="en-US"/>
              <a:t> </a:t>
            </a:r>
            <a:endParaRPr/>
          </a:p>
          <a:p>
            <a:pPr indent="-228600" lvl="2" marL="1143000" rtl="0" algn="l">
              <a:spcBef>
                <a:spcPts val="372"/>
              </a:spcBef>
              <a:spcAft>
                <a:spcPts val="0"/>
              </a:spcAft>
              <a:buClr>
                <a:schemeClr val="dk1"/>
              </a:buClr>
              <a:buSzPct val="100000"/>
              <a:buChar char="•"/>
            </a:pPr>
            <a:r>
              <a:rPr lang="en-US"/>
              <a:t>find the constraints where d</a:t>
            </a:r>
            <a:r>
              <a:rPr baseline="-25000" lang="en-US"/>
              <a:t>v</a:t>
            </a:r>
            <a:r>
              <a:rPr lang="en-US"/>
              <a:t> =d</a:t>
            </a:r>
            <a:r>
              <a:rPr baseline="-25000" lang="en-US"/>
              <a:t>x</a:t>
            </a:r>
            <a:r>
              <a:rPr lang="en-US"/>
              <a:t> +w(x,v) </a:t>
            </a:r>
            <a:br>
              <a:rPr lang="en-US"/>
            </a:br>
            <a:r>
              <a:rPr lang="en-US"/>
              <a:t>(not ≤); these vertices x,v are part of the shortest path </a:t>
            </a:r>
            <a:endParaRPr/>
          </a:p>
          <a:p>
            <a:pPr indent="-228600" lvl="2" marL="1143000" rtl="0" algn="l">
              <a:spcBef>
                <a:spcPts val="372"/>
              </a:spcBef>
              <a:spcAft>
                <a:spcPts val="0"/>
              </a:spcAft>
              <a:buClr>
                <a:schemeClr val="dk1"/>
              </a:buClr>
              <a:buSzPct val="100000"/>
              <a:buChar char="•"/>
            </a:pPr>
            <a:r>
              <a:rPr lang="en-US"/>
              <a:t>use BFS or DFS, limited to on-path vertices, to order these vertices </a:t>
            </a:r>
            <a:endParaRPr/>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Formulating Max Flow</a:t>
            </a:r>
            <a:endParaRPr/>
          </a:p>
        </p:txBody>
      </p:sp>
      <p:sp>
        <p:nvSpPr>
          <p:cNvPr id="373" name="Google Shape;373;p44"/>
          <p:cNvSpPr txBox="1"/>
          <p:nvPr>
            <p:ph idx="1" type="body"/>
          </p:nvPr>
        </p:nvSpPr>
        <p:spPr>
          <a:xfrm>
            <a:off x="457200" y="1600200"/>
            <a:ext cx="8229600" cy="4495799"/>
          </a:xfrm>
          <a:prstGeom prst="rect">
            <a:avLst/>
          </a:prstGeom>
          <a:blipFill rotWithShape="1">
            <a:blip r:embed="rId3">
              <a:alphaModFix/>
            </a:blip>
            <a:stretch>
              <a:fillRect b="-43943" l="-1388" r="0" t="-2534"/>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Formulating Max Flow as LP problem</a:t>
            </a:r>
            <a:endParaRPr/>
          </a:p>
        </p:txBody>
      </p:sp>
      <p:sp>
        <p:nvSpPr>
          <p:cNvPr id="379" name="Google Shape;379;p45"/>
          <p:cNvSpPr txBox="1"/>
          <p:nvPr>
            <p:ph idx="1" type="body"/>
          </p:nvPr>
        </p:nvSpPr>
        <p:spPr>
          <a:xfrm>
            <a:off x="152400" y="1600200"/>
            <a:ext cx="8915400" cy="4983162"/>
          </a:xfrm>
          <a:prstGeom prst="rect">
            <a:avLst/>
          </a:prstGeom>
          <a:blipFill rotWithShape="1">
            <a:blip r:embed="rId3">
              <a:alphaModFix/>
            </a:blip>
            <a:stretch>
              <a:fillRect b="-16792" l="-1566" r="-425" t="-101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385" name="Google Shape;385;p46"/>
          <p:cNvSpPr txBox="1"/>
          <p:nvPr>
            <p:ph idx="1" type="body"/>
          </p:nvPr>
        </p:nvSpPr>
        <p:spPr>
          <a:xfrm>
            <a:off x="152400" y="1143000"/>
            <a:ext cx="8915400" cy="5440362"/>
          </a:xfrm>
          <a:prstGeom prst="rect">
            <a:avLst/>
          </a:prstGeom>
          <a:blipFill rotWithShape="1">
            <a:blip r:embed="rId3">
              <a:alphaModFix/>
            </a:blip>
            <a:stretch>
              <a:fillRect b="-10722" l="-1566" r="-425" t="-116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a:t>
            </a:r>
            <a:endParaRPr/>
          </a:p>
        </p:txBody>
      </p:sp>
      <p:sp>
        <p:nvSpPr>
          <p:cNvPr id="391" name="Google Shape;391;p47"/>
          <p:cNvSpPr txBox="1"/>
          <p:nvPr>
            <p:ph idx="1" type="body"/>
          </p:nvPr>
        </p:nvSpPr>
        <p:spPr>
          <a:xfrm>
            <a:off x="457200" y="1600200"/>
            <a:ext cx="8229600" cy="4525963"/>
          </a:xfrm>
          <a:prstGeom prst="rect">
            <a:avLst/>
          </a:prstGeom>
          <a:blipFill rotWithShape="1">
            <a:blip r:embed="rId3">
              <a:alphaModFix/>
            </a:blip>
            <a:stretch>
              <a:fillRect b="-15403" l="-1851" r="0" t="-4313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Standard versus general form of LP</a:t>
            </a:r>
            <a:endParaRPr/>
          </a:p>
        </p:txBody>
      </p:sp>
      <p:sp>
        <p:nvSpPr>
          <p:cNvPr id="109" name="Google Shape;109;p5"/>
          <p:cNvSpPr txBox="1"/>
          <p:nvPr>
            <p:ph idx="1" type="body"/>
          </p:nvPr>
        </p:nvSpPr>
        <p:spPr>
          <a:xfrm>
            <a:off x="457200" y="1600201"/>
            <a:ext cx="8229600" cy="3048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standard form: restricted/simplified LP, easier for algorithms to solve </a:t>
            </a:r>
            <a:endParaRPr/>
          </a:p>
          <a:p>
            <a:pPr indent="-342900" lvl="0" marL="342900" rtl="0" algn="l">
              <a:spcBef>
                <a:spcPts val="640"/>
              </a:spcBef>
              <a:spcAft>
                <a:spcPts val="0"/>
              </a:spcAft>
              <a:buClr>
                <a:schemeClr val="dk1"/>
              </a:buClr>
              <a:buSzPts val="3200"/>
              <a:buChar char="•"/>
            </a:pPr>
            <a:r>
              <a:rPr lang="en-US"/>
              <a:t>general form: more convenient for end-user formulations </a:t>
            </a:r>
            <a:endParaRPr/>
          </a:p>
          <a:p>
            <a:pPr indent="-285750" lvl="1" marL="742950" rtl="0" algn="l">
              <a:spcBef>
                <a:spcPts val="560"/>
              </a:spcBef>
              <a:spcAft>
                <a:spcPts val="0"/>
              </a:spcAft>
              <a:buClr>
                <a:schemeClr val="dk1"/>
              </a:buClr>
              <a:buSzPts val="2800"/>
              <a:buChar char="–"/>
            </a:pPr>
            <a:r>
              <a:rPr lang="en-US"/>
              <a:t>general reduces to standard with constant overhead</a:t>
            </a:r>
            <a:endParaRPr/>
          </a:p>
        </p:txBody>
      </p:sp>
      <p:graphicFrame>
        <p:nvGraphicFramePr>
          <p:cNvPr id="110" name="Google Shape;110;p5"/>
          <p:cNvGraphicFramePr/>
          <p:nvPr/>
        </p:nvGraphicFramePr>
        <p:xfrm>
          <a:off x="762000" y="4648201"/>
          <a:ext cx="3000000" cy="3000000"/>
        </p:xfrm>
        <a:graphic>
          <a:graphicData uri="http://schemas.openxmlformats.org/drawingml/2006/table">
            <a:tbl>
              <a:tblPr bandRow="1" firstRow="1">
                <a:noFill/>
                <a:tableStyleId>{CB2FE8A8-F337-4288-AED5-CA2033F06CB6}</a:tableStyleId>
              </a:tblPr>
              <a:tblGrid>
                <a:gridCol w="3962400"/>
                <a:gridCol w="3962400"/>
              </a:tblGrid>
              <a:tr h="370850">
                <a:tc>
                  <a:txBody>
                    <a:bodyPr/>
                    <a:lstStyle/>
                    <a:p>
                      <a:pPr indent="0" lvl="0" marL="0" marR="0" rtl="0" algn="l">
                        <a:spcBef>
                          <a:spcPts val="0"/>
                        </a:spcBef>
                        <a:spcAft>
                          <a:spcPts val="0"/>
                        </a:spcAft>
                        <a:buNone/>
                      </a:pPr>
                      <a:r>
                        <a:rPr b="1" lang="en-US" sz="2000" u="none" cap="none" strike="noStrike"/>
                        <a:t>Standard form</a:t>
                      </a:r>
                      <a:endParaRPr/>
                    </a:p>
                  </a:txBody>
                  <a:tcPr marT="45725" marB="45725" marR="91450" marL="91450"/>
                </a:tc>
                <a:tc>
                  <a:txBody>
                    <a:bodyPr/>
                    <a:lstStyle/>
                    <a:p>
                      <a:pPr indent="0" lvl="0" marL="0" marR="0" rtl="0" algn="l">
                        <a:spcBef>
                          <a:spcPts val="0"/>
                        </a:spcBef>
                        <a:spcAft>
                          <a:spcPts val="0"/>
                        </a:spcAft>
                        <a:buNone/>
                      </a:pPr>
                      <a:r>
                        <a:rPr b="1" lang="en-US" sz="2000"/>
                        <a:t>General form</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maximize objective function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maximize or minimize objective function</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all variables are non-negative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no restriction (may be negative)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every constraint is ≤ r.h.s.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constraint may be ≤ , = or ≥ r.h.s.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 form example</a:t>
            </a:r>
            <a:endParaRPr/>
          </a:p>
        </p:txBody>
      </p:sp>
      <p:sp>
        <p:nvSpPr>
          <p:cNvPr id="116" name="Google Shape;11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minimize 	x</a:t>
            </a:r>
            <a:r>
              <a:rPr baseline="-25000" lang="en-US"/>
              <a:t>1</a:t>
            </a:r>
            <a:r>
              <a:rPr lang="en-US"/>
              <a:t> −x</a:t>
            </a:r>
            <a:r>
              <a:rPr baseline="-25000" lang="en-US"/>
              <a:t>2</a:t>
            </a:r>
            <a:r>
              <a:rPr lang="en-US"/>
              <a:t> </a:t>
            </a:r>
            <a:endParaRPr/>
          </a:p>
          <a:p>
            <a:pPr indent="0" lvl="0" marL="0" rtl="0" algn="l">
              <a:spcBef>
                <a:spcPts val="544"/>
              </a:spcBef>
              <a:spcAft>
                <a:spcPts val="0"/>
              </a:spcAft>
              <a:buClr>
                <a:schemeClr val="dk1"/>
              </a:buClr>
              <a:buSzPct val="100000"/>
              <a:buNone/>
            </a:pPr>
            <a:r>
              <a:rPr lang="en-US"/>
              <a:t>subject to</a:t>
            </a:r>
            <a:endParaRPr/>
          </a:p>
          <a:p>
            <a:pPr indent="0" lvl="0" marL="0" rtl="0" algn="l">
              <a:spcBef>
                <a:spcPts val="544"/>
              </a:spcBef>
              <a:spcAft>
                <a:spcPts val="0"/>
              </a:spcAft>
              <a:buClr>
                <a:schemeClr val="dk1"/>
              </a:buClr>
              <a:buSzPct val="100000"/>
              <a:buNone/>
            </a:pPr>
            <a:r>
              <a:rPr lang="en-US"/>
              <a:t>		x</a:t>
            </a:r>
            <a:r>
              <a:rPr baseline="-25000" lang="en-US"/>
              <a:t>1</a:t>
            </a:r>
            <a:r>
              <a:rPr lang="en-US"/>
              <a:t> ≤ 100</a:t>
            </a:r>
            <a:endParaRPr/>
          </a:p>
          <a:p>
            <a:pPr indent="0" lvl="0" marL="0" rtl="0" algn="l">
              <a:spcBef>
                <a:spcPts val="544"/>
              </a:spcBef>
              <a:spcAft>
                <a:spcPts val="0"/>
              </a:spcAft>
              <a:buClr>
                <a:schemeClr val="dk1"/>
              </a:buClr>
              <a:buSzPct val="100000"/>
              <a:buNone/>
            </a:pPr>
            <a:r>
              <a:rPr lang="en-US"/>
              <a:t>		x</a:t>
            </a:r>
            <a:r>
              <a:rPr baseline="-25000" lang="en-US"/>
              <a:t>2</a:t>
            </a:r>
            <a:r>
              <a:rPr lang="en-US"/>
              <a:t> ≥ 2 </a:t>
            </a:r>
            <a:endParaRPr/>
          </a:p>
          <a:p>
            <a:pPr indent="0" lvl="0" marL="0" rtl="0" algn="l">
              <a:spcBef>
                <a:spcPts val="544"/>
              </a:spcBef>
              <a:spcAft>
                <a:spcPts val="0"/>
              </a:spcAft>
              <a:buClr>
                <a:schemeClr val="dk1"/>
              </a:buClr>
              <a:buSzPct val="100000"/>
              <a:buNone/>
            </a:pPr>
            <a:r>
              <a:rPr lang="en-US"/>
              <a:t>		x</a:t>
            </a:r>
            <a:r>
              <a:rPr baseline="-25000" lang="en-US"/>
              <a:t>1</a:t>
            </a:r>
            <a:r>
              <a:rPr lang="en-US"/>
              <a:t>+x</a:t>
            </a:r>
            <a:r>
              <a:rPr baseline="-25000" lang="en-US"/>
              <a:t>2</a:t>
            </a:r>
            <a:r>
              <a:rPr lang="en-US"/>
              <a:t> = 10</a:t>
            </a:r>
            <a:endParaRPr/>
          </a:p>
          <a:p>
            <a:pPr indent="0" lvl="0" marL="0" rtl="0" algn="l">
              <a:spcBef>
                <a:spcPts val="544"/>
              </a:spcBef>
              <a:spcAft>
                <a:spcPts val="0"/>
              </a:spcAft>
              <a:buClr>
                <a:schemeClr val="dk1"/>
              </a:buClr>
              <a:buSzPct val="100000"/>
              <a:buNone/>
            </a:pPr>
            <a:r>
              <a:rPr lang="en-US"/>
              <a:t>		x</a:t>
            </a:r>
            <a:r>
              <a:rPr baseline="-25000" lang="en-US"/>
              <a:t>2</a:t>
            </a:r>
            <a:r>
              <a:rPr lang="en-US"/>
              <a:t> ≥ 0</a:t>
            </a:r>
            <a:endParaRPr/>
          </a:p>
          <a:p>
            <a:pPr indent="0" lvl="0" marL="0" rtl="0" algn="l">
              <a:spcBef>
                <a:spcPts val="544"/>
              </a:spcBef>
              <a:spcAft>
                <a:spcPts val="0"/>
              </a:spcAft>
              <a:buClr>
                <a:schemeClr val="dk1"/>
              </a:buClr>
              <a:buSzPct val="100000"/>
              <a:buNone/>
            </a:pPr>
            <a:r>
              <a:rPr lang="en-US"/>
              <a:t>Note that:</a:t>
            </a:r>
            <a:endParaRPr/>
          </a:p>
          <a:p>
            <a:pPr indent="-342900" lvl="0" marL="342900" rtl="0" algn="l">
              <a:spcBef>
                <a:spcPts val="544"/>
              </a:spcBef>
              <a:spcAft>
                <a:spcPts val="0"/>
              </a:spcAft>
              <a:buClr>
                <a:schemeClr val="dk1"/>
              </a:buClr>
              <a:buSzPct val="100000"/>
              <a:buFont typeface="Calibri"/>
              <a:buChar char="-"/>
            </a:pPr>
            <a:r>
              <a:rPr lang="en-US"/>
              <a:t>The objective function is minimizing objective function </a:t>
            </a:r>
            <a:endParaRPr/>
          </a:p>
          <a:p>
            <a:pPr indent="-342900" lvl="0" marL="342900" rtl="0" algn="l">
              <a:spcBef>
                <a:spcPts val="544"/>
              </a:spcBef>
              <a:spcAft>
                <a:spcPts val="0"/>
              </a:spcAft>
              <a:buClr>
                <a:schemeClr val="dk1"/>
              </a:buClr>
              <a:buSzPct val="100000"/>
              <a:buFont typeface="Calibri"/>
              <a:buChar char="-"/>
            </a:pPr>
            <a:r>
              <a:rPr lang="en-US"/>
              <a:t>mix of ≤, =, ≥ constraints</a:t>
            </a:r>
            <a:endParaRPr/>
          </a:p>
          <a:p>
            <a:pPr indent="-342900" lvl="0" marL="342900" rtl="0" algn="l">
              <a:spcBef>
                <a:spcPts val="544"/>
              </a:spcBef>
              <a:spcAft>
                <a:spcPts val="0"/>
              </a:spcAft>
              <a:buClr>
                <a:schemeClr val="dk1"/>
              </a:buClr>
              <a:buSzPct val="100000"/>
              <a:buFont typeface="Calibri"/>
              <a:buChar char="-"/>
            </a:pPr>
            <a:r>
              <a:rPr lang="en-US"/>
              <a:t>not all variables have x</a:t>
            </a:r>
            <a:r>
              <a:rPr baseline="-25000" lang="en-US"/>
              <a:t>i</a:t>
            </a:r>
            <a:r>
              <a:rPr lang="en-US"/>
              <a:t> ≥ 0 non-negativity constraint (x</a:t>
            </a:r>
            <a:r>
              <a:rPr baseline="-25000" lang="en-US"/>
              <a:t>1</a:t>
            </a:r>
            <a:r>
              <a:rPr lang="en-US"/>
              <a:t> is missing so it could take any value in 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Standard form</a:t>
            </a:r>
            <a:endParaRPr/>
          </a:p>
        </p:txBody>
      </p:sp>
      <p:sp>
        <p:nvSpPr>
          <p:cNvPr id="122" name="Google Shape;12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standard form with n variables and m constraints: </a:t>
            </a:r>
            <a:endParaRPr/>
          </a:p>
          <a:p>
            <a:pPr indent="0" lvl="0" marL="0" rtl="0" algn="l">
              <a:spcBef>
                <a:spcPts val="592"/>
              </a:spcBef>
              <a:spcAft>
                <a:spcPts val="0"/>
              </a:spcAft>
              <a:buClr>
                <a:schemeClr val="dk1"/>
              </a:buClr>
              <a:buSzPct val="100000"/>
              <a:buNone/>
            </a:pPr>
            <a:r>
              <a:rPr lang="en-US"/>
              <a:t>maximize 	c</a:t>
            </a:r>
            <a:r>
              <a:rPr baseline="-25000" lang="en-US"/>
              <a:t>1</a:t>
            </a:r>
            <a:r>
              <a:rPr lang="en-US"/>
              <a:t>x</a:t>
            </a:r>
            <a:r>
              <a:rPr baseline="-25000" lang="en-US"/>
              <a:t>1</a:t>
            </a:r>
            <a:r>
              <a:rPr lang="en-US"/>
              <a:t> + . . . + c</a:t>
            </a:r>
            <a:r>
              <a:rPr baseline="-25000" lang="en-US"/>
              <a:t>n</a:t>
            </a:r>
            <a:r>
              <a:rPr lang="en-US"/>
              <a:t>x</a:t>
            </a:r>
            <a:r>
              <a:rPr baseline="-25000" lang="en-US"/>
              <a:t>n</a:t>
            </a:r>
            <a:br>
              <a:rPr lang="en-US"/>
            </a:br>
            <a:r>
              <a:rPr lang="en-US"/>
              <a:t>subject to </a:t>
            </a:r>
            <a:endParaRPr/>
          </a:p>
          <a:p>
            <a:pPr indent="0" lvl="0" marL="0" rtl="0" algn="l">
              <a:spcBef>
                <a:spcPts val="592"/>
              </a:spcBef>
              <a:spcAft>
                <a:spcPts val="0"/>
              </a:spcAft>
              <a:buClr>
                <a:schemeClr val="dk1"/>
              </a:buClr>
              <a:buSzPct val="100000"/>
              <a:buNone/>
            </a:pPr>
            <a:r>
              <a:rPr lang="en-US"/>
              <a:t>		a</a:t>
            </a:r>
            <a:r>
              <a:rPr baseline="-25000" lang="en-US"/>
              <a:t>1,1</a:t>
            </a:r>
            <a:r>
              <a:rPr lang="en-US"/>
              <a:t>x</a:t>
            </a:r>
            <a:r>
              <a:rPr baseline="-25000" lang="en-US"/>
              <a:t>1</a:t>
            </a:r>
            <a:r>
              <a:rPr lang="en-US"/>
              <a:t>+ a</a:t>
            </a:r>
            <a:r>
              <a:rPr baseline="-25000" lang="en-US"/>
              <a:t>1,2</a:t>
            </a:r>
            <a:r>
              <a:rPr lang="en-US"/>
              <a:t>x</a:t>
            </a:r>
            <a:r>
              <a:rPr baseline="-25000" lang="en-US"/>
              <a:t>2</a:t>
            </a:r>
            <a:r>
              <a:rPr lang="en-US"/>
              <a:t>+...+a</a:t>
            </a:r>
            <a:r>
              <a:rPr baseline="-25000" lang="en-US"/>
              <a:t>1,n</a:t>
            </a:r>
            <a:r>
              <a:rPr lang="en-US"/>
              <a:t>x</a:t>
            </a:r>
            <a:r>
              <a:rPr baseline="-25000" lang="en-US"/>
              <a:t>n </a:t>
            </a:r>
            <a:r>
              <a:rPr lang="en-US"/>
              <a:t>≤ b</a:t>
            </a:r>
            <a:r>
              <a:rPr baseline="-25000" lang="en-US"/>
              <a:t>1</a:t>
            </a:r>
            <a:r>
              <a:rPr lang="en-US"/>
              <a:t> </a:t>
            </a:r>
            <a:endParaRPr/>
          </a:p>
          <a:p>
            <a:pPr indent="0" lvl="0" marL="0" rtl="0" algn="l">
              <a:spcBef>
                <a:spcPts val="592"/>
              </a:spcBef>
              <a:spcAft>
                <a:spcPts val="0"/>
              </a:spcAft>
              <a:buClr>
                <a:schemeClr val="dk1"/>
              </a:buClr>
              <a:buSzPct val="100000"/>
              <a:buNone/>
            </a:pPr>
            <a:r>
              <a:rPr lang="en-US"/>
              <a:t>		a</a:t>
            </a:r>
            <a:r>
              <a:rPr baseline="-25000" lang="en-US"/>
              <a:t>2,1</a:t>
            </a:r>
            <a:r>
              <a:rPr lang="en-US"/>
              <a:t>x</a:t>
            </a:r>
            <a:r>
              <a:rPr baseline="-25000" lang="en-US"/>
              <a:t>1</a:t>
            </a:r>
            <a:r>
              <a:rPr lang="en-US"/>
              <a:t>+ a</a:t>
            </a:r>
            <a:r>
              <a:rPr baseline="-25000" lang="en-US"/>
              <a:t>2,2</a:t>
            </a:r>
            <a:r>
              <a:rPr lang="en-US"/>
              <a:t>x</a:t>
            </a:r>
            <a:r>
              <a:rPr baseline="-25000" lang="en-US"/>
              <a:t>2 </a:t>
            </a:r>
            <a:r>
              <a:rPr lang="en-US"/>
              <a:t>+...+a</a:t>
            </a:r>
            <a:r>
              <a:rPr baseline="-25000" lang="en-US"/>
              <a:t>2,n</a:t>
            </a:r>
            <a:r>
              <a:rPr lang="en-US"/>
              <a:t>x</a:t>
            </a:r>
            <a:r>
              <a:rPr baseline="-25000" lang="en-US"/>
              <a:t>n </a:t>
            </a:r>
            <a:r>
              <a:rPr lang="en-US"/>
              <a:t>≤ b</a:t>
            </a:r>
            <a:r>
              <a:rPr baseline="-25000" lang="en-US"/>
              <a:t>2</a:t>
            </a:r>
            <a:r>
              <a:rPr lang="en-US"/>
              <a:t> </a:t>
            </a:r>
            <a:endParaRPr/>
          </a:p>
          <a:p>
            <a:pPr indent="0" lvl="0" marL="0" rtl="0" algn="l">
              <a:spcBef>
                <a:spcPts val="592"/>
              </a:spcBef>
              <a:spcAft>
                <a:spcPts val="0"/>
              </a:spcAft>
              <a:buClr>
                <a:schemeClr val="dk1"/>
              </a:buClr>
              <a:buSzPct val="100000"/>
              <a:buNone/>
            </a:pPr>
            <a:r>
              <a:t/>
            </a:r>
            <a:endParaRPr/>
          </a:p>
          <a:p>
            <a:pPr indent="0" lvl="0" marL="0" rtl="0" algn="l">
              <a:spcBef>
                <a:spcPts val="592"/>
              </a:spcBef>
              <a:spcAft>
                <a:spcPts val="0"/>
              </a:spcAft>
              <a:buClr>
                <a:schemeClr val="dk1"/>
              </a:buClr>
              <a:buSzPct val="100000"/>
              <a:buNone/>
            </a:pPr>
            <a:r>
              <a:rPr lang="en-US"/>
              <a:t>		a</a:t>
            </a:r>
            <a:r>
              <a:rPr baseline="-25000" lang="en-US"/>
              <a:t>m,1</a:t>
            </a:r>
            <a:r>
              <a:rPr lang="en-US"/>
              <a:t>x</a:t>
            </a:r>
            <a:r>
              <a:rPr baseline="-25000" lang="en-US"/>
              <a:t>1</a:t>
            </a:r>
            <a:r>
              <a:rPr lang="en-US"/>
              <a:t>+ a</a:t>
            </a:r>
            <a:r>
              <a:rPr baseline="-25000" lang="en-US"/>
              <a:t>m,2</a:t>
            </a:r>
            <a:r>
              <a:rPr lang="en-US"/>
              <a:t>x</a:t>
            </a:r>
            <a:r>
              <a:rPr baseline="-25000" lang="en-US"/>
              <a:t>2 </a:t>
            </a:r>
            <a:r>
              <a:rPr lang="en-US"/>
              <a:t>+...+a</a:t>
            </a:r>
            <a:r>
              <a:rPr baseline="-25000" lang="en-US"/>
              <a:t>m,n</a:t>
            </a:r>
            <a:r>
              <a:rPr lang="en-US"/>
              <a:t>x</a:t>
            </a:r>
            <a:r>
              <a:rPr baseline="-25000" lang="en-US"/>
              <a:t>n </a:t>
            </a:r>
            <a:r>
              <a:rPr lang="en-US"/>
              <a:t>≤ b</a:t>
            </a:r>
            <a:r>
              <a:rPr baseline="-25000" lang="en-US"/>
              <a:t>m</a:t>
            </a:r>
            <a:endParaRPr/>
          </a:p>
          <a:p>
            <a:pPr indent="0" lvl="0" marL="0" rtl="0" algn="l">
              <a:spcBef>
                <a:spcPts val="592"/>
              </a:spcBef>
              <a:spcAft>
                <a:spcPts val="0"/>
              </a:spcAft>
              <a:buClr>
                <a:schemeClr val="dk1"/>
              </a:buClr>
              <a:buSzPct val="100000"/>
              <a:buNone/>
            </a:pPr>
            <a:r>
              <a:rPr lang="en-US"/>
              <a:t>		x</a:t>
            </a:r>
            <a:r>
              <a:rPr baseline="-25000" lang="en-US"/>
              <a:t>1</a:t>
            </a:r>
            <a:r>
              <a:rPr lang="en-US"/>
              <a:t>,...,x</a:t>
            </a:r>
            <a:r>
              <a:rPr baseline="-25000" lang="en-US"/>
              <a:t>n</a:t>
            </a:r>
            <a:r>
              <a:rPr lang="en-US"/>
              <a:t> ≥ 0</a:t>
            </a:r>
            <a:br>
              <a:rPr lang="en-US"/>
            </a:b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1</a:t>
            </a:r>
            <a:endParaRPr/>
          </a:p>
        </p:txBody>
      </p:sp>
      <p:sp>
        <p:nvSpPr>
          <p:cNvPr id="128" name="Google Shape;12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maximize 		2x</a:t>
            </a:r>
            <a:r>
              <a:rPr baseline="-25000" lang="en-US"/>
              <a:t>1</a:t>
            </a:r>
            <a:r>
              <a:rPr lang="en-US"/>
              <a:t> + x</a:t>
            </a:r>
            <a:r>
              <a:rPr baseline="-25000" lang="en-US"/>
              <a:t>2</a:t>
            </a:r>
            <a:r>
              <a:rPr lang="en-US"/>
              <a:t> − 1/3 x</a:t>
            </a:r>
            <a:r>
              <a:rPr baseline="-25000" lang="en-US"/>
              <a:t>3</a:t>
            </a:r>
            <a:endParaRPr/>
          </a:p>
          <a:p>
            <a:pPr indent="0" lvl="0" marL="0" rtl="0" algn="l">
              <a:spcBef>
                <a:spcPts val="640"/>
              </a:spcBef>
              <a:spcAft>
                <a:spcPts val="0"/>
              </a:spcAft>
              <a:buClr>
                <a:schemeClr val="dk1"/>
              </a:buClr>
              <a:buSzPts val="3200"/>
              <a:buNone/>
            </a:pPr>
            <a:r>
              <a:rPr lang="en-US"/>
              <a:t>subject to		x</a:t>
            </a:r>
            <a:r>
              <a:rPr baseline="-25000" lang="en-US"/>
              <a:t>1</a:t>
            </a:r>
            <a:r>
              <a:rPr lang="en-US"/>
              <a:t>+x</a:t>
            </a:r>
            <a:r>
              <a:rPr baseline="-25000" lang="en-US"/>
              <a:t>2</a:t>
            </a:r>
            <a:r>
              <a:rPr lang="en-US"/>
              <a:t> ≤ 10 </a:t>
            </a:r>
            <a:endParaRPr/>
          </a:p>
          <a:p>
            <a:pPr indent="0" lvl="0" marL="0" rtl="0" algn="l">
              <a:spcBef>
                <a:spcPts val="640"/>
              </a:spcBef>
              <a:spcAft>
                <a:spcPts val="0"/>
              </a:spcAft>
              <a:buClr>
                <a:schemeClr val="dk1"/>
              </a:buClr>
              <a:buSzPts val="3200"/>
              <a:buNone/>
            </a:pPr>
            <a:r>
              <a:rPr lang="en-US"/>
              <a:t>			−x</a:t>
            </a:r>
            <a:r>
              <a:rPr baseline="-25000" lang="en-US"/>
              <a:t>3</a:t>
            </a:r>
            <a:r>
              <a:rPr lang="en-US"/>
              <a:t> ≤ −2</a:t>
            </a:r>
            <a:endParaRPr/>
          </a:p>
          <a:p>
            <a:pPr indent="0" lvl="0" marL="0" rtl="0" algn="l">
              <a:spcBef>
                <a:spcPts val="640"/>
              </a:spcBef>
              <a:spcAft>
                <a:spcPts val="0"/>
              </a:spcAft>
              <a:buClr>
                <a:schemeClr val="dk1"/>
              </a:buClr>
              <a:buSzPts val="3200"/>
              <a:buNone/>
            </a:pPr>
            <a:r>
              <a:rPr lang="en-US"/>
              <a:t>			x</a:t>
            </a:r>
            <a:r>
              <a:rPr baseline="-25000" lang="en-US"/>
              <a:t>1</a:t>
            </a:r>
            <a:r>
              <a:rPr lang="en-US"/>
              <a:t>,x</a:t>
            </a:r>
            <a:r>
              <a:rPr baseline="-25000" lang="en-US"/>
              <a:t>2</a:t>
            </a:r>
            <a:r>
              <a:rPr lang="en-US"/>
              <a:t>,x</a:t>
            </a:r>
            <a:r>
              <a:rPr baseline="-25000" lang="en-US"/>
              <a:t>3</a:t>
            </a:r>
            <a:r>
              <a:rPr lang="en-US"/>
              <a:t> ≥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2 (knapsack)</a:t>
            </a:r>
            <a:endParaRPr/>
          </a:p>
        </p:txBody>
      </p:sp>
      <p:sp>
        <p:nvSpPr>
          <p:cNvPr id="134" name="Google Shape;13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Knapsack problem: Given a knapsack of capacity W and n items of weights w</a:t>
            </a:r>
            <a:r>
              <a:rPr baseline="-25000" lang="en-US"/>
              <a:t>1</a:t>
            </a:r>
            <a:r>
              <a:rPr lang="en-US"/>
              <a:t>, . . . , w</a:t>
            </a:r>
            <a:r>
              <a:rPr baseline="-25000" lang="en-US"/>
              <a:t>n</a:t>
            </a:r>
            <a:r>
              <a:rPr lang="en-US"/>
              <a:t> and values v</a:t>
            </a:r>
            <a:r>
              <a:rPr baseline="-25000" lang="en-US"/>
              <a:t>1</a:t>
            </a:r>
            <a:r>
              <a:rPr lang="en-US"/>
              <a:t>, . . . , v</a:t>
            </a:r>
            <a:r>
              <a:rPr baseline="-25000" lang="en-US"/>
              <a:t>n</a:t>
            </a:r>
            <a:r>
              <a:rPr lang="en-US"/>
              <a:t>, find the most valuable subset of the items that fits into the knapsack.</a:t>
            </a:r>
            <a:endParaRPr/>
          </a:p>
          <a:p>
            <a:pPr indent="-342900" lvl="0" marL="342900" rtl="0" algn="l">
              <a:spcBef>
                <a:spcPts val="496"/>
              </a:spcBef>
              <a:spcAft>
                <a:spcPts val="0"/>
              </a:spcAft>
              <a:buClr>
                <a:schemeClr val="dk1"/>
              </a:buClr>
              <a:buSzPct val="100000"/>
              <a:buChar char="•"/>
            </a:pPr>
            <a:r>
              <a:rPr lang="en-US"/>
              <a:t>Let x</a:t>
            </a:r>
            <a:r>
              <a:rPr baseline="-25000" lang="en-US"/>
              <a:t>j</a:t>
            </a:r>
            <a:r>
              <a:rPr lang="en-US"/>
              <a:t>, j = 1, . . . , n, be a variable representing a fraction of item j taken into the knapsack. Obviously, x</a:t>
            </a:r>
            <a:r>
              <a:rPr baseline="-25000" lang="en-US"/>
              <a:t>j</a:t>
            </a:r>
            <a:r>
              <a:rPr lang="en-US"/>
              <a:t> must satisfy the inequality 0 ≤ x</a:t>
            </a:r>
            <a:r>
              <a:rPr baseline="-25000" lang="en-US"/>
              <a:t>j</a:t>
            </a:r>
            <a:r>
              <a:rPr lang="en-US"/>
              <a:t> ≤ 1. Since we are only allowed either to take a whole item or not to take it at all, x</a:t>
            </a:r>
            <a:r>
              <a:rPr baseline="-25000" lang="en-US"/>
              <a:t>j </a:t>
            </a:r>
            <a:r>
              <a:rPr lang="en-US"/>
              <a:t>=0 or 1. Hence, we have the following integer linear programming problem (called the </a:t>
            </a:r>
            <a:r>
              <a:rPr b="1" lang="en-US"/>
              <a:t>0-1</a:t>
            </a:r>
            <a:r>
              <a:rPr lang="en-US"/>
              <a:t> version) of the knapsack problem:</a:t>
            </a:r>
            <a:endParaRPr/>
          </a:p>
          <a:p>
            <a:pPr indent="0" lvl="0" marL="0" rtl="0" algn="l">
              <a:spcBef>
                <a:spcPts val="496"/>
              </a:spcBef>
              <a:spcAft>
                <a:spcPts val="0"/>
              </a:spcAft>
              <a:buClr>
                <a:schemeClr val="dk1"/>
              </a:buClr>
              <a:buSzPct val="100000"/>
              <a:buNone/>
            </a:pPr>
            <a:r>
              <a:rPr lang="en-US"/>
              <a:t>maximize 	v</a:t>
            </a:r>
            <a:r>
              <a:rPr baseline="-25000" lang="en-US"/>
              <a:t>1</a:t>
            </a:r>
            <a:r>
              <a:rPr lang="en-US"/>
              <a:t>x</a:t>
            </a:r>
            <a:r>
              <a:rPr baseline="-25000" lang="en-US"/>
              <a:t>1</a:t>
            </a:r>
            <a:r>
              <a:rPr lang="en-US"/>
              <a:t> + . . . + v</a:t>
            </a:r>
            <a:r>
              <a:rPr baseline="-25000" lang="en-US"/>
              <a:t>n</a:t>
            </a:r>
            <a:r>
              <a:rPr lang="en-US"/>
              <a:t>x</a:t>
            </a:r>
            <a:r>
              <a:rPr baseline="-25000" lang="en-US"/>
              <a:t>n</a:t>
            </a:r>
            <a:br>
              <a:rPr lang="en-US"/>
            </a:br>
            <a:r>
              <a:rPr lang="en-US"/>
              <a:t>subject to 	w</a:t>
            </a:r>
            <a:r>
              <a:rPr baseline="-25000" lang="en-US"/>
              <a:t>1</a:t>
            </a:r>
            <a:r>
              <a:rPr lang="en-US"/>
              <a:t>x</a:t>
            </a:r>
            <a:r>
              <a:rPr baseline="-25000" lang="en-US"/>
              <a:t>1</a:t>
            </a:r>
            <a:r>
              <a:rPr lang="en-US"/>
              <a:t>+ w</a:t>
            </a:r>
            <a:r>
              <a:rPr baseline="-25000" lang="en-US"/>
              <a:t>2</a:t>
            </a:r>
            <a:r>
              <a:rPr lang="en-US"/>
              <a:t>x</a:t>
            </a:r>
            <a:r>
              <a:rPr baseline="-25000" lang="en-US"/>
              <a:t>2</a:t>
            </a:r>
            <a:r>
              <a:rPr lang="en-US"/>
              <a:t>+...+w</a:t>
            </a:r>
            <a:r>
              <a:rPr baseline="-25000" lang="en-US"/>
              <a:t>n</a:t>
            </a:r>
            <a:r>
              <a:rPr lang="en-US"/>
              <a:t>x</a:t>
            </a:r>
            <a:r>
              <a:rPr baseline="-25000" lang="en-US"/>
              <a:t>n </a:t>
            </a:r>
            <a:r>
              <a:rPr lang="en-US"/>
              <a:t>≤ W </a:t>
            </a:r>
            <a:endParaRPr/>
          </a:p>
          <a:p>
            <a:pPr indent="0" lvl="0" marL="0" rtl="0" algn="l">
              <a:spcBef>
                <a:spcPts val="496"/>
              </a:spcBef>
              <a:spcAft>
                <a:spcPts val="0"/>
              </a:spcAft>
              <a:buClr>
                <a:schemeClr val="dk1"/>
              </a:buClr>
              <a:buSzPct val="100000"/>
              <a:buNone/>
            </a:pPr>
            <a:r>
              <a:rPr lang="en-US"/>
              <a:t>		x</a:t>
            </a:r>
            <a:r>
              <a:rPr baseline="-25000" lang="en-US"/>
              <a:t>1</a:t>
            </a:r>
            <a:r>
              <a:rPr lang="en-US"/>
              <a:t>,...,x</a:t>
            </a:r>
            <a:r>
              <a:rPr baseline="-25000" lang="en-US"/>
              <a:t>n</a:t>
            </a:r>
            <a:r>
              <a:rPr lang="en-US"/>
              <a:t> ∈ {0,1}</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2013-08-26T06:32:24Z</dcterms:created>
  <dc:creator>Doina Bein</dc:creator>
</cp:coreProperties>
</file>